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85" r:id="rId11"/>
    <p:sldId id="264" r:id="rId12"/>
    <p:sldId id="286" r:id="rId13"/>
    <p:sldId id="265" r:id="rId14"/>
    <p:sldId id="267" r:id="rId15"/>
    <p:sldId id="287" r:id="rId16"/>
    <p:sldId id="268" r:id="rId17"/>
    <p:sldId id="269" r:id="rId18"/>
    <p:sldId id="270" r:id="rId19"/>
    <p:sldId id="272" r:id="rId20"/>
    <p:sldId id="273" r:id="rId21"/>
    <p:sldId id="274" r:id="rId22"/>
    <p:sldId id="288" r:id="rId23"/>
    <p:sldId id="290" r:id="rId24"/>
    <p:sldId id="275" r:id="rId25"/>
    <p:sldId id="282" r:id="rId26"/>
    <p:sldId id="278" r:id="rId27"/>
    <p:sldId id="279" r:id="rId28"/>
    <p:sldId id="284" r:id="rId29"/>
    <p:sldId id="280" r:id="rId30"/>
    <p:sldId id="281" r:id="rId31"/>
    <p:sldId id="283" r:id="rId3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 autoAdjust="0"/>
  </p:normalViewPr>
  <p:slideViewPr>
    <p:cSldViewPr>
      <p:cViewPr varScale="1">
        <p:scale>
          <a:sx n="107" d="100"/>
          <a:sy n="107" d="100"/>
        </p:scale>
        <p:origin x="-78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F8FF402-2BE5-4E6F-B43D-5B62780EF2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E17F-68B4-4441-B7CB-BA019FF879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65A22-AFC4-4DD7-B3CE-0613BA5A34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0E0C0-BCAE-4284-8237-F41AB48AA4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CC9B1-89B6-4596-A869-2232EB7712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FBE08-A635-488C-B452-654B77991A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62FD8-143D-43E7-95E2-657E9183EE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C9265-24A8-4551-8E2E-94C9C6ACBD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3E006-A94E-4CE1-93ED-B61ED0B446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4E445-98ED-4A3E-A9CD-40E3356345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19E60-92EA-460D-932D-C3AF6A07E4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AC7FA-9859-4A41-92BD-2000AD2366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9E02FA3-D57A-4120-97E1-90EF0DC5D69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AFE4-79D4-44E2-839B-0FFF594AA008}" type="slidenum">
              <a:rPr lang="en-US"/>
              <a:pPr/>
              <a:t>1</a:t>
            </a:fld>
            <a:endParaRPr lang="en-US"/>
          </a:p>
        </p:txBody>
      </p:sp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8600" y="2895600"/>
            <a:ext cx="5105400" cy="9144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Arial" charset="0"/>
              </a:rPr>
              <a:t>Nuclear Chemistry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962400"/>
            <a:ext cx="3124200" cy="609600"/>
          </a:xfrm>
        </p:spPr>
        <p:txBody>
          <a:bodyPr/>
          <a:lstStyle/>
          <a:p>
            <a:r>
              <a:rPr lang="en-US" i="1">
                <a:latin typeface="Arial" charset="0"/>
              </a:rPr>
              <a:t>Chapter 23</a:t>
            </a:r>
          </a:p>
        </p:txBody>
      </p:sp>
      <p:sp>
        <p:nvSpPr>
          <p:cNvPr id="3076" name="Rectangle 1028"/>
          <p:cNvSpPr>
            <a:spLocks noChangeArrowheads="1"/>
          </p:cNvSpPr>
          <p:nvPr/>
        </p:nvSpPr>
        <p:spPr bwMode="auto">
          <a:xfrm>
            <a:off x="1270000" y="6507163"/>
            <a:ext cx="6629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FF"/>
                </a:solidFill>
                <a:cs typeface="Arial" charset="0"/>
              </a:rPr>
              <a:t>Copyright © The McGraw-Hill Companies, Inc.  Permission required for reproduction or display.</a:t>
            </a:r>
            <a:endParaRPr lang="en-US" sz="1200"/>
          </a:p>
        </p:txBody>
      </p:sp>
      <p:pic>
        <p:nvPicPr>
          <p:cNvPr id="3081" name="Picture 10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6450" y="2133600"/>
            <a:ext cx="32115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0"/>
            <a:ext cx="56388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08E0-04C6-4BF0-A72D-2EA558BA5B4E}" type="slidenum">
              <a:rPr lang="en-US"/>
              <a:pPr/>
              <a:t>10</a:t>
            </a:fld>
            <a:endParaRPr lang="en-US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4000" cy="303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61F5-A75F-4B9E-BB06-A802F4208701}" type="slidenum">
              <a:rPr lang="en-US"/>
              <a:pPr/>
              <a:t>11</a:t>
            </a:fld>
            <a:endParaRPr lang="en-US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8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/>
              <a:t>Nuclear binding energy </a:t>
            </a:r>
            <a:r>
              <a:rPr lang="en-US"/>
              <a:t>is the energy required to break up a nucleus into its component protons and neutrons.</a:t>
            </a:r>
            <a:endParaRPr lang="en-US" b="1" i="1"/>
          </a:p>
        </p:txBody>
      </p:sp>
      <p:grpSp>
        <p:nvGrpSpPr>
          <p:cNvPr id="10271" name="Group 31"/>
          <p:cNvGrpSpPr>
            <a:grpSpLocks/>
          </p:cNvGrpSpPr>
          <p:nvPr/>
        </p:nvGrpSpPr>
        <p:grpSpPr bwMode="auto">
          <a:xfrm>
            <a:off x="881063" y="1109663"/>
            <a:ext cx="6343650" cy="527050"/>
            <a:chOff x="555" y="699"/>
            <a:chExt cx="3996" cy="332"/>
          </a:xfrm>
        </p:grpSpPr>
        <p:grpSp>
          <p:nvGrpSpPr>
            <p:cNvPr id="10270" name="Group 30"/>
            <p:cNvGrpSpPr>
              <a:grpSpLocks/>
            </p:cNvGrpSpPr>
            <p:nvPr/>
          </p:nvGrpSpPr>
          <p:grpSpPr bwMode="auto">
            <a:xfrm>
              <a:off x="555" y="699"/>
              <a:ext cx="3996" cy="288"/>
              <a:chOff x="555" y="699"/>
              <a:chExt cx="3996" cy="288"/>
            </a:xfrm>
          </p:grpSpPr>
          <p:sp>
            <p:nvSpPr>
              <p:cNvPr id="10243" name="Text Box 3"/>
              <p:cNvSpPr txBox="1">
                <a:spLocks noChangeArrowheads="1"/>
              </p:cNvSpPr>
              <p:nvPr/>
            </p:nvSpPr>
            <p:spPr bwMode="auto">
              <a:xfrm>
                <a:off x="555" y="699"/>
                <a:ext cx="39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/>
                  <a:t>Nuclear binding energy + </a:t>
                </a:r>
                <a:r>
                  <a:rPr lang="en-US" baseline="30000"/>
                  <a:t>19</a:t>
                </a:r>
                <a:r>
                  <a:rPr lang="en-US"/>
                  <a:t>F          9</a:t>
                </a:r>
                <a:r>
                  <a:rPr lang="en-US" baseline="30000"/>
                  <a:t>1</a:t>
                </a:r>
                <a:r>
                  <a:rPr lang="en-US"/>
                  <a:t>p + 10</a:t>
                </a:r>
                <a:r>
                  <a:rPr lang="en-US" baseline="30000"/>
                  <a:t>1</a:t>
                </a:r>
                <a:r>
                  <a:rPr lang="en-US"/>
                  <a:t>n</a:t>
                </a:r>
              </a:p>
            </p:txBody>
          </p:sp>
          <p:sp>
            <p:nvSpPr>
              <p:cNvPr id="10244" name="Line 4"/>
              <p:cNvSpPr>
                <a:spLocks noChangeShapeType="1"/>
              </p:cNvSpPr>
              <p:nvPr/>
            </p:nvSpPr>
            <p:spPr bwMode="auto">
              <a:xfrm>
                <a:off x="3120" y="864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2811" y="819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9</a:t>
              </a:r>
            </a:p>
          </p:txBody>
        </p:sp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3660" y="804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1</a:t>
              </a:r>
            </a:p>
          </p:txBody>
        </p:sp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4272" y="816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0</a:t>
              </a:r>
            </a:p>
          </p:txBody>
        </p:sp>
      </p:grp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85800" y="2128838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 i="1"/>
              <a:t>m</a:t>
            </a:r>
            <a:r>
              <a:rPr lang="en-US"/>
              <a:t> = 9 x (p mass) + 10 x (n mass) – </a:t>
            </a:r>
            <a:r>
              <a:rPr lang="en-US" baseline="30000"/>
              <a:t>19</a:t>
            </a:r>
            <a:r>
              <a:rPr lang="en-US"/>
              <a:t>F mass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85800" y="1671638"/>
            <a:ext cx="182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 i="1"/>
              <a:t>E</a:t>
            </a:r>
            <a:r>
              <a:rPr lang="en-US"/>
              <a:t> = (</a:t>
            </a:r>
            <a:r>
              <a:rPr lang="en-US">
                <a:latin typeface="Symbol" pitchFamily="18" charset="2"/>
              </a:rPr>
              <a:t>D</a:t>
            </a:r>
            <a:r>
              <a:rPr lang="en-US" i="1"/>
              <a:t>m</a:t>
            </a:r>
            <a:r>
              <a:rPr lang="en-US"/>
              <a:t>)</a:t>
            </a:r>
            <a:r>
              <a:rPr lang="en-US" i="1"/>
              <a:t>c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85800" y="2667000"/>
            <a:ext cx="6370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Symbol" pitchFamily="18" charset="2"/>
              </a:rPr>
              <a:t>D</a:t>
            </a:r>
            <a:r>
              <a:rPr lang="en-US" i="1"/>
              <a:t>m</a:t>
            </a:r>
            <a:r>
              <a:rPr lang="en-US"/>
              <a:t>= 9 x 1.007825 + 10 x 1.008665 – 18.9984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85800" y="3200400"/>
            <a:ext cx="258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 i="1"/>
              <a:t>m</a:t>
            </a:r>
            <a:r>
              <a:rPr lang="en-US"/>
              <a:t> = 0.1587 amu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762000" y="5791200"/>
            <a:ext cx="261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 i="1"/>
              <a:t>E</a:t>
            </a:r>
            <a:r>
              <a:rPr lang="en-US"/>
              <a:t> = 2.37 x 10</a:t>
            </a:r>
            <a:r>
              <a:rPr lang="en-US" baseline="30000"/>
              <a:t>-11</a:t>
            </a:r>
            <a:r>
              <a:rPr lang="en-US"/>
              <a:t>J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685800" y="3733800"/>
            <a:ext cx="5108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 i="1"/>
              <a:t>E</a:t>
            </a:r>
            <a:r>
              <a:rPr lang="en-US"/>
              <a:t> = 0.1587 amu x (3.00 x 10</a:t>
            </a:r>
            <a:r>
              <a:rPr lang="en-US" baseline="30000"/>
              <a:t>8</a:t>
            </a:r>
            <a:r>
              <a:rPr lang="en-US"/>
              <a:t> m/s)</a:t>
            </a:r>
            <a:r>
              <a:rPr lang="en-US" baseline="30000"/>
              <a:t>2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5653088" y="37338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-1.43 x 10</a:t>
            </a:r>
            <a:r>
              <a:rPr lang="en-US" baseline="30000"/>
              <a:t>16</a:t>
            </a:r>
            <a:r>
              <a:rPr lang="en-US"/>
              <a:t> amu m</a:t>
            </a:r>
            <a:r>
              <a:rPr lang="en-US" baseline="30000"/>
              <a:t>2</a:t>
            </a:r>
            <a:r>
              <a:rPr lang="en-US"/>
              <a:t>/s</a:t>
            </a:r>
            <a:r>
              <a:rPr lang="en-US" baseline="30000"/>
              <a:t>2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719138" y="4419600"/>
            <a:ext cx="3776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Using conversion factors:  </a:t>
            </a: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1671638" y="5029200"/>
            <a:ext cx="3433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 kg = 6.022 x 10</a:t>
            </a:r>
            <a:r>
              <a:rPr lang="en-US" baseline="30000"/>
              <a:t>26</a:t>
            </a:r>
            <a:r>
              <a:rPr lang="en-US"/>
              <a:t> amu</a:t>
            </a: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6018213" y="5029200"/>
            <a:ext cx="2058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 J = kg m</a:t>
            </a:r>
            <a:r>
              <a:rPr lang="en-US" baseline="30000"/>
              <a:t>2</a:t>
            </a:r>
            <a:r>
              <a:rPr lang="en-US"/>
              <a:t>/s</a:t>
            </a:r>
            <a:r>
              <a:rPr lang="en-US" baseline="300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utoUpdateAnimBg="0"/>
      <p:bldP spid="10250" grpId="0" autoUpdateAnimBg="0"/>
      <p:bldP spid="10251" grpId="0" autoUpdateAnimBg="0"/>
      <p:bldP spid="10252" grpId="0" autoUpdateAnimBg="0"/>
      <p:bldP spid="10254" grpId="0" autoUpdateAnimBg="0"/>
      <p:bldP spid="10272" grpId="0" autoUpdateAnimBg="0"/>
      <p:bldP spid="10273" grpId="0"/>
      <p:bldP spid="10274" grpId="0"/>
      <p:bldP spid="10275" grpId="0"/>
      <p:bldP spid="102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D897-D1A2-460E-9286-06BF90698B48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4038600" y="4535488"/>
            <a:ext cx="2279650" cy="874712"/>
            <a:chOff x="1060" y="3785"/>
            <a:chExt cx="1436" cy="551"/>
          </a:xfrm>
        </p:grpSpPr>
        <p:sp>
          <p:nvSpPr>
            <p:cNvPr id="33797" name="Text Box 5"/>
            <p:cNvSpPr txBox="1">
              <a:spLocks noChangeArrowheads="1"/>
            </p:cNvSpPr>
            <p:nvPr/>
          </p:nvSpPr>
          <p:spPr bwMode="auto">
            <a:xfrm>
              <a:off x="1060" y="3913"/>
              <a:ext cx="2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= </a:t>
              </a:r>
            </a:p>
          </p:txBody>
        </p:sp>
        <p:grpSp>
          <p:nvGrpSpPr>
            <p:cNvPr id="33798" name="Group 6"/>
            <p:cNvGrpSpPr>
              <a:grpSpLocks/>
            </p:cNvGrpSpPr>
            <p:nvPr/>
          </p:nvGrpSpPr>
          <p:grpSpPr bwMode="auto">
            <a:xfrm>
              <a:off x="1273" y="3785"/>
              <a:ext cx="1223" cy="551"/>
              <a:chOff x="1458" y="3625"/>
              <a:chExt cx="1223" cy="551"/>
            </a:xfrm>
          </p:grpSpPr>
          <p:sp>
            <p:nvSpPr>
              <p:cNvPr id="33799" name="Text Box 7"/>
              <p:cNvSpPr txBox="1">
                <a:spLocks noChangeArrowheads="1"/>
              </p:cNvSpPr>
              <p:nvPr/>
            </p:nvSpPr>
            <p:spPr bwMode="auto">
              <a:xfrm>
                <a:off x="1458" y="3625"/>
                <a:ext cx="1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2.37 x 10</a:t>
                </a:r>
                <a:r>
                  <a:rPr lang="en-US" baseline="30000"/>
                  <a:t>-11 </a:t>
                </a:r>
                <a:r>
                  <a:rPr lang="en-US"/>
                  <a:t>J</a:t>
                </a:r>
              </a:p>
            </p:txBody>
          </p:sp>
          <p:sp>
            <p:nvSpPr>
              <p:cNvPr id="33800" name="Line 8"/>
              <p:cNvSpPr>
                <a:spLocks noChangeShapeType="1"/>
              </p:cNvSpPr>
              <p:nvPr/>
            </p:nvSpPr>
            <p:spPr bwMode="auto">
              <a:xfrm>
                <a:off x="1517" y="3901"/>
                <a:ext cx="11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1" name="Text Box 9"/>
              <p:cNvSpPr txBox="1">
                <a:spLocks noChangeArrowheads="1"/>
              </p:cNvSpPr>
              <p:nvPr/>
            </p:nvSpPr>
            <p:spPr bwMode="auto">
              <a:xfrm>
                <a:off x="1493" y="3888"/>
                <a:ext cx="115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19 nucleons</a:t>
                </a:r>
              </a:p>
            </p:txBody>
          </p:sp>
        </p:grpSp>
      </p:grp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4083050" y="5715000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1.25 x 10</a:t>
            </a:r>
            <a:r>
              <a:rPr lang="en-US" baseline="30000"/>
              <a:t>-12</a:t>
            </a:r>
            <a:r>
              <a:rPr lang="en-US"/>
              <a:t> J/nucleon</a:t>
            </a:r>
          </a:p>
        </p:txBody>
      </p:sp>
      <p:grpSp>
        <p:nvGrpSpPr>
          <p:cNvPr id="33804" name="Group 12"/>
          <p:cNvGrpSpPr>
            <a:grpSpLocks/>
          </p:cNvGrpSpPr>
          <p:nvPr/>
        </p:nvGrpSpPr>
        <p:grpSpPr bwMode="auto">
          <a:xfrm>
            <a:off x="228600" y="3567113"/>
            <a:ext cx="7065963" cy="852487"/>
            <a:chOff x="205" y="3095"/>
            <a:chExt cx="4451" cy="537"/>
          </a:xfrm>
        </p:grpSpPr>
        <p:sp>
          <p:nvSpPr>
            <p:cNvPr id="33805" name="Text Box 13"/>
            <p:cNvSpPr txBox="1">
              <a:spLocks noChangeArrowheads="1"/>
            </p:cNvSpPr>
            <p:nvPr/>
          </p:nvSpPr>
          <p:spPr bwMode="auto">
            <a:xfrm>
              <a:off x="205" y="3216"/>
              <a:ext cx="26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binding energy per nucleon = </a:t>
              </a:r>
            </a:p>
          </p:txBody>
        </p:sp>
        <p:grpSp>
          <p:nvGrpSpPr>
            <p:cNvPr id="33806" name="Group 14"/>
            <p:cNvGrpSpPr>
              <a:grpSpLocks/>
            </p:cNvGrpSpPr>
            <p:nvPr/>
          </p:nvGrpSpPr>
          <p:grpSpPr bwMode="auto">
            <a:xfrm>
              <a:off x="2852" y="3095"/>
              <a:ext cx="1804" cy="537"/>
              <a:chOff x="2753" y="3280"/>
              <a:chExt cx="1804" cy="537"/>
            </a:xfrm>
          </p:grpSpPr>
          <p:sp>
            <p:nvSpPr>
              <p:cNvPr id="33807" name="Text Box 15"/>
              <p:cNvSpPr txBox="1">
                <a:spLocks noChangeArrowheads="1"/>
              </p:cNvSpPr>
              <p:nvPr/>
            </p:nvSpPr>
            <p:spPr bwMode="auto">
              <a:xfrm>
                <a:off x="2966" y="3280"/>
                <a:ext cx="137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binding energy</a:t>
                </a:r>
              </a:p>
            </p:txBody>
          </p:sp>
          <p:sp>
            <p:nvSpPr>
              <p:cNvPr id="33808" name="Text Box 16"/>
              <p:cNvSpPr txBox="1">
                <a:spLocks noChangeArrowheads="1"/>
              </p:cNvSpPr>
              <p:nvPr/>
            </p:nvSpPr>
            <p:spPr bwMode="auto">
              <a:xfrm>
                <a:off x="2753" y="3529"/>
                <a:ext cx="180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number of nucleons</a:t>
                </a:r>
              </a:p>
            </p:txBody>
          </p:sp>
          <p:sp>
            <p:nvSpPr>
              <p:cNvPr id="33809" name="Line 17"/>
              <p:cNvSpPr>
                <a:spLocks noChangeShapeType="1"/>
              </p:cNvSpPr>
              <p:nvPr/>
            </p:nvSpPr>
            <p:spPr bwMode="auto">
              <a:xfrm>
                <a:off x="2791" y="3549"/>
                <a:ext cx="17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1057275" y="533400"/>
            <a:ext cx="557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 i="1"/>
              <a:t>E</a:t>
            </a:r>
            <a:r>
              <a:rPr lang="en-US"/>
              <a:t> = (2.37 x 10</a:t>
            </a:r>
            <a:r>
              <a:rPr lang="en-US" baseline="30000"/>
              <a:t>-11</a:t>
            </a:r>
            <a:r>
              <a:rPr lang="en-US"/>
              <a:t>J) x (6.022 x 10</a:t>
            </a:r>
            <a:r>
              <a:rPr lang="en-US" baseline="30000"/>
              <a:t>23</a:t>
            </a:r>
            <a:r>
              <a:rPr lang="en-US"/>
              <a:t>/mol)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1066800" y="1219200"/>
            <a:ext cx="3228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 i="1"/>
              <a:t>E</a:t>
            </a:r>
            <a:r>
              <a:rPr lang="en-US"/>
              <a:t> = -1.43 x 10</a:t>
            </a:r>
            <a:r>
              <a:rPr lang="en-US" baseline="30000"/>
              <a:t>13</a:t>
            </a:r>
            <a:r>
              <a:rPr lang="en-US"/>
              <a:t>J/mol</a:t>
            </a: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1066800" y="1905000"/>
            <a:ext cx="3381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 i="1"/>
              <a:t>E</a:t>
            </a:r>
            <a:r>
              <a:rPr lang="en-US"/>
              <a:t> = -1.43 x 10</a:t>
            </a:r>
            <a:r>
              <a:rPr lang="en-US" baseline="30000"/>
              <a:t>10</a:t>
            </a:r>
            <a:r>
              <a:rPr lang="en-US"/>
              <a:t>kJ/mol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895350" y="2743200"/>
            <a:ext cx="611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Nuclear binding energy = 1.43 x 10</a:t>
            </a:r>
            <a:r>
              <a:rPr lang="en-US" baseline="30000"/>
              <a:t>10</a:t>
            </a:r>
            <a:r>
              <a:rPr lang="en-US"/>
              <a:t>kJ/mol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3" grpId="0" autoUpdateAnimBg="0"/>
      <p:bldP spid="33811" grpId="0" autoUpdateAnimBg="0"/>
      <p:bldP spid="33812" grpId="0" autoUpdateAnimBg="0"/>
      <p:bldP spid="338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D96-A1D3-4E8C-96B9-339695B028CF}" type="slidenum">
              <a:rPr lang="en-US"/>
              <a:pPr/>
              <a:t>13</a:t>
            </a:fld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33375" y="-11113"/>
            <a:ext cx="8524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Nuclear binding energy per nucleon vs mass number</a:t>
            </a:r>
          </a:p>
        </p:txBody>
      </p:sp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5207000" y="5791200"/>
            <a:ext cx="2336800" cy="685800"/>
            <a:chOff x="3088" y="3648"/>
            <a:chExt cx="1472" cy="432"/>
          </a:xfrm>
        </p:grpSpPr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3088" y="3720"/>
              <a:ext cx="14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nuclear stability</a:t>
              </a:r>
            </a:p>
          </p:txBody>
        </p: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 flipV="1">
              <a:off x="4560" y="364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7" name="Group 13"/>
          <p:cNvGrpSpPr>
            <a:grpSpLocks/>
          </p:cNvGrpSpPr>
          <p:nvPr/>
        </p:nvGrpSpPr>
        <p:grpSpPr bwMode="auto">
          <a:xfrm>
            <a:off x="1092200" y="5715000"/>
            <a:ext cx="3403600" cy="822325"/>
            <a:chOff x="688" y="3600"/>
            <a:chExt cx="2144" cy="518"/>
          </a:xfrm>
        </p:grpSpPr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688" y="3600"/>
              <a:ext cx="206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nuclear binding energy</a:t>
              </a:r>
            </a:p>
            <a:p>
              <a:r>
                <a:rPr lang="en-US"/>
                <a:t>nucleon</a:t>
              </a:r>
            </a:p>
          </p:txBody>
        </p:sp>
        <p:sp>
          <p:nvSpPr>
            <p:cNvPr id="11269" name="Line 5"/>
            <p:cNvSpPr>
              <a:spLocks noChangeShapeType="1"/>
            </p:cNvSpPr>
            <p:nvPr/>
          </p:nvSpPr>
          <p:spPr bwMode="auto">
            <a:xfrm flipV="1">
              <a:off x="2832" y="3643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>
              <a:off x="720" y="3864"/>
              <a:ext cx="19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6938"/>
            <a:ext cx="9144000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74B99-B126-4849-A0E5-B9A5BC38B5D1}" type="slidenum">
              <a:rPr lang="en-US"/>
              <a:pPr/>
              <a:t>14</a:t>
            </a:fld>
            <a:endParaRPr lang="en-U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590800" y="152400"/>
            <a:ext cx="421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Kinetics of Radioactive Decay</a:t>
            </a:r>
          </a:p>
        </p:txBody>
      </p:sp>
      <p:grpSp>
        <p:nvGrpSpPr>
          <p:cNvPr id="13351" name="Group 39"/>
          <p:cNvGrpSpPr>
            <a:grpSpLocks/>
          </p:cNvGrpSpPr>
          <p:nvPr/>
        </p:nvGrpSpPr>
        <p:grpSpPr bwMode="auto">
          <a:xfrm>
            <a:off x="3429000" y="1066800"/>
            <a:ext cx="2451100" cy="457200"/>
            <a:chOff x="3375" y="672"/>
            <a:chExt cx="1544" cy="288"/>
          </a:xfrm>
        </p:grpSpPr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3375" y="672"/>
              <a:ext cx="1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/>
                <a:t>N          daughter</a:t>
              </a:r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3648" y="823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733800" y="1824038"/>
            <a:ext cx="1443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rate = </a:t>
            </a:r>
            <a:r>
              <a:rPr lang="en-US">
                <a:latin typeface="Symbol" pitchFamily="18" charset="2"/>
              </a:rPr>
              <a:t>l</a:t>
            </a:r>
            <a:r>
              <a:rPr lang="en-US" i="1"/>
              <a:t>N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2590800" y="3429000"/>
            <a:ext cx="471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i="1"/>
              <a:t>N</a:t>
            </a:r>
            <a:r>
              <a:rPr lang="en-US"/>
              <a:t> = the number of atoms at time </a:t>
            </a:r>
            <a:r>
              <a:rPr lang="en-US" i="1"/>
              <a:t>t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2514600" y="4114800"/>
            <a:ext cx="534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i="1"/>
              <a:t>N</a:t>
            </a:r>
            <a:r>
              <a:rPr lang="en-US" baseline="-25000"/>
              <a:t>0</a:t>
            </a:r>
            <a:r>
              <a:rPr lang="en-US"/>
              <a:t> = the number of atoms at time </a:t>
            </a:r>
            <a:r>
              <a:rPr lang="en-US" i="1"/>
              <a:t>t = </a:t>
            </a:r>
            <a:r>
              <a:rPr lang="en-US"/>
              <a:t>0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3352800" y="4800600"/>
            <a:ext cx="329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l</a:t>
            </a:r>
            <a:r>
              <a:rPr lang="en-US"/>
              <a:t> is the decay constant</a:t>
            </a: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4972050" y="60563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i="1"/>
          </a:p>
        </p:txBody>
      </p:sp>
      <p:grpSp>
        <p:nvGrpSpPr>
          <p:cNvPr id="13364" name="Group 52"/>
          <p:cNvGrpSpPr>
            <a:grpSpLocks/>
          </p:cNvGrpSpPr>
          <p:nvPr/>
        </p:nvGrpSpPr>
        <p:grpSpPr bwMode="auto">
          <a:xfrm>
            <a:off x="3424238" y="2286000"/>
            <a:ext cx="1833562" cy="874713"/>
            <a:chOff x="1096" y="1296"/>
            <a:chExt cx="1155" cy="551"/>
          </a:xfrm>
        </p:grpSpPr>
        <p:grpSp>
          <p:nvGrpSpPr>
            <p:cNvPr id="13356" name="Group 44"/>
            <p:cNvGrpSpPr>
              <a:grpSpLocks/>
            </p:cNvGrpSpPr>
            <p:nvPr/>
          </p:nvGrpSpPr>
          <p:grpSpPr bwMode="auto">
            <a:xfrm>
              <a:off x="1324" y="1296"/>
              <a:ext cx="354" cy="551"/>
              <a:chOff x="3110" y="3241"/>
              <a:chExt cx="354" cy="551"/>
            </a:xfrm>
          </p:grpSpPr>
          <p:sp>
            <p:nvSpPr>
              <p:cNvPr id="13357" name="Text Box 45"/>
              <p:cNvSpPr txBox="1">
                <a:spLocks noChangeArrowheads="1"/>
              </p:cNvSpPr>
              <p:nvPr/>
            </p:nvSpPr>
            <p:spPr bwMode="auto">
              <a:xfrm>
                <a:off x="3110" y="3241"/>
                <a:ext cx="29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i="1"/>
                  <a:t>N</a:t>
                </a:r>
                <a:r>
                  <a:rPr lang="en-US" baseline="-25000"/>
                  <a:t>t</a:t>
                </a:r>
              </a:p>
            </p:txBody>
          </p:sp>
          <p:sp>
            <p:nvSpPr>
              <p:cNvPr id="13358" name="Text Box 46"/>
              <p:cNvSpPr txBox="1">
                <a:spLocks noChangeArrowheads="1"/>
              </p:cNvSpPr>
              <p:nvPr/>
            </p:nvSpPr>
            <p:spPr bwMode="auto">
              <a:xfrm>
                <a:off x="3190" y="3504"/>
                <a:ext cx="1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i="1"/>
              </a:p>
            </p:txBody>
          </p:sp>
          <p:sp>
            <p:nvSpPr>
              <p:cNvPr id="13359" name="Line 47"/>
              <p:cNvSpPr>
                <a:spLocks noChangeShapeType="1"/>
              </p:cNvSpPr>
              <p:nvPr/>
            </p:nvSpPr>
            <p:spPr bwMode="auto">
              <a:xfrm>
                <a:off x="3128" y="3517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60" name="Text Box 48"/>
            <p:cNvSpPr txBox="1">
              <a:spLocks noChangeArrowheads="1"/>
            </p:cNvSpPr>
            <p:nvPr/>
          </p:nvSpPr>
          <p:spPr bwMode="auto">
            <a:xfrm>
              <a:off x="1096" y="1424"/>
              <a:ext cx="2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ln</a:t>
              </a:r>
            </a:p>
          </p:txBody>
        </p:sp>
        <p:sp>
          <p:nvSpPr>
            <p:cNvPr id="13361" name="Text Box 49"/>
            <p:cNvSpPr txBox="1">
              <a:spLocks noChangeArrowheads="1"/>
            </p:cNvSpPr>
            <p:nvPr/>
          </p:nvSpPr>
          <p:spPr bwMode="auto">
            <a:xfrm>
              <a:off x="1348" y="1536"/>
              <a:ext cx="3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N</a:t>
              </a:r>
              <a:r>
                <a:rPr lang="en-US" i="1" baseline="-25000"/>
                <a:t>0</a:t>
              </a:r>
              <a:endParaRPr lang="en-US" baseline="-25000">
                <a:cs typeface="Arial" charset="0"/>
              </a:endParaRPr>
            </a:p>
          </p:txBody>
        </p:sp>
        <p:sp>
          <p:nvSpPr>
            <p:cNvPr id="13362" name="Text Box 50"/>
            <p:cNvSpPr txBox="1">
              <a:spLocks noChangeArrowheads="1"/>
            </p:cNvSpPr>
            <p:nvPr/>
          </p:nvSpPr>
          <p:spPr bwMode="auto">
            <a:xfrm>
              <a:off x="1872" y="1404"/>
              <a:ext cx="3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</a:rPr>
                <a:t>-l</a:t>
              </a:r>
              <a:r>
                <a:rPr lang="en-US" i="1"/>
                <a:t>t</a:t>
              </a:r>
            </a:p>
          </p:txBody>
        </p:sp>
        <p:sp>
          <p:nvSpPr>
            <p:cNvPr id="13363" name="Text Box 51"/>
            <p:cNvSpPr txBox="1">
              <a:spLocks noChangeArrowheads="1"/>
            </p:cNvSpPr>
            <p:nvPr/>
          </p:nvSpPr>
          <p:spPr bwMode="auto">
            <a:xfrm>
              <a:off x="1680" y="1422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=</a:t>
              </a:r>
            </a:p>
          </p:txBody>
        </p:sp>
      </p:grpSp>
      <p:grpSp>
        <p:nvGrpSpPr>
          <p:cNvPr id="13367" name="Group 55"/>
          <p:cNvGrpSpPr>
            <a:grpSpLocks/>
          </p:cNvGrpSpPr>
          <p:nvPr/>
        </p:nvGrpSpPr>
        <p:grpSpPr bwMode="auto">
          <a:xfrm>
            <a:off x="3886200" y="5486400"/>
            <a:ext cx="1711325" cy="762000"/>
            <a:chOff x="2571" y="3552"/>
            <a:chExt cx="1078" cy="480"/>
          </a:xfrm>
        </p:grpSpPr>
        <p:sp>
          <p:nvSpPr>
            <p:cNvPr id="13346" name="Text Box 34"/>
            <p:cNvSpPr txBox="1">
              <a:spLocks noChangeArrowheads="1"/>
            </p:cNvSpPr>
            <p:nvPr/>
          </p:nvSpPr>
          <p:spPr bwMode="auto">
            <a:xfrm>
              <a:off x="2824" y="3680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=</a:t>
              </a:r>
            </a:p>
          </p:txBody>
        </p:sp>
        <p:sp>
          <p:nvSpPr>
            <p:cNvPr id="13347" name="Text Box 35"/>
            <p:cNvSpPr txBox="1">
              <a:spLocks noChangeArrowheads="1"/>
            </p:cNvSpPr>
            <p:nvPr/>
          </p:nvSpPr>
          <p:spPr bwMode="auto">
            <a:xfrm>
              <a:off x="2571" y="3657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/>
                <a:t>t</a:t>
              </a:r>
              <a:r>
                <a:rPr lang="en-US" baseline="-25000">
                  <a:cs typeface="Arial" charset="0"/>
                </a:rPr>
                <a:t>½</a:t>
              </a:r>
            </a:p>
          </p:txBody>
        </p:sp>
        <p:sp>
          <p:nvSpPr>
            <p:cNvPr id="13348" name="Text Box 36"/>
            <p:cNvSpPr txBox="1">
              <a:spLocks noChangeArrowheads="1"/>
            </p:cNvSpPr>
            <p:nvPr/>
          </p:nvSpPr>
          <p:spPr bwMode="auto">
            <a:xfrm>
              <a:off x="3235" y="3744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</a:rPr>
                <a:t>l</a:t>
              </a:r>
            </a:p>
          </p:txBody>
        </p:sp>
        <p:grpSp>
          <p:nvGrpSpPr>
            <p:cNvPr id="13366" name="Group 54"/>
            <p:cNvGrpSpPr>
              <a:grpSpLocks/>
            </p:cNvGrpSpPr>
            <p:nvPr/>
          </p:nvGrpSpPr>
          <p:grpSpPr bwMode="auto">
            <a:xfrm>
              <a:off x="3052" y="3552"/>
              <a:ext cx="597" cy="288"/>
              <a:chOff x="3052" y="3552"/>
              <a:chExt cx="597" cy="288"/>
            </a:xfrm>
          </p:grpSpPr>
          <p:sp>
            <p:nvSpPr>
              <p:cNvPr id="13343" name="Text Box 31"/>
              <p:cNvSpPr txBox="1">
                <a:spLocks noChangeArrowheads="1"/>
              </p:cNvSpPr>
              <p:nvPr/>
            </p:nvSpPr>
            <p:spPr bwMode="auto">
              <a:xfrm>
                <a:off x="3052" y="3552"/>
                <a:ext cx="59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/>
                  <a:t>0.693</a:t>
                </a:r>
              </a:p>
            </p:txBody>
          </p:sp>
          <p:sp>
            <p:nvSpPr>
              <p:cNvPr id="13365" name="Line 53"/>
              <p:cNvSpPr>
                <a:spLocks noChangeShapeType="1"/>
              </p:cNvSpPr>
              <p:nvPr/>
            </p:nvSpPr>
            <p:spPr bwMode="auto">
              <a:xfrm>
                <a:off x="3072" y="3792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 autoUpdateAnimBg="0"/>
      <p:bldP spid="13336" grpId="0" autoUpdateAnimBg="0"/>
      <p:bldP spid="13337" grpId="0" autoUpdateAnimBg="0"/>
      <p:bldP spid="1333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5B27-A6A0-41E0-8FDC-80DE84567293}" type="slidenum">
              <a:rPr lang="en-US"/>
              <a:pPr/>
              <a:t>15</a:t>
            </a:fld>
            <a:endParaRPr lang="en-US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0"/>
            <a:ext cx="4802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0C3F1-6407-48E5-AAD4-909C82EA9D1E}" type="slidenum">
              <a:rPr lang="en-US"/>
              <a:pPr/>
              <a:t>16</a:t>
            </a:fld>
            <a:endParaRPr lang="en-US"/>
          </a:p>
        </p:txBody>
      </p:sp>
      <p:pic>
        <p:nvPicPr>
          <p:cNvPr id="14371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3076575"/>
            <a:ext cx="40767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36525" y="76200"/>
            <a:ext cx="288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u="sng"/>
              <a:t>Radiocarbon Dating</a:t>
            </a:r>
          </a:p>
        </p:txBody>
      </p:sp>
      <p:grpSp>
        <p:nvGrpSpPr>
          <p:cNvPr id="14345" name="Group 9"/>
          <p:cNvGrpSpPr>
            <a:grpSpLocks/>
          </p:cNvGrpSpPr>
          <p:nvPr/>
        </p:nvGrpSpPr>
        <p:grpSpPr bwMode="auto">
          <a:xfrm>
            <a:off x="1117600" y="646113"/>
            <a:ext cx="3225800" cy="525462"/>
            <a:chOff x="607" y="697"/>
            <a:chExt cx="2032" cy="331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607" y="697"/>
              <a:ext cx="20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aseline="30000"/>
                <a:t>14</a:t>
              </a:r>
              <a:r>
                <a:rPr lang="en-US"/>
                <a:t>N + </a:t>
              </a:r>
              <a:r>
                <a:rPr lang="en-US" baseline="30000"/>
                <a:t>1</a:t>
              </a:r>
              <a:r>
                <a:rPr lang="en-US"/>
                <a:t>n          </a:t>
              </a:r>
              <a:r>
                <a:rPr lang="en-US" baseline="30000"/>
                <a:t>14</a:t>
              </a:r>
              <a:r>
                <a:rPr lang="en-US"/>
                <a:t>C + </a:t>
              </a:r>
              <a:r>
                <a:rPr lang="en-US" baseline="30000"/>
                <a:t>1</a:t>
              </a:r>
              <a:r>
                <a:rPr lang="en-US"/>
                <a:t>H</a:t>
              </a:r>
              <a:endParaRPr lang="en-US" baseline="30000"/>
            </a:p>
          </p:txBody>
        </p:sp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>
              <a:off x="672" y="816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7</a:t>
              </a:r>
            </a:p>
          </p:txBody>
        </p:sp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2320" y="816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1</a:t>
              </a:r>
            </a:p>
          </p:txBody>
        </p:sp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1888" y="816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6</a:t>
              </a:r>
            </a:p>
          </p:txBody>
        </p:sp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1093" y="80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0</a:t>
              </a:r>
            </a:p>
          </p:txBody>
        </p:sp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>
              <a:off x="1408" y="848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56" name="Group 20"/>
          <p:cNvGrpSpPr>
            <a:grpSpLocks/>
          </p:cNvGrpSpPr>
          <p:nvPr/>
        </p:nvGrpSpPr>
        <p:grpSpPr bwMode="auto">
          <a:xfrm>
            <a:off x="1117600" y="1239838"/>
            <a:ext cx="3048000" cy="549275"/>
            <a:chOff x="704" y="950"/>
            <a:chExt cx="1920" cy="346"/>
          </a:xfrm>
        </p:grpSpPr>
        <p:grpSp>
          <p:nvGrpSpPr>
            <p:cNvPr id="14355" name="Group 19"/>
            <p:cNvGrpSpPr>
              <a:grpSpLocks/>
            </p:cNvGrpSpPr>
            <p:nvPr/>
          </p:nvGrpSpPr>
          <p:grpSpPr bwMode="auto">
            <a:xfrm>
              <a:off x="704" y="950"/>
              <a:ext cx="1920" cy="346"/>
              <a:chOff x="704" y="950"/>
              <a:chExt cx="1920" cy="346"/>
            </a:xfrm>
          </p:grpSpPr>
          <p:sp>
            <p:nvSpPr>
              <p:cNvPr id="14348" name="Text Box 12"/>
              <p:cNvSpPr txBox="1">
                <a:spLocks noChangeArrowheads="1"/>
              </p:cNvSpPr>
              <p:nvPr/>
            </p:nvSpPr>
            <p:spPr bwMode="auto">
              <a:xfrm>
                <a:off x="704" y="950"/>
                <a:ext cx="192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aseline="30000"/>
                  <a:t>14</a:t>
                </a:r>
                <a:r>
                  <a:rPr lang="en-US"/>
                  <a:t>C          </a:t>
                </a:r>
                <a:r>
                  <a:rPr lang="en-US" baseline="30000"/>
                  <a:t>14</a:t>
                </a:r>
                <a:r>
                  <a:rPr lang="en-US"/>
                  <a:t>N + </a:t>
                </a:r>
                <a:r>
                  <a:rPr lang="en-US" baseline="30000"/>
                  <a:t>0</a:t>
                </a:r>
                <a:r>
                  <a:rPr lang="en-US">
                    <a:latin typeface="Symbol" pitchFamily="18" charset="2"/>
                  </a:rPr>
                  <a:t>b</a:t>
                </a:r>
                <a:r>
                  <a:rPr lang="en-US"/>
                  <a:t> + </a:t>
                </a:r>
                <a:r>
                  <a:rPr lang="en-US">
                    <a:latin typeface="Symbol" pitchFamily="18" charset="2"/>
                  </a:rPr>
                  <a:t>n</a:t>
                </a:r>
                <a:endParaRPr lang="en-US" baseline="30000">
                  <a:latin typeface="Symbol" pitchFamily="18" charset="2"/>
                </a:endParaRPr>
              </a:p>
            </p:txBody>
          </p:sp>
          <p:sp>
            <p:nvSpPr>
              <p:cNvPr id="14349" name="Line 13"/>
              <p:cNvSpPr>
                <a:spLocks noChangeShapeType="1"/>
              </p:cNvSpPr>
              <p:nvPr/>
            </p:nvSpPr>
            <p:spPr bwMode="auto">
              <a:xfrm>
                <a:off x="1085" y="110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0" name="Text Box 14"/>
              <p:cNvSpPr txBox="1">
                <a:spLocks noChangeArrowheads="1"/>
              </p:cNvSpPr>
              <p:nvPr/>
            </p:nvSpPr>
            <p:spPr bwMode="auto">
              <a:xfrm>
                <a:off x="773" y="1068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6</a:t>
                </a:r>
              </a:p>
            </p:txBody>
          </p:sp>
          <p:sp>
            <p:nvSpPr>
              <p:cNvPr id="14351" name="Text Box 15"/>
              <p:cNvSpPr txBox="1">
                <a:spLocks noChangeArrowheads="1"/>
              </p:cNvSpPr>
              <p:nvPr/>
            </p:nvSpPr>
            <p:spPr bwMode="auto">
              <a:xfrm>
                <a:off x="1597" y="1080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7</a:t>
                </a:r>
              </a:p>
            </p:txBody>
          </p:sp>
          <p:sp>
            <p:nvSpPr>
              <p:cNvPr id="14352" name="Text Box 16"/>
              <p:cNvSpPr txBox="1">
                <a:spLocks noChangeArrowheads="1"/>
              </p:cNvSpPr>
              <p:nvPr/>
            </p:nvSpPr>
            <p:spPr bwMode="auto">
              <a:xfrm>
                <a:off x="1973" y="1084"/>
                <a:ext cx="23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-1</a:t>
                </a:r>
              </a:p>
            </p:txBody>
          </p:sp>
        </p:grp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2472" y="105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4716463" y="1255713"/>
            <a:ext cx="2293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t</a:t>
            </a:r>
            <a:r>
              <a:rPr lang="en-US" baseline="-25000">
                <a:cs typeface="Arial" charset="0"/>
              </a:rPr>
              <a:t>½</a:t>
            </a:r>
            <a:r>
              <a:rPr lang="en-US">
                <a:cs typeface="Arial" charset="0"/>
              </a:rPr>
              <a:t> = 5730 years</a:t>
            </a:r>
            <a:endParaRPr lang="en-US" i="1"/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139700" y="2065338"/>
            <a:ext cx="291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u="sng"/>
              <a:t>Uranium-238 Dating</a:t>
            </a:r>
          </a:p>
        </p:txBody>
      </p:sp>
      <p:grpSp>
        <p:nvGrpSpPr>
          <p:cNvPr id="14370" name="Group 34"/>
          <p:cNvGrpSpPr>
            <a:grpSpLocks/>
          </p:cNvGrpSpPr>
          <p:nvPr/>
        </p:nvGrpSpPr>
        <p:grpSpPr bwMode="auto">
          <a:xfrm>
            <a:off x="1120775" y="2630488"/>
            <a:ext cx="4079875" cy="530225"/>
            <a:chOff x="706" y="1657"/>
            <a:chExt cx="2570" cy="334"/>
          </a:xfrm>
        </p:grpSpPr>
        <p:sp>
          <p:nvSpPr>
            <p:cNvPr id="14359" name="Text Box 23"/>
            <p:cNvSpPr txBox="1">
              <a:spLocks noChangeArrowheads="1"/>
            </p:cNvSpPr>
            <p:nvPr/>
          </p:nvSpPr>
          <p:spPr bwMode="auto">
            <a:xfrm>
              <a:off x="706" y="1657"/>
              <a:ext cx="25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aseline="30000"/>
                <a:t>238</a:t>
              </a:r>
              <a:r>
                <a:rPr lang="en-US"/>
                <a:t>U          </a:t>
              </a:r>
              <a:r>
                <a:rPr lang="en-US" baseline="30000"/>
                <a:t>206</a:t>
              </a:r>
              <a:r>
                <a:rPr lang="en-US"/>
                <a:t>Pb + 8 </a:t>
              </a:r>
              <a:r>
                <a:rPr lang="en-US" baseline="30000"/>
                <a:t>4</a:t>
              </a:r>
              <a:r>
                <a:rPr lang="en-US">
                  <a:latin typeface="Symbol" pitchFamily="18" charset="2"/>
                </a:rPr>
                <a:t>a</a:t>
              </a:r>
              <a:r>
                <a:rPr lang="en-US"/>
                <a:t> + 6 </a:t>
              </a:r>
              <a:r>
                <a:rPr lang="en-US" baseline="30000"/>
                <a:t>0</a:t>
              </a:r>
              <a:r>
                <a:rPr lang="en-US">
                  <a:latin typeface="Symbol" pitchFamily="18" charset="2"/>
                </a:rPr>
                <a:t>b</a:t>
              </a:r>
              <a:endParaRPr lang="en-US" baseline="30000">
                <a:latin typeface="Symbol" pitchFamily="18" charset="2"/>
              </a:endParaRPr>
            </a:p>
          </p:txBody>
        </p:sp>
        <p:sp>
          <p:nvSpPr>
            <p:cNvPr id="14360" name="Text Box 24"/>
            <p:cNvSpPr txBox="1">
              <a:spLocks noChangeArrowheads="1"/>
            </p:cNvSpPr>
            <p:nvPr/>
          </p:nvSpPr>
          <p:spPr bwMode="auto">
            <a:xfrm>
              <a:off x="776" y="1779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92</a:t>
              </a:r>
            </a:p>
          </p:txBody>
        </p:sp>
        <p:sp>
          <p:nvSpPr>
            <p:cNvPr id="14361" name="Text Box 25"/>
            <p:cNvSpPr txBox="1">
              <a:spLocks noChangeArrowheads="1"/>
            </p:cNvSpPr>
            <p:nvPr/>
          </p:nvSpPr>
          <p:spPr bwMode="auto">
            <a:xfrm>
              <a:off x="2922" y="1779"/>
              <a:ext cx="2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-1</a:t>
              </a:r>
            </a:p>
          </p:txBody>
        </p:sp>
        <p:sp>
          <p:nvSpPr>
            <p:cNvPr id="14362" name="Text Box 26"/>
            <p:cNvSpPr txBox="1">
              <a:spLocks noChangeArrowheads="1"/>
            </p:cNvSpPr>
            <p:nvPr/>
          </p:nvSpPr>
          <p:spPr bwMode="auto">
            <a:xfrm>
              <a:off x="1664" y="1779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82</a:t>
              </a:r>
            </a:p>
          </p:txBody>
        </p:sp>
        <p:sp>
          <p:nvSpPr>
            <p:cNvPr id="14363" name="Text Box 27"/>
            <p:cNvSpPr txBox="1">
              <a:spLocks noChangeArrowheads="1"/>
            </p:cNvSpPr>
            <p:nvPr/>
          </p:nvSpPr>
          <p:spPr bwMode="auto">
            <a:xfrm>
              <a:off x="2405" y="1779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2</a:t>
              </a:r>
            </a:p>
          </p:txBody>
        </p:sp>
        <p:sp>
          <p:nvSpPr>
            <p:cNvPr id="14364" name="Line 28"/>
            <p:cNvSpPr>
              <a:spLocks noChangeShapeType="1"/>
            </p:cNvSpPr>
            <p:nvPr/>
          </p:nvSpPr>
          <p:spPr bwMode="auto">
            <a:xfrm>
              <a:off x="1152" y="1811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5562600" y="2667000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t</a:t>
            </a:r>
            <a:r>
              <a:rPr lang="en-US" baseline="-25000">
                <a:cs typeface="Arial" charset="0"/>
              </a:rPr>
              <a:t>½</a:t>
            </a:r>
            <a:r>
              <a:rPr lang="en-US">
                <a:cs typeface="Arial" charset="0"/>
              </a:rPr>
              <a:t> = 4.51 x 10</a:t>
            </a:r>
            <a:r>
              <a:rPr lang="en-US" baseline="30000">
                <a:cs typeface="Arial" charset="0"/>
              </a:rPr>
              <a:t>9</a:t>
            </a:r>
            <a:r>
              <a:rPr lang="en-US">
                <a:cs typeface="Arial" charset="0"/>
              </a:rPr>
              <a:t> years</a:t>
            </a:r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4" grpId="0" autoUpdateAnimBg="0"/>
      <p:bldP spid="14357" grpId="0" autoUpdateAnimBg="0"/>
      <p:bldP spid="1436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43CB-D559-4EBB-A5C1-0B1C14848BB6}" type="slidenum">
              <a:rPr lang="en-US"/>
              <a:pPr/>
              <a:t>17</a:t>
            </a:fld>
            <a:endParaRPr lang="en-US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687638" y="65088"/>
            <a:ext cx="3789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Nuclear Transmutation</a:t>
            </a:r>
          </a:p>
        </p:txBody>
      </p:sp>
      <p:grpSp>
        <p:nvGrpSpPr>
          <p:cNvPr id="15372" name="Group 12"/>
          <p:cNvGrpSpPr>
            <a:grpSpLocks/>
          </p:cNvGrpSpPr>
          <p:nvPr/>
        </p:nvGrpSpPr>
        <p:grpSpPr bwMode="auto">
          <a:xfrm>
            <a:off x="5010150" y="838200"/>
            <a:ext cx="3213100" cy="544513"/>
            <a:chOff x="3161" y="1005"/>
            <a:chExt cx="2024" cy="343"/>
          </a:xfrm>
        </p:grpSpPr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3161" y="1005"/>
              <a:ext cx="20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aseline="30000"/>
                <a:t>14</a:t>
              </a:r>
              <a:r>
                <a:rPr lang="en-US"/>
                <a:t>N + </a:t>
              </a:r>
              <a:r>
                <a:rPr lang="en-US" baseline="30000"/>
                <a:t>4</a:t>
              </a:r>
              <a:r>
                <a:rPr lang="en-US">
                  <a:latin typeface="Symbol" pitchFamily="18" charset="2"/>
                </a:rPr>
                <a:t>a</a:t>
              </a:r>
              <a:r>
                <a:rPr lang="en-US"/>
                <a:t>          </a:t>
              </a:r>
              <a:r>
                <a:rPr lang="en-US" baseline="30000"/>
                <a:t>17</a:t>
              </a:r>
              <a:r>
                <a:rPr lang="en-US"/>
                <a:t>O + </a:t>
              </a:r>
              <a:r>
                <a:rPr lang="en-US" baseline="30000"/>
                <a:t>1</a:t>
              </a:r>
              <a:r>
                <a:rPr lang="en-US"/>
                <a:t>p</a:t>
              </a:r>
              <a:endParaRPr lang="en-US" baseline="30000"/>
            </a:p>
          </p:txBody>
        </p:sp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>
              <a:off x="3224" y="112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7</a:t>
              </a:r>
            </a:p>
          </p:txBody>
        </p:sp>
        <p:sp>
          <p:nvSpPr>
            <p:cNvPr id="15368" name="Text Box 8"/>
            <p:cNvSpPr txBox="1">
              <a:spLocks noChangeArrowheads="1"/>
            </p:cNvSpPr>
            <p:nvPr/>
          </p:nvSpPr>
          <p:spPr bwMode="auto">
            <a:xfrm>
              <a:off x="3648" y="1132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2</a:t>
              </a:r>
            </a:p>
          </p:txBody>
        </p:sp>
        <p:sp>
          <p:nvSpPr>
            <p:cNvPr id="15369" name="Text Box 9"/>
            <p:cNvSpPr txBox="1">
              <a:spLocks noChangeArrowheads="1"/>
            </p:cNvSpPr>
            <p:nvPr/>
          </p:nvSpPr>
          <p:spPr bwMode="auto">
            <a:xfrm>
              <a:off x="4456" y="1136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8</a:t>
              </a:r>
            </a:p>
          </p:txBody>
        </p:sp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4896" y="1132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1</a:t>
              </a:r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3944" y="1160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80" name="Group 20"/>
          <p:cNvGrpSpPr>
            <a:grpSpLocks/>
          </p:cNvGrpSpPr>
          <p:nvPr/>
        </p:nvGrpSpPr>
        <p:grpSpPr bwMode="auto">
          <a:xfrm>
            <a:off x="5010150" y="1860550"/>
            <a:ext cx="3252788" cy="544513"/>
            <a:chOff x="3156" y="1769"/>
            <a:chExt cx="2049" cy="343"/>
          </a:xfrm>
        </p:grpSpPr>
        <p:sp>
          <p:nvSpPr>
            <p:cNvPr id="15374" name="Text Box 14"/>
            <p:cNvSpPr txBox="1">
              <a:spLocks noChangeArrowheads="1"/>
            </p:cNvSpPr>
            <p:nvPr/>
          </p:nvSpPr>
          <p:spPr bwMode="auto">
            <a:xfrm>
              <a:off x="3170" y="1769"/>
              <a:ext cx="20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aseline="30000"/>
                <a:t>27</a:t>
              </a:r>
              <a:r>
                <a:rPr lang="en-US"/>
                <a:t>Al + </a:t>
              </a:r>
              <a:r>
                <a:rPr lang="en-US" baseline="30000"/>
                <a:t>4</a:t>
              </a:r>
              <a:r>
                <a:rPr lang="en-US">
                  <a:latin typeface="Symbol" pitchFamily="18" charset="2"/>
                </a:rPr>
                <a:t>a</a:t>
              </a:r>
              <a:r>
                <a:rPr lang="en-US"/>
                <a:t>          </a:t>
              </a:r>
              <a:r>
                <a:rPr lang="en-US" baseline="30000"/>
                <a:t>30</a:t>
              </a:r>
              <a:r>
                <a:rPr lang="en-US"/>
                <a:t>P + </a:t>
              </a:r>
              <a:r>
                <a:rPr lang="en-US" baseline="30000"/>
                <a:t>1</a:t>
              </a:r>
              <a:r>
                <a:rPr lang="en-US"/>
                <a:t>n</a:t>
              </a:r>
              <a:endParaRPr lang="en-US" baseline="30000"/>
            </a:p>
          </p:txBody>
        </p:sp>
        <p:sp>
          <p:nvSpPr>
            <p:cNvPr id="15375" name="Text Box 15"/>
            <p:cNvSpPr txBox="1">
              <a:spLocks noChangeArrowheads="1"/>
            </p:cNvSpPr>
            <p:nvPr/>
          </p:nvSpPr>
          <p:spPr bwMode="auto">
            <a:xfrm>
              <a:off x="3156" y="1892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13</a:t>
              </a:r>
            </a:p>
          </p:txBody>
        </p:sp>
        <p:sp>
          <p:nvSpPr>
            <p:cNvPr id="15376" name="Text Box 16"/>
            <p:cNvSpPr txBox="1">
              <a:spLocks noChangeArrowheads="1"/>
            </p:cNvSpPr>
            <p:nvPr/>
          </p:nvSpPr>
          <p:spPr bwMode="auto">
            <a:xfrm>
              <a:off x="3687" y="1896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2</a:t>
              </a:r>
            </a:p>
          </p:txBody>
        </p:sp>
        <p:sp>
          <p:nvSpPr>
            <p:cNvPr id="15377" name="Text Box 17"/>
            <p:cNvSpPr txBox="1">
              <a:spLocks noChangeArrowheads="1"/>
            </p:cNvSpPr>
            <p:nvPr/>
          </p:nvSpPr>
          <p:spPr bwMode="auto">
            <a:xfrm>
              <a:off x="4420" y="1900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15</a:t>
              </a:r>
            </a:p>
          </p:txBody>
        </p:sp>
        <p:sp>
          <p:nvSpPr>
            <p:cNvPr id="15378" name="Text Box 18"/>
            <p:cNvSpPr txBox="1">
              <a:spLocks noChangeArrowheads="1"/>
            </p:cNvSpPr>
            <p:nvPr/>
          </p:nvSpPr>
          <p:spPr bwMode="auto">
            <a:xfrm>
              <a:off x="4903" y="1896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0</a:t>
              </a:r>
            </a:p>
          </p:txBody>
        </p:sp>
        <p:sp>
          <p:nvSpPr>
            <p:cNvPr id="15379" name="Line 19"/>
            <p:cNvSpPr>
              <a:spLocks noChangeShapeType="1"/>
            </p:cNvSpPr>
            <p:nvPr/>
          </p:nvSpPr>
          <p:spPr bwMode="auto">
            <a:xfrm>
              <a:off x="3959" y="1924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95" name="Group 35"/>
          <p:cNvGrpSpPr>
            <a:grpSpLocks/>
          </p:cNvGrpSpPr>
          <p:nvPr/>
        </p:nvGrpSpPr>
        <p:grpSpPr bwMode="auto">
          <a:xfrm>
            <a:off x="5010150" y="2884488"/>
            <a:ext cx="3197225" cy="544512"/>
            <a:chOff x="3173" y="2441"/>
            <a:chExt cx="2014" cy="343"/>
          </a:xfrm>
        </p:grpSpPr>
        <p:sp>
          <p:nvSpPr>
            <p:cNvPr id="15389" name="Text Box 29"/>
            <p:cNvSpPr txBox="1">
              <a:spLocks noChangeArrowheads="1"/>
            </p:cNvSpPr>
            <p:nvPr/>
          </p:nvSpPr>
          <p:spPr bwMode="auto">
            <a:xfrm>
              <a:off x="3173" y="2441"/>
              <a:ext cx="20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aseline="30000"/>
                <a:t>14</a:t>
              </a:r>
              <a:r>
                <a:rPr lang="en-US"/>
                <a:t>N + </a:t>
              </a:r>
              <a:r>
                <a:rPr lang="en-US" baseline="30000"/>
                <a:t>1</a:t>
              </a:r>
              <a:r>
                <a:rPr lang="en-US"/>
                <a:t>p          </a:t>
              </a:r>
              <a:r>
                <a:rPr lang="en-US" baseline="30000"/>
                <a:t>11</a:t>
              </a:r>
              <a:r>
                <a:rPr lang="en-US"/>
                <a:t>C + </a:t>
              </a:r>
              <a:r>
                <a:rPr lang="en-US" baseline="30000"/>
                <a:t>4</a:t>
              </a:r>
              <a:r>
                <a:rPr lang="en-US">
                  <a:latin typeface="Symbol" pitchFamily="18" charset="2"/>
                </a:rPr>
                <a:t>a</a:t>
              </a:r>
              <a:endParaRPr lang="en-US" baseline="30000">
                <a:latin typeface="Symbol" pitchFamily="18" charset="2"/>
              </a:endParaRPr>
            </a:p>
          </p:txBody>
        </p:sp>
        <p:sp>
          <p:nvSpPr>
            <p:cNvPr id="15390" name="Text Box 30"/>
            <p:cNvSpPr txBox="1">
              <a:spLocks noChangeArrowheads="1"/>
            </p:cNvSpPr>
            <p:nvPr/>
          </p:nvSpPr>
          <p:spPr bwMode="auto">
            <a:xfrm>
              <a:off x="3231" y="2564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7</a:t>
              </a:r>
            </a:p>
          </p:txBody>
        </p:sp>
        <p:sp>
          <p:nvSpPr>
            <p:cNvPr id="15391" name="Text Box 31"/>
            <p:cNvSpPr txBox="1">
              <a:spLocks noChangeArrowheads="1"/>
            </p:cNvSpPr>
            <p:nvPr/>
          </p:nvSpPr>
          <p:spPr bwMode="auto">
            <a:xfrm>
              <a:off x="3655" y="256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1</a:t>
              </a:r>
            </a:p>
          </p:txBody>
        </p:sp>
        <p:sp>
          <p:nvSpPr>
            <p:cNvPr id="15392" name="Text Box 32"/>
            <p:cNvSpPr txBox="1">
              <a:spLocks noChangeArrowheads="1"/>
            </p:cNvSpPr>
            <p:nvPr/>
          </p:nvSpPr>
          <p:spPr bwMode="auto">
            <a:xfrm>
              <a:off x="4447" y="2572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6</a:t>
              </a:r>
            </a:p>
          </p:txBody>
        </p:sp>
        <p:sp>
          <p:nvSpPr>
            <p:cNvPr id="15393" name="Text Box 33"/>
            <p:cNvSpPr txBox="1">
              <a:spLocks noChangeArrowheads="1"/>
            </p:cNvSpPr>
            <p:nvPr/>
          </p:nvSpPr>
          <p:spPr bwMode="auto">
            <a:xfrm>
              <a:off x="4879" y="256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2</a:t>
              </a:r>
            </a:p>
          </p:txBody>
        </p:sp>
        <p:sp>
          <p:nvSpPr>
            <p:cNvPr id="15394" name="Line 34"/>
            <p:cNvSpPr>
              <a:spLocks noChangeShapeType="1"/>
            </p:cNvSpPr>
            <p:nvPr/>
          </p:nvSpPr>
          <p:spPr bwMode="auto">
            <a:xfrm>
              <a:off x="3951" y="2596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397" name="Picture 37" descr="23_05"/>
          <p:cNvPicPr>
            <a:picLocks noChangeAspect="1" noChangeArrowheads="1"/>
          </p:cNvPicPr>
          <p:nvPr/>
        </p:nvPicPr>
        <p:blipFill>
          <a:blip r:embed="rId2" cstate="print"/>
          <a:srcRect t="4288"/>
          <a:stretch>
            <a:fillRect/>
          </a:stretch>
        </p:blipFill>
        <p:spPr bwMode="auto">
          <a:xfrm>
            <a:off x="5410200" y="3668713"/>
            <a:ext cx="3352800" cy="2630487"/>
          </a:xfrm>
          <a:prstGeom prst="rect">
            <a:avLst/>
          </a:prstGeom>
          <a:noFill/>
        </p:spPr>
      </p:pic>
      <p:pic>
        <p:nvPicPr>
          <p:cNvPr id="15399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871538"/>
            <a:ext cx="46863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1F67-AC16-415E-AFA0-FE7BB21B6300}" type="slidenum">
              <a:rPr lang="en-US"/>
              <a:pPr/>
              <a:t>18</a:t>
            </a:fld>
            <a:endParaRPr lang="en-US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687638" y="65088"/>
            <a:ext cx="3789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Nuclear Transmutation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609600"/>
            <a:ext cx="6953250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51FE-FF3E-46E8-917C-34F215DB9657}" type="slidenum">
              <a:rPr lang="en-US"/>
              <a:pPr/>
              <a:t>19</a:t>
            </a:fld>
            <a:endParaRPr lang="en-US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263900" y="65088"/>
            <a:ext cx="2640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Nuclear Fission</a:t>
            </a:r>
          </a:p>
        </p:txBody>
      </p:sp>
      <p:grpSp>
        <p:nvGrpSpPr>
          <p:cNvPr id="18444" name="Group 12"/>
          <p:cNvGrpSpPr>
            <a:grpSpLocks/>
          </p:cNvGrpSpPr>
          <p:nvPr/>
        </p:nvGrpSpPr>
        <p:grpSpPr bwMode="auto">
          <a:xfrm>
            <a:off x="1619250" y="3797300"/>
            <a:ext cx="5911850" cy="533400"/>
            <a:chOff x="864" y="2448"/>
            <a:chExt cx="3724" cy="336"/>
          </a:xfrm>
        </p:grpSpPr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864" y="2448"/>
              <a:ext cx="37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aseline="30000"/>
                <a:t>235</a:t>
              </a:r>
              <a:r>
                <a:rPr lang="en-US"/>
                <a:t>U + </a:t>
              </a:r>
              <a:r>
                <a:rPr lang="en-US" baseline="30000"/>
                <a:t>1</a:t>
              </a:r>
              <a:r>
                <a:rPr lang="en-US"/>
                <a:t>n          </a:t>
              </a:r>
              <a:r>
                <a:rPr lang="en-US" baseline="30000"/>
                <a:t>90</a:t>
              </a:r>
              <a:r>
                <a:rPr lang="en-US"/>
                <a:t>Sr + </a:t>
              </a:r>
              <a:r>
                <a:rPr lang="en-US" baseline="30000"/>
                <a:t>143</a:t>
              </a:r>
              <a:r>
                <a:rPr lang="en-US"/>
                <a:t>Xe + 3</a:t>
              </a:r>
              <a:r>
                <a:rPr lang="en-US" baseline="30000"/>
                <a:t>1</a:t>
              </a:r>
              <a:r>
                <a:rPr lang="en-US"/>
                <a:t>n + Energy</a:t>
              </a:r>
              <a:endParaRPr lang="en-US" baseline="30000"/>
            </a:p>
          </p:txBody>
        </p:sp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936" y="2572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92</a:t>
              </a:r>
            </a:p>
          </p:txBody>
        </p:sp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2767" y="2568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54</a:t>
              </a:r>
            </a:p>
          </p:txBody>
        </p:sp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2152" y="2560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38</a:t>
              </a:r>
            </a:p>
          </p:txBody>
        </p:sp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1432" y="2560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0</a:t>
              </a:r>
            </a:p>
          </p:txBody>
        </p:sp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3472" y="2560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0</a:t>
              </a:r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>
              <a:off x="1720" y="2600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52400" y="4406900"/>
            <a:ext cx="8840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Energy = [mass </a:t>
            </a:r>
            <a:r>
              <a:rPr lang="en-US" sz="2000" baseline="30000"/>
              <a:t>235</a:t>
            </a:r>
            <a:r>
              <a:rPr lang="en-US" sz="2000"/>
              <a:t>U + mass n – (mass </a:t>
            </a:r>
            <a:r>
              <a:rPr lang="en-US" sz="2000" baseline="30000"/>
              <a:t>90</a:t>
            </a:r>
            <a:r>
              <a:rPr lang="en-US" sz="2000"/>
              <a:t>Sr + mass </a:t>
            </a:r>
            <a:r>
              <a:rPr lang="en-US" sz="2000" baseline="30000"/>
              <a:t>143</a:t>
            </a:r>
            <a:r>
              <a:rPr lang="en-US" sz="2000"/>
              <a:t>Xe + 3 x mass n )] x c</a:t>
            </a:r>
            <a:r>
              <a:rPr lang="en-US" sz="2000" baseline="30000"/>
              <a:t>2</a:t>
            </a:r>
            <a:endParaRPr lang="en-US" sz="2000"/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2471738" y="4991100"/>
            <a:ext cx="419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Energy = 3.3 x 10</a:t>
            </a:r>
            <a:r>
              <a:rPr lang="en-US" baseline="30000"/>
              <a:t>-11</a:t>
            </a:r>
            <a:r>
              <a:rPr lang="en-US"/>
              <a:t>J per </a:t>
            </a:r>
            <a:r>
              <a:rPr lang="en-US" baseline="30000"/>
              <a:t>235</a:t>
            </a:r>
            <a:r>
              <a:rPr lang="en-US"/>
              <a:t>U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3522663" y="5486400"/>
            <a:ext cx="3906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2.0 x 10</a:t>
            </a:r>
            <a:r>
              <a:rPr lang="en-US" baseline="30000"/>
              <a:t>13</a:t>
            </a:r>
            <a:r>
              <a:rPr lang="en-US"/>
              <a:t> J per mole </a:t>
            </a:r>
            <a:r>
              <a:rPr lang="en-US" baseline="30000"/>
              <a:t>235</a:t>
            </a:r>
            <a:r>
              <a:rPr lang="en-US"/>
              <a:t>U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1828800" y="5981700"/>
            <a:ext cx="542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Combustion of 1 ton of coal = 5 x 10</a:t>
            </a:r>
            <a:r>
              <a:rPr lang="en-US" baseline="30000"/>
              <a:t>7</a:t>
            </a:r>
            <a:r>
              <a:rPr lang="en-US"/>
              <a:t> J</a:t>
            </a:r>
          </a:p>
        </p:txBody>
      </p:sp>
      <p:pic>
        <p:nvPicPr>
          <p:cNvPr id="18451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1447800"/>
            <a:ext cx="248602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52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9088" y="990600"/>
            <a:ext cx="18653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5413" y="762000"/>
            <a:ext cx="3481387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 autoUpdateAnimBg="0"/>
      <p:bldP spid="18447" grpId="0" autoUpdateAnimBg="0"/>
      <p:bldP spid="18448" grpId="0" autoUpdateAnimBg="0"/>
      <p:bldP spid="1844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1F80-99E5-406E-A967-29E048983D8E}" type="slidenum">
              <a:rPr lang="en-US"/>
              <a:pPr/>
              <a:t>2</a:t>
            </a:fld>
            <a:endParaRPr lang="en-US"/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4176713" y="2462213"/>
            <a:ext cx="750887" cy="814387"/>
            <a:chOff x="2657" y="1807"/>
            <a:chExt cx="473" cy="513"/>
          </a:xfrm>
        </p:grpSpPr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2822" y="1851"/>
              <a:ext cx="3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3600"/>
                <a:t>X</a:t>
              </a:r>
            </a:p>
          </p:txBody>
        </p:sp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2657" y="1807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A</a:t>
              </a:r>
            </a:p>
          </p:txBody>
        </p:sp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2679" y="203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/>
                <a:t>Z</a:t>
              </a:r>
            </a:p>
          </p:txBody>
        </p:sp>
      </p:grp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1985963" y="2498725"/>
            <a:ext cx="2220912" cy="396875"/>
            <a:chOff x="1251" y="1909"/>
            <a:chExt cx="1399" cy="250"/>
          </a:xfrm>
        </p:grpSpPr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1251" y="1909"/>
              <a:ext cx="115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>
                  <a:solidFill>
                    <a:srgbClr val="CC0000"/>
                  </a:solidFill>
                </a:rPr>
                <a:t>Mass Number</a:t>
              </a:r>
              <a:r>
                <a:rPr lang="en-US" sz="20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2314" y="2044"/>
              <a:ext cx="336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7" name="Group 9"/>
          <p:cNvGrpSpPr>
            <a:grpSpLocks/>
          </p:cNvGrpSpPr>
          <p:nvPr/>
        </p:nvGrpSpPr>
        <p:grpSpPr bwMode="auto">
          <a:xfrm>
            <a:off x="1830388" y="2879725"/>
            <a:ext cx="2376487" cy="396875"/>
            <a:chOff x="1153" y="2158"/>
            <a:chExt cx="1497" cy="250"/>
          </a:xfrm>
        </p:grpSpPr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1153" y="2158"/>
              <a:ext cx="12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>
                  <a:solidFill>
                    <a:srgbClr val="CC0000"/>
                  </a:solidFill>
                </a:rPr>
                <a:t>Atomic Number</a:t>
              </a:r>
            </a:p>
          </p:txBody>
        </p:sp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>
              <a:off x="2314" y="2295"/>
              <a:ext cx="336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60" name="Group 12"/>
          <p:cNvGrpSpPr>
            <a:grpSpLocks/>
          </p:cNvGrpSpPr>
          <p:nvPr/>
        </p:nvGrpSpPr>
        <p:grpSpPr bwMode="auto">
          <a:xfrm>
            <a:off x="4910138" y="2727325"/>
            <a:ext cx="2536825" cy="396875"/>
            <a:chOff x="3609" y="1975"/>
            <a:chExt cx="1598" cy="250"/>
          </a:xfrm>
        </p:grpSpPr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3926" y="1975"/>
              <a:ext cx="1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>
                  <a:solidFill>
                    <a:srgbClr val="CC0000"/>
                  </a:solidFill>
                </a:rPr>
                <a:t>Element Symbol</a:t>
              </a:r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 flipH="1">
              <a:off x="3609" y="2103"/>
              <a:ext cx="336" cy="0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165100" y="809625"/>
            <a:ext cx="8788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b="1" i="1"/>
              <a:t>Atomic number</a:t>
            </a:r>
            <a:r>
              <a:rPr lang="en-US"/>
              <a:t> (Z) = number of protons in nucleus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b="1" i="1"/>
              <a:t>   Mass number</a:t>
            </a:r>
            <a:r>
              <a:rPr lang="en-US"/>
              <a:t> (A) = number of protons + number of neutrons 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/>
              <a:t>                                 =  atomic number (Z) + number of neutrons</a:t>
            </a:r>
          </a:p>
        </p:txBody>
      </p:sp>
      <p:sp>
        <p:nvSpPr>
          <p:cNvPr id="2103" name="Text Box 55"/>
          <p:cNvSpPr txBox="1">
            <a:spLocks noChangeArrowheads="1"/>
          </p:cNvSpPr>
          <p:nvPr/>
        </p:nvSpPr>
        <p:spPr bwMode="auto">
          <a:xfrm>
            <a:off x="212725" y="449738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A</a:t>
            </a:r>
          </a:p>
        </p:txBody>
      </p:sp>
      <p:sp>
        <p:nvSpPr>
          <p:cNvPr id="2104" name="Text Box 56"/>
          <p:cNvSpPr txBox="1">
            <a:spLocks noChangeArrowheads="1"/>
          </p:cNvSpPr>
          <p:nvPr/>
        </p:nvSpPr>
        <p:spPr bwMode="auto">
          <a:xfrm>
            <a:off x="222250" y="5202238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Z</a:t>
            </a:r>
          </a:p>
        </p:txBody>
      </p:sp>
      <p:grpSp>
        <p:nvGrpSpPr>
          <p:cNvPr id="2121" name="Group 73"/>
          <p:cNvGrpSpPr>
            <a:grpSpLocks/>
          </p:cNvGrpSpPr>
          <p:nvPr/>
        </p:nvGrpSpPr>
        <p:grpSpPr bwMode="auto">
          <a:xfrm>
            <a:off x="990600" y="3427413"/>
            <a:ext cx="1295400" cy="963612"/>
            <a:chOff x="624" y="2159"/>
            <a:chExt cx="816" cy="607"/>
          </a:xfrm>
        </p:grpSpPr>
        <p:grpSp>
          <p:nvGrpSpPr>
            <p:cNvPr id="2084" name="Group 36"/>
            <p:cNvGrpSpPr>
              <a:grpSpLocks/>
            </p:cNvGrpSpPr>
            <p:nvPr/>
          </p:nvGrpSpPr>
          <p:grpSpPr bwMode="auto">
            <a:xfrm>
              <a:off x="624" y="2423"/>
              <a:ext cx="816" cy="343"/>
              <a:chOff x="432" y="2352"/>
              <a:chExt cx="816" cy="343"/>
            </a:xfrm>
          </p:grpSpPr>
          <p:grpSp>
            <p:nvGrpSpPr>
              <p:cNvPr id="2074" name="Group 26"/>
              <p:cNvGrpSpPr>
                <a:grpSpLocks/>
              </p:cNvGrpSpPr>
              <p:nvPr/>
            </p:nvGrpSpPr>
            <p:grpSpPr bwMode="auto">
              <a:xfrm>
                <a:off x="432" y="2352"/>
                <a:ext cx="294" cy="343"/>
                <a:chOff x="1046" y="2809"/>
                <a:chExt cx="294" cy="343"/>
              </a:xfrm>
            </p:grpSpPr>
            <p:sp>
              <p:nvSpPr>
                <p:cNvPr id="206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046" y="2809"/>
                  <a:ext cx="29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baseline="30000"/>
                    <a:t>1</a:t>
                  </a:r>
                  <a:r>
                    <a:rPr lang="en-US"/>
                    <a:t>p</a:t>
                  </a:r>
                </a:p>
              </p:txBody>
            </p:sp>
            <p:sp>
              <p:nvSpPr>
                <p:cNvPr id="206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048" y="2940"/>
                  <a:ext cx="18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600"/>
                    <a:t>1</a:t>
                  </a:r>
                </a:p>
              </p:txBody>
            </p:sp>
          </p:grpSp>
          <p:grpSp>
            <p:nvGrpSpPr>
              <p:cNvPr id="2080" name="Group 32"/>
              <p:cNvGrpSpPr>
                <a:grpSpLocks/>
              </p:cNvGrpSpPr>
              <p:nvPr/>
            </p:nvGrpSpPr>
            <p:grpSpPr bwMode="auto">
              <a:xfrm>
                <a:off x="922" y="2352"/>
                <a:ext cx="326" cy="343"/>
                <a:chOff x="1046" y="2809"/>
                <a:chExt cx="326" cy="343"/>
              </a:xfrm>
            </p:grpSpPr>
            <p:sp>
              <p:nvSpPr>
                <p:cNvPr id="208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046" y="2809"/>
                  <a:ext cx="32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baseline="30000"/>
                    <a:t>1</a:t>
                  </a:r>
                  <a:r>
                    <a:rPr lang="en-US"/>
                    <a:t>H</a:t>
                  </a:r>
                </a:p>
              </p:txBody>
            </p:sp>
            <p:sp>
              <p:nvSpPr>
                <p:cNvPr id="208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048" y="2940"/>
                  <a:ext cx="18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600"/>
                    <a:t>1</a:t>
                  </a:r>
                </a:p>
              </p:txBody>
            </p:sp>
          </p:grpSp>
          <p:sp>
            <p:nvSpPr>
              <p:cNvPr id="2083" name="Text Box 35"/>
              <p:cNvSpPr txBox="1">
                <a:spLocks noChangeArrowheads="1"/>
              </p:cNvSpPr>
              <p:nvPr/>
            </p:nvSpPr>
            <p:spPr bwMode="auto">
              <a:xfrm>
                <a:off x="681" y="2379"/>
                <a:ext cx="28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/>
                  <a:t>or</a:t>
                </a:r>
              </a:p>
            </p:txBody>
          </p:sp>
        </p:grpSp>
        <p:sp>
          <p:nvSpPr>
            <p:cNvPr id="2105" name="Text Box 57"/>
            <p:cNvSpPr txBox="1">
              <a:spLocks noChangeArrowheads="1"/>
            </p:cNvSpPr>
            <p:nvPr/>
          </p:nvSpPr>
          <p:spPr bwMode="auto">
            <a:xfrm>
              <a:off x="702" y="2159"/>
              <a:ext cx="6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proton</a:t>
              </a:r>
            </a:p>
          </p:txBody>
        </p:sp>
      </p:grpSp>
      <p:grpSp>
        <p:nvGrpSpPr>
          <p:cNvPr id="2122" name="Group 74"/>
          <p:cNvGrpSpPr>
            <a:grpSpLocks/>
          </p:cNvGrpSpPr>
          <p:nvPr/>
        </p:nvGrpSpPr>
        <p:grpSpPr bwMode="auto">
          <a:xfrm>
            <a:off x="2413000" y="3427413"/>
            <a:ext cx="1219200" cy="947737"/>
            <a:chOff x="1520" y="2159"/>
            <a:chExt cx="768" cy="597"/>
          </a:xfrm>
        </p:grpSpPr>
        <p:grpSp>
          <p:nvGrpSpPr>
            <p:cNvPr id="2075" name="Group 27"/>
            <p:cNvGrpSpPr>
              <a:grpSpLocks/>
            </p:cNvGrpSpPr>
            <p:nvPr/>
          </p:nvGrpSpPr>
          <p:grpSpPr bwMode="auto">
            <a:xfrm>
              <a:off x="1757" y="2433"/>
              <a:ext cx="294" cy="323"/>
              <a:chOff x="1910" y="2953"/>
              <a:chExt cx="294" cy="323"/>
            </a:xfrm>
          </p:grpSpPr>
          <p:sp>
            <p:nvSpPr>
              <p:cNvPr id="2067" name="Text Box 19"/>
              <p:cNvSpPr txBox="1">
                <a:spLocks noChangeArrowheads="1"/>
              </p:cNvSpPr>
              <p:nvPr/>
            </p:nvSpPr>
            <p:spPr bwMode="auto">
              <a:xfrm>
                <a:off x="1910" y="2953"/>
                <a:ext cx="29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aseline="30000"/>
                  <a:t>1</a:t>
                </a:r>
                <a:r>
                  <a:rPr lang="en-US"/>
                  <a:t>n</a:t>
                </a:r>
                <a:endParaRPr lang="en-US" baseline="30000"/>
              </a:p>
            </p:txBody>
          </p:sp>
          <p:sp>
            <p:nvSpPr>
              <p:cNvPr id="2068" name="Text Box 20"/>
              <p:cNvSpPr txBox="1">
                <a:spLocks noChangeArrowheads="1"/>
              </p:cNvSpPr>
              <p:nvPr/>
            </p:nvSpPr>
            <p:spPr bwMode="auto">
              <a:xfrm>
                <a:off x="1912" y="3064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600"/>
                  <a:t>0</a:t>
                </a:r>
              </a:p>
            </p:txBody>
          </p:sp>
        </p:grpSp>
        <p:sp>
          <p:nvSpPr>
            <p:cNvPr id="2106" name="Text Box 58"/>
            <p:cNvSpPr txBox="1">
              <a:spLocks noChangeArrowheads="1"/>
            </p:cNvSpPr>
            <p:nvPr/>
          </p:nvSpPr>
          <p:spPr bwMode="auto">
            <a:xfrm>
              <a:off x="1520" y="2159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neutron</a:t>
              </a:r>
            </a:p>
          </p:txBody>
        </p:sp>
      </p:grpSp>
      <p:grpSp>
        <p:nvGrpSpPr>
          <p:cNvPr id="2123" name="Group 75"/>
          <p:cNvGrpSpPr>
            <a:grpSpLocks/>
          </p:cNvGrpSpPr>
          <p:nvPr/>
        </p:nvGrpSpPr>
        <p:grpSpPr bwMode="auto">
          <a:xfrm>
            <a:off x="3886200" y="3427413"/>
            <a:ext cx="1447800" cy="963612"/>
            <a:chOff x="2448" y="2159"/>
            <a:chExt cx="912" cy="607"/>
          </a:xfrm>
        </p:grpSpPr>
        <p:grpSp>
          <p:nvGrpSpPr>
            <p:cNvPr id="2086" name="Group 38"/>
            <p:cNvGrpSpPr>
              <a:grpSpLocks/>
            </p:cNvGrpSpPr>
            <p:nvPr/>
          </p:nvGrpSpPr>
          <p:grpSpPr bwMode="auto">
            <a:xfrm>
              <a:off x="2448" y="2424"/>
              <a:ext cx="912" cy="342"/>
              <a:chOff x="3024" y="2496"/>
              <a:chExt cx="912" cy="342"/>
            </a:xfrm>
          </p:grpSpPr>
          <p:grpSp>
            <p:nvGrpSpPr>
              <p:cNvPr id="2077" name="Group 29"/>
              <p:cNvGrpSpPr>
                <a:grpSpLocks/>
              </p:cNvGrpSpPr>
              <p:nvPr/>
            </p:nvGrpSpPr>
            <p:grpSpPr bwMode="auto">
              <a:xfrm>
                <a:off x="3024" y="2505"/>
                <a:ext cx="332" cy="323"/>
                <a:chOff x="3168" y="2953"/>
                <a:chExt cx="332" cy="323"/>
              </a:xfrm>
            </p:grpSpPr>
            <p:sp>
              <p:nvSpPr>
                <p:cNvPr id="206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206" y="2953"/>
                  <a:ext cx="29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baseline="30000"/>
                    <a:t>0</a:t>
                  </a:r>
                  <a:r>
                    <a:rPr lang="en-US"/>
                    <a:t>e</a:t>
                  </a:r>
                  <a:endParaRPr lang="en-US" baseline="30000"/>
                </a:p>
              </p:txBody>
            </p:sp>
            <p:sp>
              <p:nvSpPr>
                <p:cNvPr id="207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168" y="3064"/>
                  <a:ext cx="23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600"/>
                    <a:t>-1</a:t>
                  </a:r>
                </a:p>
              </p:txBody>
            </p:sp>
          </p:grpSp>
          <p:grpSp>
            <p:nvGrpSpPr>
              <p:cNvPr id="2079" name="Group 31"/>
              <p:cNvGrpSpPr>
                <a:grpSpLocks/>
              </p:cNvGrpSpPr>
              <p:nvPr/>
            </p:nvGrpSpPr>
            <p:grpSpPr bwMode="auto">
              <a:xfrm>
                <a:off x="3600" y="2496"/>
                <a:ext cx="336" cy="342"/>
                <a:chOff x="4026" y="3046"/>
                <a:chExt cx="336" cy="342"/>
              </a:xfrm>
            </p:grpSpPr>
            <p:sp>
              <p:nvSpPr>
                <p:cNvPr id="207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070" y="3046"/>
                  <a:ext cx="29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baseline="30000"/>
                    <a:t>0</a:t>
                  </a:r>
                  <a:r>
                    <a:rPr lang="en-US">
                      <a:latin typeface="Symbol" pitchFamily="18" charset="2"/>
                    </a:rPr>
                    <a:t>b</a:t>
                  </a:r>
                  <a:endParaRPr lang="en-US" baseline="30000">
                    <a:latin typeface="Symbol" pitchFamily="18" charset="2"/>
                  </a:endParaRPr>
                </a:p>
              </p:txBody>
            </p:sp>
            <p:sp>
              <p:nvSpPr>
                <p:cNvPr id="207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026" y="3176"/>
                  <a:ext cx="23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600"/>
                    <a:t>-1</a:t>
                  </a:r>
                </a:p>
              </p:txBody>
            </p:sp>
          </p:grpSp>
          <p:sp>
            <p:nvSpPr>
              <p:cNvPr id="2085" name="Text Box 37"/>
              <p:cNvSpPr txBox="1">
                <a:spLocks noChangeArrowheads="1"/>
              </p:cNvSpPr>
              <p:nvPr/>
            </p:nvSpPr>
            <p:spPr bwMode="auto">
              <a:xfrm>
                <a:off x="3335" y="2523"/>
                <a:ext cx="28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/>
                  <a:t>or</a:t>
                </a:r>
              </a:p>
            </p:txBody>
          </p:sp>
        </p:grpSp>
        <p:sp>
          <p:nvSpPr>
            <p:cNvPr id="2107" name="Text Box 59"/>
            <p:cNvSpPr txBox="1">
              <a:spLocks noChangeArrowheads="1"/>
            </p:cNvSpPr>
            <p:nvPr/>
          </p:nvSpPr>
          <p:spPr bwMode="auto">
            <a:xfrm>
              <a:off x="2504" y="2159"/>
              <a:ext cx="8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electron</a:t>
              </a:r>
            </a:p>
          </p:txBody>
        </p:sp>
      </p:grpSp>
      <p:grpSp>
        <p:nvGrpSpPr>
          <p:cNvPr id="2124" name="Group 76"/>
          <p:cNvGrpSpPr>
            <a:grpSpLocks/>
          </p:cNvGrpSpPr>
          <p:nvPr/>
        </p:nvGrpSpPr>
        <p:grpSpPr bwMode="auto">
          <a:xfrm>
            <a:off x="5607050" y="3427413"/>
            <a:ext cx="1511300" cy="963612"/>
            <a:chOff x="3532" y="2159"/>
            <a:chExt cx="952" cy="607"/>
          </a:xfrm>
        </p:grpSpPr>
        <p:grpSp>
          <p:nvGrpSpPr>
            <p:cNvPr id="2097" name="Group 49"/>
            <p:cNvGrpSpPr>
              <a:grpSpLocks/>
            </p:cNvGrpSpPr>
            <p:nvPr/>
          </p:nvGrpSpPr>
          <p:grpSpPr bwMode="auto">
            <a:xfrm>
              <a:off x="3532" y="2424"/>
              <a:ext cx="952" cy="342"/>
              <a:chOff x="3560" y="2826"/>
              <a:chExt cx="952" cy="342"/>
            </a:xfrm>
          </p:grpSpPr>
          <p:grpSp>
            <p:nvGrpSpPr>
              <p:cNvPr id="2095" name="Group 47"/>
              <p:cNvGrpSpPr>
                <a:grpSpLocks/>
              </p:cNvGrpSpPr>
              <p:nvPr/>
            </p:nvGrpSpPr>
            <p:grpSpPr bwMode="auto">
              <a:xfrm>
                <a:off x="3560" y="2835"/>
                <a:ext cx="372" cy="323"/>
                <a:chOff x="3560" y="2835"/>
                <a:chExt cx="372" cy="323"/>
              </a:xfrm>
            </p:grpSpPr>
            <p:sp>
              <p:nvSpPr>
                <p:cNvPr id="208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638" y="2835"/>
                  <a:ext cx="29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baseline="30000"/>
                    <a:t>0</a:t>
                  </a:r>
                  <a:r>
                    <a:rPr lang="en-US"/>
                    <a:t>e</a:t>
                  </a:r>
                  <a:endParaRPr lang="en-US" baseline="30000"/>
                </a:p>
              </p:txBody>
            </p:sp>
            <p:sp>
              <p:nvSpPr>
                <p:cNvPr id="2090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560" y="2946"/>
                  <a:ext cx="26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600"/>
                    <a:t>+1</a:t>
                  </a:r>
                </a:p>
              </p:txBody>
            </p:sp>
          </p:grpSp>
          <p:grpSp>
            <p:nvGrpSpPr>
              <p:cNvPr id="2096" name="Group 48"/>
              <p:cNvGrpSpPr>
                <a:grpSpLocks/>
              </p:cNvGrpSpPr>
              <p:nvPr/>
            </p:nvGrpSpPr>
            <p:grpSpPr bwMode="auto">
              <a:xfrm>
                <a:off x="4136" y="2826"/>
                <a:ext cx="376" cy="342"/>
                <a:chOff x="4136" y="2826"/>
                <a:chExt cx="376" cy="342"/>
              </a:xfrm>
            </p:grpSpPr>
            <p:sp>
              <p:nvSpPr>
                <p:cNvPr id="2092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4220" y="2826"/>
                  <a:ext cx="29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baseline="30000"/>
                    <a:t>0</a:t>
                  </a:r>
                  <a:r>
                    <a:rPr lang="en-US">
                      <a:latin typeface="Symbol" pitchFamily="18" charset="2"/>
                    </a:rPr>
                    <a:t>b</a:t>
                  </a:r>
                  <a:endParaRPr lang="en-US" baseline="30000">
                    <a:latin typeface="Symbol" pitchFamily="18" charset="2"/>
                  </a:endParaRPr>
                </a:p>
              </p:txBody>
            </p:sp>
            <p:sp>
              <p:nvSpPr>
                <p:cNvPr id="209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4136" y="2956"/>
                  <a:ext cx="26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600"/>
                    <a:t>+1</a:t>
                  </a:r>
                </a:p>
              </p:txBody>
            </p:sp>
          </p:grpSp>
          <p:sp>
            <p:nvSpPr>
              <p:cNvPr id="2094" name="Text Box 46"/>
              <p:cNvSpPr txBox="1">
                <a:spLocks noChangeArrowheads="1"/>
              </p:cNvSpPr>
              <p:nvPr/>
            </p:nvSpPr>
            <p:spPr bwMode="auto">
              <a:xfrm>
                <a:off x="3911" y="2853"/>
                <a:ext cx="28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/>
                  <a:t>or</a:t>
                </a:r>
              </a:p>
            </p:txBody>
          </p:sp>
        </p:grpSp>
        <p:sp>
          <p:nvSpPr>
            <p:cNvPr id="2108" name="Text Box 60"/>
            <p:cNvSpPr txBox="1">
              <a:spLocks noChangeArrowheads="1"/>
            </p:cNvSpPr>
            <p:nvPr/>
          </p:nvSpPr>
          <p:spPr bwMode="auto">
            <a:xfrm>
              <a:off x="3608" y="2159"/>
              <a:ext cx="8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positron</a:t>
              </a:r>
            </a:p>
          </p:txBody>
        </p:sp>
      </p:grpSp>
      <p:grpSp>
        <p:nvGrpSpPr>
          <p:cNvPr id="2125" name="Group 77"/>
          <p:cNvGrpSpPr>
            <a:grpSpLocks/>
          </p:cNvGrpSpPr>
          <p:nvPr/>
        </p:nvGrpSpPr>
        <p:grpSpPr bwMode="auto">
          <a:xfrm>
            <a:off x="7575550" y="3425825"/>
            <a:ext cx="1555750" cy="962025"/>
            <a:chOff x="4772" y="2158"/>
            <a:chExt cx="980" cy="606"/>
          </a:xfrm>
        </p:grpSpPr>
        <p:grpSp>
          <p:nvGrpSpPr>
            <p:cNvPr id="2102" name="Group 54"/>
            <p:cNvGrpSpPr>
              <a:grpSpLocks/>
            </p:cNvGrpSpPr>
            <p:nvPr/>
          </p:nvGrpSpPr>
          <p:grpSpPr bwMode="auto">
            <a:xfrm>
              <a:off x="4772" y="2426"/>
              <a:ext cx="980" cy="338"/>
              <a:chOff x="1200" y="3792"/>
              <a:chExt cx="980" cy="338"/>
            </a:xfrm>
          </p:grpSpPr>
          <p:grpSp>
            <p:nvGrpSpPr>
              <p:cNvPr id="2073" name="Group 25"/>
              <p:cNvGrpSpPr>
                <a:grpSpLocks/>
              </p:cNvGrpSpPr>
              <p:nvPr/>
            </p:nvGrpSpPr>
            <p:grpSpPr bwMode="auto">
              <a:xfrm>
                <a:off x="1200" y="3793"/>
                <a:ext cx="433" cy="335"/>
                <a:chOff x="470" y="3721"/>
                <a:chExt cx="433" cy="335"/>
              </a:xfrm>
            </p:grpSpPr>
            <p:sp>
              <p:nvSpPr>
                <p:cNvPr id="207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70" y="3721"/>
                  <a:ext cx="43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baseline="30000"/>
                    <a:t>4</a:t>
                  </a:r>
                  <a:r>
                    <a:rPr lang="en-US"/>
                    <a:t>He</a:t>
                  </a:r>
                  <a:endParaRPr lang="en-US" baseline="30000"/>
                </a:p>
              </p:txBody>
            </p:sp>
            <p:sp>
              <p:nvSpPr>
                <p:cNvPr id="207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72" y="3844"/>
                  <a:ext cx="18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600"/>
                    <a:t>2</a:t>
                  </a:r>
                </a:p>
              </p:txBody>
            </p:sp>
          </p:grpSp>
          <p:grpSp>
            <p:nvGrpSpPr>
              <p:cNvPr id="2098" name="Group 50"/>
              <p:cNvGrpSpPr>
                <a:grpSpLocks/>
              </p:cNvGrpSpPr>
              <p:nvPr/>
            </p:nvGrpSpPr>
            <p:grpSpPr bwMode="auto">
              <a:xfrm>
                <a:off x="1872" y="3792"/>
                <a:ext cx="308" cy="338"/>
                <a:chOff x="470" y="3718"/>
                <a:chExt cx="308" cy="338"/>
              </a:xfrm>
            </p:grpSpPr>
            <p:sp>
              <p:nvSpPr>
                <p:cNvPr id="2099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70" y="3718"/>
                  <a:ext cx="30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baseline="30000"/>
                    <a:t>4</a:t>
                  </a:r>
                  <a:r>
                    <a:rPr lang="en-US">
                      <a:latin typeface="Symbol" pitchFamily="18" charset="2"/>
                    </a:rPr>
                    <a:t>a</a:t>
                  </a:r>
                  <a:endParaRPr lang="en-US" baseline="30000">
                    <a:latin typeface="Symbol" pitchFamily="18" charset="2"/>
                  </a:endParaRPr>
                </a:p>
              </p:txBody>
            </p:sp>
            <p:sp>
              <p:nvSpPr>
                <p:cNvPr id="2100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472" y="3844"/>
                  <a:ext cx="18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600"/>
                    <a:t>2</a:t>
                  </a:r>
                </a:p>
              </p:txBody>
            </p:sp>
          </p:grpSp>
          <p:sp>
            <p:nvSpPr>
              <p:cNvPr id="2101" name="Text Box 53"/>
              <p:cNvSpPr txBox="1">
                <a:spLocks noChangeArrowheads="1"/>
              </p:cNvSpPr>
              <p:nvPr/>
            </p:nvSpPr>
            <p:spPr bwMode="auto">
              <a:xfrm>
                <a:off x="1609" y="3817"/>
                <a:ext cx="28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/>
                  <a:t>or</a:t>
                </a:r>
              </a:p>
            </p:txBody>
          </p:sp>
        </p:grpSp>
        <p:sp>
          <p:nvSpPr>
            <p:cNvPr id="2109" name="Text Box 61"/>
            <p:cNvSpPr txBox="1">
              <a:spLocks noChangeArrowheads="1"/>
            </p:cNvSpPr>
            <p:nvPr/>
          </p:nvSpPr>
          <p:spPr bwMode="auto">
            <a:xfrm>
              <a:off x="4807" y="2158"/>
              <a:ext cx="9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</a:rPr>
                <a:t>a</a:t>
              </a:r>
              <a:r>
                <a:rPr lang="en-US"/>
                <a:t> particle</a:t>
              </a:r>
            </a:p>
          </p:txBody>
        </p:sp>
      </p:grpSp>
      <p:sp>
        <p:nvSpPr>
          <p:cNvPr id="2110" name="Text Box 62"/>
          <p:cNvSpPr txBox="1">
            <a:spLocks noChangeArrowheads="1"/>
          </p:cNvSpPr>
          <p:nvPr/>
        </p:nvSpPr>
        <p:spPr bwMode="auto">
          <a:xfrm>
            <a:off x="1447800" y="44973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1</a:t>
            </a:r>
          </a:p>
        </p:txBody>
      </p:sp>
      <p:sp>
        <p:nvSpPr>
          <p:cNvPr id="2111" name="Text Box 63"/>
          <p:cNvSpPr txBox="1">
            <a:spLocks noChangeArrowheads="1"/>
          </p:cNvSpPr>
          <p:nvPr/>
        </p:nvSpPr>
        <p:spPr bwMode="auto">
          <a:xfrm>
            <a:off x="1447800" y="520065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1</a:t>
            </a:r>
          </a:p>
        </p:txBody>
      </p:sp>
      <p:sp>
        <p:nvSpPr>
          <p:cNvPr id="2112" name="Text Box 64"/>
          <p:cNvSpPr txBox="1">
            <a:spLocks noChangeArrowheads="1"/>
          </p:cNvSpPr>
          <p:nvPr/>
        </p:nvSpPr>
        <p:spPr bwMode="auto">
          <a:xfrm>
            <a:off x="2846388" y="44973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1</a:t>
            </a:r>
          </a:p>
        </p:txBody>
      </p:sp>
      <p:sp>
        <p:nvSpPr>
          <p:cNvPr id="2113" name="Text Box 65"/>
          <p:cNvSpPr txBox="1">
            <a:spLocks noChangeArrowheads="1"/>
          </p:cNvSpPr>
          <p:nvPr/>
        </p:nvSpPr>
        <p:spPr bwMode="auto">
          <a:xfrm>
            <a:off x="2846388" y="52006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0</a:t>
            </a:r>
          </a:p>
        </p:txBody>
      </p:sp>
      <p:sp>
        <p:nvSpPr>
          <p:cNvPr id="2114" name="Text Box 66"/>
          <p:cNvSpPr txBox="1">
            <a:spLocks noChangeArrowheads="1"/>
          </p:cNvSpPr>
          <p:nvPr/>
        </p:nvSpPr>
        <p:spPr bwMode="auto">
          <a:xfrm>
            <a:off x="4433888" y="44973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0</a:t>
            </a:r>
          </a:p>
        </p:txBody>
      </p:sp>
      <p:sp>
        <p:nvSpPr>
          <p:cNvPr id="2115" name="Text Box 67"/>
          <p:cNvSpPr txBox="1">
            <a:spLocks noChangeArrowheads="1"/>
          </p:cNvSpPr>
          <p:nvPr/>
        </p:nvSpPr>
        <p:spPr bwMode="auto">
          <a:xfrm>
            <a:off x="4383088" y="5200650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-1</a:t>
            </a:r>
          </a:p>
        </p:txBody>
      </p:sp>
      <p:sp>
        <p:nvSpPr>
          <p:cNvPr id="2116" name="Text Box 68"/>
          <p:cNvSpPr txBox="1">
            <a:spLocks noChangeArrowheads="1"/>
          </p:cNvSpPr>
          <p:nvPr/>
        </p:nvSpPr>
        <p:spPr bwMode="auto">
          <a:xfrm>
            <a:off x="6186488" y="44973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0</a:t>
            </a:r>
          </a:p>
        </p:txBody>
      </p:sp>
      <p:sp>
        <p:nvSpPr>
          <p:cNvPr id="2117" name="Text Box 69"/>
          <p:cNvSpPr txBox="1">
            <a:spLocks noChangeArrowheads="1"/>
          </p:cNvSpPr>
          <p:nvPr/>
        </p:nvSpPr>
        <p:spPr bwMode="auto">
          <a:xfrm>
            <a:off x="6097588" y="5200650"/>
            <a:ext cx="531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+1</a:t>
            </a:r>
          </a:p>
        </p:txBody>
      </p:sp>
      <p:sp>
        <p:nvSpPr>
          <p:cNvPr id="2118" name="Text Box 70"/>
          <p:cNvSpPr txBox="1">
            <a:spLocks noChangeArrowheads="1"/>
          </p:cNvSpPr>
          <p:nvPr/>
        </p:nvSpPr>
        <p:spPr bwMode="auto">
          <a:xfrm>
            <a:off x="8177213" y="44973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4</a:t>
            </a:r>
          </a:p>
        </p:txBody>
      </p:sp>
      <p:sp>
        <p:nvSpPr>
          <p:cNvPr id="2119" name="Text Box 71"/>
          <p:cNvSpPr txBox="1">
            <a:spLocks noChangeArrowheads="1"/>
          </p:cNvSpPr>
          <p:nvPr/>
        </p:nvSpPr>
        <p:spPr bwMode="auto">
          <a:xfrm>
            <a:off x="8177213" y="52006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126" name="Text Box 78"/>
          <p:cNvSpPr txBox="1">
            <a:spLocks noChangeArrowheads="1"/>
          </p:cNvSpPr>
          <p:nvPr/>
        </p:nvSpPr>
        <p:spPr bwMode="auto">
          <a:xfrm>
            <a:off x="3449638" y="128588"/>
            <a:ext cx="15160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 autoUpdateAnimBg="0"/>
      <p:bldP spid="2104" grpId="0" autoUpdateAnimBg="0"/>
      <p:bldP spid="2110" grpId="0" autoUpdateAnimBg="0"/>
      <p:bldP spid="2111" grpId="0" autoUpdateAnimBg="0"/>
      <p:bldP spid="2112" grpId="0" autoUpdateAnimBg="0"/>
      <p:bldP spid="2113" grpId="0" autoUpdateAnimBg="0"/>
      <p:bldP spid="2114" grpId="0" autoUpdateAnimBg="0"/>
      <p:bldP spid="2115" grpId="0" autoUpdateAnimBg="0"/>
      <p:bldP spid="2116" grpId="0" autoUpdateAnimBg="0"/>
      <p:bldP spid="2117" grpId="0" autoUpdateAnimBg="0"/>
      <p:bldP spid="2118" grpId="0" autoUpdateAnimBg="0"/>
      <p:bldP spid="211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A1E69-9EA8-4E1B-B4F1-D55E05F961A8}" type="slidenum">
              <a:rPr lang="en-US"/>
              <a:pPr/>
              <a:t>20</a:t>
            </a:fld>
            <a:endParaRPr lang="en-US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263900" y="65088"/>
            <a:ext cx="2640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Nuclear Fission</a:t>
            </a: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1619250" y="1255713"/>
            <a:ext cx="5911850" cy="533400"/>
            <a:chOff x="864" y="2448"/>
            <a:chExt cx="3724" cy="336"/>
          </a:xfrm>
        </p:grpSpPr>
        <p:sp>
          <p:nvSpPr>
            <p:cNvPr id="19461" name="Text Box 5"/>
            <p:cNvSpPr txBox="1">
              <a:spLocks noChangeArrowheads="1"/>
            </p:cNvSpPr>
            <p:nvPr/>
          </p:nvSpPr>
          <p:spPr bwMode="auto">
            <a:xfrm>
              <a:off x="864" y="2448"/>
              <a:ext cx="37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aseline="30000"/>
                <a:t>235</a:t>
              </a:r>
              <a:r>
                <a:rPr lang="en-US"/>
                <a:t>U + </a:t>
              </a:r>
              <a:r>
                <a:rPr lang="en-US" baseline="30000"/>
                <a:t>1</a:t>
              </a:r>
              <a:r>
                <a:rPr lang="en-US"/>
                <a:t>n          </a:t>
              </a:r>
              <a:r>
                <a:rPr lang="en-US" baseline="30000"/>
                <a:t>90</a:t>
              </a:r>
              <a:r>
                <a:rPr lang="en-US"/>
                <a:t>Sr + </a:t>
              </a:r>
              <a:r>
                <a:rPr lang="en-US" baseline="30000"/>
                <a:t>143</a:t>
              </a:r>
              <a:r>
                <a:rPr lang="en-US"/>
                <a:t>Xe + 3</a:t>
              </a:r>
              <a:r>
                <a:rPr lang="en-US" baseline="30000"/>
                <a:t>1</a:t>
              </a:r>
              <a:r>
                <a:rPr lang="en-US"/>
                <a:t>n + Energy</a:t>
              </a:r>
              <a:endParaRPr lang="en-US" baseline="30000"/>
            </a:p>
          </p:txBody>
        </p:sp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936" y="2572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92</a:t>
              </a:r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2767" y="2568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54</a:t>
              </a:r>
            </a:p>
          </p:txBody>
        </p:sp>
        <p:sp>
          <p:nvSpPr>
            <p:cNvPr id="19464" name="Text Box 8"/>
            <p:cNvSpPr txBox="1">
              <a:spLocks noChangeArrowheads="1"/>
            </p:cNvSpPr>
            <p:nvPr/>
          </p:nvSpPr>
          <p:spPr bwMode="auto">
            <a:xfrm>
              <a:off x="2152" y="2560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38</a:t>
              </a:r>
            </a:p>
          </p:txBody>
        </p:sp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1432" y="2560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0</a:t>
              </a:r>
            </a:p>
          </p:txBody>
        </p:sp>
        <p:sp>
          <p:nvSpPr>
            <p:cNvPr id="19466" name="Text Box 10"/>
            <p:cNvSpPr txBox="1">
              <a:spLocks noChangeArrowheads="1"/>
            </p:cNvSpPr>
            <p:nvPr/>
          </p:nvSpPr>
          <p:spPr bwMode="auto">
            <a:xfrm>
              <a:off x="3472" y="2560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0</a:t>
              </a:r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>
              <a:off x="1720" y="2600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346325" y="685800"/>
            <a:ext cx="4491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Representative</a:t>
            </a:r>
            <a:r>
              <a:rPr lang="en-US"/>
              <a:t> fission reaction</a:t>
            </a:r>
          </a:p>
        </p:txBody>
      </p:sp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014538"/>
            <a:ext cx="4137025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84B38-1CC3-4024-A545-FB14C1FD1BA0}" type="slidenum">
              <a:rPr lang="en-US"/>
              <a:pPr/>
              <a:t>21</a:t>
            </a:fld>
            <a:endParaRPr lang="en-US"/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379663"/>
            <a:ext cx="44958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263900" y="65088"/>
            <a:ext cx="2640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Nuclear Fission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61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/>
              <a:t>Nuclear chain reaction</a:t>
            </a:r>
            <a:r>
              <a:rPr lang="en-US"/>
              <a:t> is a self-sustaining sequence of nuclear fission reactions.</a:t>
            </a:r>
            <a:endParaRPr lang="en-US" b="1" i="1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04800" y="1539875"/>
            <a:ext cx="8610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The minimum mass of fissionable material required to generate a self-sustaining nuclear chain reaction is the </a:t>
            </a:r>
            <a:r>
              <a:rPr lang="en-US" b="1" i="1"/>
              <a:t>critical mass</a:t>
            </a:r>
            <a:r>
              <a:rPr lang="en-US"/>
              <a:t>.</a:t>
            </a:r>
            <a:endParaRPr lang="en-US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  <p:bldP spid="2048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3EED1-DCF9-4687-8D31-DAD5E6608167}" type="slidenum">
              <a:rPr lang="en-US"/>
              <a:pPr/>
              <a:t>22</a:t>
            </a:fld>
            <a:endParaRPr lang="en-US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1238" y="1009650"/>
            <a:ext cx="45815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D9731-427A-4105-B47B-5024689CEB17}" type="slidenum">
              <a:rPr lang="en-US"/>
              <a:pPr/>
              <a:t>23</a:t>
            </a:fld>
            <a:endParaRPr lang="en-US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325" y="866775"/>
            <a:ext cx="364807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057400" y="152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Schematic of an Atomic Bomb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C616-0FCF-42BB-AE47-11F509E32386}" type="slidenum">
              <a:rPr lang="en-US"/>
              <a:pPr/>
              <a:t>24</a:t>
            </a:fld>
            <a:endParaRPr lang="en-US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270000" y="65088"/>
            <a:ext cx="6657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Schematic Diagram of a Nuclear Reactor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0"/>
            <a:ext cx="6400800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0" y="533400"/>
            <a:ext cx="22288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3588" y="4343400"/>
            <a:ext cx="170021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338888" y="6338888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-25000"/>
              <a:t>8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7178675" y="3810000"/>
            <a:ext cx="135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refueling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  <p:bldP spid="215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9F8F-CD88-4A3F-9B4A-34DDC17FF4ED}" type="slidenum">
              <a:rPr lang="en-US"/>
              <a:pPr/>
              <a:t>25</a:t>
            </a:fld>
            <a:endParaRPr lang="en-US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954088" y="115888"/>
            <a:ext cx="729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Chemistry In Action:</a:t>
            </a:r>
            <a:r>
              <a:rPr lang="en-US"/>
              <a:t> Nature’s Own Fission Reactor</a:t>
            </a:r>
            <a:endParaRPr lang="en-US" b="1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524000" y="2667000"/>
            <a:ext cx="2406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Natural Uranium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971550" y="3200400"/>
            <a:ext cx="367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0.7202 % U-235  99.2798% U-238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436688" y="3657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Measured at Oklo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889125" y="4191000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0.7171 % U-235</a:t>
            </a:r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990600"/>
            <a:ext cx="38131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D40BD-F630-450D-9A3D-E293296F36F7}" type="slidenum">
              <a:rPr lang="en-US"/>
              <a:pPr/>
              <a:t>26</a:t>
            </a:fld>
            <a:endParaRPr 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294063" y="65088"/>
            <a:ext cx="2581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Nuclear Fusion</a:t>
            </a:r>
          </a:p>
        </p:txBody>
      </p:sp>
      <p:grpSp>
        <p:nvGrpSpPr>
          <p:cNvPr id="24586" name="Group 10"/>
          <p:cNvGrpSpPr>
            <a:grpSpLocks/>
          </p:cNvGrpSpPr>
          <p:nvPr/>
        </p:nvGrpSpPr>
        <p:grpSpPr bwMode="auto">
          <a:xfrm>
            <a:off x="152400" y="1485900"/>
            <a:ext cx="3073400" cy="538163"/>
            <a:chOff x="1272" y="1177"/>
            <a:chExt cx="1936" cy="339"/>
          </a:xfrm>
        </p:grpSpPr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1286" y="1177"/>
              <a:ext cx="19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baseline="30000"/>
                <a:t>2</a:t>
              </a:r>
              <a:r>
                <a:rPr lang="en-US"/>
                <a:t>H + </a:t>
              </a:r>
              <a:r>
                <a:rPr lang="en-US" baseline="30000"/>
                <a:t>2</a:t>
              </a:r>
              <a:r>
                <a:rPr lang="en-US"/>
                <a:t>H          </a:t>
              </a:r>
              <a:r>
                <a:rPr lang="en-US" baseline="30000"/>
                <a:t>3</a:t>
              </a:r>
              <a:r>
                <a:rPr lang="en-US"/>
                <a:t>H + </a:t>
              </a:r>
              <a:r>
                <a:rPr lang="en-US" baseline="30000"/>
                <a:t>1</a:t>
              </a:r>
              <a:r>
                <a:rPr lang="en-US"/>
                <a:t>H</a:t>
              </a:r>
              <a:endParaRPr lang="en-US" baseline="30000"/>
            </a:p>
          </p:txBody>
        </p:sp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1272" y="1300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/>
                <a:t>1</a:t>
              </a:r>
            </a:p>
          </p:txBody>
        </p:sp>
        <p:sp>
          <p:nvSpPr>
            <p:cNvPr id="24582" name="Text Box 6"/>
            <p:cNvSpPr txBox="1">
              <a:spLocks noChangeArrowheads="1"/>
            </p:cNvSpPr>
            <p:nvPr/>
          </p:nvSpPr>
          <p:spPr bwMode="auto">
            <a:xfrm>
              <a:off x="1704" y="1304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/>
                <a:t>1</a:t>
              </a:r>
            </a:p>
          </p:txBody>
        </p:sp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2448" y="1296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/>
                <a:t>1</a:t>
              </a:r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2888" y="1300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/>
                <a:t>1</a:t>
              </a:r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>
              <a:off x="2024" y="1328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06413" y="1030288"/>
            <a:ext cx="2389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/>
              <a:t>Fusion Reaction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657600" y="1030288"/>
            <a:ext cx="252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u="sng"/>
              <a:t>Energy Released</a:t>
            </a:r>
          </a:p>
        </p:txBody>
      </p:sp>
      <p:grpSp>
        <p:nvGrpSpPr>
          <p:cNvPr id="24596" name="Group 20"/>
          <p:cNvGrpSpPr>
            <a:grpSpLocks/>
          </p:cNvGrpSpPr>
          <p:nvPr/>
        </p:nvGrpSpPr>
        <p:grpSpPr bwMode="auto">
          <a:xfrm>
            <a:off x="152400" y="2168525"/>
            <a:ext cx="3192463" cy="538163"/>
            <a:chOff x="240" y="1389"/>
            <a:chExt cx="2011" cy="339"/>
          </a:xfrm>
        </p:grpSpPr>
        <p:sp>
          <p:nvSpPr>
            <p:cNvPr id="24590" name="Text Box 14"/>
            <p:cNvSpPr txBox="1">
              <a:spLocks noChangeArrowheads="1"/>
            </p:cNvSpPr>
            <p:nvPr/>
          </p:nvSpPr>
          <p:spPr bwMode="auto">
            <a:xfrm>
              <a:off x="254" y="1389"/>
              <a:ext cx="19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aseline="30000"/>
                <a:t>2</a:t>
              </a:r>
              <a:r>
                <a:rPr lang="en-US"/>
                <a:t>H + </a:t>
              </a:r>
              <a:r>
                <a:rPr lang="en-US" baseline="30000"/>
                <a:t>3</a:t>
              </a:r>
              <a:r>
                <a:rPr lang="en-US"/>
                <a:t>H          </a:t>
              </a:r>
              <a:r>
                <a:rPr lang="en-US" baseline="30000"/>
                <a:t>4</a:t>
              </a:r>
              <a:r>
                <a:rPr lang="en-US"/>
                <a:t>He + </a:t>
              </a:r>
              <a:r>
                <a:rPr lang="en-US" baseline="30000"/>
                <a:t>1</a:t>
              </a:r>
              <a:r>
                <a:rPr lang="en-US"/>
                <a:t>n</a:t>
              </a:r>
              <a:endParaRPr lang="en-US" baseline="30000"/>
            </a:p>
          </p:txBody>
        </p:sp>
        <p:sp>
          <p:nvSpPr>
            <p:cNvPr id="24591" name="Text Box 15"/>
            <p:cNvSpPr txBox="1">
              <a:spLocks noChangeArrowheads="1"/>
            </p:cNvSpPr>
            <p:nvPr/>
          </p:nvSpPr>
          <p:spPr bwMode="auto">
            <a:xfrm>
              <a:off x="240" y="1512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1</a:t>
              </a:r>
            </a:p>
          </p:txBody>
        </p:sp>
        <p:sp>
          <p:nvSpPr>
            <p:cNvPr id="24592" name="Text Box 16"/>
            <p:cNvSpPr txBox="1">
              <a:spLocks noChangeArrowheads="1"/>
            </p:cNvSpPr>
            <p:nvPr/>
          </p:nvSpPr>
          <p:spPr bwMode="auto">
            <a:xfrm>
              <a:off x="672" y="1516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1</a:t>
              </a:r>
            </a:p>
          </p:txBody>
        </p:sp>
        <p:sp>
          <p:nvSpPr>
            <p:cNvPr id="24593" name="Text Box 17"/>
            <p:cNvSpPr txBox="1">
              <a:spLocks noChangeArrowheads="1"/>
            </p:cNvSpPr>
            <p:nvPr/>
          </p:nvSpPr>
          <p:spPr bwMode="auto">
            <a:xfrm>
              <a:off x="1416" y="150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2</a:t>
              </a:r>
            </a:p>
          </p:txBody>
        </p:sp>
        <p:sp>
          <p:nvSpPr>
            <p:cNvPr id="24594" name="Text Box 18"/>
            <p:cNvSpPr txBox="1">
              <a:spLocks noChangeArrowheads="1"/>
            </p:cNvSpPr>
            <p:nvPr/>
          </p:nvSpPr>
          <p:spPr bwMode="auto">
            <a:xfrm>
              <a:off x="1957" y="1512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0</a:t>
              </a:r>
            </a:p>
          </p:txBody>
        </p:sp>
        <p:sp>
          <p:nvSpPr>
            <p:cNvPr id="24595" name="Line 19"/>
            <p:cNvSpPr>
              <a:spLocks noChangeShapeType="1"/>
            </p:cNvSpPr>
            <p:nvPr/>
          </p:nvSpPr>
          <p:spPr bwMode="auto">
            <a:xfrm>
              <a:off x="992" y="1540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04" name="Group 28"/>
          <p:cNvGrpSpPr>
            <a:grpSpLocks/>
          </p:cNvGrpSpPr>
          <p:nvPr/>
        </p:nvGrpSpPr>
        <p:grpSpPr bwMode="auto">
          <a:xfrm>
            <a:off x="152400" y="2814638"/>
            <a:ext cx="2728913" cy="538162"/>
            <a:chOff x="254" y="1773"/>
            <a:chExt cx="1719" cy="339"/>
          </a:xfrm>
        </p:grpSpPr>
        <p:sp>
          <p:nvSpPr>
            <p:cNvPr id="24598" name="Text Box 22"/>
            <p:cNvSpPr txBox="1">
              <a:spLocks noChangeArrowheads="1"/>
            </p:cNvSpPr>
            <p:nvPr/>
          </p:nvSpPr>
          <p:spPr bwMode="auto">
            <a:xfrm>
              <a:off x="254" y="1773"/>
              <a:ext cx="17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aseline="30000"/>
                <a:t>6</a:t>
              </a:r>
              <a:r>
                <a:rPr lang="en-US"/>
                <a:t>Li + </a:t>
              </a:r>
              <a:r>
                <a:rPr lang="en-US" baseline="30000"/>
                <a:t>2</a:t>
              </a:r>
              <a:r>
                <a:rPr lang="en-US"/>
                <a:t>H         2 </a:t>
              </a:r>
              <a:r>
                <a:rPr lang="en-US" baseline="30000"/>
                <a:t>4</a:t>
              </a:r>
              <a:r>
                <a:rPr lang="en-US"/>
                <a:t>He</a:t>
              </a:r>
              <a:endParaRPr lang="en-US" baseline="30000"/>
            </a:p>
          </p:txBody>
        </p:sp>
        <p:sp>
          <p:nvSpPr>
            <p:cNvPr id="24599" name="Text Box 23"/>
            <p:cNvSpPr txBox="1">
              <a:spLocks noChangeArrowheads="1"/>
            </p:cNvSpPr>
            <p:nvPr/>
          </p:nvSpPr>
          <p:spPr bwMode="auto">
            <a:xfrm>
              <a:off x="256" y="1896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3</a:t>
              </a:r>
            </a:p>
          </p:txBody>
        </p:sp>
        <p:sp>
          <p:nvSpPr>
            <p:cNvPr id="24600" name="Text Box 24"/>
            <p:cNvSpPr txBox="1">
              <a:spLocks noChangeArrowheads="1"/>
            </p:cNvSpPr>
            <p:nvPr/>
          </p:nvSpPr>
          <p:spPr bwMode="auto">
            <a:xfrm>
              <a:off x="672" y="1900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1</a:t>
              </a:r>
            </a:p>
          </p:txBody>
        </p:sp>
        <p:sp>
          <p:nvSpPr>
            <p:cNvPr id="24601" name="Text Box 25"/>
            <p:cNvSpPr txBox="1">
              <a:spLocks noChangeArrowheads="1"/>
            </p:cNvSpPr>
            <p:nvPr/>
          </p:nvSpPr>
          <p:spPr bwMode="auto">
            <a:xfrm>
              <a:off x="1549" y="1892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2</a:t>
              </a:r>
            </a:p>
          </p:txBody>
        </p:sp>
        <p:sp>
          <p:nvSpPr>
            <p:cNvPr id="24603" name="Line 27"/>
            <p:cNvSpPr>
              <a:spLocks noChangeShapeType="1"/>
            </p:cNvSpPr>
            <p:nvPr/>
          </p:nvSpPr>
          <p:spPr bwMode="auto">
            <a:xfrm>
              <a:off x="992" y="1924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4021138" y="1525588"/>
            <a:ext cx="1798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/>
              <a:t>6.3 x 10</a:t>
            </a:r>
            <a:r>
              <a:rPr lang="en-US" baseline="30000"/>
              <a:t>-13</a:t>
            </a:r>
            <a:r>
              <a:rPr lang="en-US"/>
              <a:t> J</a:t>
            </a: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4021138" y="2133600"/>
            <a:ext cx="1798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/>
              <a:t>2.8 x 10</a:t>
            </a:r>
            <a:r>
              <a:rPr lang="en-US" baseline="30000"/>
              <a:t>-12</a:t>
            </a:r>
            <a:r>
              <a:rPr lang="en-US"/>
              <a:t> J</a:t>
            </a:r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4021138" y="2743200"/>
            <a:ext cx="1798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/>
              <a:t>3.6 x 10</a:t>
            </a:r>
            <a:r>
              <a:rPr lang="en-US" baseline="30000"/>
              <a:t>-12</a:t>
            </a:r>
            <a:r>
              <a:rPr lang="en-US"/>
              <a:t> J</a:t>
            </a:r>
          </a:p>
        </p:txBody>
      </p:sp>
      <p:sp>
        <p:nvSpPr>
          <p:cNvPr id="24610" name="Text Box 34"/>
          <p:cNvSpPr txBox="1">
            <a:spLocks noChangeArrowheads="1"/>
          </p:cNvSpPr>
          <p:nvPr/>
        </p:nvSpPr>
        <p:spPr bwMode="auto">
          <a:xfrm>
            <a:off x="533400" y="4419600"/>
            <a:ext cx="2743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Tokamak magnetic plasma confinement</a:t>
            </a:r>
          </a:p>
        </p:txBody>
      </p:sp>
      <p:pic>
        <p:nvPicPr>
          <p:cNvPr id="24611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0"/>
            <a:ext cx="2428875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7134225" y="2895600"/>
            <a:ext cx="1744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solar fusion</a:t>
            </a:r>
          </a:p>
        </p:txBody>
      </p:sp>
      <p:pic>
        <p:nvPicPr>
          <p:cNvPr id="24613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657600"/>
            <a:ext cx="43434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/>
      <p:bldP spid="24588" grpId="0"/>
      <p:bldP spid="24605" grpId="0" autoUpdateAnimBg="0"/>
      <p:bldP spid="24606" grpId="0" autoUpdateAnimBg="0"/>
      <p:bldP spid="24607" grpId="0" autoUpdateAnimBg="0"/>
      <p:bldP spid="24610" grpId="0"/>
      <p:bldP spid="246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8FCCF-D609-4FB3-9019-814B8E890DAB}" type="slidenum">
              <a:rPr lang="en-US"/>
              <a:pPr/>
              <a:t>27</a:t>
            </a:fld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52400" y="4953000"/>
            <a:ext cx="2362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Thyroid images with </a:t>
            </a:r>
            <a:r>
              <a:rPr lang="en-US" baseline="30000"/>
              <a:t>125</a:t>
            </a:r>
            <a:r>
              <a:rPr lang="en-US"/>
              <a:t>I-labeled compound</a:t>
            </a: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1313" y="4800600"/>
            <a:ext cx="2605087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0" y="4800600"/>
            <a:ext cx="25336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763963" y="4479925"/>
            <a:ext cx="960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normal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142038" y="4479925"/>
            <a:ext cx="1173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enlarged</a:t>
            </a:r>
          </a:p>
        </p:txBody>
      </p:sp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33363"/>
            <a:ext cx="6172200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9" grpId="0"/>
      <p:bldP spid="256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B61C-04DB-474E-B9CD-9B8C583161D1}" type="slidenum">
              <a:rPr lang="en-US"/>
              <a:pPr/>
              <a:t>28</a:t>
            </a:fld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422525" y="65088"/>
            <a:ext cx="4344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Radioisotopes in Medicine</a:t>
            </a:r>
          </a:p>
        </p:txBody>
      </p:sp>
      <p:grpSp>
        <p:nvGrpSpPr>
          <p:cNvPr id="30746" name="Group 26"/>
          <p:cNvGrpSpPr>
            <a:grpSpLocks/>
          </p:cNvGrpSpPr>
          <p:nvPr/>
        </p:nvGrpSpPr>
        <p:grpSpPr bwMode="auto">
          <a:xfrm>
            <a:off x="304800" y="1247775"/>
            <a:ext cx="2952750" cy="525463"/>
            <a:chOff x="422" y="841"/>
            <a:chExt cx="1860" cy="331"/>
          </a:xfrm>
        </p:grpSpPr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422" y="841"/>
              <a:ext cx="18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aseline="30000"/>
                <a:t>98</a:t>
              </a:r>
              <a:r>
                <a:rPr lang="en-US"/>
                <a:t>Mo + </a:t>
              </a:r>
              <a:r>
                <a:rPr lang="en-US" baseline="30000"/>
                <a:t>1</a:t>
              </a:r>
              <a:r>
                <a:rPr lang="en-US"/>
                <a:t>n          </a:t>
              </a:r>
              <a:r>
                <a:rPr lang="en-US" baseline="30000"/>
                <a:t>99</a:t>
              </a:r>
              <a:r>
                <a:rPr lang="en-US"/>
                <a:t>Mo</a:t>
              </a:r>
              <a:endParaRPr lang="en-US" baseline="30000"/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>
              <a:off x="1336" y="97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Text Box 16"/>
            <p:cNvSpPr txBox="1">
              <a:spLocks noChangeArrowheads="1"/>
            </p:cNvSpPr>
            <p:nvPr/>
          </p:nvSpPr>
          <p:spPr bwMode="auto">
            <a:xfrm>
              <a:off x="424" y="952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42</a:t>
              </a:r>
            </a:p>
          </p:txBody>
        </p:sp>
        <p:sp>
          <p:nvSpPr>
            <p:cNvPr id="30738" name="Text Box 18"/>
            <p:cNvSpPr txBox="1">
              <a:spLocks noChangeArrowheads="1"/>
            </p:cNvSpPr>
            <p:nvPr/>
          </p:nvSpPr>
          <p:spPr bwMode="auto">
            <a:xfrm>
              <a:off x="1061" y="960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0</a:t>
              </a:r>
            </a:p>
          </p:txBody>
        </p:sp>
        <p:sp>
          <p:nvSpPr>
            <p:cNvPr id="30740" name="Text Box 20"/>
            <p:cNvSpPr txBox="1">
              <a:spLocks noChangeArrowheads="1"/>
            </p:cNvSpPr>
            <p:nvPr/>
          </p:nvSpPr>
          <p:spPr bwMode="auto">
            <a:xfrm>
              <a:off x="1766" y="952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42</a:t>
              </a:r>
            </a:p>
          </p:txBody>
        </p:sp>
      </p:grpSp>
      <p:grpSp>
        <p:nvGrpSpPr>
          <p:cNvPr id="30747" name="Group 27"/>
          <p:cNvGrpSpPr>
            <a:grpSpLocks/>
          </p:cNvGrpSpPr>
          <p:nvPr/>
        </p:nvGrpSpPr>
        <p:grpSpPr bwMode="auto">
          <a:xfrm>
            <a:off x="304800" y="2289175"/>
            <a:ext cx="6173788" cy="519113"/>
            <a:chOff x="270" y="1273"/>
            <a:chExt cx="3889" cy="327"/>
          </a:xfrm>
        </p:grpSpPr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270" y="1273"/>
              <a:ext cx="38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aseline="30000"/>
                <a:t>235</a:t>
              </a:r>
              <a:r>
                <a:rPr lang="en-US"/>
                <a:t>U + </a:t>
              </a:r>
              <a:r>
                <a:rPr lang="en-US" baseline="30000"/>
                <a:t>1</a:t>
              </a:r>
              <a:r>
                <a:rPr lang="en-US"/>
                <a:t>n    </a:t>
              </a:r>
              <a:r>
                <a:rPr lang="en-US" baseline="30000"/>
                <a:t>          99</a:t>
              </a:r>
              <a:r>
                <a:rPr lang="en-US"/>
                <a:t>Mo + other fission products</a:t>
              </a:r>
              <a:endParaRPr lang="en-US" baseline="30000"/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>
              <a:off x="1152" y="141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Text Box 17"/>
            <p:cNvSpPr txBox="1">
              <a:spLocks noChangeArrowheads="1"/>
            </p:cNvSpPr>
            <p:nvPr/>
          </p:nvSpPr>
          <p:spPr bwMode="auto">
            <a:xfrm>
              <a:off x="344" y="1388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92</a:t>
              </a:r>
            </a:p>
          </p:txBody>
        </p:sp>
        <p:sp>
          <p:nvSpPr>
            <p:cNvPr id="30739" name="Text Box 19"/>
            <p:cNvSpPr txBox="1">
              <a:spLocks noChangeArrowheads="1"/>
            </p:cNvSpPr>
            <p:nvPr/>
          </p:nvSpPr>
          <p:spPr bwMode="auto">
            <a:xfrm>
              <a:off x="845" y="138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0</a:t>
              </a:r>
            </a:p>
          </p:txBody>
        </p:sp>
        <p:sp>
          <p:nvSpPr>
            <p:cNvPr id="30741" name="Text Box 21"/>
            <p:cNvSpPr txBox="1">
              <a:spLocks noChangeArrowheads="1"/>
            </p:cNvSpPr>
            <p:nvPr/>
          </p:nvSpPr>
          <p:spPr bwMode="auto">
            <a:xfrm>
              <a:off x="1598" y="1388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42</a:t>
              </a:r>
            </a:p>
          </p:txBody>
        </p:sp>
      </p:grpSp>
      <p:grpSp>
        <p:nvGrpSpPr>
          <p:cNvPr id="30755" name="Group 35"/>
          <p:cNvGrpSpPr>
            <a:grpSpLocks/>
          </p:cNvGrpSpPr>
          <p:nvPr/>
        </p:nvGrpSpPr>
        <p:grpSpPr bwMode="auto">
          <a:xfrm>
            <a:off x="152400" y="4879975"/>
            <a:ext cx="3319463" cy="530225"/>
            <a:chOff x="566" y="2854"/>
            <a:chExt cx="2091" cy="334"/>
          </a:xfrm>
        </p:grpSpPr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566" y="2854"/>
              <a:ext cx="20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aseline="30000"/>
                <a:t>99m</a:t>
              </a:r>
              <a:r>
                <a:rPr lang="en-US"/>
                <a:t>Tc          </a:t>
              </a:r>
              <a:r>
                <a:rPr lang="en-US" baseline="30000"/>
                <a:t>99</a:t>
              </a:r>
              <a:r>
                <a:rPr lang="en-US"/>
                <a:t>Tc + </a:t>
              </a:r>
              <a:r>
                <a:rPr lang="en-US">
                  <a:latin typeface="Symbol" pitchFamily="18" charset="2"/>
                </a:rPr>
                <a:t>g</a:t>
              </a:r>
              <a:r>
                <a:rPr lang="en-US"/>
                <a:t>-ray</a:t>
              </a:r>
              <a:endParaRPr lang="en-US" baseline="30000"/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>
              <a:off x="1136" y="3008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Text Box 24"/>
            <p:cNvSpPr txBox="1">
              <a:spLocks noChangeArrowheads="1"/>
            </p:cNvSpPr>
            <p:nvPr/>
          </p:nvSpPr>
          <p:spPr bwMode="auto">
            <a:xfrm>
              <a:off x="664" y="2972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43</a:t>
              </a:r>
            </a:p>
          </p:txBody>
        </p:sp>
        <p:sp>
          <p:nvSpPr>
            <p:cNvPr id="30745" name="Text Box 25"/>
            <p:cNvSpPr txBox="1">
              <a:spLocks noChangeArrowheads="1"/>
            </p:cNvSpPr>
            <p:nvPr/>
          </p:nvSpPr>
          <p:spPr bwMode="auto">
            <a:xfrm>
              <a:off x="1566" y="2976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43</a:t>
              </a:r>
            </a:p>
          </p:txBody>
        </p:sp>
      </p:grpSp>
      <p:grpSp>
        <p:nvGrpSpPr>
          <p:cNvPr id="30760" name="Group 40"/>
          <p:cNvGrpSpPr>
            <a:grpSpLocks/>
          </p:cNvGrpSpPr>
          <p:nvPr/>
        </p:nvGrpSpPr>
        <p:grpSpPr bwMode="auto">
          <a:xfrm>
            <a:off x="228600" y="3971925"/>
            <a:ext cx="3033713" cy="523875"/>
            <a:chOff x="144" y="2502"/>
            <a:chExt cx="1911" cy="330"/>
          </a:xfrm>
        </p:grpSpPr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144" y="2502"/>
              <a:ext cx="19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aseline="30000"/>
                <a:t>99</a:t>
              </a:r>
              <a:r>
                <a:rPr lang="en-US"/>
                <a:t>Mo          </a:t>
              </a:r>
              <a:r>
                <a:rPr lang="en-US" baseline="30000"/>
                <a:t>99m</a:t>
              </a:r>
              <a:r>
                <a:rPr lang="en-US"/>
                <a:t>Tc + </a:t>
              </a:r>
              <a:r>
                <a:rPr lang="en-US" baseline="30000"/>
                <a:t>0</a:t>
              </a:r>
              <a:r>
                <a:rPr lang="en-US">
                  <a:latin typeface="Symbol" pitchFamily="18" charset="2"/>
                </a:rPr>
                <a:t>b</a:t>
              </a:r>
              <a:endParaRPr lang="en-US" baseline="30000">
                <a:latin typeface="Symbol" pitchFamily="18" charset="2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>
              <a:off x="666" y="2648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Text Box 22"/>
            <p:cNvSpPr txBox="1">
              <a:spLocks noChangeArrowheads="1"/>
            </p:cNvSpPr>
            <p:nvPr/>
          </p:nvSpPr>
          <p:spPr bwMode="auto">
            <a:xfrm>
              <a:off x="146" y="2620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42</a:t>
              </a:r>
            </a:p>
          </p:txBody>
        </p:sp>
        <p:sp>
          <p:nvSpPr>
            <p:cNvPr id="30743" name="Text Box 23"/>
            <p:cNvSpPr txBox="1">
              <a:spLocks noChangeArrowheads="1"/>
            </p:cNvSpPr>
            <p:nvPr/>
          </p:nvSpPr>
          <p:spPr bwMode="auto">
            <a:xfrm>
              <a:off x="1192" y="2616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43</a:t>
              </a:r>
            </a:p>
          </p:txBody>
        </p:sp>
        <p:sp>
          <p:nvSpPr>
            <p:cNvPr id="30748" name="Text Box 28"/>
            <p:cNvSpPr txBox="1">
              <a:spLocks noChangeArrowheads="1"/>
            </p:cNvSpPr>
            <p:nvPr/>
          </p:nvSpPr>
          <p:spPr bwMode="auto">
            <a:xfrm>
              <a:off x="1716" y="2616"/>
              <a:ext cx="2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-1</a:t>
              </a:r>
            </a:p>
          </p:txBody>
        </p:sp>
      </p:grp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304800" y="838200"/>
            <a:ext cx="341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u="sng"/>
              <a:t>Research production of </a:t>
            </a:r>
            <a:r>
              <a:rPr lang="en-US" sz="2000" u="sng" baseline="30000"/>
              <a:t>99</a:t>
            </a:r>
            <a:r>
              <a:rPr lang="en-US" sz="2000" u="sng"/>
              <a:t>Mo</a:t>
            </a: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304800" y="1878013"/>
            <a:ext cx="368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u="sng"/>
              <a:t>Commercial production of </a:t>
            </a:r>
            <a:r>
              <a:rPr lang="en-US" sz="2000" u="sng" baseline="30000"/>
              <a:t>99</a:t>
            </a:r>
            <a:r>
              <a:rPr lang="en-US" sz="2000" u="sng"/>
              <a:t>Mo</a:t>
            </a:r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3895725" y="3987800"/>
            <a:ext cx="197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t</a:t>
            </a:r>
            <a:r>
              <a:rPr lang="en-US" baseline="-25000">
                <a:cs typeface="Arial" charset="0"/>
              </a:rPr>
              <a:t>½</a:t>
            </a:r>
            <a:r>
              <a:rPr lang="en-US">
                <a:cs typeface="Arial" charset="0"/>
              </a:rPr>
              <a:t> = 66 hours</a:t>
            </a:r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3895725" y="4889500"/>
            <a:ext cx="1801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t</a:t>
            </a:r>
            <a:r>
              <a:rPr lang="en-US" baseline="-25000">
                <a:cs typeface="Arial" charset="0"/>
              </a:rPr>
              <a:t>½</a:t>
            </a:r>
            <a:r>
              <a:rPr lang="en-US">
                <a:cs typeface="Arial" charset="0"/>
              </a:rPr>
              <a:t> = 6 hours</a:t>
            </a:r>
          </a:p>
        </p:txBody>
      </p:sp>
      <p:sp>
        <p:nvSpPr>
          <p:cNvPr id="30757" name="Text Box 37"/>
          <p:cNvSpPr txBox="1">
            <a:spLocks noChangeArrowheads="1"/>
          </p:cNvSpPr>
          <p:nvPr/>
        </p:nvSpPr>
        <p:spPr bwMode="auto">
          <a:xfrm>
            <a:off x="6705600" y="2460625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Bone Scan with </a:t>
            </a:r>
            <a:r>
              <a:rPr lang="en-US" sz="2000" baseline="30000"/>
              <a:t>99m</a:t>
            </a:r>
            <a:r>
              <a:rPr lang="en-US" sz="2000"/>
              <a:t>Tc</a:t>
            </a:r>
          </a:p>
        </p:txBody>
      </p:sp>
      <p:pic>
        <p:nvPicPr>
          <p:cNvPr id="30759" name="Picture 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124200"/>
            <a:ext cx="180975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1" grpId="0"/>
      <p:bldP spid="30752" grpId="0"/>
      <p:bldP spid="30753" grpId="0"/>
      <p:bldP spid="30754" grpId="0"/>
      <p:bldP spid="3075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AB11-296A-4EA8-9BA8-EB0A579BE541}" type="slidenum">
              <a:rPr lang="en-US"/>
              <a:pPr/>
              <a:t>29</a:t>
            </a:fld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981325" y="192088"/>
            <a:ext cx="320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Geiger-M</a:t>
            </a:r>
            <a:r>
              <a:rPr lang="en-US">
                <a:cs typeface="Arial" charset="0"/>
              </a:rPr>
              <a:t>ü</a:t>
            </a:r>
            <a:r>
              <a:rPr lang="en-US"/>
              <a:t>ller Counter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0300"/>
            <a:ext cx="9067800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39C54-646C-4894-9482-607FAE931022}" type="slidenum">
              <a:rPr lang="en-US"/>
              <a:pPr/>
              <a:t>3</a:t>
            </a:fld>
            <a:endParaRPr 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3600"/>
              <a:t>Balancing Nuclear Equations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12725" y="1208088"/>
            <a:ext cx="8550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eaLnBrk="0" hangingPunct="0">
              <a:buFontTx/>
              <a:buAutoNum type="arabicPeriod"/>
            </a:pPr>
            <a:r>
              <a:rPr lang="en-US" sz="2800"/>
              <a:t>Conserve mass number (A).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23850" y="1828800"/>
            <a:ext cx="8591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chemeClr val="accent2"/>
                </a:solidFill>
              </a:rPr>
              <a:t>The sum of protons plus neutrons in the products must equal the sum of protons plus neutrons in the reactants.</a:t>
            </a:r>
          </a:p>
        </p:txBody>
      </p: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2095500" y="2827338"/>
            <a:ext cx="4949825" cy="512762"/>
            <a:chOff x="1168" y="1837"/>
            <a:chExt cx="3118" cy="323"/>
          </a:xfrm>
        </p:grpSpPr>
        <p:grpSp>
          <p:nvGrpSpPr>
            <p:cNvPr id="4113" name="Group 17"/>
            <p:cNvGrpSpPr>
              <a:grpSpLocks/>
            </p:cNvGrpSpPr>
            <p:nvPr/>
          </p:nvGrpSpPr>
          <p:grpSpPr bwMode="auto">
            <a:xfrm>
              <a:off x="1776" y="1837"/>
              <a:ext cx="294" cy="323"/>
              <a:chOff x="1910" y="2953"/>
              <a:chExt cx="294" cy="323"/>
            </a:xfrm>
          </p:grpSpPr>
          <p:sp>
            <p:nvSpPr>
              <p:cNvPr id="4114" name="Text Box 18"/>
              <p:cNvSpPr txBox="1">
                <a:spLocks noChangeArrowheads="1"/>
              </p:cNvSpPr>
              <p:nvPr/>
            </p:nvSpPr>
            <p:spPr bwMode="auto">
              <a:xfrm>
                <a:off x="1910" y="2953"/>
                <a:ext cx="29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aseline="30000"/>
                  <a:t>1</a:t>
                </a:r>
                <a:r>
                  <a:rPr lang="en-US"/>
                  <a:t>n</a:t>
                </a:r>
                <a:endParaRPr lang="en-US" baseline="30000"/>
              </a:p>
            </p:txBody>
          </p:sp>
          <p:sp>
            <p:nvSpPr>
              <p:cNvPr id="4115" name="Text Box 19"/>
              <p:cNvSpPr txBox="1">
                <a:spLocks noChangeArrowheads="1"/>
              </p:cNvSpPr>
              <p:nvPr/>
            </p:nvSpPr>
            <p:spPr bwMode="auto">
              <a:xfrm>
                <a:off x="1912" y="3064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600"/>
                  <a:t>0</a:t>
                </a:r>
              </a:p>
            </p:txBody>
          </p:sp>
        </p:grpSp>
        <p:grpSp>
          <p:nvGrpSpPr>
            <p:cNvPr id="4119" name="Group 23"/>
            <p:cNvGrpSpPr>
              <a:grpSpLocks/>
            </p:cNvGrpSpPr>
            <p:nvPr/>
          </p:nvGrpSpPr>
          <p:grpSpPr bwMode="auto">
            <a:xfrm>
              <a:off x="1168" y="1840"/>
              <a:ext cx="470" cy="316"/>
              <a:chOff x="591" y="3552"/>
              <a:chExt cx="470" cy="316"/>
            </a:xfrm>
          </p:grpSpPr>
          <p:sp>
            <p:nvSpPr>
              <p:cNvPr id="4116" name="Text Box 20"/>
              <p:cNvSpPr txBox="1">
                <a:spLocks noChangeArrowheads="1"/>
              </p:cNvSpPr>
              <p:nvPr/>
            </p:nvSpPr>
            <p:spPr bwMode="auto">
              <a:xfrm>
                <a:off x="806" y="3577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/>
                  <a:t>U</a:t>
                </a:r>
              </a:p>
            </p:txBody>
          </p:sp>
          <p:sp>
            <p:nvSpPr>
              <p:cNvPr id="4117" name="Text Box 21"/>
              <p:cNvSpPr txBox="1">
                <a:spLocks noChangeArrowheads="1"/>
              </p:cNvSpPr>
              <p:nvPr/>
            </p:nvSpPr>
            <p:spPr bwMode="auto">
              <a:xfrm>
                <a:off x="591" y="3552"/>
                <a:ext cx="32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600"/>
                  <a:t>235</a:t>
                </a:r>
              </a:p>
            </p:txBody>
          </p:sp>
          <p:sp>
            <p:nvSpPr>
              <p:cNvPr id="4118" name="Text Box 22"/>
              <p:cNvSpPr txBox="1">
                <a:spLocks noChangeArrowheads="1"/>
              </p:cNvSpPr>
              <p:nvPr/>
            </p:nvSpPr>
            <p:spPr bwMode="auto">
              <a:xfrm>
                <a:off x="656" y="3656"/>
                <a:ext cx="25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600"/>
                  <a:t>92</a:t>
                </a:r>
              </a:p>
            </p:txBody>
          </p:sp>
        </p:grpSp>
        <p:sp>
          <p:nvSpPr>
            <p:cNvPr id="4120" name="Text Box 24"/>
            <p:cNvSpPr txBox="1">
              <a:spLocks noChangeArrowheads="1"/>
            </p:cNvSpPr>
            <p:nvPr/>
          </p:nvSpPr>
          <p:spPr bwMode="auto">
            <a:xfrm>
              <a:off x="1601" y="1854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+</a:t>
              </a:r>
            </a:p>
          </p:txBody>
        </p:sp>
        <p:sp>
          <p:nvSpPr>
            <p:cNvPr id="4121" name="Line 25"/>
            <p:cNvSpPr>
              <a:spLocks noChangeShapeType="1"/>
            </p:cNvSpPr>
            <p:nvPr/>
          </p:nvSpPr>
          <p:spPr bwMode="auto">
            <a:xfrm>
              <a:off x="2080" y="1998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22" name="Group 26"/>
            <p:cNvGrpSpPr>
              <a:grpSpLocks/>
            </p:cNvGrpSpPr>
            <p:nvPr/>
          </p:nvGrpSpPr>
          <p:grpSpPr bwMode="auto">
            <a:xfrm>
              <a:off x="2506" y="1840"/>
              <a:ext cx="566" cy="316"/>
              <a:chOff x="591" y="3552"/>
              <a:chExt cx="566" cy="316"/>
            </a:xfrm>
          </p:grpSpPr>
          <p:sp>
            <p:nvSpPr>
              <p:cNvPr id="4123" name="Text Box 27"/>
              <p:cNvSpPr txBox="1">
                <a:spLocks noChangeArrowheads="1"/>
              </p:cNvSpPr>
              <p:nvPr/>
            </p:nvSpPr>
            <p:spPr bwMode="auto">
              <a:xfrm>
                <a:off x="806" y="3577"/>
                <a:ext cx="35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/>
                  <a:t>Cs</a:t>
                </a:r>
              </a:p>
            </p:txBody>
          </p:sp>
          <p:sp>
            <p:nvSpPr>
              <p:cNvPr id="4124" name="Text Box 28"/>
              <p:cNvSpPr txBox="1">
                <a:spLocks noChangeArrowheads="1"/>
              </p:cNvSpPr>
              <p:nvPr/>
            </p:nvSpPr>
            <p:spPr bwMode="auto">
              <a:xfrm>
                <a:off x="591" y="3552"/>
                <a:ext cx="32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600"/>
                  <a:t>138</a:t>
                </a:r>
              </a:p>
            </p:txBody>
          </p:sp>
          <p:sp>
            <p:nvSpPr>
              <p:cNvPr id="4125" name="Text Box 29"/>
              <p:cNvSpPr txBox="1">
                <a:spLocks noChangeArrowheads="1"/>
              </p:cNvSpPr>
              <p:nvPr/>
            </p:nvSpPr>
            <p:spPr bwMode="auto">
              <a:xfrm>
                <a:off x="656" y="3656"/>
                <a:ext cx="25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600"/>
                  <a:t>55</a:t>
                </a:r>
              </a:p>
            </p:txBody>
          </p:sp>
        </p:grpSp>
        <p:grpSp>
          <p:nvGrpSpPr>
            <p:cNvPr id="4134" name="Group 38"/>
            <p:cNvGrpSpPr>
              <a:grpSpLocks/>
            </p:cNvGrpSpPr>
            <p:nvPr/>
          </p:nvGrpSpPr>
          <p:grpSpPr bwMode="auto">
            <a:xfrm>
              <a:off x="3216" y="1840"/>
              <a:ext cx="514" cy="316"/>
              <a:chOff x="1311" y="3044"/>
              <a:chExt cx="514" cy="316"/>
            </a:xfrm>
          </p:grpSpPr>
          <p:sp>
            <p:nvSpPr>
              <p:cNvPr id="4127" name="Text Box 31"/>
              <p:cNvSpPr txBox="1">
                <a:spLocks noChangeArrowheads="1"/>
              </p:cNvSpPr>
              <p:nvPr/>
            </p:nvSpPr>
            <p:spPr bwMode="auto">
              <a:xfrm>
                <a:off x="1463" y="3069"/>
                <a:ext cx="36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/>
                  <a:t>Rb</a:t>
                </a:r>
              </a:p>
            </p:txBody>
          </p:sp>
          <p:sp>
            <p:nvSpPr>
              <p:cNvPr id="4128" name="Text Box 32"/>
              <p:cNvSpPr txBox="1">
                <a:spLocks noChangeArrowheads="1"/>
              </p:cNvSpPr>
              <p:nvPr/>
            </p:nvSpPr>
            <p:spPr bwMode="auto">
              <a:xfrm>
                <a:off x="1311" y="3044"/>
                <a:ext cx="25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600"/>
                  <a:t>96</a:t>
                </a:r>
              </a:p>
            </p:txBody>
          </p:sp>
          <p:sp>
            <p:nvSpPr>
              <p:cNvPr id="4129" name="Text Box 33"/>
              <p:cNvSpPr txBox="1">
                <a:spLocks noChangeArrowheads="1"/>
              </p:cNvSpPr>
              <p:nvPr/>
            </p:nvSpPr>
            <p:spPr bwMode="auto">
              <a:xfrm>
                <a:off x="1313" y="3148"/>
                <a:ext cx="25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600"/>
                  <a:t>37</a:t>
                </a:r>
              </a:p>
            </p:txBody>
          </p:sp>
        </p:grpSp>
        <p:grpSp>
          <p:nvGrpSpPr>
            <p:cNvPr id="4130" name="Group 34"/>
            <p:cNvGrpSpPr>
              <a:grpSpLocks/>
            </p:cNvGrpSpPr>
            <p:nvPr/>
          </p:nvGrpSpPr>
          <p:grpSpPr bwMode="auto">
            <a:xfrm>
              <a:off x="3992" y="1837"/>
              <a:ext cx="294" cy="323"/>
              <a:chOff x="1910" y="2953"/>
              <a:chExt cx="294" cy="323"/>
            </a:xfrm>
          </p:grpSpPr>
          <p:sp>
            <p:nvSpPr>
              <p:cNvPr id="4131" name="Text Box 35"/>
              <p:cNvSpPr txBox="1">
                <a:spLocks noChangeArrowheads="1"/>
              </p:cNvSpPr>
              <p:nvPr/>
            </p:nvSpPr>
            <p:spPr bwMode="auto">
              <a:xfrm>
                <a:off x="1910" y="2953"/>
                <a:ext cx="29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aseline="30000"/>
                  <a:t>1</a:t>
                </a:r>
                <a:r>
                  <a:rPr lang="en-US"/>
                  <a:t>n</a:t>
                </a:r>
                <a:endParaRPr lang="en-US" baseline="30000"/>
              </a:p>
            </p:txBody>
          </p:sp>
          <p:sp>
            <p:nvSpPr>
              <p:cNvPr id="4132" name="Text Box 36"/>
              <p:cNvSpPr txBox="1">
                <a:spLocks noChangeArrowheads="1"/>
              </p:cNvSpPr>
              <p:nvPr/>
            </p:nvSpPr>
            <p:spPr bwMode="auto">
              <a:xfrm>
                <a:off x="1912" y="3064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600"/>
                  <a:t>0</a:t>
                </a:r>
              </a:p>
            </p:txBody>
          </p:sp>
        </p:grpSp>
        <p:sp>
          <p:nvSpPr>
            <p:cNvPr id="4133" name="Text Box 37"/>
            <p:cNvSpPr txBox="1">
              <a:spLocks noChangeArrowheads="1"/>
            </p:cNvSpPr>
            <p:nvPr/>
          </p:nvSpPr>
          <p:spPr bwMode="auto">
            <a:xfrm>
              <a:off x="3008" y="1854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+</a:t>
              </a:r>
            </a:p>
          </p:txBody>
        </p:sp>
        <p:sp>
          <p:nvSpPr>
            <p:cNvPr id="4135" name="Text Box 39"/>
            <p:cNvSpPr txBox="1">
              <a:spLocks noChangeArrowheads="1"/>
            </p:cNvSpPr>
            <p:nvPr/>
          </p:nvSpPr>
          <p:spPr bwMode="auto">
            <a:xfrm>
              <a:off x="3696" y="1854"/>
              <a:ext cx="3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+ 2</a:t>
              </a:r>
            </a:p>
          </p:txBody>
        </p:sp>
      </p:grpSp>
      <p:sp>
        <p:nvSpPr>
          <p:cNvPr id="4137" name="Text Box 41"/>
          <p:cNvSpPr txBox="1">
            <a:spLocks noChangeArrowheads="1"/>
          </p:cNvSpPr>
          <p:nvPr/>
        </p:nvSpPr>
        <p:spPr bwMode="auto">
          <a:xfrm>
            <a:off x="2792413" y="3468688"/>
            <a:ext cx="358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235 + 1 = 138 + 96 + 2x1</a:t>
            </a:r>
          </a:p>
        </p:txBody>
      </p:sp>
      <p:sp>
        <p:nvSpPr>
          <p:cNvPr id="4138" name="Text Box 42"/>
          <p:cNvSpPr txBox="1">
            <a:spLocks noChangeArrowheads="1"/>
          </p:cNvSpPr>
          <p:nvPr/>
        </p:nvSpPr>
        <p:spPr bwMode="auto">
          <a:xfrm>
            <a:off x="203200" y="4043363"/>
            <a:ext cx="8550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 eaLnBrk="0" hangingPunct="0">
              <a:buFontTx/>
              <a:buAutoNum type="arabicPeriod" startAt="2"/>
            </a:pPr>
            <a:r>
              <a:rPr lang="en-US" sz="2800"/>
              <a:t>Conserve atomic number (Z) or nuclear charge. </a:t>
            </a:r>
          </a:p>
        </p:txBody>
      </p:sp>
      <p:sp>
        <p:nvSpPr>
          <p:cNvPr id="4139" name="Text Box 43"/>
          <p:cNvSpPr txBox="1">
            <a:spLocks noChangeArrowheads="1"/>
          </p:cNvSpPr>
          <p:nvPr/>
        </p:nvSpPr>
        <p:spPr bwMode="auto">
          <a:xfrm>
            <a:off x="314325" y="4664075"/>
            <a:ext cx="8591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chemeClr val="accent2"/>
                </a:solidFill>
              </a:rPr>
              <a:t>The sum of nuclear charges in the products must equal the sum of nuclear charges in the reactants.</a:t>
            </a:r>
          </a:p>
        </p:txBody>
      </p:sp>
      <p:grpSp>
        <p:nvGrpSpPr>
          <p:cNvPr id="4140" name="Group 44"/>
          <p:cNvGrpSpPr>
            <a:grpSpLocks/>
          </p:cNvGrpSpPr>
          <p:nvPr/>
        </p:nvGrpSpPr>
        <p:grpSpPr bwMode="auto">
          <a:xfrm>
            <a:off x="2095500" y="5583238"/>
            <a:ext cx="4949825" cy="512762"/>
            <a:chOff x="1168" y="1837"/>
            <a:chExt cx="3118" cy="323"/>
          </a:xfrm>
        </p:grpSpPr>
        <p:grpSp>
          <p:nvGrpSpPr>
            <p:cNvPr id="4141" name="Group 45"/>
            <p:cNvGrpSpPr>
              <a:grpSpLocks/>
            </p:cNvGrpSpPr>
            <p:nvPr/>
          </p:nvGrpSpPr>
          <p:grpSpPr bwMode="auto">
            <a:xfrm>
              <a:off x="1776" y="1837"/>
              <a:ext cx="294" cy="323"/>
              <a:chOff x="1910" y="2953"/>
              <a:chExt cx="294" cy="323"/>
            </a:xfrm>
          </p:grpSpPr>
          <p:sp>
            <p:nvSpPr>
              <p:cNvPr id="4142" name="Text Box 46"/>
              <p:cNvSpPr txBox="1">
                <a:spLocks noChangeArrowheads="1"/>
              </p:cNvSpPr>
              <p:nvPr/>
            </p:nvSpPr>
            <p:spPr bwMode="auto">
              <a:xfrm>
                <a:off x="1910" y="2953"/>
                <a:ext cx="29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aseline="30000"/>
                  <a:t>1</a:t>
                </a:r>
                <a:r>
                  <a:rPr lang="en-US"/>
                  <a:t>n</a:t>
                </a:r>
                <a:endParaRPr lang="en-US" baseline="30000"/>
              </a:p>
            </p:txBody>
          </p:sp>
          <p:sp>
            <p:nvSpPr>
              <p:cNvPr id="4143" name="Text Box 47"/>
              <p:cNvSpPr txBox="1">
                <a:spLocks noChangeArrowheads="1"/>
              </p:cNvSpPr>
              <p:nvPr/>
            </p:nvSpPr>
            <p:spPr bwMode="auto">
              <a:xfrm>
                <a:off x="1912" y="3064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600"/>
                  <a:t>0</a:t>
                </a:r>
              </a:p>
            </p:txBody>
          </p:sp>
        </p:grpSp>
        <p:grpSp>
          <p:nvGrpSpPr>
            <p:cNvPr id="4144" name="Group 48"/>
            <p:cNvGrpSpPr>
              <a:grpSpLocks/>
            </p:cNvGrpSpPr>
            <p:nvPr/>
          </p:nvGrpSpPr>
          <p:grpSpPr bwMode="auto">
            <a:xfrm>
              <a:off x="1168" y="1840"/>
              <a:ext cx="470" cy="316"/>
              <a:chOff x="591" y="3552"/>
              <a:chExt cx="470" cy="316"/>
            </a:xfrm>
          </p:grpSpPr>
          <p:sp>
            <p:nvSpPr>
              <p:cNvPr id="4145" name="Text Box 49"/>
              <p:cNvSpPr txBox="1">
                <a:spLocks noChangeArrowheads="1"/>
              </p:cNvSpPr>
              <p:nvPr/>
            </p:nvSpPr>
            <p:spPr bwMode="auto">
              <a:xfrm>
                <a:off x="806" y="3577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/>
                  <a:t>U</a:t>
                </a:r>
              </a:p>
            </p:txBody>
          </p:sp>
          <p:sp>
            <p:nvSpPr>
              <p:cNvPr id="4146" name="Text Box 50"/>
              <p:cNvSpPr txBox="1">
                <a:spLocks noChangeArrowheads="1"/>
              </p:cNvSpPr>
              <p:nvPr/>
            </p:nvSpPr>
            <p:spPr bwMode="auto">
              <a:xfrm>
                <a:off x="591" y="3552"/>
                <a:ext cx="32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600"/>
                  <a:t>235</a:t>
                </a:r>
              </a:p>
            </p:txBody>
          </p:sp>
          <p:sp>
            <p:nvSpPr>
              <p:cNvPr id="4147" name="Text Box 51"/>
              <p:cNvSpPr txBox="1">
                <a:spLocks noChangeArrowheads="1"/>
              </p:cNvSpPr>
              <p:nvPr/>
            </p:nvSpPr>
            <p:spPr bwMode="auto">
              <a:xfrm>
                <a:off x="656" y="3656"/>
                <a:ext cx="25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600"/>
                  <a:t>92</a:t>
                </a:r>
              </a:p>
            </p:txBody>
          </p:sp>
        </p:grpSp>
        <p:sp>
          <p:nvSpPr>
            <p:cNvPr id="4148" name="Text Box 52"/>
            <p:cNvSpPr txBox="1">
              <a:spLocks noChangeArrowheads="1"/>
            </p:cNvSpPr>
            <p:nvPr/>
          </p:nvSpPr>
          <p:spPr bwMode="auto">
            <a:xfrm>
              <a:off x="1601" y="1854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+</a:t>
              </a:r>
            </a:p>
          </p:txBody>
        </p:sp>
        <p:sp>
          <p:nvSpPr>
            <p:cNvPr id="4149" name="Line 53"/>
            <p:cNvSpPr>
              <a:spLocks noChangeShapeType="1"/>
            </p:cNvSpPr>
            <p:nvPr/>
          </p:nvSpPr>
          <p:spPr bwMode="auto">
            <a:xfrm>
              <a:off x="2080" y="1998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50" name="Group 54"/>
            <p:cNvGrpSpPr>
              <a:grpSpLocks/>
            </p:cNvGrpSpPr>
            <p:nvPr/>
          </p:nvGrpSpPr>
          <p:grpSpPr bwMode="auto">
            <a:xfrm>
              <a:off x="2506" y="1840"/>
              <a:ext cx="566" cy="316"/>
              <a:chOff x="591" y="3552"/>
              <a:chExt cx="566" cy="316"/>
            </a:xfrm>
          </p:grpSpPr>
          <p:sp>
            <p:nvSpPr>
              <p:cNvPr id="4151" name="Text Box 55"/>
              <p:cNvSpPr txBox="1">
                <a:spLocks noChangeArrowheads="1"/>
              </p:cNvSpPr>
              <p:nvPr/>
            </p:nvSpPr>
            <p:spPr bwMode="auto">
              <a:xfrm>
                <a:off x="806" y="3577"/>
                <a:ext cx="35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/>
                  <a:t>Cs</a:t>
                </a:r>
              </a:p>
            </p:txBody>
          </p:sp>
          <p:sp>
            <p:nvSpPr>
              <p:cNvPr id="4152" name="Text Box 56"/>
              <p:cNvSpPr txBox="1">
                <a:spLocks noChangeArrowheads="1"/>
              </p:cNvSpPr>
              <p:nvPr/>
            </p:nvSpPr>
            <p:spPr bwMode="auto">
              <a:xfrm>
                <a:off x="591" y="3552"/>
                <a:ext cx="32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600"/>
                  <a:t>138</a:t>
                </a:r>
              </a:p>
            </p:txBody>
          </p:sp>
          <p:sp>
            <p:nvSpPr>
              <p:cNvPr id="4153" name="Text Box 57"/>
              <p:cNvSpPr txBox="1">
                <a:spLocks noChangeArrowheads="1"/>
              </p:cNvSpPr>
              <p:nvPr/>
            </p:nvSpPr>
            <p:spPr bwMode="auto">
              <a:xfrm>
                <a:off x="656" y="3656"/>
                <a:ext cx="25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600"/>
                  <a:t>55</a:t>
                </a:r>
              </a:p>
            </p:txBody>
          </p:sp>
        </p:grpSp>
        <p:grpSp>
          <p:nvGrpSpPr>
            <p:cNvPr id="4154" name="Group 58"/>
            <p:cNvGrpSpPr>
              <a:grpSpLocks/>
            </p:cNvGrpSpPr>
            <p:nvPr/>
          </p:nvGrpSpPr>
          <p:grpSpPr bwMode="auto">
            <a:xfrm>
              <a:off x="3216" y="1840"/>
              <a:ext cx="514" cy="316"/>
              <a:chOff x="1311" y="3044"/>
              <a:chExt cx="514" cy="316"/>
            </a:xfrm>
          </p:grpSpPr>
          <p:sp>
            <p:nvSpPr>
              <p:cNvPr id="4155" name="Text Box 59"/>
              <p:cNvSpPr txBox="1">
                <a:spLocks noChangeArrowheads="1"/>
              </p:cNvSpPr>
              <p:nvPr/>
            </p:nvSpPr>
            <p:spPr bwMode="auto">
              <a:xfrm>
                <a:off x="1463" y="3069"/>
                <a:ext cx="36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/>
                  <a:t>Rb</a:t>
                </a:r>
              </a:p>
            </p:txBody>
          </p:sp>
          <p:sp>
            <p:nvSpPr>
              <p:cNvPr id="4156" name="Text Box 60"/>
              <p:cNvSpPr txBox="1">
                <a:spLocks noChangeArrowheads="1"/>
              </p:cNvSpPr>
              <p:nvPr/>
            </p:nvSpPr>
            <p:spPr bwMode="auto">
              <a:xfrm>
                <a:off x="1311" y="3044"/>
                <a:ext cx="25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600"/>
                  <a:t>96</a:t>
                </a:r>
              </a:p>
            </p:txBody>
          </p:sp>
          <p:sp>
            <p:nvSpPr>
              <p:cNvPr id="4157" name="Text Box 61"/>
              <p:cNvSpPr txBox="1">
                <a:spLocks noChangeArrowheads="1"/>
              </p:cNvSpPr>
              <p:nvPr/>
            </p:nvSpPr>
            <p:spPr bwMode="auto">
              <a:xfrm>
                <a:off x="1313" y="3148"/>
                <a:ext cx="25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600"/>
                  <a:t>37</a:t>
                </a:r>
              </a:p>
            </p:txBody>
          </p:sp>
        </p:grpSp>
        <p:grpSp>
          <p:nvGrpSpPr>
            <p:cNvPr id="4158" name="Group 62"/>
            <p:cNvGrpSpPr>
              <a:grpSpLocks/>
            </p:cNvGrpSpPr>
            <p:nvPr/>
          </p:nvGrpSpPr>
          <p:grpSpPr bwMode="auto">
            <a:xfrm>
              <a:off x="3992" y="1837"/>
              <a:ext cx="294" cy="323"/>
              <a:chOff x="1910" y="2953"/>
              <a:chExt cx="294" cy="323"/>
            </a:xfrm>
          </p:grpSpPr>
          <p:sp>
            <p:nvSpPr>
              <p:cNvPr id="4159" name="Text Box 63"/>
              <p:cNvSpPr txBox="1">
                <a:spLocks noChangeArrowheads="1"/>
              </p:cNvSpPr>
              <p:nvPr/>
            </p:nvSpPr>
            <p:spPr bwMode="auto">
              <a:xfrm>
                <a:off x="1910" y="2953"/>
                <a:ext cx="29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aseline="30000"/>
                  <a:t>1</a:t>
                </a:r>
                <a:r>
                  <a:rPr lang="en-US"/>
                  <a:t>n</a:t>
                </a:r>
                <a:endParaRPr lang="en-US" baseline="30000"/>
              </a:p>
            </p:txBody>
          </p:sp>
          <p:sp>
            <p:nvSpPr>
              <p:cNvPr id="4160" name="Text Box 64"/>
              <p:cNvSpPr txBox="1">
                <a:spLocks noChangeArrowheads="1"/>
              </p:cNvSpPr>
              <p:nvPr/>
            </p:nvSpPr>
            <p:spPr bwMode="auto">
              <a:xfrm>
                <a:off x="1912" y="3064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600"/>
                  <a:t>0</a:t>
                </a:r>
              </a:p>
            </p:txBody>
          </p:sp>
        </p:grpSp>
        <p:sp>
          <p:nvSpPr>
            <p:cNvPr id="4161" name="Text Box 65"/>
            <p:cNvSpPr txBox="1">
              <a:spLocks noChangeArrowheads="1"/>
            </p:cNvSpPr>
            <p:nvPr/>
          </p:nvSpPr>
          <p:spPr bwMode="auto">
            <a:xfrm>
              <a:off x="3008" y="1854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+</a:t>
              </a:r>
            </a:p>
          </p:txBody>
        </p:sp>
        <p:sp>
          <p:nvSpPr>
            <p:cNvPr id="4162" name="Text Box 66"/>
            <p:cNvSpPr txBox="1">
              <a:spLocks noChangeArrowheads="1"/>
            </p:cNvSpPr>
            <p:nvPr/>
          </p:nvSpPr>
          <p:spPr bwMode="auto">
            <a:xfrm>
              <a:off x="3696" y="1854"/>
              <a:ext cx="3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+ 2</a:t>
              </a:r>
            </a:p>
          </p:txBody>
        </p:sp>
      </p:grpSp>
      <p:sp>
        <p:nvSpPr>
          <p:cNvPr id="4163" name="Text Box 67"/>
          <p:cNvSpPr txBox="1">
            <a:spLocks noChangeArrowheads="1"/>
          </p:cNvSpPr>
          <p:nvPr/>
        </p:nvSpPr>
        <p:spPr bwMode="auto">
          <a:xfrm>
            <a:off x="2952750" y="6172200"/>
            <a:ext cx="324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92 + 0 = 55 + 37 + 2x0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0" grpId="0" autoUpdateAnimBg="0"/>
      <p:bldP spid="4137" grpId="0" autoUpdateAnimBg="0"/>
      <p:bldP spid="4138" grpId="0" autoUpdateAnimBg="0"/>
      <p:bldP spid="4139" grpId="0" autoUpdateAnimBg="0"/>
      <p:bldP spid="416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1F30-AF9D-4BDB-8B72-B07B176BAB6F}" type="slidenum">
              <a:rPr lang="en-US"/>
              <a:pPr/>
              <a:t>30</a:t>
            </a:fld>
            <a:endParaRPr 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152650" y="65088"/>
            <a:ext cx="48942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Biological Effects of Radiation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351338" y="609600"/>
            <a:ext cx="435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/>
              <a:t>R</a:t>
            </a:r>
            <a:r>
              <a:rPr lang="en-US"/>
              <a:t>adiation </a:t>
            </a:r>
            <a:r>
              <a:rPr lang="en-US" b="1" i="1"/>
              <a:t>a</a:t>
            </a:r>
            <a:r>
              <a:rPr lang="en-US"/>
              <a:t>bsorbed </a:t>
            </a:r>
            <a:r>
              <a:rPr lang="en-US" b="1" i="1"/>
              <a:t>d</a:t>
            </a:r>
            <a:r>
              <a:rPr lang="en-US"/>
              <a:t>ose (</a:t>
            </a:r>
            <a:r>
              <a:rPr lang="en-US" b="1" i="1"/>
              <a:t>rad</a:t>
            </a:r>
            <a:r>
              <a:rPr lang="en-US"/>
              <a:t>)</a:t>
            </a:r>
            <a:endParaRPr lang="en-US" b="1" i="1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416425" y="1092200"/>
            <a:ext cx="4235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 rad = 1 x 10</a:t>
            </a:r>
            <a:r>
              <a:rPr lang="en-US" baseline="30000"/>
              <a:t>-5</a:t>
            </a:r>
            <a:r>
              <a:rPr lang="en-US"/>
              <a:t> J/g of material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064000" y="1574800"/>
            <a:ext cx="4967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/>
              <a:t>R</a:t>
            </a:r>
            <a:r>
              <a:rPr lang="en-US"/>
              <a:t>oentgen </a:t>
            </a:r>
            <a:r>
              <a:rPr lang="en-US" b="1" i="1"/>
              <a:t>e</a:t>
            </a:r>
            <a:r>
              <a:rPr lang="en-US"/>
              <a:t>quivalent for </a:t>
            </a:r>
            <a:r>
              <a:rPr lang="en-US" b="1" i="1"/>
              <a:t>m</a:t>
            </a:r>
            <a:r>
              <a:rPr lang="en-US"/>
              <a:t>an (</a:t>
            </a:r>
            <a:r>
              <a:rPr lang="en-US" b="1" i="1"/>
              <a:t>rem</a:t>
            </a:r>
            <a:r>
              <a:rPr lang="en-US"/>
              <a:t>)</a:t>
            </a:r>
            <a:endParaRPr lang="en-US" b="1" i="1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195763" y="2057400"/>
            <a:ext cx="256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1 rem = 1 rad x Q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986588" y="2057400"/>
            <a:ext cx="2081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u="sng"/>
              <a:t>Q</a:t>
            </a:r>
            <a:r>
              <a:rPr lang="en-US" u="sng"/>
              <a:t>uality Factor</a:t>
            </a:r>
            <a:endParaRPr lang="en-US" b="1" i="1" u="sng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7351713" y="2438400"/>
            <a:ext cx="1350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g</a:t>
            </a:r>
            <a:r>
              <a:rPr lang="en-US"/>
              <a:t>-ray = 1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7594600" y="2819400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b</a:t>
            </a:r>
            <a:r>
              <a:rPr lang="en-US"/>
              <a:t> = 1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7496175" y="3200400"/>
            <a:ext cx="1062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Symbol" pitchFamily="18" charset="2"/>
              </a:rPr>
              <a:t>a</a:t>
            </a:r>
            <a:r>
              <a:rPr lang="en-US"/>
              <a:t> = 20</a:t>
            </a:r>
          </a:p>
        </p:txBody>
      </p:sp>
      <p:pic>
        <p:nvPicPr>
          <p:cNvPr id="27664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667000"/>
            <a:ext cx="69342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utoUpdateAnimBg="0"/>
      <p:bldP spid="27653" grpId="0" autoUpdateAnimBg="0"/>
      <p:bldP spid="27654" grpId="0" autoUpdateAnimBg="0"/>
      <p:bldP spid="27655" grpId="0" autoUpdateAnimBg="0"/>
      <p:bldP spid="27656" grpId="0" autoUpdateAnimBg="0"/>
      <p:bldP spid="27657" grpId="0" autoUpdateAnimBg="0"/>
      <p:bldP spid="27658" grpId="0" autoUpdateAnimBg="0"/>
      <p:bldP spid="27659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13EA-84B4-41BD-85DD-860E6B01CDDF}" type="slidenum">
              <a:rPr lang="en-US"/>
              <a:pPr/>
              <a:t>31</a:t>
            </a:fld>
            <a:endParaRPr lang="en-US"/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905000" y="192088"/>
            <a:ext cx="538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Chemistry In Action:</a:t>
            </a:r>
            <a:r>
              <a:rPr lang="en-US"/>
              <a:t> Food Irradiation</a:t>
            </a:r>
            <a:endParaRPr lang="en-US" b="1"/>
          </a:p>
        </p:txBody>
      </p:sp>
      <p:pic>
        <p:nvPicPr>
          <p:cNvPr id="29790" name="Picture 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810000"/>
            <a:ext cx="37338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91" name="Picture 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5800"/>
            <a:ext cx="91440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3F9A7-88BF-475A-BB85-6E1E9A27F926}" type="slidenum">
              <a:rPr lang="en-US"/>
              <a:pPr/>
              <a:t>4</a:t>
            </a:fld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28600" y="449263"/>
            <a:ext cx="891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baseline="30000">
                <a:solidFill>
                  <a:schemeClr val="accent2"/>
                </a:solidFill>
              </a:rPr>
              <a:t>212</a:t>
            </a:r>
            <a:r>
              <a:rPr lang="en-US">
                <a:solidFill>
                  <a:schemeClr val="accent2"/>
                </a:solidFill>
              </a:rPr>
              <a:t>Po decays by alpha emission.  Write the balanced nuclear equation for the decay of </a:t>
            </a:r>
            <a:r>
              <a:rPr lang="en-US" baseline="30000">
                <a:solidFill>
                  <a:schemeClr val="accent2"/>
                </a:solidFill>
              </a:rPr>
              <a:t>212</a:t>
            </a:r>
            <a:r>
              <a:rPr lang="en-US">
                <a:solidFill>
                  <a:schemeClr val="accent2"/>
                </a:solidFill>
              </a:rPr>
              <a:t>Po.</a:t>
            </a:r>
            <a:endParaRPr lang="en-US" baseline="30000">
              <a:solidFill>
                <a:schemeClr val="accent2"/>
              </a:solidFill>
            </a:endParaRPr>
          </a:p>
        </p:txBody>
      </p:sp>
      <p:grpSp>
        <p:nvGrpSpPr>
          <p:cNvPr id="5133" name="Group 13"/>
          <p:cNvGrpSpPr>
            <a:grpSpLocks/>
          </p:cNvGrpSpPr>
          <p:nvPr/>
        </p:nvGrpSpPr>
        <p:grpSpPr bwMode="auto">
          <a:xfrm>
            <a:off x="2713038" y="1524000"/>
            <a:ext cx="3717925" cy="558800"/>
            <a:chOff x="1046" y="1424"/>
            <a:chExt cx="2342" cy="352"/>
          </a:xfrm>
        </p:grpSpPr>
        <p:grpSp>
          <p:nvGrpSpPr>
            <p:cNvPr id="5125" name="Group 5"/>
            <p:cNvGrpSpPr>
              <a:grpSpLocks/>
            </p:cNvGrpSpPr>
            <p:nvPr/>
          </p:nvGrpSpPr>
          <p:grpSpPr bwMode="auto">
            <a:xfrm>
              <a:off x="2408" y="1441"/>
              <a:ext cx="433" cy="335"/>
              <a:chOff x="470" y="3721"/>
              <a:chExt cx="433" cy="335"/>
            </a:xfrm>
          </p:grpSpPr>
          <p:sp>
            <p:nvSpPr>
              <p:cNvPr id="5126" name="Text Box 6"/>
              <p:cNvSpPr txBox="1">
                <a:spLocks noChangeArrowheads="1"/>
              </p:cNvSpPr>
              <p:nvPr/>
            </p:nvSpPr>
            <p:spPr bwMode="auto">
              <a:xfrm>
                <a:off x="470" y="3721"/>
                <a:ext cx="4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aseline="30000"/>
                  <a:t>4</a:t>
                </a:r>
                <a:r>
                  <a:rPr lang="en-US"/>
                  <a:t>He</a:t>
                </a:r>
                <a:endParaRPr lang="en-US" baseline="30000"/>
              </a:p>
            </p:txBody>
          </p:sp>
          <p:sp>
            <p:nvSpPr>
              <p:cNvPr id="5127" name="Text Box 7"/>
              <p:cNvSpPr txBox="1">
                <a:spLocks noChangeArrowheads="1"/>
              </p:cNvSpPr>
              <p:nvPr/>
            </p:nvSpPr>
            <p:spPr bwMode="auto">
              <a:xfrm>
                <a:off x="472" y="3844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600"/>
                  <a:t>2</a:t>
                </a:r>
              </a:p>
            </p:txBody>
          </p:sp>
        </p:grpSp>
        <p:grpSp>
          <p:nvGrpSpPr>
            <p:cNvPr id="5128" name="Group 8"/>
            <p:cNvGrpSpPr>
              <a:grpSpLocks/>
            </p:cNvGrpSpPr>
            <p:nvPr/>
          </p:nvGrpSpPr>
          <p:grpSpPr bwMode="auto">
            <a:xfrm>
              <a:off x="3080" y="1424"/>
              <a:ext cx="308" cy="338"/>
              <a:chOff x="470" y="3718"/>
              <a:chExt cx="308" cy="338"/>
            </a:xfrm>
          </p:grpSpPr>
          <p:sp>
            <p:nvSpPr>
              <p:cNvPr id="5129" name="Text Box 9"/>
              <p:cNvSpPr txBox="1">
                <a:spLocks noChangeArrowheads="1"/>
              </p:cNvSpPr>
              <p:nvPr/>
            </p:nvSpPr>
            <p:spPr bwMode="auto">
              <a:xfrm>
                <a:off x="470" y="3718"/>
                <a:ext cx="3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aseline="30000"/>
                  <a:t>4</a:t>
                </a:r>
                <a:r>
                  <a:rPr lang="en-US">
                    <a:latin typeface="Symbol" pitchFamily="18" charset="2"/>
                  </a:rPr>
                  <a:t>a</a:t>
                </a:r>
                <a:endParaRPr lang="en-US" baseline="30000">
                  <a:latin typeface="Symbol" pitchFamily="18" charset="2"/>
                </a:endParaRPr>
              </a:p>
            </p:txBody>
          </p:sp>
          <p:sp>
            <p:nvSpPr>
              <p:cNvPr id="5130" name="Text Box 10"/>
              <p:cNvSpPr txBox="1">
                <a:spLocks noChangeArrowheads="1"/>
              </p:cNvSpPr>
              <p:nvPr/>
            </p:nvSpPr>
            <p:spPr bwMode="auto">
              <a:xfrm>
                <a:off x="472" y="3844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600"/>
                  <a:t>2</a:t>
                </a:r>
              </a:p>
            </p:txBody>
          </p:sp>
        </p:grpSp>
        <p:sp>
          <p:nvSpPr>
            <p:cNvPr id="5131" name="Text Box 11"/>
            <p:cNvSpPr txBox="1">
              <a:spLocks noChangeArrowheads="1"/>
            </p:cNvSpPr>
            <p:nvPr/>
          </p:nvSpPr>
          <p:spPr bwMode="auto">
            <a:xfrm>
              <a:off x="2817" y="1449"/>
              <a:ext cx="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or</a:t>
              </a:r>
            </a:p>
          </p:txBody>
        </p:sp>
        <p:sp>
          <p:nvSpPr>
            <p:cNvPr id="5132" name="Text Box 12"/>
            <p:cNvSpPr txBox="1">
              <a:spLocks noChangeArrowheads="1"/>
            </p:cNvSpPr>
            <p:nvPr/>
          </p:nvSpPr>
          <p:spPr bwMode="auto">
            <a:xfrm>
              <a:off x="1046" y="1465"/>
              <a:ext cx="14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alpha particle - </a:t>
              </a:r>
            </a:p>
          </p:txBody>
        </p:sp>
      </p:grpSp>
      <p:grpSp>
        <p:nvGrpSpPr>
          <p:cNvPr id="5139" name="Group 19"/>
          <p:cNvGrpSpPr>
            <a:grpSpLocks/>
          </p:cNvGrpSpPr>
          <p:nvPr/>
        </p:nvGrpSpPr>
        <p:grpSpPr bwMode="auto">
          <a:xfrm>
            <a:off x="3109913" y="2362200"/>
            <a:ext cx="2924175" cy="525463"/>
            <a:chOff x="1190" y="1801"/>
            <a:chExt cx="1842" cy="331"/>
          </a:xfrm>
        </p:grpSpPr>
        <p:sp>
          <p:nvSpPr>
            <p:cNvPr id="5134" name="Text Box 14"/>
            <p:cNvSpPr txBox="1">
              <a:spLocks noChangeArrowheads="1"/>
            </p:cNvSpPr>
            <p:nvPr/>
          </p:nvSpPr>
          <p:spPr bwMode="auto">
            <a:xfrm>
              <a:off x="1190" y="1801"/>
              <a:ext cx="18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aseline="30000"/>
                <a:t>212</a:t>
              </a:r>
              <a:r>
                <a:rPr lang="en-US"/>
                <a:t>Po          </a:t>
              </a:r>
              <a:r>
                <a:rPr lang="en-US" baseline="30000"/>
                <a:t>4</a:t>
              </a:r>
              <a:r>
                <a:rPr lang="en-US"/>
                <a:t>He + </a:t>
              </a:r>
              <a:r>
                <a:rPr lang="en-US" baseline="30000"/>
                <a:t>A</a:t>
              </a:r>
              <a:r>
                <a:rPr lang="en-US"/>
                <a:t>X</a:t>
              </a:r>
              <a:endParaRPr lang="en-US" baseline="30000"/>
            </a:p>
          </p:txBody>
        </p:sp>
        <p:sp>
          <p:nvSpPr>
            <p:cNvPr id="5135" name="Text Box 15"/>
            <p:cNvSpPr txBox="1">
              <a:spLocks noChangeArrowheads="1"/>
            </p:cNvSpPr>
            <p:nvPr/>
          </p:nvSpPr>
          <p:spPr bwMode="auto">
            <a:xfrm>
              <a:off x="1256" y="1920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/>
                <a:t>84</a:t>
              </a:r>
            </a:p>
          </p:txBody>
        </p:sp>
        <p:sp>
          <p:nvSpPr>
            <p:cNvPr id="5136" name="Text Box 16"/>
            <p:cNvSpPr txBox="1">
              <a:spLocks noChangeArrowheads="1"/>
            </p:cNvSpPr>
            <p:nvPr/>
          </p:nvSpPr>
          <p:spPr bwMode="auto">
            <a:xfrm>
              <a:off x="2176" y="1916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/>
                <a:t>2</a:t>
              </a:r>
            </a:p>
          </p:txBody>
        </p:sp>
        <p:sp>
          <p:nvSpPr>
            <p:cNvPr id="5137" name="Text Box 17"/>
            <p:cNvSpPr txBox="1">
              <a:spLocks noChangeArrowheads="1"/>
            </p:cNvSpPr>
            <p:nvPr/>
          </p:nvSpPr>
          <p:spPr bwMode="auto">
            <a:xfrm>
              <a:off x="2710" y="1916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/>
                <a:t>Z</a:t>
              </a:r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>
              <a:off x="1760" y="195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2414588" y="3200400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212 = 4 + A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005388" y="3200400"/>
            <a:ext cx="1243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A = 208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2508250" y="3848100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84 = 2 + Z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5099050" y="3848100"/>
            <a:ext cx="1055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Z = 82</a:t>
            </a:r>
          </a:p>
        </p:txBody>
      </p:sp>
      <p:grpSp>
        <p:nvGrpSpPr>
          <p:cNvPr id="5150" name="Group 30"/>
          <p:cNvGrpSpPr>
            <a:grpSpLocks/>
          </p:cNvGrpSpPr>
          <p:nvPr/>
        </p:nvGrpSpPr>
        <p:grpSpPr bwMode="auto">
          <a:xfrm>
            <a:off x="2921000" y="4579938"/>
            <a:ext cx="3297238" cy="525462"/>
            <a:chOff x="1960" y="2933"/>
            <a:chExt cx="2077" cy="331"/>
          </a:xfrm>
        </p:grpSpPr>
        <p:sp>
          <p:nvSpPr>
            <p:cNvPr id="5145" name="Text Box 25"/>
            <p:cNvSpPr txBox="1">
              <a:spLocks noChangeArrowheads="1"/>
            </p:cNvSpPr>
            <p:nvPr/>
          </p:nvSpPr>
          <p:spPr bwMode="auto">
            <a:xfrm>
              <a:off x="1960" y="2933"/>
              <a:ext cx="20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aseline="30000"/>
                <a:t>212</a:t>
              </a:r>
              <a:r>
                <a:rPr lang="en-US"/>
                <a:t>Po          </a:t>
              </a:r>
              <a:r>
                <a:rPr lang="en-US" baseline="30000"/>
                <a:t>4</a:t>
              </a:r>
              <a:r>
                <a:rPr lang="en-US"/>
                <a:t>He + </a:t>
              </a:r>
              <a:r>
                <a:rPr lang="en-US" baseline="30000"/>
                <a:t>208</a:t>
              </a:r>
              <a:r>
                <a:rPr lang="en-US"/>
                <a:t>Pb</a:t>
              </a:r>
              <a:endParaRPr lang="en-US" baseline="30000"/>
            </a:p>
          </p:txBody>
        </p:sp>
        <p:sp>
          <p:nvSpPr>
            <p:cNvPr id="5146" name="Text Box 26"/>
            <p:cNvSpPr txBox="1">
              <a:spLocks noChangeArrowheads="1"/>
            </p:cNvSpPr>
            <p:nvPr/>
          </p:nvSpPr>
          <p:spPr bwMode="auto">
            <a:xfrm>
              <a:off x="2026" y="3052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/>
                <a:t>84</a:t>
              </a:r>
            </a:p>
          </p:txBody>
        </p:sp>
        <p:sp>
          <p:nvSpPr>
            <p:cNvPr id="5147" name="Text Box 27"/>
            <p:cNvSpPr txBox="1">
              <a:spLocks noChangeArrowheads="1"/>
            </p:cNvSpPr>
            <p:nvPr/>
          </p:nvSpPr>
          <p:spPr bwMode="auto">
            <a:xfrm>
              <a:off x="2946" y="304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/>
                <a:t>2</a:t>
              </a:r>
            </a:p>
          </p:txBody>
        </p:sp>
        <p:sp>
          <p:nvSpPr>
            <p:cNvPr id="5148" name="Text Box 28"/>
            <p:cNvSpPr txBox="1">
              <a:spLocks noChangeArrowheads="1"/>
            </p:cNvSpPr>
            <p:nvPr/>
          </p:nvSpPr>
          <p:spPr bwMode="auto">
            <a:xfrm>
              <a:off x="3550" y="3048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/>
                <a:t>82</a:t>
              </a:r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auto">
            <a:xfrm>
              <a:off x="2530" y="308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" grpId="0" autoUpdateAnimBg="0"/>
      <p:bldP spid="5141" grpId="0" autoUpdateAnimBg="0"/>
      <p:bldP spid="5142" grpId="0" autoUpdateAnimBg="0"/>
      <p:bldP spid="514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57B6-5CCE-4B69-A7F6-EAD8BB365658}" type="slidenum">
              <a:rPr lang="en-US"/>
              <a:pPr/>
              <a:t>5</a:t>
            </a:fld>
            <a:endParaRPr 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5DBF-EDA1-4E8D-AABA-8E57EB6DE9AC}" type="slidenum">
              <a:rPr lang="en-US"/>
              <a:pPr/>
              <a:t>6</a:t>
            </a:fld>
            <a:endParaRPr lang="en-US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323975" y="141288"/>
            <a:ext cx="6519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Nuclear Stability and Radioactive Decay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1709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u="sng"/>
              <a:t>Beta decay</a:t>
            </a:r>
          </a:p>
        </p:txBody>
      </p:sp>
      <p:grpSp>
        <p:nvGrpSpPr>
          <p:cNvPr id="7244" name="Group 76"/>
          <p:cNvGrpSpPr>
            <a:grpSpLocks/>
          </p:cNvGrpSpPr>
          <p:nvPr/>
        </p:nvGrpSpPr>
        <p:grpSpPr bwMode="auto">
          <a:xfrm>
            <a:off x="914400" y="1524000"/>
            <a:ext cx="2543175" cy="565150"/>
            <a:chOff x="570" y="960"/>
            <a:chExt cx="1602" cy="356"/>
          </a:xfrm>
        </p:grpSpPr>
        <p:sp>
          <p:nvSpPr>
            <p:cNvPr id="7172" name="Text Box 4"/>
            <p:cNvSpPr txBox="1">
              <a:spLocks noChangeArrowheads="1"/>
            </p:cNvSpPr>
            <p:nvPr/>
          </p:nvSpPr>
          <p:spPr bwMode="auto">
            <a:xfrm>
              <a:off x="570" y="960"/>
              <a:ext cx="16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aseline="30000"/>
                <a:t>14</a:t>
              </a:r>
              <a:r>
                <a:rPr lang="en-US"/>
                <a:t>C          </a:t>
              </a:r>
              <a:r>
                <a:rPr lang="en-US" baseline="30000"/>
                <a:t>14</a:t>
              </a:r>
              <a:r>
                <a:rPr lang="en-US"/>
                <a:t>N + </a:t>
              </a:r>
              <a:r>
                <a:rPr lang="en-US" baseline="30000"/>
                <a:t>0</a:t>
              </a:r>
              <a:r>
                <a:rPr lang="en-US">
                  <a:latin typeface="Symbol" pitchFamily="18" charset="2"/>
                </a:rPr>
                <a:t>b</a:t>
              </a:r>
              <a:endParaRPr lang="en-US" baseline="30000">
                <a:latin typeface="Symbol" pitchFamily="18" charset="2"/>
              </a:endParaRPr>
            </a:p>
          </p:txBody>
        </p:sp>
        <p:grpSp>
          <p:nvGrpSpPr>
            <p:cNvPr id="7243" name="Group 75"/>
            <p:cNvGrpSpPr>
              <a:grpSpLocks/>
            </p:cNvGrpSpPr>
            <p:nvPr/>
          </p:nvGrpSpPr>
          <p:grpSpPr bwMode="auto">
            <a:xfrm>
              <a:off x="647" y="1078"/>
              <a:ext cx="1407" cy="238"/>
              <a:chOff x="647" y="1078"/>
              <a:chExt cx="1407" cy="238"/>
            </a:xfrm>
          </p:grpSpPr>
          <p:sp>
            <p:nvSpPr>
              <p:cNvPr id="7173" name="Line 5"/>
              <p:cNvSpPr>
                <a:spLocks noChangeShapeType="1"/>
              </p:cNvSpPr>
              <p:nvPr/>
            </p:nvSpPr>
            <p:spPr bwMode="auto">
              <a:xfrm>
                <a:off x="960" y="110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4" name="Text Box 6"/>
              <p:cNvSpPr txBox="1">
                <a:spLocks noChangeArrowheads="1"/>
              </p:cNvSpPr>
              <p:nvPr/>
            </p:nvSpPr>
            <p:spPr bwMode="auto">
              <a:xfrm>
                <a:off x="647" y="1078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6</a:t>
                </a:r>
              </a:p>
            </p:txBody>
          </p:sp>
          <p:sp>
            <p:nvSpPr>
              <p:cNvPr id="7175" name="Text Box 7"/>
              <p:cNvSpPr txBox="1">
                <a:spLocks noChangeArrowheads="1"/>
              </p:cNvSpPr>
              <p:nvPr/>
            </p:nvSpPr>
            <p:spPr bwMode="auto">
              <a:xfrm>
                <a:off x="1457" y="1090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7</a:t>
                </a:r>
              </a:p>
            </p:txBody>
          </p:sp>
          <p:sp>
            <p:nvSpPr>
              <p:cNvPr id="7176" name="Text Box 8"/>
              <p:cNvSpPr txBox="1">
                <a:spLocks noChangeArrowheads="1"/>
              </p:cNvSpPr>
              <p:nvPr/>
            </p:nvSpPr>
            <p:spPr bwMode="auto">
              <a:xfrm>
                <a:off x="1824" y="1104"/>
                <a:ext cx="23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-1</a:t>
                </a:r>
              </a:p>
            </p:txBody>
          </p:sp>
        </p:grpSp>
      </p:grpSp>
      <p:grpSp>
        <p:nvGrpSpPr>
          <p:cNvPr id="7247" name="Group 79"/>
          <p:cNvGrpSpPr>
            <a:grpSpLocks/>
          </p:cNvGrpSpPr>
          <p:nvPr/>
        </p:nvGrpSpPr>
        <p:grpSpPr bwMode="auto">
          <a:xfrm>
            <a:off x="990600" y="2133600"/>
            <a:ext cx="2695575" cy="549275"/>
            <a:chOff x="624" y="1392"/>
            <a:chExt cx="1698" cy="346"/>
          </a:xfrm>
        </p:grpSpPr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624" y="1392"/>
              <a:ext cx="16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aseline="30000"/>
                <a:t>40</a:t>
              </a:r>
              <a:r>
                <a:rPr lang="en-US"/>
                <a:t>K          </a:t>
              </a:r>
              <a:r>
                <a:rPr lang="en-US" baseline="30000"/>
                <a:t>40</a:t>
              </a:r>
              <a:r>
                <a:rPr lang="en-US"/>
                <a:t>Ca + </a:t>
              </a:r>
              <a:r>
                <a:rPr lang="en-US" baseline="30000"/>
                <a:t>0</a:t>
              </a:r>
              <a:r>
                <a:rPr lang="en-US">
                  <a:latin typeface="Symbol" pitchFamily="18" charset="2"/>
                </a:rPr>
                <a:t>b</a:t>
              </a:r>
              <a:endParaRPr lang="en-US" baseline="30000">
                <a:latin typeface="Symbol" pitchFamily="18" charset="2"/>
              </a:endParaRPr>
            </a:p>
          </p:txBody>
        </p:sp>
        <p:grpSp>
          <p:nvGrpSpPr>
            <p:cNvPr id="7245" name="Group 77"/>
            <p:cNvGrpSpPr>
              <a:grpSpLocks/>
            </p:cNvGrpSpPr>
            <p:nvPr/>
          </p:nvGrpSpPr>
          <p:grpSpPr bwMode="auto">
            <a:xfrm>
              <a:off x="624" y="1510"/>
              <a:ext cx="1605" cy="228"/>
              <a:chOff x="622" y="1481"/>
              <a:chExt cx="1605" cy="228"/>
            </a:xfrm>
          </p:grpSpPr>
          <p:sp>
            <p:nvSpPr>
              <p:cNvPr id="7183" name="Line 15"/>
              <p:cNvSpPr>
                <a:spLocks noChangeShapeType="1"/>
              </p:cNvSpPr>
              <p:nvPr/>
            </p:nvSpPr>
            <p:spPr bwMode="auto">
              <a:xfrm>
                <a:off x="1005" y="1517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4" name="Text Box 16"/>
              <p:cNvSpPr txBox="1">
                <a:spLocks noChangeArrowheads="1"/>
              </p:cNvSpPr>
              <p:nvPr/>
            </p:nvSpPr>
            <p:spPr bwMode="auto">
              <a:xfrm>
                <a:off x="622" y="1481"/>
                <a:ext cx="25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600"/>
                  <a:t>19</a:t>
                </a:r>
              </a:p>
            </p:txBody>
          </p:sp>
          <p:sp>
            <p:nvSpPr>
              <p:cNvPr id="7185" name="Text Box 17"/>
              <p:cNvSpPr txBox="1">
                <a:spLocks noChangeArrowheads="1"/>
              </p:cNvSpPr>
              <p:nvPr/>
            </p:nvSpPr>
            <p:spPr bwMode="auto">
              <a:xfrm>
                <a:off x="1422" y="1493"/>
                <a:ext cx="25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600"/>
                  <a:t>20</a:t>
                </a:r>
              </a:p>
            </p:txBody>
          </p:sp>
          <p:sp>
            <p:nvSpPr>
              <p:cNvPr id="7186" name="Text Box 18"/>
              <p:cNvSpPr txBox="1">
                <a:spLocks noChangeArrowheads="1"/>
              </p:cNvSpPr>
              <p:nvPr/>
            </p:nvSpPr>
            <p:spPr bwMode="auto">
              <a:xfrm>
                <a:off x="1997" y="1497"/>
                <a:ext cx="23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-1</a:t>
                </a:r>
              </a:p>
            </p:txBody>
          </p:sp>
        </p:grpSp>
      </p:grpSp>
      <p:grpSp>
        <p:nvGrpSpPr>
          <p:cNvPr id="7249" name="Group 81"/>
          <p:cNvGrpSpPr>
            <a:grpSpLocks/>
          </p:cNvGrpSpPr>
          <p:nvPr/>
        </p:nvGrpSpPr>
        <p:grpSpPr bwMode="auto">
          <a:xfrm>
            <a:off x="3162300" y="2828925"/>
            <a:ext cx="2300288" cy="549275"/>
            <a:chOff x="1992" y="1782"/>
            <a:chExt cx="1449" cy="346"/>
          </a:xfrm>
        </p:grpSpPr>
        <p:sp>
          <p:nvSpPr>
            <p:cNvPr id="7198" name="Text Box 30"/>
            <p:cNvSpPr txBox="1">
              <a:spLocks noChangeArrowheads="1"/>
            </p:cNvSpPr>
            <p:nvPr/>
          </p:nvSpPr>
          <p:spPr bwMode="auto">
            <a:xfrm>
              <a:off x="1992" y="1782"/>
              <a:ext cx="14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aseline="30000"/>
                <a:t>1</a:t>
              </a:r>
              <a:r>
                <a:rPr lang="en-US"/>
                <a:t>n           </a:t>
              </a:r>
              <a:r>
                <a:rPr lang="en-US" baseline="30000"/>
                <a:t>1</a:t>
              </a:r>
              <a:r>
                <a:rPr lang="en-US"/>
                <a:t>p + </a:t>
              </a:r>
              <a:r>
                <a:rPr lang="en-US" baseline="30000"/>
                <a:t>0</a:t>
              </a:r>
              <a:r>
                <a:rPr lang="en-US">
                  <a:latin typeface="Symbol" pitchFamily="18" charset="2"/>
                </a:rPr>
                <a:t>b</a:t>
              </a:r>
              <a:endParaRPr lang="en-US" baseline="30000">
                <a:latin typeface="Symbol" pitchFamily="18" charset="2"/>
              </a:endParaRPr>
            </a:p>
          </p:txBody>
        </p:sp>
        <p:grpSp>
          <p:nvGrpSpPr>
            <p:cNvPr id="7248" name="Group 80"/>
            <p:cNvGrpSpPr>
              <a:grpSpLocks/>
            </p:cNvGrpSpPr>
            <p:nvPr/>
          </p:nvGrpSpPr>
          <p:grpSpPr bwMode="auto">
            <a:xfrm>
              <a:off x="1999" y="1900"/>
              <a:ext cx="1334" cy="228"/>
              <a:chOff x="1999" y="1900"/>
              <a:chExt cx="1334" cy="228"/>
            </a:xfrm>
          </p:grpSpPr>
          <p:sp>
            <p:nvSpPr>
              <p:cNvPr id="7199" name="Line 31"/>
              <p:cNvSpPr>
                <a:spLocks noChangeShapeType="1"/>
              </p:cNvSpPr>
              <p:nvPr/>
            </p:nvSpPr>
            <p:spPr bwMode="auto">
              <a:xfrm>
                <a:off x="2282" y="1936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0" name="Text Box 32"/>
              <p:cNvSpPr txBox="1">
                <a:spLocks noChangeArrowheads="1"/>
              </p:cNvSpPr>
              <p:nvPr/>
            </p:nvSpPr>
            <p:spPr bwMode="auto">
              <a:xfrm>
                <a:off x="1999" y="1900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600"/>
                  <a:t>0</a:t>
                </a:r>
              </a:p>
            </p:txBody>
          </p:sp>
          <p:sp>
            <p:nvSpPr>
              <p:cNvPr id="7201" name="Text Box 33"/>
              <p:cNvSpPr txBox="1">
                <a:spLocks noChangeArrowheads="1"/>
              </p:cNvSpPr>
              <p:nvPr/>
            </p:nvSpPr>
            <p:spPr bwMode="auto">
              <a:xfrm>
                <a:off x="2767" y="19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1</a:t>
                </a:r>
              </a:p>
            </p:txBody>
          </p:sp>
          <p:sp>
            <p:nvSpPr>
              <p:cNvPr id="7202" name="Text Box 34"/>
              <p:cNvSpPr txBox="1">
                <a:spLocks noChangeArrowheads="1"/>
              </p:cNvSpPr>
              <p:nvPr/>
            </p:nvSpPr>
            <p:spPr bwMode="auto">
              <a:xfrm>
                <a:off x="3103" y="1916"/>
                <a:ext cx="23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-1</a:t>
                </a:r>
              </a:p>
            </p:txBody>
          </p:sp>
        </p:grpSp>
      </p:grp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5013325" y="1646238"/>
            <a:ext cx="4014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Decrease # of neutrons by 1</a:t>
            </a:r>
          </a:p>
        </p:txBody>
      </p:sp>
      <p:sp>
        <p:nvSpPr>
          <p:cNvPr id="7206" name="Text Box 38"/>
          <p:cNvSpPr txBox="1">
            <a:spLocks noChangeArrowheads="1"/>
          </p:cNvSpPr>
          <p:nvPr/>
        </p:nvSpPr>
        <p:spPr bwMode="auto">
          <a:xfrm>
            <a:off x="5016500" y="2209800"/>
            <a:ext cx="370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Increase # of protons by 1</a:t>
            </a:r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228600" y="3479800"/>
            <a:ext cx="2201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u="sng"/>
              <a:t>Positron decay</a:t>
            </a:r>
          </a:p>
        </p:txBody>
      </p:sp>
      <p:grpSp>
        <p:nvGrpSpPr>
          <p:cNvPr id="7250" name="Group 82"/>
          <p:cNvGrpSpPr>
            <a:grpSpLocks/>
          </p:cNvGrpSpPr>
          <p:nvPr/>
        </p:nvGrpSpPr>
        <p:grpSpPr bwMode="auto">
          <a:xfrm>
            <a:off x="990600" y="4165600"/>
            <a:ext cx="2609850" cy="549275"/>
            <a:chOff x="624" y="2624"/>
            <a:chExt cx="1644" cy="346"/>
          </a:xfrm>
        </p:grpSpPr>
        <p:sp>
          <p:nvSpPr>
            <p:cNvPr id="7210" name="Text Box 42"/>
            <p:cNvSpPr txBox="1">
              <a:spLocks noChangeArrowheads="1"/>
            </p:cNvSpPr>
            <p:nvPr/>
          </p:nvSpPr>
          <p:spPr bwMode="auto">
            <a:xfrm>
              <a:off x="624" y="2624"/>
              <a:ext cx="16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aseline="30000"/>
                <a:t>11</a:t>
              </a:r>
              <a:r>
                <a:rPr lang="en-US"/>
                <a:t>C          </a:t>
              </a:r>
              <a:r>
                <a:rPr lang="en-US" baseline="30000"/>
                <a:t>11</a:t>
              </a:r>
              <a:r>
                <a:rPr lang="en-US"/>
                <a:t>B + </a:t>
              </a:r>
              <a:r>
                <a:rPr lang="en-US" baseline="30000"/>
                <a:t>0</a:t>
              </a:r>
              <a:r>
                <a:rPr lang="en-US">
                  <a:latin typeface="Symbol" pitchFamily="18" charset="2"/>
                </a:rPr>
                <a:t>b</a:t>
              </a:r>
              <a:r>
                <a:rPr lang="en-US"/>
                <a:t> </a:t>
              </a:r>
              <a:endParaRPr lang="en-US" baseline="30000">
                <a:latin typeface="Symbol" pitchFamily="18" charset="2"/>
              </a:endParaRPr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>
              <a:off x="1005" y="2778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2" name="Text Box 44"/>
            <p:cNvSpPr txBox="1">
              <a:spLocks noChangeArrowheads="1"/>
            </p:cNvSpPr>
            <p:nvPr/>
          </p:nvSpPr>
          <p:spPr bwMode="auto">
            <a:xfrm>
              <a:off x="693" y="2742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6</a:t>
              </a:r>
            </a:p>
          </p:txBody>
        </p:sp>
        <p:sp>
          <p:nvSpPr>
            <p:cNvPr id="7213" name="Text Box 45"/>
            <p:cNvSpPr txBox="1">
              <a:spLocks noChangeArrowheads="1"/>
            </p:cNvSpPr>
            <p:nvPr/>
          </p:nvSpPr>
          <p:spPr bwMode="auto">
            <a:xfrm>
              <a:off x="1517" y="2754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/>
                <a:t>5</a:t>
              </a:r>
            </a:p>
          </p:txBody>
        </p:sp>
        <p:sp>
          <p:nvSpPr>
            <p:cNvPr id="7214" name="Text Box 46"/>
            <p:cNvSpPr txBox="1">
              <a:spLocks noChangeArrowheads="1"/>
            </p:cNvSpPr>
            <p:nvPr/>
          </p:nvSpPr>
          <p:spPr bwMode="auto">
            <a:xfrm>
              <a:off x="1853" y="2758"/>
              <a:ext cx="2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/>
                <a:t>+1</a:t>
              </a:r>
            </a:p>
          </p:txBody>
        </p:sp>
      </p:grpSp>
      <p:grpSp>
        <p:nvGrpSpPr>
          <p:cNvPr id="7251" name="Group 83"/>
          <p:cNvGrpSpPr>
            <a:grpSpLocks/>
          </p:cNvGrpSpPr>
          <p:nvPr/>
        </p:nvGrpSpPr>
        <p:grpSpPr bwMode="auto">
          <a:xfrm>
            <a:off x="987425" y="4729163"/>
            <a:ext cx="2697163" cy="549275"/>
            <a:chOff x="622" y="2979"/>
            <a:chExt cx="1699" cy="346"/>
          </a:xfrm>
        </p:grpSpPr>
        <p:sp>
          <p:nvSpPr>
            <p:cNvPr id="7217" name="Text Box 49"/>
            <p:cNvSpPr txBox="1">
              <a:spLocks noChangeArrowheads="1"/>
            </p:cNvSpPr>
            <p:nvPr/>
          </p:nvSpPr>
          <p:spPr bwMode="auto">
            <a:xfrm>
              <a:off x="624" y="2979"/>
              <a:ext cx="16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aseline="30000"/>
                <a:t>38</a:t>
              </a:r>
              <a:r>
                <a:rPr lang="en-US"/>
                <a:t>K          </a:t>
              </a:r>
              <a:r>
                <a:rPr lang="en-US" baseline="30000"/>
                <a:t>38</a:t>
              </a:r>
              <a:r>
                <a:rPr lang="en-US"/>
                <a:t>Ar + </a:t>
              </a:r>
              <a:r>
                <a:rPr lang="en-US" baseline="30000"/>
                <a:t>0</a:t>
              </a:r>
              <a:r>
                <a:rPr lang="en-US">
                  <a:latin typeface="Symbol" pitchFamily="18" charset="2"/>
                </a:rPr>
                <a:t>b</a:t>
              </a:r>
              <a:r>
                <a:rPr lang="en-US"/>
                <a:t> </a:t>
              </a:r>
              <a:endParaRPr lang="en-US" baseline="30000">
                <a:latin typeface="Symbol" pitchFamily="18" charset="2"/>
              </a:endParaRPr>
            </a:p>
          </p:txBody>
        </p:sp>
        <p:sp>
          <p:nvSpPr>
            <p:cNvPr id="7218" name="Line 50"/>
            <p:cNvSpPr>
              <a:spLocks noChangeShapeType="1"/>
            </p:cNvSpPr>
            <p:nvPr/>
          </p:nvSpPr>
          <p:spPr bwMode="auto">
            <a:xfrm>
              <a:off x="1005" y="3133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9" name="Text Box 51"/>
            <p:cNvSpPr txBox="1">
              <a:spLocks noChangeArrowheads="1"/>
            </p:cNvSpPr>
            <p:nvPr/>
          </p:nvSpPr>
          <p:spPr bwMode="auto">
            <a:xfrm>
              <a:off x="622" y="3097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/>
                <a:t>19</a:t>
              </a:r>
            </a:p>
          </p:txBody>
        </p:sp>
        <p:sp>
          <p:nvSpPr>
            <p:cNvPr id="7220" name="Text Box 52"/>
            <p:cNvSpPr txBox="1">
              <a:spLocks noChangeArrowheads="1"/>
            </p:cNvSpPr>
            <p:nvPr/>
          </p:nvSpPr>
          <p:spPr bwMode="auto">
            <a:xfrm>
              <a:off x="1422" y="3109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/>
                <a:t>18</a:t>
              </a:r>
            </a:p>
          </p:txBody>
        </p:sp>
        <p:sp>
          <p:nvSpPr>
            <p:cNvPr id="7221" name="Text Box 53"/>
            <p:cNvSpPr txBox="1">
              <a:spLocks noChangeArrowheads="1"/>
            </p:cNvSpPr>
            <p:nvPr/>
          </p:nvSpPr>
          <p:spPr bwMode="auto">
            <a:xfrm>
              <a:off x="1896" y="3113"/>
              <a:ext cx="2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+1</a:t>
              </a:r>
            </a:p>
          </p:txBody>
        </p:sp>
      </p:grpSp>
      <p:grpSp>
        <p:nvGrpSpPr>
          <p:cNvPr id="7252" name="Group 84"/>
          <p:cNvGrpSpPr>
            <a:grpSpLocks/>
          </p:cNvGrpSpPr>
          <p:nvPr/>
        </p:nvGrpSpPr>
        <p:grpSpPr bwMode="auto">
          <a:xfrm>
            <a:off x="3162300" y="5394325"/>
            <a:ext cx="2300288" cy="549275"/>
            <a:chOff x="1992" y="3398"/>
            <a:chExt cx="1449" cy="346"/>
          </a:xfrm>
        </p:grpSpPr>
        <p:sp>
          <p:nvSpPr>
            <p:cNvPr id="7224" name="Text Box 56"/>
            <p:cNvSpPr txBox="1">
              <a:spLocks noChangeArrowheads="1"/>
            </p:cNvSpPr>
            <p:nvPr/>
          </p:nvSpPr>
          <p:spPr bwMode="auto">
            <a:xfrm>
              <a:off x="1992" y="3398"/>
              <a:ext cx="14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aseline="30000"/>
                <a:t>1</a:t>
              </a:r>
              <a:r>
                <a:rPr lang="en-US"/>
                <a:t>p           </a:t>
              </a:r>
              <a:r>
                <a:rPr lang="en-US" baseline="30000"/>
                <a:t>1</a:t>
              </a:r>
              <a:r>
                <a:rPr lang="en-US"/>
                <a:t>n + </a:t>
              </a:r>
              <a:r>
                <a:rPr lang="en-US" baseline="30000"/>
                <a:t>0</a:t>
              </a:r>
              <a:r>
                <a:rPr lang="en-US">
                  <a:latin typeface="Symbol" pitchFamily="18" charset="2"/>
                </a:rPr>
                <a:t>b</a:t>
              </a:r>
              <a:endParaRPr lang="en-US" baseline="30000">
                <a:latin typeface="Symbol" pitchFamily="18" charset="2"/>
              </a:endParaRPr>
            </a:p>
          </p:txBody>
        </p:sp>
        <p:sp>
          <p:nvSpPr>
            <p:cNvPr id="7225" name="Line 57"/>
            <p:cNvSpPr>
              <a:spLocks noChangeShapeType="1"/>
            </p:cNvSpPr>
            <p:nvPr/>
          </p:nvSpPr>
          <p:spPr bwMode="auto">
            <a:xfrm>
              <a:off x="2282" y="3552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26" name="Text Box 58"/>
            <p:cNvSpPr txBox="1">
              <a:spLocks noChangeArrowheads="1"/>
            </p:cNvSpPr>
            <p:nvPr/>
          </p:nvSpPr>
          <p:spPr bwMode="auto">
            <a:xfrm>
              <a:off x="1999" y="3516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/>
                <a:t>1</a:t>
              </a:r>
            </a:p>
          </p:txBody>
        </p:sp>
        <p:sp>
          <p:nvSpPr>
            <p:cNvPr id="7227" name="Text Box 59"/>
            <p:cNvSpPr txBox="1">
              <a:spLocks noChangeArrowheads="1"/>
            </p:cNvSpPr>
            <p:nvPr/>
          </p:nvSpPr>
          <p:spPr bwMode="auto">
            <a:xfrm>
              <a:off x="2767" y="352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0</a:t>
              </a:r>
            </a:p>
          </p:txBody>
        </p:sp>
        <p:sp>
          <p:nvSpPr>
            <p:cNvPr id="7228" name="Text Box 60"/>
            <p:cNvSpPr txBox="1">
              <a:spLocks noChangeArrowheads="1"/>
            </p:cNvSpPr>
            <p:nvPr/>
          </p:nvSpPr>
          <p:spPr bwMode="auto">
            <a:xfrm>
              <a:off x="3071" y="3532"/>
              <a:ext cx="2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/>
                <a:t>+1</a:t>
              </a:r>
            </a:p>
          </p:txBody>
        </p:sp>
      </p:grpSp>
      <p:sp>
        <p:nvSpPr>
          <p:cNvPr id="7230" name="Text Box 62"/>
          <p:cNvSpPr txBox="1">
            <a:spLocks noChangeArrowheads="1"/>
          </p:cNvSpPr>
          <p:nvPr/>
        </p:nvSpPr>
        <p:spPr bwMode="auto">
          <a:xfrm>
            <a:off x="5013325" y="4211638"/>
            <a:ext cx="3878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Increase # of neutrons by 1</a:t>
            </a:r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5016500" y="4775200"/>
            <a:ext cx="384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Decrease # of protons by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5" grpId="0" autoUpdateAnimBg="0"/>
      <p:bldP spid="7206" grpId="0" autoUpdateAnimBg="0"/>
      <p:bldP spid="7207" grpId="0" autoUpdateAnimBg="0"/>
      <p:bldP spid="7230" grpId="0" autoUpdateAnimBg="0"/>
      <p:bldP spid="723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3D3EA-D19E-46A7-BEED-B2BFD7A7011D}" type="slidenum">
              <a:rPr lang="en-US"/>
              <a:pPr/>
              <a:t>7</a:t>
            </a:fld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28600" y="838200"/>
            <a:ext cx="3303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u="sng"/>
              <a:t>Electron capture decay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4343400" y="1570038"/>
            <a:ext cx="474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Increase number of neutrons by 1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4419600" y="2133600"/>
            <a:ext cx="4710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Decrease number of protons by 1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1323975" y="141288"/>
            <a:ext cx="6519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Nuclear Stability and Radioactive Decay</a:t>
            </a:r>
          </a:p>
        </p:txBody>
      </p:sp>
      <p:grpSp>
        <p:nvGrpSpPr>
          <p:cNvPr id="8297" name="Group 105"/>
          <p:cNvGrpSpPr>
            <a:grpSpLocks/>
          </p:cNvGrpSpPr>
          <p:nvPr/>
        </p:nvGrpSpPr>
        <p:grpSpPr bwMode="auto">
          <a:xfrm>
            <a:off x="823913" y="1528763"/>
            <a:ext cx="2797175" cy="547687"/>
            <a:chOff x="519" y="963"/>
            <a:chExt cx="1762" cy="345"/>
          </a:xfrm>
        </p:grpSpPr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528" y="963"/>
              <a:ext cx="17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aseline="30000"/>
                <a:t>37</a:t>
              </a:r>
              <a:r>
                <a:rPr lang="en-US"/>
                <a:t>Ar + </a:t>
              </a:r>
              <a:r>
                <a:rPr lang="en-US" baseline="30000"/>
                <a:t>0</a:t>
              </a:r>
              <a:r>
                <a:rPr lang="en-US"/>
                <a:t>e          </a:t>
              </a:r>
              <a:r>
                <a:rPr lang="en-US" baseline="30000"/>
                <a:t>37</a:t>
              </a:r>
              <a:r>
                <a:rPr lang="en-US"/>
                <a:t>Cl </a:t>
              </a:r>
              <a:endParaRPr lang="en-US" baseline="30000">
                <a:latin typeface="Symbol" pitchFamily="18" charset="2"/>
              </a:endParaRPr>
            </a:p>
          </p:txBody>
        </p:sp>
        <p:sp>
          <p:nvSpPr>
            <p:cNvPr id="8197" name="Line 5"/>
            <p:cNvSpPr>
              <a:spLocks noChangeShapeType="1"/>
            </p:cNvSpPr>
            <p:nvPr/>
          </p:nvSpPr>
          <p:spPr bwMode="auto">
            <a:xfrm>
              <a:off x="1345" y="1114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519" y="1078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/>
                <a:t>18</a:t>
              </a:r>
            </a:p>
          </p:txBody>
        </p:sp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1799" y="1092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/>
                <a:t>17</a:t>
              </a:r>
            </a:p>
          </p:txBody>
        </p:sp>
        <p:sp>
          <p:nvSpPr>
            <p:cNvPr id="8216" name="Text Box 24"/>
            <p:cNvSpPr txBox="1">
              <a:spLocks noChangeArrowheads="1"/>
            </p:cNvSpPr>
            <p:nvPr/>
          </p:nvSpPr>
          <p:spPr bwMode="auto">
            <a:xfrm>
              <a:off x="1035" y="1096"/>
              <a:ext cx="2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-1</a:t>
              </a:r>
            </a:p>
          </p:txBody>
        </p:sp>
      </p:grpSp>
      <p:grpSp>
        <p:nvGrpSpPr>
          <p:cNvPr id="8298" name="Group 106"/>
          <p:cNvGrpSpPr>
            <a:grpSpLocks/>
          </p:cNvGrpSpPr>
          <p:nvPr/>
        </p:nvGrpSpPr>
        <p:grpSpPr bwMode="auto">
          <a:xfrm>
            <a:off x="825500" y="2119313"/>
            <a:ext cx="2981325" cy="547687"/>
            <a:chOff x="520" y="1335"/>
            <a:chExt cx="1878" cy="345"/>
          </a:xfrm>
        </p:grpSpPr>
        <p:sp>
          <p:nvSpPr>
            <p:cNvPr id="8219" name="Text Box 27"/>
            <p:cNvSpPr txBox="1">
              <a:spLocks noChangeArrowheads="1"/>
            </p:cNvSpPr>
            <p:nvPr/>
          </p:nvSpPr>
          <p:spPr bwMode="auto">
            <a:xfrm>
              <a:off x="528" y="1335"/>
              <a:ext cx="18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aseline="30000"/>
                <a:t>55</a:t>
              </a:r>
              <a:r>
                <a:rPr lang="en-US"/>
                <a:t>Fe + </a:t>
              </a:r>
              <a:r>
                <a:rPr lang="en-US" baseline="30000"/>
                <a:t>0</a:t>
              </a:r>
              <a:r>
                <a:rPr lang="en-US"/>
                <a:t>e          </a:t>
              </a:r>
              <a:r>
                <a:rPr lang="en-US" baseline="30000"/>
                <a:t>55</a:t>
              </a:r>
              <a:r>
                <a:rPr lang="en-US"/>
                <a:t>Mn </a:t>
              </a:r>
              <a:endParaRPr lang="en-US" baseline="30000">
                <a:latin typeface="Symbol" pitchFamily="18" charset="2"/>
              </a:endParaRPr>
            </a:p>
          </p:txBody>
        </p:sp>
        <p:sp>
          <p:nvSpPr>
            <p:cNvPr id="8220" name="Line 28"/>
            <p:cNvSpPr>
              <a:spLocks noChangeShapeType="1"/>
            </p:cNvSpPr>
            <p:nvPr/>
          </p:nvSpPr>
          <p:spPr bwMode="auto">
            <a:xfrm>
              <a:off x="1394" y="1486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Text Box 29"/>
            <p:cNvSpPr txBox="1">
              <a:spLocks noChangeArrowheads="1"/>
            </p:cNvSpPr>
            <p:nvPr/>
          </p:nvSpPr>
          <p:spPr bwMode="auto">
            <a:xfrm>
              <a:off x="520" y="1450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/>
                <a:t>26</a:t>
              </a:r>
            </a:p>
          </p:txBody>
        </p:sp>
        <p:sp>
          <p:nvSpPr>
            <p:cNvPr id="8222" name="Text Box 30"/>
            <p:cNvSpPr txBox="1">
              <a:spLocks noChangeArrowheads="1"/>
            </p:cNvSpPr>
            <p:nvPr/>
          </p:nvSpPr>
          <p:spPr bwMode="auto">
            <a:xfrm>
              <a:off x="1824" y="1464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/>
                <a:t>25</a:t>
              </a:r>
            </a:p>
          </p:txBody>
        </p:sp>
        <p:sp>
          <p:nvSpPr>
            <p:cNvPr id="8223" name="Text Box 31"/>
            <p:cNvSpPr txBox="1">
              <a:spLocks noChangeArrowheads="1"/>
            </p:cNvSpPr>
            <p:nvPr/>
          </p:nvSpPr>
          <p:spPr bwMode="auto">
            <a:xfrm>
              <a:off x="1060" y="1468"/>
              <a:ext cx="2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-1</a:t>
              </a:r>
            </a:p>
          </p:txBody>
        </p:sp>
      </p:grpSp>
      <p:grpSp>
        <p:nvGrpSpPr>
          <p:cNvPr id="8299" name="Group 107"/>
          <p:cNvGrpSpPr>
            <a:grpSpLocks/>
          </p:cNvGrpSpPr>
          <p:nvPr/>
        </p:nvGrpSpPr>
        <p:grpSpPr bwMode="auto">
          <a:xfrm>
            <a:off x="3219450" y="2819400"/>
            <a:ext cx="2228850" cy="539750"/>
            <a:chOff x="2028" y="1776"/>
            <a:chExt cx="1404" cy="340"/>
          </a:xfrm>
        </p:grpSpPr>
        <p:sp>
          <p:nvSpPr>
            <p:cNvPr id="8226" name="Text Box 34"/>
            <p:cNvSpPr txBox="1">
              <a:spLocks noChangeArrowheads="1"/>
            </p:cNvSpPr>
            <p:nvPr/>
          </p:nvSpPr>
          <p:spPr bwMode="auto">
            <a:xfrm>
              <a:off x="2034" y="1776"/>
              <a:ext cx="13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baseline="30000"/>
                <a:t>1</a:t>
              </a:r>
              <a:r>
                <a:rPr lang="en-US"/>
                <a:t>p + </a:t>
              </a:r>
              <a:r>
                <a:rPr lang="en-US" baseline="30000"/>
                <a:t>0</a:t>
              </a:r>
              <a:r>
                <a:rPr lang="en-US"/>
                <a:t>e          </a:t>
              </a:r>
              <a:r>
                <a:rPr lang="en-US" baseline="30000"/>
                <a:t>1</a:t>
              </a:r>
              <a:r>
                <a:rPr lang="en-US"/>
                <a:t>n</a:t>
              </a:r>
              <a:endParaRPr lang="en-US" baseline="30000">
                <a:latin typeface="Symbol" pitchFamily="18" charset="2"/>
              </a:endParaRPr>
            </a:p>
          </p:txBody>
        </p:sp>
        <p:sp>
          <p:nvSpPr>
            <p:cNvPr id="8227" name="Line 35"/>
            <p:cNvSpPr>
              <a:spLocks noChangeShapeType="1"/>
            </p:cNvSpPr>
            <p:nvPr/>
          </p:nvSpPr>
          <p:spPr bwMode="auto">
            <a:xfrm>
              <a:off x="2692" y="1922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Text Box 36"/>
            <p:cNvSpPr txBox="1">
              <a:spLocks noChangeArrowheads="1"/>
            </p:cNvSpPr>
            <p:nvPr/>
          </p:nvSpPr>
          <p:spPr bwMode="auto">
            <a:xfrm>
              <a:off x="2028" y="1886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/>
                <a:t>1</a:t>
              </a:r>
            </a:p>
          </p:txBody>
        </p:sp>
        <p:sp>
          <p:nvSpPr>
            <p:cNvPr id="8229" name="Text Box 37"/>
            <p:cNvSpPr txBox="1">
              <a:spLocks noChangeArrowheads="1"/>
            </p:cNvSpPr>
            <p:nvPr/>
          </p:nvSpPr>
          <p:spPr bwMode="auto">
            <a:xfrm>
              <a:off x="3137" y="1900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/>
                <a:t>0</a:t>
              </a:r>
            </a:p>
          </p:txBody>
        </p:sp>
        <p:sp>
          <p:nvSpPr>
            <p:cNvPr id="8230" name="Text Box 38"/>
            <p:cNvSpPr txBox="1">
              <a:spLocks noChangeArrowheads="1"/>
            </p:cNvSpPr>
            <p:nvPr/>
          </p:nvSpPr>
          <p:spPr bwMode="auto">
            <a:xfrm>
              <a:off x="2390" y="1904"/>
              <a:ext cx="2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-1</a:t>
              </a:r>
            </a:p>
          </p:txBody>
        </p:sp>
      </p:grp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228600" y="3352800"/>
            <a:ext cx="186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u="sng"/>
              <a:t>Alpha decay</a:t>
            </a:r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4191000" y="3962400"/>
            <a:ext cx="4879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Decrease number of neutrons by 2</a:t>
            </a:r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4267200" y="4648200"/>
            <a:ext cx="4710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Decrease number of protons by 2</a:t>
            </a:r>
          </a:p>
        </p:txBody>
      </p:sp>
      <p:grpSp>
        <p:nvGrpSpPr>
          <p:cNvPr id="8253" name="Group 61"/>
          <p:cNvGrpSpPr>
            <a:grpSpLocks/>
          </p:cNvGrpSpPr>
          <p:nvPr/>
        </p:nvGrpSpPr>
        <p:grpSpPr bwMode="auto">
          <a:xfrm>
            <a:off x="823913" y="4383088"/>
            <a:ext cx="3297237" cy="525462"/>
            <a:chOff x="1960" y="2933"/>
            <a:chExt cx="2077" cy="331"/>
          </a:xfrm>
        </p:grpSpPr>
        <p:sp>
          <p:nvSpPr>
            <p:cNvPr id="8254" name="Text Box 62"/>
            <p:cNvSpPr txBox="1">
              <a:spLocks noChangeArrowheads="1"/>
            </p:cNvSpPr>
            <p:nvPr/>
          </p:nvSpPr>
          <p:spPr bwMode="auto">
            <a:xfrm>
              <a:off x="1960" y="2933"/>
              <a:ext cx="20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aseline="30000"/>
                <a:t>212</a:t>
              </a:r>
              <a:r>
                <a:rPr lang="en-US"/>
                <a:t>Po          </a:t>
              </a:r>
              <a:r>
                <a:rPr lang="en-US" baseline="30000"/>
                <a:t>4</a:t>
              </a:r>
              <a:r>
                <a:rPr lang="en-US"/>
                <a:t>He + </a:t>
              </a:r>
              <a:r>
                <a:rPr lang="en-US" baseline="30000"/>
                <a:t>208</a:t>
              </a:r>
              <a:r>
                <a:rPr lang="en-US"/>
                <a:t>Pb</a:t>
              </a:r>
              <a:endParaRPr lang="en-US" baseline="30000"/>
            </a:p>
          </p:txBody>
        </p:sp>
        <p:sp>
          <p:nvSpPr>
            <p:cNvPr id="8255" name="Text Box 63"/>
            <p:cNvSpPr txBox="1">
              <a:spLocks noChangeArrowheads="1"/>
            </p:cNvSpPr>
            <p:nvPr/>
          </p:nvSpPr>
          <p:spPr bwMode="auto">
            <a:xfrm>
              <a:off x="2026" y="3052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/>
                <a:t>84</a:t>
              </a:r>
            </a:p>
          </p:txBody>
        </p:sp>
        <p:sp>
          <p:nvSpPr>
            <p:cNvPr id="8256" name="Text Box 64"/>
            <p:cNvSpPr txBox="1">
              <a:spLocks noChangeArrowheads="1"/>
            </p:cNvSpPr>
            <p:nvPr/>
          </p:nvSpPr>
          <p:spPr bwMode="auto">
            <a:xfrm>
              <a:off x="2946" y="304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/>
                <a:t>2</a:t>
              </a:r>
            </a:p>
          </p:txBody>
        </p:sp>
        <p:sp>
          <p:nvSpPr>
            <p:cNvPr id="8257" name="Text Box 65"/>
            <p:cNvSpPr txBox="1">
              <a:spLocks noChangeArrowheads="1"/>
            </p:cNvSpPr>
            <p:nvPr/>
          </p:nvSpPr>
          <p:spPr bwMode="auto">
            <a:xfrm>
              <a:off x="3550" y="3048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/>
                <a:t>82</a:t>
              </a:r>
            </a:p>
          </p:txBody>
        </p:sp>
        <p:sp>
          <p:nvSpPr>
            <p:cNvPr id="8258" name="Line 66"/>
            <p:cNvSpPr>
              <a:spLocks noChangeShapeType="1"/>
            </p:cNvSpPr>
            <p:nvPr/>
          </p:nvSpPr>
          <p:spPr bwMode="auto">
            <a:xfrm>
              <a:off x="2530" y="308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59" name="Text Box 67"/>
          <p:cNvSpPr txBox="1">
            <a:spLocks noChangeArrowheads="1"/>
          </p:cNvSpPr>
          <p:nvPr/>
        </p:nvSpPr>
        <p:spPr bwMode="auto">
          <a:xfrm>
            <a:off x="228600" y="5257800"/>
            <a:ext cx="293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u="sng"/>
              <a:t>Spontaneous fission</a:t>
            </a:r>
          </a:p>
        </p:txBody>
      </p:sp>
      <p:grpSp>
        <p:nvGrpSpPr>
          <p:cNvPr id="8295" name="Group 103"/>
          <p:cNvGrpSpPr>
            <a:grpSpLocks/>
          </p:cNvGrpSpPr>
          <p:nvPr/>
        </p:nvGrpSpPr>
        <p:grpSpPr bwMode="auto">
          <a:xfrm>
            <a:off x="838200" y="5983288"/>
            <a:ext cx="3228975" cy="525462"/>
            <a:chOff x="436" y="3769"/>
            <a:chExt cx="2034" cy="331"/>
          </a:xfrm>
        </p:grpSpPr>
        <p:sp>
          <p:nvSpPr>
            <p:cNvPr id="8277" name="Line 85"/>
            <p:cNvSpPr>
              <a:spLocks noChangeShapeType="1"/>
            </p:cNvSpPr>
            <p:nvPr/>
          </p:nvSpPr>
          <p:spPr bwMode="auto">
            <a:xfrm>
              <a:off x="952" y="3912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91" name="Text Box 99"/>
            <p:cNvSpPr txBox="1">
              <a:spLocks noChangeArrowheads="1"/>
            </p:cNvSpPr>
            <p:nvPr/>
          </p:nvSpPr>
          <p:spPr bwMode="auto">
            <a:xfrm>
              <a:off x="436" y="3769"/>
              <a:ext cx="20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aseline="30000"/>
                <a:t>252</a:t>
              </a:r>
              <a:r>
                <a:rPr lang="en-US"/>
                <a:t>Cf          2</a:t>
              </a:r>
              <a:r>
                <a:rPr lang="en-US" baseline="30000"/>
                <a:t>125</a:t>
              </a:r>
              <a:r>
                <a:rPr lang="en-US"/>
                <a:t>In + 2</a:t>
              </a:r>
              <a:r>
                <a:rPr lang="en-US" baseline="30000"/>
                <a:t>1</a:t>
              </a:r>
              <a:r>
                <a:rPr lang="en-US"/>
                <a:t>n</a:t>
              </a:r>
              <a:endParaRPr lang="en-US" baseline="30000"/>
            </a:p>
          </p:txBody>
        </p:sp>
        <p:sp>
          <p:nvSpPr>
            <p:cNvPr id="8292" name="Text Box 100"/>
            <p:cNvSpPr txBox="1">
              <a:spLocks noChangeArrowheads="1"/>
            </p:cNvSpPr>
            <p:nvPr/>
          </p:nvSpPr>
          <p:spPr bwMode="auto">
            <a:xfrm>
              <a:off x="510" y="3880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98</a:t>
              </a:r>
            </a:p>
          </p:txBody>
        </p:sp>
        <p:sp>
          <p:nvSpPr>
            <p:cNvPr id="8293" name="Text Box 101"/>
            <p:cNvSpPr txBox="1">
              <a:spLocks noChangeArrowheads="1"/>
            </p:cNvSpPr>
            <p:nvPr/>
          </p:nvSpPr>
          <p:spPr bwMode="auto">
            <a:xfrm>
              <a:off x="1542" y="3888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49</a:t>
              </a:r>
            </a:p>
          </p:txBody>
        </p:sp>
        <p:sp>
          <p:nvSpPr>
            <p:cNvPr id="8294" name="Text Box 102"/>
            <p:cNvSpPr txBox="1">
              <a:spLocks noChangeArrowheads="1"/>
            </p:cNvSpPr>
            <p:nvPr/>
          </p:nvSpPr>
          <p:spPr bwMode="auto">
            <a:xfrm>
              <a:off x="2184" y="388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" grpId="0" autoUpdateAnimBg="0"/>
      <p:bldP spid="8214" grpId="0" autoUpdateAnimBg="0"/>
      <p:bldP spid="8232" grpId="0" autoUpdateAnimBg="0"/>
      <p:bldP spid="8233" grpId="0" autoUpdateAnimBg="0"/>
      <p:bldP spid="8234" grpId="0" autoUpdateAnimBg="0"/>
      <p:bldP spid="825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DC2B-922F-49CC-A4B3-087A9A65A9B1}" type="slidenum">
              <a:rPr lang="en-US"/>
              <a:pPr/>
              <a:t>8</a:t>
            </a:fld>
            <a:endParaRPr lang="en-US"/>
          </a:p>
        </p:txBody>
      </p:sp>
      <p:pic>
        <p:nvPicPr>
          <p:cNvPr id="9250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0525" y="228600"/>
            <a:ext cx="5373688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248" name="Group 32"/>
          <p:cNvGrpSpPr>
            <a:grpSpLocks/>
          </p:cNvGrpSpPr>
          <p:nvPr/>
        </p:nvGrpSpPr>
        <p:grpSpPr bwMode="auto">
          <a:xfrm>
            <a:off x="3149600" y="1600200"/>
            <a:ext cx="1879600" cy="1981200"/>
            <a:chOff x="1984" y="1008"/>
            <a:chExt cx="1184" cy="1248"/>
          </a:xfrm>
        </p:grpSpPr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1984" y="1008"/>
              <a:ext cx="11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n/p too large</a:t>
              </a:r>
            </a:p>
          </p:txBody>
        </p:sp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2056" y="1296"/>
              <a:ext cx="10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beta decay</a:t>
              </a:r>
            </a:p>
          </p:txBody>
        </p:sp>
        <p:grpSp>
          <p:nvGrpSpPr>
            <p:cNvPr id="9231" name="Group 15"/>
            <p:cNvGrpSpPr>
              <a:grpSpLocks/>
            </p:cNvGrpSpPr>
            <p:nvPr/>
          </p:nvGrpSpPr>
          <p:grpSpPr bwMode="auto">
            <a:xfrm>
              <a:off x="2080" y="1872"/>
              <a:ext cx="484" cy="384"/>
              <a:chOff x="1964" y="2208"/>
              <a:chExt cx="484" cy="384"/>
            </a:xfrm>
          </p:grpSpPr>
          <p:sp>
            <p:nvSpPr>
              <p:cNvPr id="9229" name="Text Box 13"/>
              <p:cNvSpPr txBox="1">
                <a:spLocks noChangeArrowheads="1"/>
              </p:cNvSpPr>
              <p:nvPr/>
            </p:nvSpPr>
            <p:spPr bwMode="auto">
              <a:xfrm>
                <a:off x="1964" y="2208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>
                    <a:solidFill>
                      <a:srgbClr val="FF0000"/>
                    </a:solidFill>
                  </a:rPr>
                  <a:t>X</a:t>
                </a:r>
              </a:p>
            </p:txBody>
          </p:sp>
          <p:sp>
            <p:nvSpPr>
              <p:cNvPr id="9230" name="Line 14"/>
              <p:cNvSpPr>
                <a:spLocks noChangeShapeType="1"/>
              </p:cNvSpPr>
              <p:nvPr/>
            </p:nvSpPr>
            <p:spPr bwMode="auto">
              <a:xfrm>
                <a:off x="2160" y="2400"/>
                <a:ext cx="288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249" name="Group 33"/>
          <p:cNvGrpSpPr>
            <a:grpSpLocks/>
          </p:cNvGrpSpPr>
          <p:nvPr/>
        </p:nvGrpSpPr>
        <p:grpSpPr bwMode="auto">
          <a:xfrm>
            <a:off x="3505200" y="4267200"/>
            <a:ext cx="4795838" cy="1600200"/>
            <a:chOff x="2208" y="2688"/>
            <a:chExt cx="3021" cy="1008"/>
          </a:xfrm>
        </p:grpSpPr>
        <p:sp>
          <p:nvSpPr>
            <p:cNvPr id="9233" name="Text Box 17"/>
            <p:cNvSpPr txBox="1">
              <a:spLocks noChangeArrowheads="1"/>
            </p:cNvSpPr>
            <p:nvPr/>
          </p:nvSpPr>
          <p:spPr bwMode="auto">
            <a:xfrm>
              <a:off x="2914" y="3120"/>
              <a:ext cx="12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n/p too small</a:t>
              </a:r>
            </a:p>
          </p:txBody>
        </p:sp>
        <p:sp>
          <p:nvSpPr>
            <p:cNvPr id="9241" name="Text Box 25"/>
            <p:cNvSpPr txBox="1">
              <a:spLocks noChangeArrowheads="1"/>
            </p:cNvSpPr>
            <p:nvPr/>
          </p:nvSpPr>
          <p:spPr bwMode="auto">
            <a:xfrm>
              <a:off x="2208" y="3408"/>
              <a:ext cx="30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positron decay or electron capture</a:t>
              </a:r>
            </a:p>
          </p:txBody>
        </p:sp>
        <p:grpSp>
          <p:nvGrpSpPr>
            <p:cNvPr id="9245" name="Group 29"/>
            <p:cNvGrpSpPr>
              <a:grpSpLocks/>
            </p:cNvGrpSpPr>
            <p:nvPr/>
          </p:nvGrpSpPr>
          <p:grpSpPr bwMode="auto">
            <a:xfrm>
              <a:off x="2829" y="2688"/>
              <a:ext cx="484" cy="336"/>
              <a:chOff x="4512" y="2304"/>
              <a:chExt cx="484" cy="336"/>
            </a:xfrm>
          </p:grpSpPr>
          <p:sp>
            <p:nvSpPr>
              <p:cNvPr id="9243" name="Text Box 27"/>
              <p:cNvSpPr txBox="1">
                <a:spLocks noChangeArrowheads="1"/>
              </p:cNvSpPr>
              <p:nvPr/>
            </p:nvSpPr>
            <p:spPr bwMode="auto">
              <a:xfrm>
                <a:off x="4752" y="2352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>
                    <a:solidFill>
                      <a:srgbClr val="FF0000"/>
                    </a:solidFill>
                  </a:rPr>
                  <a:t>Y</a:t>
                </a:r>
              </a:p>
            </p:txBody>
          </p:sp>
          <p:sp>
            <p:nvSpPr>
              <p:cNvPr id="9244" name="Line 28"/>
              <p:cNvSpPr>
                <a:spLocks noChangeShapeType="1"/>
              </p:cNvSpPr>
              <p:nvPr/>
            </p:nvSpPr>
            <p:spPr bwMode="auto">
              <a:xfrm flipH="1" flipV="1">
                <a:off x="4512" y="2304"/>
                <a:ext cx="288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BA96F-60B2-4E9D-99AE-A459386A9137}" type="slidenum">
              <a:rPr lang="en-US"/>
              <a:pPr/>
              <a:t>9</a:t>
            </a:fld>
            <a:endParaRPr lang="en-US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198813" y="457200"/>
            <a:ext cx="2757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Nuclear Stability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853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/>
              <a:t>Certain numbers of neutrons and protons are </a:t>
            </a:r>
            <a:r>
              <a:rPr lang="en-US" b="1" i="1"/>
              <a:t>extra</a:t>
            </a:r>
            <a:r>
              <a:rPr lang="en-US"/>
              <a:t> stable</a:t>
            </a:r>
          </a:p>
          <a:p>
            <a:pPr marL="914400" lvl="1" indent="-457200" algn="l">
              <a:lnSpc>
                <a:spcPct val="80000"/>
              </a:lnSpc>
              <a:spcBef>
                <a:spcPct val="50000"/>
              </a:spcBef>
              <a:buFont typeface="Arial" charset="0"/>
              <a:buChar char="−"/>
            </a:pPr>
            <a:r>
              <a:rPr lang="en-US"/>
              <a:t>n or p = 2, 8, 20, 50, 82 and 126</a:t>
            </a:r>
          </a:p>
          <a:p>
            <a:pPr marL="914400" lvl="1" indent="-457200" algn="l">
              <a:lnSpc>
                <a:spcPct val="80000"/>
              </a:lnSpc>
              <a:spcBef>
                <a:spcPct val="50000"/>
              </a:spcBef>
              <a:buFont typeface="Arial" charset="0"/>
              <a:buChar char="−"/>
            </a:pPr>
            <a:r>
              <a:rPr lang="en-US"/>
              <a:t>Like extra stable numbers of electrons in noble gases (e</a:t>
            </a:r>
            <a:r>
              <a:rPr lang="en-US" baseline="30000"/>
              <a:t>-</a:t>
            </a:r>
            <a:r>
              <a:rPr lang="en-US"/>
              <a:t> = 2, 10, 18, 36, 54 and 86)</a:t>
            </a:r>
          </a:p>
          <a:p>
            <a:pPr marL="457200" indent="-457200" algn="l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/>
              <a:t>Nuclei with even numbers of both protons and neutrons are more stable than those with odd numbers of neutron and protons</a:t>
            </a:r>
          </a:p>
          <a:p>
            <a:pPr marL="457200" indent="-457200" algn="l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/>
              <a:t>All isotopes of the elements with atomic numbers higher than 83 are radioactive</a:t>
            </a:r>
          </a:p>
          <a:p>
            <a:pPr marL="457200" indent="-457200" algn="l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/>
              <a:t>All isotopes of Tc and Pm are radioactive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2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1179</Words>
  <Application>Microsoft Office PowerPoint</Application>
  <PresentationFormat>On-screen Show (4:3)</PresentationFormat>
  <Paragraphs>381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Nuclear Chemistry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University of Missouri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Chemistry</dc:title>
  <dc:creator>J. David Robertson</dc:creator>
  <cp:lastModifiedBy>liana.wong</cp:lastModifiedBy>
  <cp:revision>41</cp:revision>
  <dcterms:created xsi:type="dcterms:W3CDTF">2001-08-18T15:01:57Z</dcterms:created>
  <dcterms:modified xsi:type="dcterms:W3CDTF">2010-09-09T19:20:28Z</dcterms:modified>
</cp:coreProperties>
</file>