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slideLayouts/slideLayout117.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Override PartName="/ppt/slideLayouts/slideLayout106.xml" ContentType="application/vnd.openxmlformats-officedocument.presentationml.slideLayout+xml"/>
  <Override PartName="/ppt/slideLayouts/slideLayout124.xml" ContentType="application/vnd.openxmlformats-officedocument.presentationml.slideLayout+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slideLayouts/slideLayout131.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2.xml" ContentType="application/vnd.openxmlformats-officedocument.presentationml.slideLayout+xml"/>
  <Override PartName="/ppt/slideLayouts/slideLayout120.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slideLayouts/slideLayout129.xml" ContentType="application/vnd.openxmlformats-officedocument.presentationml.slideLayout+xml"/>
  <Override PartName="/ppt/slides/slide26.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0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slideLayouts/slideLayout1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slideLayouts/slideLayout99.xml" ContentType="application/vnd.openxmlformats-officedocument.presentationml.slideLayout+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Layouts/slideLayout1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Layouts/slideLayout12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slideLayouts/slideLayout115.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Layouts/slideLayout122.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slideLayouts/slideLayout10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Layouts/slideLayout89.xml" ContentType="application/vnd.openxmlformats-officedocument.presentationml.slideLayout+xml"/>
  <Override PartName="/ppt/theme/theme12.xml" ContentType="application/vnd.openxmlformats-officedocument.them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Masters/slideMaster2.xml" ContentType="application/vnd.openxmlformats-officedocument.presentationml.slideMaster+xml"/>
  <Override PartName="/ppt/slides/slide28.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Override PartName="/ppt/slides/slide24.xml" ContentType="application/vnd.openxmlformats-officedocument.presentationml.slide+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Layouts/slideLayout130.xml" ContentType="application/vnd.openxmlformats-officedocument.presentationml.slideLayout+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slides/slide29.xml" ContentType="application/vnd.openxmlformats-officedocument.presentationml.slide+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80" r:id="rId10"/>
    <p:sldMasterId id="2147483792" r:id="rId11"/>
    <p:sldMasterId id="2147483804" r:id="rId12"/>
  </p:sldMasterIdLst>
  <p:sldIdLst>
    <p:sldId id="256" r:id="rId13"/>
    <p:sldId id="257" r:id="rId14"/>
    <p:sldId id="258" r:id="rId15"/>
    <p:sldId id="259" r:id="rId16"/>
    <p:sldId id="260" r:id="rId17"/>
    <p:sldId id="261" r:id="rId18"/>
    <p:sldId id="262" r:id="rId19"/>
    <p:sldId id="263" r:id="rId20"/>
    <p:sldId id="264" r:id="rId21"/>
    <p:sldId id="265" r:id="rId22"/>
    <p:sldId id="266" r:id="rId23"/>
    <p:sldId id="267" r:id="rId24"/>
    <p:sldId id="268" r:id="rId25"/>
    <p:sldId id="269" r:id="rId26"/>
    <p:sldId id="270" r:id="rId27"/>
    <p:sldId id="271" r:id="rId28"/>
    <p:sldId id="272" r:id="rId29"/>
    <p:sldId id="273" r:id="rId30"/>
    <p:sldId id="274" r:id="rId31"/>
    <p:sldId id="275" r:id="rId32"/>
    <p:sldId id="276" r:id="rId33"/>
    <p:sldId id="278" r:id="rId34"/>
    <p:sldId id="277" r:id="rId35"/>
    <p:sldId id="279" r:id="rId36"/>
    <p:sldId id="280" r:id="rId37"/>
    <p:sldId id="281" r:id="rId38"/>
    <p:sldId id="282" r:id="rId39"/>
    <p:sldId id="283" r:id="rId40"/>
    <p:sldId id="284" r:id="rId41"/>
    <p:sldId id="285"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slide" Target="slides/slide27.xml"/><Relationship Id="rId3" Type="http://schemas.openxmlformats.org/officeDocument/2006/relationships/slideMaster" Target="slideMasters/slideMaster3.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slide" Target="slides/slide30.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41" Type="http://schemas.openxmlformats.org/officeDocument/2006/relationships/slide" Target="slides/slide2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slide" Target="slides/slide28.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3/6/2013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pPr/>
              <a:t>3/6/2013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3/6/2013</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pPr/>
              <a:t>3/6/2013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3/6/2013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3/6/2013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3/6/2013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3/6/2013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3/6/2013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3/6/2013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3/6/2013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3/6/2013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3/6/2013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3/6/2013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3/6/2013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3/6/2013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D8BD707-D9CF-40AE-B4C6-C98DA3205C09}" type="datetimeFigureOut">
              <a:rPr lang="en-US" smtClean="0"/>
              <a:pPr/>
              <a:t>3/6/2013</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D8BD707-D9CF-40AE-B4C6-C98DA3205C09}" type="datetimeFigureOut">
              <a:rPr lang="en-US" smtClean="0"/>
              <a:pPr/>
              <a:t>3/6/2013</a:t>
            </a:fld>
            <a:endParaRPr lang="en-US"/>
          </a:p>
        </p:txBody>
      </p:sp>
      <p:sp>
        <p:nvSpPr>
          <p:cNvPr id="15" name="Slide Number Placeholder 14"/>
          <p:cNvSpPr>
            <a:spLocks noGrp="1"/>
          </p:cNvSpPr>
          <p:nvPr>
            <p:ph type="sldNum" sz="quarter" idx="15"/>
          </p:nvPr>
        </p:nvSpPr>
        <p:spPr/>
        <p:txBody>
          <a:bodyPr/>
          <a:lstStyle>
            <a:lvl1pPr algn="ctr">
              <a:defRPr/>
            </a:lvl1pPr>
          </a:lstStyle>
          <a:p>
            <a:fld id="{B6F15528-21DE-4FAA-801E-634DDDAF4B2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3/6/2013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3/6/2013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D8BD707-D9CF-40AE-B4C6-C98DA3205C09}" type="datetimeFigureOut">
              <a:rPr lang="en-US" smtClean="0"/>
              <a:pPr/>
              <a:t>3/6/2013</a:t>
            </a:fld>
            <a:endParaRPr lang="en-US"/>
          </a:p>
        </p:txBody>
      </p:sp>
      <p:sp>
        <p:nvSpPr>
          <p:cNvPr id="9" name="Slide Number Placeholder 8"/>
          <p:cNvSpPr>
            <a:spLocks noGrp="1"/>
          </p:cNvSpPr>
          <p:nvPr>
            <p:ph type="sldNum" sz="quarter" idx="15"/>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3/6/2013</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3/6/2013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3/6/2013</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3/6/2013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3/6/2013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3/6/2013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3/6/2013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3/6/2013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3/6/2013</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3/6/2013</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3/6/2013</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3/6/2013</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7.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3/6/2013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8BD707-D9CF-40AE-B4C6-C98DA3205C09}" type="datetimeFigureOut">
              <a:rPr lang="en-US" smtClean="0"/>
              <a:pPr/>
              <a:t>3/6/2013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3/6/2013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3/6/2013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3/6/2013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3/6/2013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D8BD707-D9CF-40AE-B4C6-C98DA3205C09}" type="datetimeFigureOut">
              <a:rPr lang="en-US" smtClean="0"/>
              <a:pPr/>
              <a:t>3/6/2013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F15528-21DE-4FAA-801E-634DDDAF4B2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D8BD707-D9CF-40AE-B4C6-C98DA3205C09}" type="datetimeFigureOut">
              <a:rPr lang="en-US" smtClean="0"/>
              <a:pPr/>
              <a:t>3/6/2013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D8BD707-D9CF-40AE-B4C6-C98DA3205C09}" type="datetimeFigureOut">
              <a:rPr lang="en-US" smtClean="0"/>
              <a:pPr/>
              <a:t>3/6/2013</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3/6/2013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3/6/2013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3/6/2013</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Diktat%20dan%20Pedoman/ASIA%20BARAT/Masa%20Muhammad%20Revisi/Asia%20Barat%20BAB%20III.rtf" TargetMode="External"/><Relationship Id="rId1" Type="http://schemas.openxmlformats.org/officeDocument/2006/relationships/slideLayout" Target="../slideLayouts/slideLayout6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3051175"/>
          </a:xfrm>
        </p:spPr>
        <p:txBody>
          <a:bodyPr/>
          <a:lstStyle/>
          <a:p>
            <a:pPr algn="ctr"/>
            <a:r>
              <a:rPr lang="en-US" dirty="0" smtClean="0"/>
              <a:t>ISLAM MASA</a:t>
            </a:r>
            <a:br>
              <a:rPr lang="en-US" dirty="0" smtClean="0"/>
            </a:br>
            <a:r>
              <a:rPr lang="en-US" dirty="0" smtClean="0"/>
              <a:t>KHULAFAUR RASHIDIN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72312"/>
          </a:xfrm>
        </p:spPr>
        <p:txBody>
          <a:bodyPr/>
          <a:lstStyle/>
          <a:p>
            <a:r>
              <a:rPr lang="en-US" dirty="0" err="1" smtClean="0"/>
              <a:t>Tabiat</a:t>
            </a:r>
            <a:r>
              <a:rPr lang="en-US" dirty="0" smtClean="0"/>
              <a:t> </a:t>
            </a:r>
            <a:r>
              <a:rPr lang="en-US" dirty="0" err="1" smtClean="0"/>
              <a:t>Umar</a:t>
            </a:r>
            <a:r>
              <a:rPr lang="en-US" dirty="0" smtClean="0"/>
              <a:t> bin </a:t>
            </a:r>
            <a:r>
              <a:rPr lang="en-US" dirty="0" err="1" smtClean="0"/>
              <a:t>Khatab</a:t>
            </a:r>
            <a:endParaRPr lang="en-US" dirty="0"/>
          </a:p>
        </p:txBody>
      </p:sp>
      <p:sp>
        <p:nvSpPr>
          <p:cNvPr id="3" name="Content Placeholder 2"/>
          <p:cNvSpPr>
            <a:spLocks noGrp="1"/>
          </p:cNvSpPr>
          <p:nvPr>
            <p:ph sz="quarter" idx="1"/>
          </p:nvPr>
        </p:nvSpPr>
        <p:spPr>
          <a:xfrm>
            <a:off x="228600" y="1600200"/>
            <a:ext cx="8686800" cy="4876800"/>
          </a:xfrm>
        </p:spPr>
        <p:txBody>
          <a:bodyPr>
            <a:normAutofit fontScale="85000" lnSpcReduction="10000"/>
          </a:bodyPr>
          <a:lstStyle/>
          <a:p>
            <a:r>
              <a:rPr lang="id-ID" dirty="0" smtClean="0"/>
              <a:t>Umar adalah orang yang hidup sederhana dan bersahaja, mempunyai kemauan keras dan arif bijaksana, berbadan besar dan tegap, dan selama beberapa waktu setelah menjadi khalifah, dengan sabar pergi berniaga untuk mencari nafkah sehari-hari. Selama hidupnya, dia menunjukkan suatu tabiat yang jauh dari keinginan-keinginan kemewahan. </a:t>
            </a:r>
            <a:endParaRPr lang="en-US" dirty="0" smtClean="0"/>
          </a:p>
          <a:p>
            <a:r>
              <a:rPr lang="id-ID" dirty="0" smtClean="0"/>
              <a:t>Nama </a:t>
            </a:r>
            <a:r>
              <a:rPr lang="id-ID" dirty="0" smtClean="0"/>
              <a:t>Umar adalah nama yang terbesar sesudah Muhammad dalam zaman permulaan timbulnya Islam. Dia sangat dihormati oleh pujangga-pujangga Islam karena keadilan dan kesederhanaan. Khalifah Umar dianggap sebagai penjelmaan dari segala tabiat baik yang harus dimiliki oleh seorang khalifah. Tempat tidurnya diperbuat dari daun palem dan dia tidak mengenal kebutuhan-kebutuhan selain dari pada memelihara kemurnian agama</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Pembangunan </a:t>
            </a:r>
            <a:r>
              <a:rPr lang="en-US" dirty="0" err="1" smtClean="0"/>
              <a:t>Perkampungan</a:t>
            </a:r>
            <a:r>
              <a:rPr lang="en-US" dirty="0" smtClean="0"/>
              <a:t> </a:t>
            </a:r>
            <a:r>
              <a:rPr lang="en-US" dirty="0" err="1" smtClean="0"/>
              <a:t>Masa</a:t>
            </a:r>
            <a:r>
              <a:rPr lang="en-US" dirty="0" smtClean="0"/>
              <a:t> </a:t>
            </a:r>
            <a:r>
              <a:rPr lang="en-US" dirty="0" err="1" smtClean="0"/>
              <a:t>Umar</a:t>
            </a:r>
            <a:endParaRPr lang="en-US" dirty="0"/>
          </a:p>
        </p:txBody>
      </p:sp>
      <p:sp>
        <p:nvSpPr>
          <p:cNvPr id="3" name="Content Placeholder 2"/>
          <p:cNvSpPr>
            <a:spLocks noGrp="1"/>
          </p:cNvSpPr>
          <p:nvPr>
            <p:ph sz="quarter" idx="1"/>
          </p:nvPr>
        </p:nvSpPr>
        <p:spPr>
          <a:xfrm>
            <a:off x="301752" y="1527048"/>
            <a:ext cx="8503920" cy="4873752"/>
          </a:xfrm>
        </p:spPr>
        <p:txBody>
          <a:bodyPr>
            <a:normAutofit fontScale="92500" lnSpcReduction="20000"/>
          </a:bodyPr>
          <a:lstStyle/>
          <a:p>
            <a:r>
              <a:rPr lang="en-US" dirty="0" err="1" smtClean="0"/>
              <a:t>Ada</a:t>
            </a:r>
            <a:r>
              <a:rPr lang="en-US" dirty="0" smtClean="0"/>
              <a:t> </a:t>
            </a:r>
            <a:r>
              <a:rPr lang="id-ID" dirty="0" smtClean="0"/>
              <a:t>tiga perkampungan yang terbesar </a:t>
            </a:r>
            <a:r>
              <a:rPr lang="en-US" dirty="0" smtClean="0"/>
              <a:t> </a:t>
            </a:r>
            <a:r>
              <a:rPr lang="id-ID" dirty="0" smtClean="0"/>
              <a:t>yang </a:t>
            </a:r>
            <a:r>
              <a:rPr lang="en-US" dirty="0" smtClean="0"/>
              <a:t> </a:t>
            </a:r>
            <a:r>
              <a:rPr lang="en-US" dirty="0" err="1" smtClean="0"/>
              <a:t>didirikan</a:t>
            </a:r>
            <a:r>
              <a:rPr lang="en-US" dirty="0" smtClean="0"/>
              <a:t> </a:t>
            </a:r>
            <a:r>
              <a:rPr lang="en-US" dirty="0" err="1" smtClean="0"/>
              <a:t>Umar</a:t>
            </a:r>
            <a:r>
              <a:rPr lang="en-US" dirty="0" smtClean="0"/>
              <a:t> yang </a:t>
            </a:r>
            <a:r>
              <a:rPr lang="en-US" dirty="0" err="1" smtClean="0"/>
              <a:t>berada</a:t>
            </a:r>
            <a:r>
              <a:rPr lang="en-US" dirty="0" smtClean="0"/>
              <a:t> </a:t>
            </a:r>
            <a:r>
              <a:rPr lang="id-ID" dirty="0" smtClean="0"/>
              <a:t>di</a:t>
            </a:r>
            <a:r>
              <a:rPr lang="en-US" dirty="0" smtClean="0"/>
              <a:t> </a:t>
            </a:r>
            <a:r>
              <a:rPr lang="en-US" dirty="0" err="1" smtClean="0"/>
              <a:t>wilayah</a:t>
            </a:r>
            <a:r>
              <a:rPr lang="id-ID" dirty="0" smtClean="0"/>
              <a:t> Iraq dan di Mesir</a:t>
            </a:r>
            <a:r>
              <a:rPr lang="en-US" dirty="0" smtClean="0"/>
              <a:t>, </a:t>
            </a:r>
            <a:r>
              <a:rPr lang="en-US" dirty="0" err="1" smtClean="0"/>
              <a:t>yaitu</a:t>
            </a:r>
            <a:r>
              <a:rPr lang="en-US" dirty="0" smtClean="0"/>
              <a:t>:</a:t>
            </a:r>
          </a:p>
          <a:p>
            <a:r>
              <a:rPr lang="id-ID" dirty="0" smtClean="0"/>
              <a:t>Basrah, yang dibangun di pusat Teluk Persia, dialokasikan sebagai wilayah strategis untuk mempermudah komunikasi dengan Madinah dan untuk tujuan ekspedisi bangsa arab ke wilayah Iran Selatan. </a:t>
            </a:r>
            <a:endParaRPr lang="en-US" dirty="0" smtClean="0"/>
          </a:p>
          <a:p>
            <a:r>
              <a:rPr lang="id-ID" dirty="0" smtClean="0"/>
              <a:t>Kufah, yang dibangun di wilayah sungai Euphrate ke arah utara hingga berdekatan dengan al-Hirah, menjadi pusat administrasi untuk Iraq Utara, Mesopotamia dan bagian timur dan utara Iran. </a:t>
            </a:r>
            <a:endParaRPr lang="en-US" dirty="0" smtClean="0"/>
          </a:p>
          <a:p>
            <a:r>
              <a:rPr lang="id-ID" dirty="0" smtClean="0"/>
              <a:t>Fustat, ibukota baru Mesir, dibangun tepat di bawah delta Sungai Nil pada tahun 670, dan difungsikan sebagai pusat bagi ekspansi Arab ke Afrika Utara sampai pada Qayrawan (Tunisia).</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943600"/>
          </a:xfrm>
        </p:spPr>
        <p:txBody>
          <a:bodyPr>
            <a:normAutofit fontScale="85000" lnSpcReduction="20000"/>
          </a:bodyPr>
          <a:lstStyle/>
          <a:p>
            <a:r>
              <a:rPr lang="id-ID" dirty="0" smtClean="0"/>
              <a:t>Pada masa Umar inilah gelombang ekspansi pertama terjadi. Ibu kota Syria, Damaskus, jatuh pada tahun 635 M dan setahun kemudian, setelah tentara Bizantium dapat dikalahkan pada pertempuran Yarmuk, seluruh daerah Syria jatuh di bawah kekuasaan Islam. Dengan memakai Syiria sebagai basis, ekspansi diteruskan ke Mesir di bawah pimpinan Amr bin Ash dan ke Iraq di bawah pimpinan Sa'ad bin Abi Waqqash. </a:t>
            </a:r>
            <a:endParaRPr lang="en-US" dirty="0" smtClean="0"/>
          </a:p>
          <a:p>
            <a:r>
              <a:rPr lang="id-ID" dirty="0" smtClean="0"/>
              <a:t>Demikian </a:t>
            </a:r>
            <a:r>
              <a:rPr lang="id-ID" dirty="0" smtClean="0"/>
              <a:t>pula, Iskandaria, ibu kota Mesir dapat ditaklukkan, yaitu pada tahun 641 M, sehingga Mesir jatuh di bawah kekuasaan Islam. Al-Qodasiyah, sebuah kota dekat Hirrah di Iraq, jatuh pada tahun 637 M. Selanjutnya, serangan dilanjutkan ke ibu kota Persia, al-Madain yang jatuh pada tahun itu pula. Pada tahun 641 M, Mosul di Iraq dapat dikuasai. Dengan demikian, pada masa kepemimpinan Umar, wilayah kekuasaan Islam sudah meliputi Jazirah Arabia, Palestina, Syria, dan sebagian besar wilayah Persia dan Mesir.</a:t>
            </a:r>
            <a:endParaRPr lang="en-US" dirty="0"/>
          </a:p>
        </p:txBody>
      </p:sp>
      <p:sp>
        <p:nvSpPr>
          <p:cNvPr id="2" name="Title 1"/>
          <p:cNvSpPr>
            <a:spLocks noGrp="1"/>
          </p:cNvSpPr>
          <p:nvPr>
            <p:ph type="title"/>
          </p:nvPr>
        </p:nvSpPr>
        <p:spPr>
          <a:xfrm>
            <a:off x="457200" y="152400"/>
            <a:ext cx="8229600" cy="715962"/>
          </a:xfrm>
        </p:spPr>
        <p:txBody>
          <a:bodyPr>
            <a:normAutofit fontScale="90000"/>
          </a:bodyPr>
          <a:lstStyle/>
          <a:p>
            <a:r>
              <a:rPr lang="en-US" dirty="0" err="1" smtClean="0"/>
              <a:t>Ekspansi</a:t>
            </a:r>
            <a:r>
              <a:rPr lang="en-US" dirty="0" smtClean="0"/>
              <a:t> Islam</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066800"/>
            <a:ext cx="8686800" cy="5486400"/>
          </a:xfrm>
        </p:spPr>
        <p:txBody>
          <a:bodyPr>
            <a:normAutofit fontScale="85000" lnSpcReduction="20000"/>
          </a:bodyPr>
          <a:lstStyle/>
          <a:p>
            <a:r>
              <a:rPr lang="id-ID" dirty="0" smtClean="0"/>
              <a:t>Dalam mengurus negara, karena perluasan daerah terjadi dengan pesat, Umar segera mengatur administrasi negara dengan mencontoh administrasi yang sudah berkembang terutama di Persia. Administrasi pemerintahan diatur menjadi delapan wilayah propinsi, yaitu Makah, Madinah, Syria, Jazirah, Basrah, Kufah, Palestina, dan Mesir. Beberapa departemen yang dipandang diperlukan, didirikan. Demikian juga, pada masanya mulai diatur dan ditertibkan sistem pembayaran gaji dan pajak tanah. Pengadilan didirikan dalam rangka memisahkan lembaga yudikatif dengan lembaga eksekutif. Untuk menjaga keamanan dan ketertiban, jawatan kepolisian dibentuk dan demikian pula pekerjaan umum. Umar juga mendirikan </a:t>
            </a:r>
            <a:r>
              <a:rPr lang="id-ID" i="1" dirty="0" smtClean="0"/>
              <a:t>Bait al-Mal</a:t>
            </a:r>
            <a:r>
              <a:rPr lang="id-ID" dirty="0" smtClean="0"/>
              <a:t>, menempa mata uang, dan menciptakan tahun hijrah.</a:t>
            </a:r>
            <a:endParaRPr lang="en-US" dirty="0" smtClean="0"/>
          </a:p>
          <a:p>
            <a:r>
              <a:rPr lang="id-ID" dirty="0" smtClean="0"/>
              <a:t>Umar juga mencoba menanamkan semangat demokrasi yang sejati pada rakyat dan para administratornya.</a:t>
            </a:r>
            <a:endParaRPr lang="en-US" dirty="0"/>
          </a:p>
        </p:txBody>
      </p:sp>
      <p:sp>
        <p:nvSpPr>
          <p:cNvPr id="3" name="Title 2"/>
          <p:cNvSpPr>
            <a:spLocks noGrp="1"/>
          </p:cNvSpPr>
          <p:nvPr>
            <p:ph type="title"/>
          </p:nvPr>
        </p:nvSpPr>
        <p:spPr>
          <a:xfrm>
            <a:off x="457200" y="152400"/>
            <a:ext cx="8229600" cy="868362"/>
          </a:xfrm>
        </p:spPr>
        <p:txBody>
          <a:bodyPr/>
          <a:lstStyle/>
          <a:p>
            <a:r>
              <a:rPr lang="en-US" dirty="0" err="1" smtClean="0"/>
              <a:t>Corak</a:t>
            </a:r>
            <a:r>
              <a:rPr lang="en-US" dirty="0" smtClean="0"/>
              <a:t> </a:t>
            </a:r>
            <a:r>
              <a:rPr lang="en-US" dirty="0" err="1" smtClean="0"/>
              <a:t>Pemerintahan</a:t>
            </a:r>
            <a:r>
              <a:rPr lang="en-US" dirty="0" smtClean="0"/>
              <a:t> </a:t>
            </a:r>
            <a:r>
              <a:rPr lang="en-US" dirty="0" err="1" smtClean="0"/>
              <a:t>Umar</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792162"/>
          </a:xfrm>
        </p:spPr>
        <p:txBody>
          <a:bodyPr/>
          <a:lstStyle/>
          <a:p>
            <a:r>
              <a:rPr lang="en-US" dirty="0" err="1" smtClean="0"/>
              <a:t>Perkembangan</a:t>
            </a:r>
            <a:r>
              <a:rPr lang="en-US" dirty="0" smtClean="0"/>
              <a:t> </a:t>
            </a:r>
            <a:r>
              <a:rPr lang="en-US" dirty="0" err="1" smtClean="0"/>
              <a:t>Hukum</a:t>
            </a:r>
            <a:endParaRPr lang="en-US" dirty="0"/>
          </a:p>
        </p:txBody>
      </p:sp>
      <p:sp>
        <p:nvSpPr>
          <p:cNvPr id="2" name="Content Placeholder 1"/>
          <p:cNvSpPr>
            <a:spLocks noGrp="1"/>
          </p:cNvSpPr>
          <p:nvPr>
            <p:ph idx="1"/>
          </p:nvPr>
        </p:nvSpPr>
        <p:spPr>
          <a:xfrm>
            <a:off x="152400" y="1219200"/>
            <a:ext cx="8686800" cy="5334000"/>
          </a:xfrm>
        </p:spPr>
        <p:txBody>
          <a:bodyPr>
            <a:normAutofit lnSpcReduction="10000"/>
          </a:bodyPr>
          <a:lstStyle/>
          <a:p>
            <a:r>
              <a:rPr lang="en-US" dirty="0" smtClean="0"/>
              <a:t>P</a:t>
            </a:r>
            <a:r>
              <a:rPr lang="id-ID" dirty="0" smtClean="0"/>
              <a:t>ada dasarnya fungsi pemerintahan pada masa Umar bin Khatab berjalan sesuai dengan tuntutan perkembangan masyarakat, sehingga penalaran rasional banyak diperlukan, khususnya di bidang hukum kemasyarakatan. Misalnya, pemikiran terhadap '</a:t>
            </a:r>
            <a:r>
              <a:rPr lang="id-ID" i="1" dirty="0" smtClean="0"/>
              <a:t>illat </a:t>
            </a:r>
            <a:r>
              <a:rPr lang="id-ID" dirty="0" smtClean="0"/>
              <a:t>hukum dilakukan, yang bertujuan untuk memperoleh kemantapan dalam melaksanakan ketentuan hukum. Tujuan penetapan hukum pun diperhatikan, yaitu dalam rangka pelaksanaan hukum yang di-</a:t>
            </a:r>
            <a:r>
              <a:rPr lang="id-ID" i="1" dirty="0" smtClean="0"/>
              <a:t>nash</a:t>
            </a:r>
            <a:r>
              <a:rPr lang="id-ID" dirty="0" smtClean="0"/>
              <a:t>-kan di dalam Al-Qur'an. Dengan demikian, ijtihad Khalifah Umar dalam bidang hukum ini benar-benar telah mencerminkan corak kefilsafatan.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7336"/>
            <a:ext cx="8229600" cy="813264"/>
          </a:xfrm>
        </p:spPr>
        <p:txBody>
          <a:bodyPr/>
          <a:lstStyle/>
          <a:p>
            <a:pPr algn="ctr"/>
            <a:r>
              <a:rPr lang="en-US" dirty="0" err="1" smtClean="0"/>
              <a:t>Utsman</a:t>
            </a:r>
            <a:r>
              <a:rPr lang="en-US" dirty="0" smtClean="0"/>
              <a:t> bin </a:t>
            </a:r>
            <a:r>
              <a:rPr lang="en-US" dirty="0" err="1" smtClean="0"/>
              <a:t>Affan</a:t>
            </a:r>
            <a:r>
              <a:rPr lang="en-US" dirty="0" smtClean="0"/>
              <a:t> </a:t>
            </a:r>
            <a:r>
              <a:rPr lang="en-US" dirty="0" err="1" smtClean="0"/>
              <a:t>Terpilih</a:t>
            </a:r>
            <a:endParaRPr lang="en-US" dirty="0"/>
          </a:p>
        </p:txBody>
      </p:sp>
      <p:sp>
        <p:nvSpPr>
          <p:cNvPr id="3" name="Content Placeholder 2"/>
          <p:cNvSpPr>
            <a:spLocks noGrp="1"/>
          </p:cNvSpPr>
          <p:nvPr>
            <p:ph idx="1"/>
          </p:nvPr>
        </p:nvSpPr>
        <p:spPr>
          <a:xfrm>
            <a:off x="381000" y="1143000"/>
            <a:ext cx="8382000" cy="5257800"/>
          </a:xfrm>
        </p:spPr>
        <p:txBody>
          <a:bodyPr>
            <a:normAutofit fontScale="77500" lnSpcReduction="20000"/>
          </a:bodyPr>
          <a:lstStyle/>
          <a:p>
            <a:r>
              <a:rPr lang="en-US" dirty="0" smtClean="0"/>
              <a:t>K</a:t>
            </a:r>
            <a:r>
              <a:rPr lang="id-ID" dirty="0" smtClean="0"/>
              <a:t>arena bahaya perpecahan semakin tampak, para tokoh datang mengunjungi Umar</a:t>
            </a:r>
            <a:r>
              <a:rPr lang="en-US" dirty="0" smtClean="0"/>
              <a:t> yang </a:t>
            </a:r>
            <a:r>
              <a:rPr lang="en-US" dirty="0" err="1" smtClean="0"/>
              <a:t>sedang</a:t>
            </a:r>
            <a:r>
              <a:rPr lang="en-US" dirty="0" smtClean="0"/>
              <a:t> </a:t>
            </a:r>
            <a:r>
              <a:rPr lang="en-US" dirty="0" err="1" smtClean="0"/>
              <a:t>sakit</a:t>
            </a:r>
            <a:r>
              <a:rPr lang="id-ID" dirty="0" smtClean="0"/>
              <a:t> dan mendesaknya agar segera menunjuk penggantinya. Akhirnya, Umar pun menyerah, tetapi tidak secara langsung menunjuk penggantinya. Jadi, dalam menentukan penggantinya, Umar tidak menempuh jalan yang dilakukan Abu Bakar. Dia menunjuk enam orang sahabat dan meminta kepada mereka untuk memilih salah seorang di antaranya menjadi khalifah. Enam orang tersebut adalah Utsman bin Affan, Ali bi Abi Thalib, Thalhah, Zubair, Sa'ad  bin Abi Waqqas, dan Abdurrahman bin Auf. Setelah Umar wafat, tim ini bermusyawarah dan berhasil menunjuk Utsman sebagai khalifah, melalui persaingan yang agak ketat dengan Ali bin Abi Thalib.</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89464"/>
          </a:xfrm>
        </p:spPr>
        <p:txBody>
          <a:bodyPr/>
          <a:lstStyle/>
          <a:p>
            <a:pPr algn="ctr"/>
            <a:r>
              <a:rPr lang="en-US" dirty="0" err="1" smtClean="0"/>
              <a:t>Prestasi</a:t>
            </a:r>
            <a:r>
              <a:rPr lang="en-US" dirty="0" smtClean="0"/>
              <a:t> </a:t>
            </a:r>
            <a:r>
              <a:rPr lang="en-US" dirty="0" err="1" smtClean="0"/>
              <a:t>Utsman</a:t>
            </a:r>
            <a:endParaRPr lang="en-US" dirty="0"/>
          </a:p>
        </p:txBody>
      </p:sp>
      <p:sp>
        <p:nvSpPr>
          <p:cNvPr id="3" name="Content Placeholder 2"/>
          <p:cNvSpPr>
            <a:spLocks noGrp="1"/>
          </p:cNvSpPr>
          <p:nvPr>
            <p:ph idx="1"/>
          </p:nvPr>
        </p:nvSpPr>
        <p:spPr>
          <a:xfrm>
            <a:off x="381000" y="1066800"/>
            <a:ext cx="8382000" cy="5334000"/>
          </a:xfrm>
        </p:spPr>
        <p:txBody>
          <a:bodyPr>
            <a:normAutofit fontScale="77500" lnSpcReduction="20000"/>
          </a:bodyPr>
          <a:lstStyle/>
          <a:p>
            <a:r>
              <a:rPr lang="id-ID" i="1" dirty="0" smtClean="0"/>
              <a:t>Zunnurrain</a:t>
            </a:r>
            <a:r>
              <a:rPr lang="id-ID" dirty="0" smtClean="0"/>
              <a:t> adalah julukan kehormatannya yang diberikan karena dia mengawini dua anak perempuan Muhammad berturut-turut. Dia termasuk dalam keluarga besar Umayyah dari suku Quraisy, dan silsilah pertaliannya dengan Muhammad adalah pada generasi kelima. Dalam peranan politiknya, Bani Umayyah berada di Bani Hasyim, dan mereka pernah dipercayakan menjaga bendera nasional Quraisy sebelum datangnya Islam.</a:t>
            </a:r>
            <a:endParaRPr lang="en-US" dirty="0" smtClean="0"/>
          </a:p>
          <a:p>
            <a:r>
              <a:rPr lang="id-ID" dirty="0" smtClean="0"/>
              <a:t>Utsman berhasil memusnahkan gerakan pemberontakan, dan sekaligus melanjutkan penaklukkan negeri-negeri Persia lainnya sehingga beberapa kota besar, seperti Hisraf, Kabul, Gazna, Balkh, dan Turkistan jatuh menjadi wilayah kekuasaan Islam. Sebagian besar wilayah Khurasan, seperti kota Nishapur, Thus juga dapat ditaklukkan pasukan Islam pada tahun 650 M.</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783336"/>
          </a:xfrm>
        </p:spPr>
        <p:txBody>
          <a:bodyPr/>
          <a:lstStyle/>
          <a:p>
            <a:r>
              <a:rPr lang="en-US" dirty="0" err="1" smtClean="0"/>
              <a:t>Peran</a:t>
            </a:r>
            <a:r>
              <a:rPr lang="en-US" dirty="0" smtClean="0"/>
              <a:t> </a:t>
            </a:r>
            <a:r>
              <a:rPr lang="en-US" dirty="0" err="1" smtClean="0"/>
              <a:t>Mu’awiyah</a:t>
            </a:r>
            <a:endParaRPr lang="en-US" dirty="0"/>
          </a:p>
        </p:txBody>
      </p:sp>
      <p:sp>
        <p:nvSpPr>
          <p:cNvPr id="3" name="Content Placeholder 2"/>
          <p:cNvSpPr>
            <a:spLocks noGrp="1"/>
          </p:cNvSpPr>
          <p:nvPr>
            <p:ph idx="1"/>
          </p:nvPr>
        </p:nvSpPr>
        <p:spPr>
          <a:xfrm>
            <a:off x="609600" y="1066800"/>
            <a:ext cx="8305800" cy="5486400"/>
          </a:xfrm>
        </p:spPr>
        <p:txBody>
          <a:bodyPr>
            <a:normAutofit fontScale="85000" lnSpcReduction="20000"/>
          </a:bodyPr>
          <a:lstStyle/>
          <a:p>
            <a:r>
              <a:rPr lang="id-ID" dirty="0" smtClean="0"/>
              <a:t>Pada masa Utsman, Syria, sepenuhnya dipercayakan kepada gubernur Mu'awiyah yang telah menjabatnya semenjak pemerintahan Umar. Sementara itu, ketika Mu'awiyah terancam oleh kekuatan Romawi yang bergerak melalui Asia kecil, bantuan pasukan datang dari Madinah, sehingga pasukan Romawi dapat dikalahkan. Selanjutnya wilayah Asia Kecil dan negeri Cyprus berhasil dikuasai. Atas perlindungan pasukan Islam, masyarakat Asia Kecil dan Cyprus bersedia menyerahkan pajak sebagaimana yang mereka bayarkan sebelumnya kepada penguasa Romawi. Sementara itu, Mesir dipercayakan kepada sebagai gubernur. Prestasi yang dicapai Sa'ad adalah pasukan Islam meraih kemenangan gemilang atas serangan pasukan militer Romawi yang terdiri dari 500 kapal berkat dipimpin oleh Panglima Perang Abdullah.</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630936"/>
          </a:xfrm>
        </p:spPr>
        <p:txBody>
          <a:bodyPr/>
          <a:lstStyle/>
          <a:p>
            <a:r>
              <a:rPr lang="en-US" dirty="0" err="1" smtClean="0"/>
              <a:t>Tuduhan</a:t>
            </a:r>
            <a:r>
              <a:rPr lang="en-US" dirty="0" smtClean="0"/>
              <a:t> </a:t>
            </a:r>
            <a:r>
              <a:rPr lang="en-US" dirty="0" err="1" smtClean="0"/>
              <a:t>Nepotisme</a:t>
            </a:r>
            <a:endParaRPr lang="en-US" dirty="0"/>
          </a:p>
        </p:txBody>
      </p:sp>
      <p:sp>
        <p:nvSpPr>
          <p:cNvPr id="3" name="Content Placeholder 2"/>
          <p:cNvSpPr>
            <a:spLocks noGrp="1"/>
          </p:cNvSpPr>
          <p:nvPr>
            <p:ph idx="1"/>
          </p:nvPr>
        </p:nvSpPr>
        <p:spPr>
          <a:xfrm>
            <a:off x="533400" y="1295400"/>
            <a:ext cx="8153400" cy="5334000"/>
          </a:xfrm>
        </p:spPr>
        <p:txBody>
          <a:bodyPr>
            <a:normAutofit lnSpcReduction="10000"/>
          </a:bodyPr>
          <a:lstStyle/>
          <a:p>
            <a:r>
              <a:rPr lang="id-ID" dirty="0" smtClean="0"/>
              <a:t>Keluarga Utsman dahulu adalah salah satu musuh Nabi Muhammad yang paling kuat. Oleh karena itu, banyak elite Madinah, yang telah menjadi pendukung awal Muhammad, kecewa dengan naiknya Utsman ke tampuk kekuasaan dan bertambahnya dominasi dan kekayaan keluarganya. Meski secara pribadi dia saleh, Utsman dituduh tidak memiliki kecakapan dan kepemimpinan seperti para pendahulunya. Tuduhan bahwa khalifah tidak mampu dan bersalah karena nepotisme menjadi bahan bakar intrik politik.</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lstStyle/>
          <a:p>
            <a:r>
              <a:rPr lang="en-US" dirty="0" err="1" smtClean="0"/>
              <a:t>Tafsir</a:t>
            </a:r>
            <a:r>
              <a:rPr lang="en-US" dirty="0" smtClean="0"/>
              <a:t> </a:t>
            </a:r>
            <a:r>
              <a:rPr lang="en-US" dirty="0" err="1" smtClean="0"/>
              <a:t>Nepotisme</a:t>
            </a:r>
            <a:endParaRPr lang="en-US" dirty="0"/>
          </a:p>
        </p:txBody>
      </p:sp>
      <p:sp>
        <p:nvSpPr>
          <p:cNvPr id="3" name="Content Placeholder 2"/>
          <p:cNvSpPr>
            <a:spLocks noGrp="1"/>
          </p:cNvSpPr>
          <p:nvPr>
            <p:ph idx="1"/>
          </p:nvPr>
        </p:nvSpPr>
        <p:spPr>
          <a:xfrm>
            <a:off x="152400" y="1219200"/>
            <a:ext cx="8686800" cy="5355336"/>
          </a:xfrm>
        </p:spPr>
        <p:txBody>
          <a:bodyPr>
            <a:normAutofit fontScale="77500" lnSpcReduction="20000"/>
          </a:bodyPr>
          <a:lstStyle/>
          <a:p>
            <a:r>
              <a:rPr lang="id-ID" dirty="0" smtClean="0"/>
              <a:t>Dengan tidak melepaskan rambu-rambu penafsiran dalam sejarah, sebenarnya didapatkan alasan yang rasional mengapa pada masa Utsman banyak diangkat pejabat dari kerabatnya sendiri. Hal ini dapat diungkapkan dengan melihat bagaimana situasi pemerintahan pusat di Madinah dan bagaimana pula keadaan yang melingkupi diri Utsman sendiri, serta bagaimana keadaan masyarakat ketika dia menjabat kepala pemerintahan. Diketahui bahwa perluasan wilayah Islam yang terjadi dalam waktu yang relatif cepat, sehingga perubahan-perubahan dalam masyarakat Arab terjadi secara cepat pula. Sementara itu, cepatnya terjadi perubahan-perubahan ini memberi pengaruh tersendiri dalam masyarakat. Kehidupan yang sulit di Jazirah Arab dengan alamnya yang gersang dan kejam, berubah dengan kehidupan yang makmur di Mesopotamia, Syria dan Mesir. Namun demikian perubahan-perubahan dalam kehidupan lahiriyah ini, karena waktunya yang masih sangat singkat, belum mengubah hidup dan karakter asli bangsa Arab, yakni sikap tidak merasa wajib tunduk kepada pimpinan yang di luar lingkungan sekutunya.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96112"/>
          </a:xfrm>
        </p:spPr>
        <p:txBody>
          <a:bodyPr/>
          <a:lstStyle/>
          <a:p>
            <a:r>
              <a:rPr lang="en-US" dirty="0" smtClean="0"/>
              <a:t>NABI MUHAMMAD WAFAT</a:t>
            </a:r>
            <a:endParaRPr lang="en-US" dirty="0"/>
          </a:p>
        </p:txBody>
      </p:sp>
      <p:sp>
        <p:nvSpPr>
          <p:cNvPr id="3" name="Content Placeholder 2"/>
          <p:cNvSpPr>
            <a:spLocks noGrp="1"/>
          </p:cNvSpPr>
          <p:nvPr>
            <p:ph idx="1"/>
          </p:nvPr>
        </p:nvSpPr>
        <p:spPr>
          <a:xfrm>
            <a:off x="304800" y="1371600"/>
            <a:ext cx="8458200" cy="5257800"/>
          </a:xfrm>
        </p:spPr>
        <p:txBody>
          <a:bodyPr/>
          <a:lstStyle/>
          <a:p>
            <a:r>
              <a:rPr lang="en-US" dirty="0" err="1" smtClean="0"/>
              <a:t>Wafatnya</a:t>
            </a:r>
            <a:r>
              <a:rPr lang="en-US" dirty="0" smtClean="0"/>
              <a:t> </a:t>
            </a:r>
            <a:r>
              <a:rPr lang="en-US" dirty="0" err="1" smtClean="0"/>
              <a:t>Nabi</a:t>
            </a:r>
            <a:r>
              <a:rPr lang="en-US" dirty="0" smtClean="0"/>
              <a:t> Muhammad </a:t>
            </a:r>
            <a:r>
              <a:rPr lang="en-US" dirty="0" err="1" smtClean="0"/>
              <a:t>menimbulkan</a:t>
            </a:r>
            <a:r>
              <a:rPr lang="en-US" dirty="0" smtClean="0"/>
              <a:t> </a:t>
            </a:r>
            <a:r>
              <a:rPr lang="en-US" dirty="0" err="1" smtClean="0"/>
              <a:t>krisis</a:t>
            </a:r>
            <a:r>
              <a:rPr lang="en-US" dirty="0" smtClean="0"/>
              <a:t> </a:t>
            </a:r>
            <a:r>
              <a:rPr lang="en-US" dirty="0" err="1" smtClean="0"/>
              <a:t>kepemimpinan</a:t>
            </a:r>
            <a:r>
              <a:rPr lang="en-US" dirty="0" smtClean="0"/>
              <a:t> , </a:t>
            </a:r>
            <a:r>
              <a:rPr lang="en-US" dirty="0" err="1" smtClean="0"/>
              <a:t>kemudian</a:t>
            </a:r>
            <a:r>
              <a:rPr lang="en-US" dirty="0" smtClean="0"/>
              <a:t> </a:t>
            </a:r>
            <a:r>
              <a:rPr lang="en-US" dirty="0" err="1" smtClean="0"/>
              <a:t>tercipta</a:t>
            </a:r>
            <a:r>
              <a:rPr lang="en-US" dirty="0" smtClean="0"/>
              <a:t> </a:t>
            </a:r>
            <a:r>
              <a:rPr lang="en-US" dirty="0" err="1" smtClean="0"/>
              <a:t>kekhalifahan</a:t>
            </a:r>
            <a:r>
              <a:rPr lang="en-US" dirty="0" smtClean="0"/>
              <a:t>.</a:t>
            </a:r>
          </a:p>
          <a:p>
            <a:r>
              <a:rPr lang="en-US" dirty="0" err="1" smtClean="0"/>
              <a:t>Tertebarlah</a:t>
            </a:r>
            <a:r>
              <a:rPr lang="en-US" dirty="0" smtClean="0"/>
              <a:t> </a:t>
            </a:r>
            <a:r>
              <a:rPr lang="en-US" dirty="0" err="1" smtClean="0"/>
              <a:t>binih-binih</a:t>
            </a:r>
            <a:r>
              <a:rPr lang="en-US" dirty="0" smtClean="0"/>
              <a:t> yang </a:t>
            </a:r>
            <a:r>
              <a:rPr lang="en-US" dirty="0" err="1" smtClean="0"/>
              <a:t>kemudian</a:t>
            </a:r>
            <a:r>
              <a:rPr lang="en-US" dirty="0" smtClean="0"/>
              <a:t> </a:t>
            </a:r>
            <a:r>
              <a:rPr lang="en-US" dirty="0" err="1" smtClean="0"/>
              <a:t>menimbulkan</a:t>
            </a:r>
            <a:r>
              <a:rPr lang="en-US" dirty="0" smtClean="0"/>
              <a:t> </a:t>
            </a:r>
            <a:r>
              <a:rPr lang="en-US" dirty="0" err="1" smtClean="0"/>
              <a:t>munculnya</a:t>
            </a:r>
            <a:r>
              <a:rPr lang="en-US" dirty="0" smtClean="0"/>
              <a:t> </a:t>
            </a:r>
            <a:r>
              <a:rPr lang="en-US" dirty="0" err="1" smtClean="0"/>
              <a:t>dua</a:t>
            </a:r>
            <a:r>
              <a:rPr lang="en-US" dirty="0" smtClean="0"/>
              <a:t> </a:t>
            </a:r>
            <a:r>
              <a:rPr lang="en-US" dirty="0" err="1" smtClean="0"/>
              <a:t>golongan</a:t>
            </a:r>
            <a:r>
              <a:rPr lang="en-US" dirty="0" smtClean="0"/>
              <a:t> </a:t>
            </a:r>
            <a:r>
              <a:rPr lang="en-US" dirty="0" err="1" smtClean="0"/>
              <a:t>besar</a:t>
            </a:r>
            <a:r>
              <a:rPr lang="en-US" dirty="0" smtClean="0"/>
              <a:t> Islam, Sunni </a:t>
            </a:r>
            <a:r>
              <a:rPr lang="en-US" dirty="0" err="1" smtClean="0"/>
              <a:t>dan</a:t>
            </a:r>
            <a:r>
              <a:rPr lang="en-US" dirty="0" smtClean="0"/>
              <a:t> </a:t>
            </a:r>
            <a:r>
              <a:rPr lang="en-US" dirty="0" err="1" smtClean="0"/>
              <a:t>Syi’ah</a:t>
            </a:r>
            <a:r>
              <a:rPr lang="en-US" dirty="0" smtClean="0"/>
              <a:t>.</a:t>
            </a:r>
          </a:p>
          <a:p>
            <a:r>
              <a:rPr lang="en-US" dirty="0" err="1" smtClean="0"/>
              <a:t>Sebagian</a:t>
            </a:r>
            <a:r>
              <a:rPr lang="en-US" dirty="0" smtClean="0"/>
              <a:t> </a:t>
            </a:r>
            <a:r>
              <a:rPr lang="en-US" dirty="0" err="1" smtClean="0"/>
              <a:t>besar</a:t>
            </a:r>
            <a:r>
              <a:rPr lang="en-US" dirty="0" smtClean="0"/>
              <a:t> </a:t>
            </a:r>
            <a:r>
              <a:rPr lang="en-US" dirty="0" err="1" smtClean="0"/>
              <a:t>masyarakat</a:t>
            </a:r>
            <a:r>
              <a:rPr lang="en-US" dirty="0" smtClean="0"/>
              <a:t> </a:t>
            </a:r>
            <a:r>
              <a:rPr lang="en-US" dirty="0" err="1" smtClean="0"/>
              <a:t>yakin</a:t>
            </a:r>
            <a:r>
              <a:rPr lang="en-US" dirty="0" smtClean="0"/>
              <a:t> </a:t>
            </a:r>
            <a:r>
              <a:rPr lang="en-US" dirty="0" err="1" smtClean="0"/>
              <a:t>bahwa</a:t>
            </a:r>
            <a:r>
              <a:rPr lang="en-US" dirty="0" smtClean="0"/>
              <a:t> Muhammad </a:t>
            </a:r>
            <a:r>
              <a:rPr lang="en-US" dirty="0" err="1" smtClean="0"/>
              <a:t>tidak</a:t>
            </a:r>
            <a:r>
              <a:rPr lang="en-US" dirty="0" smtClean="0"/>
              <a:t> </a:t>
            </a:r>
            <a:r>
              <a:rPr lang="en-US" dirty="0" err="1" smtClean="0"/>
              <a:t>menunjuk</a:t>
            </a:r>
            <a:r>
              <a:rPr lang="en-US" dirty="0" smtClean="0"/>
              <a:t> </a:t>
            </a:r>
            <a:r>
              <a:rPr lang="en-US" dirty="0" err="1" smtClean="0"/>
              <a:t>seorang</a:t>
            </a:r>
            <a:r>
              <a:rPr lang="en-US" dirty="0" smtClean="0"/>
              <a:t> </a:t>
            </a:r>
            <a:r>
              <a:rPr lang="en-US" dirty="0" err="1" smtClean="0"/>
              <a:t>pengganti</a:t>
            </a:r>
            <a:r>
              <a:rPr lang="en-US" dirty="0" smtClean="0"/>
              <a:t> </a:t>
            </a:r>
            <a:r>
              <a:rPr lang="en-US" dirty="0" err="1" smtClean="0"/>
              <a:t>dan</a:t>
            </a:r>
            <a:r>
              <a:rPr lang="en-US" dirty="0" smtClean="0"/>
              <a:t> </a:t>
            </a:r>
            <a:r>
              <a:rPr lang="en-US" dirty="0" err="1" smtClean="0"/>
              <a:t>menerima</a:t>
            </a:r>
            <a:r>
              <a:rPr lang="en-US" dirty="0" smtClean="0"/>
              <a:t> </a:t>
            </a:r>
            <a:r>
              <a:rPr lang="en-US" dirty="0" err="1" smtClean="0"/>
              <a:t>pemilihan</a:t>
            </a:r>
            <a:r>
              <a:rPr lang="en-US" dirty="0" smtClean="0"/>
              <a:t> </a:t>
            </a:r>
            <a:r>
              <a:rPr lang="en-US" dirty="0" err="1" smtClean="0"/>
              <a:t>khalifah</a:t>
            </a:r>
            <a:r>
              <a:rPr lang="en-US" dirty="0" smtClean="0"/>
              <a:t> </a:t>
            </a:r>
            <a:r>
              <a:rPr lang="en-US" dirty="0" err="1" smtClean="0"/>
              <a:t>oleh</a:t>
            </a:r>
            <a:r>
              <a:rPr lang="en-US" dirty="0" smtClean="0"/>
              <a:t> </a:t>
            </a:r>
            <a:r>
              <a:rPr lang="en-US" dirty="0" err="1" smtClean="0"/>
              <a:t>para</a:t>
            </a:r>
            <a:r>
              <a:rPr lang="en-US" dirty="0" smtClean="0"/>
              <a:t> </a:t>
            </a:r>
            <a:r>
              <a:rPr lang="en-US" dirty="0" err="1" smtClean="0"/>
              <a:t>sahabat</a:t>
            </a:r>
            <a:r>
              <a:rPr lang="en-US" dirty="0" smtClean="0"/>
              <a:t> senior </a:t>
            </a:r>
            <a:r>
              <a:rPr lang="en-US" dirty="0" err="1" smtClean="0"/>
              <a:t>Nabi</a:t>
            </a:r>
            <a:r>
              <a:rPr lang="en-US" dirty="0" smtClean="0"/>
              <a:t>.</a:t>
            </a:r>
          </a:p>
          <a:p>
            <a:r>
              <a:rPr lang="en-US" dirty="0" err="1" smtClean="0"/>
              <a:t>Khalifah</a:t>
            </a:r>
            <a:r>
              <a:rPr lang="en-US" dirty="0" smtClean="0"/>
              <a:t> </a:t>
            </a:r>
            <a:r>
              <a:rPr lang="en-US" dirty="0" err="1" smtClean="0"/>
              <a:t>adalah</a:t>
            </a:r>
            <a:r>
              <a:rPr lang="en-US" dirty="0" smtClean="0"/>
              <a:t> </a:t>
            </a:r>
            <a:r>
              <a:rPr lang="en-US" dirty="0" err="1" smtClean="0"/>
              <a:t>pemimpin</a:t>
            </a:r>
            <a:r>
              <a:rPr lang="en-US" dirty="0" smtClean="0"/>
              <a:t> </a:t>
            </a:r>
            <a:r>
              <a:rPr lang="en-US" dirty="0" err="1" smtClean="0"/>
              <a:t>politik</a:t>
            </a:r>
            <a:r>
              <a:rPr lang="en-US" dirty="0" smtClean="0"/>
              <a:t> </a:t>
            </a:r>
            <a:r>
              <a:rPr lang="en-US" dirty="0" err="1" smtClean="0"/>
              <a:t>masyarakat</a:t>
            </a:r>
            <a:r>
              <a:rPr lang="en-US" dirty="0" smtClean="0"/>
              <a:t> </a:t>
            </a:r>
            <a:r>
              <a:rPr lang="en-US" dirty="0" err="1" smtClean="0"/>
              <a:t>tanpa</a:t>
            </a:r>
            <a:r>
              <a:rPr lang="en-US" dirty="0" smtClean="0"/>
              <a:t> </a:t>
            </a:r>
            <a:r>
              <a:rPr lang="en-US" dirty="0" err="1" smtClean="0"/>
              <a:t>menyatakan</a:t>
            </a:r>
            <a:r>
              <a:rPr lang="en-US" dirty="0" smtClean="0"/>
              <a:t> </a:t>
            </a:r>
            <a:r>
              <a:rPr lang="en-US" dirty="0" err="1" smtClean="0"/>
              <a:t>diri</a:t>
            </a:r>
            <a:r>
              <a:rPr lang="en-US" dirty="0" smtClean="0"/>
              <a:t> </a:t>
            </a:r>
            <a:r>
              <a:rPr lang="en-US" dirty="0" err="1" smtClean="0"/>
              <a:t>sebagai</a:t>
            </a:r>
            <a:r>
              <a:rPr lang="en-US" dirty="0" smtClean="0"/>
              <a:t> </a:t>
            </a:r>
            <a:r>
              <a:rPr lang="en-US" dirty="0" err="1" smtClean="0"/>
              <a:t>rasul</a:t>
            </a:r>
            <a:r>
              <a:rPr lang="en-US" dirty="0" smtClean="0"/>
              <a:t>.</a:t>
            </a:r>
          </a:p>
          <a:p>
            <a:r>
              <a:rPr lang="en-US" dirty="0" err="1" smtClean="0"/>
              <a:t>Ada</a:t>
            </a:r>
            <a:r>
              <a:rPr lang="en-US" dirty="0" smtClean="0"/>
              <a:t> </a:t>
            </a:r>
            <a:r>
              <a:rPr lang="en-US" dirty="0" err="1" smtClean="0"/>
              <a:t>juga</a:t>
            </a:r>
            <a:r>
              <a:rPr lang="en-US" dirty="0" smtClean="0"/>
              <a:t> </a:t>
            </a:r>
            <a:r>
              <a:rPr lang="en-US" dirty="0" err="1" smtClean="0"/>
              <a:t>sekelompok</a:t>
            </a:r>
            <a:r>
              <a:rPr lang="en-US" dirty="0" smtClean="0"/>
              <a:t> </a:t>
            </a:r>
            <a:r>
              <a:rPr lang="en-US" dirty="0" err="1" smtClean="0"/>
              <a:t>kecil</a:t>
            </a:r>
            <a:r>
              <a:rPr lang="en-US" dirty="0" smtClean="0"/>
              <a:t> yang </a:t>
            </a:r>
            <a:r>
              <a:rPr lang="en-US" dirty="0" err="1" smtClean="0"/>
              <a:t>yakin</a:t>
            </a:r>
            <a:r>
              <a:rPr lang="en-US" dirty="0" smtClean="0"/>
              <a:t> </a:t>
            </a:r>
            <a:r>
              <a:rPr lang="en-US" dirty="0" err="1" smtClean="0"/>
              <a:t>bahwa</a:t>
            </a:r>
            <a:r>
              <a:rPr lang="en-US" dirty="0" smtClean="0"/>
              <a:t>  Muhammad </a:t>
            </a:r>
            <a:r>
              <a:rPr lang="en-US" dirty="0" err="1" smtClean="0"/>
              <a:t>telah</a:t>
            </a:r>
            <a:r>
              <a:rPr lang="en-US" dirty="0" smtClean="0"/>
              <a:t> </a:t>
            </a:r>
            <a:r>
              <a:rPr lang="en-US" dirty="0" err="1" smtClean="0"/>
              <a:t>menunjuk</a:t>
            </a:r>
            <a:r>
              <a:rPr lang="en-US" dirty="0" smtClean="0"/>
              <a:t> Ali. </a:t>
            </a:r>
            <a:r>
              <a:rPr lang="en-US" dirty="0" err="1" smtClean="0"/>
              <a:t>Bagi</a:t>
            </a:r>
            <a:r>
              <a:rPr lang="en-US" dirty="0" smtClean="0"/>
              <a:t> </a:t>
            </a:r>
            <a:r>
              <a:rPr lang="en-US" dirty="0" err="1" smtClean="0"/>
              <a:t>para</a:t>
            </a:r>
            <a:r>
              <a:rPr lang="en-US" dirty="0" smtClean="0"/>
              <a:t> </a:t>
            </a:r>
            <a:r>
              <a:rPr lang="en-US" dirty="0" err="1" smtClean="0"/>
              <a:t>pengikut</a:t>
            </a:r>
            <a:r>
              <a:rPr lang="en-US" dirty="0" smtClean="0"/>
              <a:t> Ali </a:t>
            </a:r>
            <a:r>
              <a:rPr lang="en-US" dirty="0" err="1" smtClean="0"/>
              <a:t>kepemimpinan</a:t>
            </a:r>
            <a:r>
              <a:rPr lang="en-US" dirty="0" smtClean="0"/>
              <a:t>  </a:t>
            </a:r>
            <a:r>
              <a:rPr lang="en-US" dirty="0" err="1" smtClean="0"/>
              <a:t>harus</a:t>
            </a:r>
            <a:r>
              <a:rPr lang="en-US" dirty="0" smtClean="0"/>
              <a:t> </a:t>
            </a:r>
            <a:r>
              <a:rPr lang="en-US" dirty="0" err="1" smtClean="0"/>
              <a:t>dari</a:t>
            </a:r>
            <a:r>
              <a:rPr lang="en-US" dirty="0" smtClean="0"/>
              <a:t> </a:t>
            </a:r>
            <a:r>
              <a:rPr lang="en-US" dirty="0" err="1" smtClean="0"/>
              <a:t>keluarga</a:t>
            </a:r>
            <a:r>
              <a:rPr lang="en-US" dirty="0" smtClean="0"/>
              <a:t> </a:t>
            </a:r>
            <a:r>
              <a:rPr lang="en-US" dirty="0" err="1" smtClean="0"/>
              <a:t>Rasul</a:t>
            </a:r>
            <a:r>
              <a:rPr lang="en-US" dirty="0" smtClean="0"/>
              <a: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12536"/>
          </a:xfrm>
        </p:spPr>
        <p:txBody>
          <a:bodyPr>
            <a:normAutofit fontScale="92500" lnSpcReduction="20000"/>
          </a:bodyPr>
          <a:lstStyle/>
          <a:p>
            <a:r>
              <a:rPr lang="en-US" dirty="0" smtClean="0"/>
              <a:t>D</a:t>
            </a:r>
            <a:r>
              <a:rPr lang="id-ID" dirty="0" smtClean="0"/>
              <a:t>alam kondisi dan situasi </a:t>
            </a:r>
            <a:r>
              <a:rPr lang="en-US" dirty="0" smtClean="0"/>
              <a:t>yang </a:t>
            </a:r>
            <a:r>
              <a:rPr lang="en-US" dirty="0" err="1" smtClean="0"/>
              <a:t>ada</a:t>
            </a:r>
            <a:r>
              <a:rPr lang="id-ID" dirty="0" smtClean="0"/>
              <a:t>, hanya keluarganya sajalah yang bisa diharapkan bantuannya. Utsman sebagai seorang negarawan yang mampu melihat jauh ke depan merasa terpanggil untuk berbuat sesuatu demi kepentingan negara. Utsman harus berjuang keras untuk menyelamatkan kelangsungan hidup negara yang telah dibangun oleh Rasulullah (Muhammad) dan dibina oleh kedua pendahulunya. Untuk itu, diperlukan adanya kesatuan langkah yang terkoordinasi. Demikian pula kewibawaan pemerintah harus ditegakkan. Daerah-daerah harus dicegah jangan sampai berjalan terlalu jauh melampaui jangkauan kontrol pemerintah pusat. Oleh karena itu, hak otonomi daerah, desentralisasi kekuasaan, dan perimbangan keuangan antara daerah dan pusat harus tetap di bawah pengawasan pemerintahan pusat.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51706"/>
          </a:xfrm>
        </p:spPr>
        <p:txBody>
          <a:bodyPr/>
          <a:lstStyle/>
          <a:p>
            <a:r>
              <a:rPr lang="en-US" dirty="0" err="1" smtClean="0"/>
              <a:t>Standarisasi</a:t>
            </a:r>
            <a:r>
              <a:rPr lang="en-US" dirty="0" smtClean="0"/>
              <a:t> Al-Qur’an</a:t>
            </a:r>
            <a:endParaRPr lang="en-US" dirty="0"/>
          </a:p>
        </p:txBody>
      </p:sp>
      <p:sp>
        <p:nvSpPr>
          <p:cNvPr id="3" name="Content Placeholder 2"/>
          <p:cNvSpPr>
            <a:spLocks noGrp="1"/>
          </p:cNvSpPr>
          <p:nvPr>
            <p:ph idx="1"/>
          </p:nvPr>
        </p:nvSpPr>
        <p:spPr>
          <a:xfrm>
            <a:off x="457200" y="1371600"/>
            <a:ext cx="8229600" cy="5083208"/>
          </a:xfrm>
        </p:spPr>
        <p:txBody>
          <a:bodyPr>
            <a:normAutofit fontScale="85000" lnSpcReduction="20000"/>
          </a:bodyPr>
          <a:lstStyle/>
          <a:p>
            <a:r>
              <a:rPr lang="id-ID" dirty="0" smtClean="0"/>
              <a:t>Terakhir dan penting untuk dicatat, bahwa ada prestasi teringgi yang dicapai Utsman, yaitu berhasil dihimpun dan distandarkannya Al-Qur’an. Semasa pemerintahannya, Islam tersebar luas ke daerah-daerah yang jauh, yang dihuni oleh berbagai bangsa yang berbeda. Perbedaan pengucapan dan dialek di Arab membuat lahirnya keanekaragaman cara membaca Al-Qur'an. Inilah yang membuat dia menganggap perlunya menyusun Our'an standar yang dapat memberikan tuntunan kesatuan pengucapan bait-baitnya secara baik dan benar di seluruh dunia.</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9306"/>
          </a:xfrm>
        </p:spPr>
        <p:txBody>
          <a:bodyPr/>
          <a:lstStyle/>
          <a:p>
            <a:r>
              <a:rPr lang="en-US" dirty="0" smtClean="0"/>
              <a:t>Ali bin </a:t>
            </a:r>
            <a:r>
              <a:rPr lang="en-US" dirty="0" err="1" smtClean="0"/>
              <a:t>Abi</a:t>
            </a:r>
            <a:r>
              <a:rPr lang="en-US" dirty="0" smtClean="0"/>
              <a:t> </a:t>
            </a:r>
            <a:r>
              <a:rPr lang="en-US" dirty="0" err="1" smtClean="0"/>
              <a:t>Thalib</a:t>
            </a:r>
            <a:r>
              <a:rPr lang="en-US" dirty="0" smtClean="0"/>
              <a:t> </a:t>
            </a:r>
            <a:r>
              <a:rPr lang="en-US" dirty="0" err="1" smtClean="0"/>
              <a:t>Terpilih</a:t>
            </a:r>
            <a:endParaRPr lang="en-US" dirty="0"/>
          </a:p>
        </p:txBody>
      </p:sp>
      <p:sp>
        <p:nvSpPr>
          <p:cNvPr id="3" name="Content Placeholder 2"/>
          <p:cNvSpPr>
            <a:spLocks noGrp="1"/>
          </p:cNvSpPr>
          <p:nvPr>
            <p:ph idx="1"/>
          </p:nvPr>
        </p:nvSpPr>
        <p:spPr>
          <a:xfrm>
            <a:off x="228600" y="1295400"/>
            <a:ext cx="8686800" cy="5181600"/>
          </a:xfrm>
        </p:spPr>
        <p:txBody>
          <a:bodyPr>
            <a:normAutofit fontScale="77500" lnSpcReduction="20000"/>
          </a:bodyPr>
          <a:lstStyle/>
          <a:p>
            <a:r>
              <a:rPr lang="id-ID" dirty="0" smtClean="0"/>
              <a:t>Setelah </a:t>
            </a:r>
            <a:r>
              <a:rPr lang="en-US" dirty="0" err="1" smtClean="0"/>
              <a:t>ada</a:t>
            </a:r>
            <a:r>
              <a:rPr lang="id-ID" dirty="0" smtClean="0"/>
              <a:t> pemberontak</a:t>
            </a:r>
            <a:r>
              <a:rPr lang="en-US" dirty="0" smtClean="0"/>
              <a:t>an </a:t>
            </a:r>
            <a:r>
              <a:rPr lang="id-ID" dirty="0" smtClean="0"/>
              <a:t>membunuh Utsman bin Affan, mereka mendesak Ali agar bersedia diangkat menjadi khalifah. Pada waktu itu, Madinah dapat dikatakan kosong, karena banyak sahabat seniar yang sedang berkunjung ke wilayah-wilayah yang baru ditaklukkan, dan hanya sedikit yang masih tinggal di Madinah, seperti Thalhah bin Ubaidillah dan Zubair bi Awwam. Sementara itu, tidak semua yang masih ada itu sepenuhnya mendukung Ali. Ali sendiri menolak desakan para pemberontak, dan menanyakan di mana Thalhah, Zubair,dan Saad, karena merekalah yang berhak menentukan tentang siapa yang harus menjadi khalifah. Akhirnya, muncullah tiga tokoh senior tersebut yang kemudia berbaiat kepada Ali, dan segera diikuti oleh banyak orang, baik dari kelompok Muhajirin maupun Ansar.</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19912"/>
          </a:xfrm>
        </p:spPr>
        <p:txBody>
          <a:bodyPr/>
          <a:lstStyle/>
          <a:p>
            <a:r>
              <a:rPr lang="en-US" dirty="0" err="1" smtClean="0"/>
              <a:t>Sosok</a:t>
            </a:r>
            <a:r>
              <a:rPr lang="en-US" dirty="0" smtClean="0"/>
              <a:t> Ali bin </a:t>
            </a:r>
            <a:r>
              <a:rPr lang="en-US" dirty="0" err="1" smtClean="0"/>
              <a:t>Abi</a:t>
            </a:r>
            <a:r>
              <a:rPr lang="en-US" dirty="0" smtClean="0"/>
              <a:t> </a:t>
            </a:r>
            <a:r>
              <a:rPr lang="en-US" dirty="0" err="1" smtClean="0"/>
              <a:t>Thalib</a:t>
            </a:r>
            <a:endParaRPr lang="en-US" dirty="0"/>
          </a:p>
        </p:txBody>
      </p:sp>
      <p:sp>
        <p:nvSpPr>
          <p:cNvPr id="3" name="Content Placeholder 2"/>
          <p:cNvSpPr>
            <a:spLocks noGrp="1"/>
          </p:cNvSpPr>
          <p:nvPr>
            <p:ph idx="1"/>
          </p:nvPr>
        </p:nvSpPr>
        <p:spPr>
          <a:xfrm>
            <a:off x="457200" y="1219200"/>
            <a:ext cx="8229600" cy="5105400"/>
          </a:xfrm>
        </p:spPr>
        <p:txBody>
          <a:bodyPr>
            <a:normAutofit fontScale="92500" lnSpcReduction="10000"/>
          </a:bodyPr>
          <a:lstStyle/>
          <a:p>
            <a:r>
              <a:rPr lang="id-ID" dirty="0" smtClean="0"/>
              <a:t>Ali adalah orang yang sangat jenius dan dia menempati posisi yang unik sebagai intelektual terbesar di antara para sahabat Nabi Muhammad. Sebagaimana Aristoteles, dia juga dikenal sebagai bapak ilmu pengetahuan Islam. Syah Waliullah atas nama Imam Hambali pernah memuji intelektualitas Ali yang tinggi sebagai akibat didikan yang diberikan Muhammad. Kenyataan ini dikuatkan Muhammad, yang pernah mengatakan "Aku menjadi gudang ilmu pengetahuan, sedangkan Ali menjadi gerbangnya". Ali juga seorang </a:t>
            </a:r>
            <a:r>
              <a:rPr lang="id-ID" i="1" dirty="0" smtClean="0"/>
              <a:t>Hafizi Qur'an</a:t>
            </a:r>
            <a:r>
              <a:rPr lang="id-ID" dirty="0" smtClean="0"/>
              <a:t> (hafal Al-Qur'an) dan penafsir yang berkualitas tinggi, dan Ibnu Abbas menganggapnya sebagai ahli terbesar Al-Qur'an. Selama enam bulan pertama kekhalifahan Abu Bakar, dia mengatur bab-bab Al-Qur'an menurut urut-urutan waktu turunnya wahyu.</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19912"/>
          </a:xfrm>
        </p:spPr>
        <p:txBody>
          <a:bodyPr/>
          <a:lstStyle/>
          <a:p>
            <a:r>
              <a:rPr lang="en-US" dirty="0" smtClean="0"/>
              <a:t>Gaya </a:t>
            </a:r>
            <a:r>
              <a:rPr lang="en-US" dirty="0" err="1" smtClean="0"/>
              <a:t>Hidup</a:t>
            </a:r>
            <a:r>
              <a:rPr lang="en-US" dirty="0" smtClean="0"/>
              <a:t> Ali</a:t>
            </a:r>
            <a:endParaRPr lang="en-US" dirty="0"/>
          </a:p>
        </p:txBody>
      </p:sp>
      <p:sp>
        <p:nvSpPr>
          <p:cNvPr id="3" name="Content Placeholder 2"/>
          <p:cNvSpPr>
            <a:spLocks noGrp="1"/>
          </p:cNvSpPr>
          <p:nvPr>
            <p:ph idx="1"/>
          </p:nvPr>
        </p:nvSpPr>
        <p:spPr>
          <a:xfrm>
            <a:off x="457200" y="1066800"/>
            <a:ext cx="8229600" cy="5257800"/>
          </a:xfrm>
        </p:spPr>
        <p:txBody>
          <a:bodyPr>
            <a:normAutofit/>
          </a:bodyPr>
          <a:lstStyle/>
          <a:p>
            <a:r>
              <a:rPr lang="id-ID" dirty="0" smtClean="0"/>
              <a:t>Gaya hidup Ali sangat sederhana, bahkan mendekati kemiskinan. Sepanjang perjalanan hidupnya ditandai dengan sikap menhan diri dari pola bersenang-senang. Ali adalah perwujudan dari kesederhanaan, kesalehan, dan keramahan. Kesenangan duniawi tidak menarik hatinya. Harta karun hasil penaklukkan dari kerajaan Romawi dan Persia bergeletakan di bawah kakinya, namun dia tidak pernah melirikan matanya terhadap barang-barang tersebut. Suatu ketika, dia membagi-bagikan seluruh kekayaan di Baitul Mal kepada orang miskin. Selama menjadi khalifah, dia tetap bersahaja, suka mengenakan pakaian lusuh dan makanannya sangat sederhana.</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smtClean="0"/>
              <a:t>Gaya Pemerintahan Ali</a:t>
            </a:r>
            <a:endParaRPr lang="en-US" dirty="0"/>
          </a:p>
        </p:txBody>
      </p:sp>
      <p:sp>
        <p:nvSpPr>
          <p:cNvPr id="3" name="Content Placeholder 2"/>
          <p:cNvSpPr>
            <a:spLocks noGrp="1"/>
          </p:cNvSpPr>
          <p:nvPr>
            <p:ph idx="1"/>
          </p:nvPr>
        </p:nvSpPr>
        <p:spPr>
          <a:xfrm>
            <a:off x="152400" y="1066800"/>
            <a:ext cx="8686800" cy="5334000"/>
          </a:xfrm>
        </p:spPr>
        <p:txBody>
          <a:bodyPr/>
          <a:lstStyle/>
          <a:p>
            <a:r>
              <a:rPr lang="id-ID" dirty="0" smtClean="0"/>
              <a:t>Dalam menjalankan pemerintahan, </a:t>
            </a:r>
            <a:r>
              <a:rPr lang="en-US" dirty="0" smtClean="0"/>
              <a:t>A</a:t>
            </a:r>
            <a:r>
              <a:rPr lang="id-ID" dirty="0" smtClean="0"/>
              <a:t>li berusaha bersikap tidak berat sebelah, pilih kasih, ataupun nepotisme. Dia dikenal sangat keras terhadap gubernur-gubernurnya, karena dengan cara teratur memantau tindakan-tindakan mereka. Diceritakan, suatu ketika keponakannya sendiri, Ibnu Abas, yang menjabat gubernur Basrah, mengambil uang Baitul Mal untuk kepentingan pribadi. Ali langsung menegurnya, sehingga </a:t>
            </a:r>
            <a:r>
              <a:rPr lang="en-US" dirty="0" err="1" smtClean="0"/>
              <a:t>karena</a:t>
            </a:r>
            <a:r>
              <a:rPr lang="en-US" dirty="0" smtClean="0"/>
              <a:t> </a:t>
            </a:r>
            <a:r>
              <a:rPr lang="en-US" dirty="0" err="1" smtClean="0"/>
              <a:t>saking</a:t>
            </a:r>
            <a:r>
              <a:rPr lang="en-US" dirty="0" smtClean="0"/>
              <a:t> </a:t>
            </a:r>
            <a:r>
              <a:rPr lang="en-US" dirty="0" err="1" smtClean="0"/>
              <a:t>takutnya</a:t>
            </a:r>
            <a:r>
              <a:rPr lang="en-US" dirty="0" smtClean="0"/>
              <a:t> </a:t>
            </a:r>
            <a:r>
              <a:rPr lang="en-US" dirty="0" err="1" smtClean="0"/>
              <a:t>Ibnu</a:t>
            </a:r>
            <a:r>
              <a:rPr lang="en-US" dirty="0" smtClean="0"/>
              <a:t> </a:t>
            </a:r>
            <a:r>
              <a:rPr lang="en-US" dirty="0" err="1" smtClean="0"/>
              <a:t>Abas</a:t>
            </a:r>
            <a:r>
              <a:rPr lang="en-US" dirty="0" smtClean="0"/>
              <a:t> </a:t>
            </a:r>
            <a:r>
              <a:rPr lang="en-US" dirty="0" err="1" smtClean="0"/>
              <a:t>meninggalkan</a:t>
            </a:r>
            <a:r>
              <a:rPr lang="en-US" dirty="0" smtClean="0"/>
              <a:t> </a:t>
            </a:r>
            <a:r>
              <a:rPr lang="en-US" dirty="0" err="1" smtClean="0"/>
              <a:t>Basrah</a:t>
            </a:r>
            <a:r>
              <a:rPr lang="en-US" dirty="0" smtClean="0"/>
              <a:t> </a:t>
            </a:r>
            <a:r>
              <a:rPr lang="en-US" dirty="0" err="1" smtClean="0"/>
              <a:t>pergi</a:t>
            </a:r>
            <a:r>
              <a:rPr lang="en-US" dirty="0" smtClean="0"/>
              <a:t> </a:t>
            </a:r>
            <a:r>
              <a:rPr lang="en-US" dirty="0" err="1" smtClean="0"/>
              <a:t>ke</a:t>
            </a:r>
            <a:r>
              <a:rPr lang="en-US" dirty="0" smtClean="0"/>
              <a:t> </a:t>
            </a:r>
            <a:r>
              <a:rPr lang="en-US" dirty="0" err="1" smtClean="0"/>
              <a:t>Makkah</a:t>
            </a:r>
            <a:r>
              <a:rPr lang="en-US" dirty="0" smtClean="0"/>
              <a:t>. </a:t>
            </a:r>
            <a:r>
              <a:rPr lang="id-ID" dirty="0" smtClean="0"/>
              <a:t>Itulah sosok Ali bin Abi Thalib.</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89464"/>
          </a:xfrm>
        </p:spPr>
        <p:txBody>
          <a:bodyPr/>
          <a:lstStyle/>
          <a:p>
            <a:r>
              <a:rPr lang="en-US" dirty="0" err="1" smtClean="0"/>
              <a:t>Sikap</a:t>
            </a:r>
            <a:r>
              <a:rPr lang="en-US" dirty="0" smtClean="0"/>
              <a:t> </a:t>
            </a:r>
            <a:r>
              <a:rPr lang="en-US" dirty="0" err="1" smtClean="0"/>
              <a:t>Masyarakat</a:t>
            </a:r>
            <a:r>
              <a:rPr lang="en-US" dirty="0" smtClean="0"/>
              <a:t> </a:t>
            </a:r>
            <a:r>
              <a:rPr lang="en-US" dirty="0" err="1" smtClean="0"/>
              <a:t>atas</a:t>
            </a:r>
            <a:r>
              <a:rPr lang="en-US" dirty="0" smtClean="0"/>
              <a:t> Ali</a:t>
            </a:r>
            <a:endParaRPr lang="en-US" dirty="0"/>
          </a:p>
        </p:txBody>
      </p:sp>
      <p:sp>
        <p:nvSpPr>
          <p:cNvPr id="3" name="Content Placeholder 2"/>
          <p:cNvSpPr>
            <a:spLocks noGrp="1"/>
          </p:cNvSpPr>
          <p:nvPr>
            <p:ph idx="1"/>
          </p:nvPr>
        </p:nvSpPr>
        <p:spPr>
          <a:xfrm>
            <a:off x="228600" y="1066800"/>
            <a:ext cx="8686800" cy="5486400"/>
          </a:xfrm>
        </p:spPr>
        <p:txBody>
          <a:bodyPr>
            <a:normAutofit fontScale="85000" lnSpcReduction="20000"/>
          </a:bodyPr>
          <a:lstStyle/>
          <a:p>
            <a:r>
              <a:rPr lang="en-US" dirty="0" smtClean="0"/>
              <a:t>T</a:t>
            </a:r>
            <a:r>
              <a:rPr lang="id-ID" dirty="0" smtClean="0"/>
              <a:t>erdapat perbedaan antara pemilihan terhadap Abu Bakar dan Utsman dengan pemilihan terhadap Ali. Dalam dua pemilihan yang terdahulu, meskipun mula-mula terdapat sejumlah orang yang menentang, tetapi setelah calon-calon itu terpilih dan diputuskan menjadi khalifah, orang-orang tersebut menerimanya dan ikut berbaiat serta menyatakan kesetiannya, termasuk Ali, baik terhadap Abu Bakar maupun Utsman. Akan tetapi, lain halnya dalam pemilihan terhadap Ali, penetapannya sebagai khalifah ditolak antara lain oleh Muawiyah bin Abu Sufyan, gubernur Syria yang juga keluarga Utsman, dengan alasan: </a:t>
            </a:r>
            <a:r>
              <a:rPr lang="id-ID" i="1" dirty="0" smtClean="0"/>
              <a:t>pertama</a:t>
            </a:r>
            <a:r>
              <a:rPr lang="id-ID" dirty="0" smtClean="0"/>
              <a:t>, Ali harus mempertanggungjawabkan tentang terbunuhnya Utsman. </a:t>
            </a:r>
            <a:r>
              <a:rPr lang="id-ID" i="1" dirty="0" smtClean="0"/>
              <a:t>Kedua</a:t>
            </a:r>
            <a:r>
              <a:rPr lang="id-ID" dirty="0" smtClean="0"/>
              <a:t>, berhubung wilayah Islam telah meluas dan timbul komunitas-komunitas Islam di daerah-daerah baru itu, maka hak untuk menentukan pengisian jabatan khalifah tidak lagi merupakan hak mereka saja yang berada di Madinah</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txBody>
          <a:bodyPr>
            <a:normAutofit fontScale="90000"/>
          </a:bodyPr>
          <a:lstStyle/>
          <a:p>
            <a:r>
              <a:rPr lang="en-US" dirty="0" err="1" smtClean="0"/>
              <a:t>Oposisi</a:t>
            </a:r>
            <a:r>
              <a:rPr lang="en-US" dirty="0" smtClean="0"/>
              <a:t> Ali</a:t>
            </a:r>
            <a:endParaRPr lang="en-US" dirty="0"/>
          </a:p>
        </p:txBody>
      </p:sp>
      <p:sp>
        <p:nvSpPr>
          <p:cNvPr id="3" name="Content Placeholder 2"/>
          <p:cNvSpPr>
            <a:spLocks noGrp="1"/>
          </p:cNvSpPr>
          <p:nvPr>
            <p:ph idx="1"/>
          </p:nvPr>
        </p:nvSpPr>
        <p:spPr>
          <a:xfrm>
            <a:off x="228600" y="838200"/>
            <a:ext cx="8686800" cy="5638800"/>
          </a:xfrm>
        </p:spPr>
        <p:txBody>
          <a:bodyPr>
            <a:normAutofit fontScale="92500" lnSpcReduction="10000"/>
          </a:bodyPr>
          <a:lstStyle/>
          <a:p>
            <a:r>
              <a:rPr lang="en-US" dirty="0" smtClean="0"/>
              <a:t>D</a:t>
            </a:r>
            <a:r>
              <a:rPr lang="id-ID" dirty="0" smtClean="0"/>
              <a:t>alam waktu yang singkat, kekuasaan Ali ditantang oleh dua gerakan oposisi; pertama, oleh koalisi yang dipimpin oleh janda Nabi, Aisyah (putri Abu Bakar), dan kedua oleh kekuatan-kekuatan Mu'awiyah, gubernur Syria dan kerabat Utsman. Sementara itu, kegagalan Ali untuk menemukan dan menghukum pembunuh Utsman adalah dalih bagi kedua pemberontakan tersebut. Pertama-tama, Ali berhasil mengalahkan tiga serangkai yang dipimpin Aisyah, istri Muhammad, yang termuda. "Perang Unta", disebut demikian karena terjadi disekitar tempat unta yang ditunggangi Aisyah. Kejadian ini menandai untuk pertama kalinya khalifah memimpin tentaranya guna memerangi tentara muslim yang lain.</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86800" cy="838200"/>
          </a:xfrm>
        </p:spPr>
        <p:txBody>
          <a:bodyPr/>
          <a:lstStyle/>
          <a:p>
            <a:r>
              <a:rPr lang="en-US" dirty="0" err="1" smtClean="0"/>
              <a:t>Politik</a:t>
            </a:r>
            <a:r>
              <a:rPr lang="en-US" dirty="0" smtClean="0"/>
              <a:t> </a:t>
            </a:r>
            <a:r>
              <a:rPr lang="en-US" dirty="0" err="1" smtClean="0"/>
              <a:t>Muawiyah</a:t>
            </a:r>
            <a:r>
              <a:rPr lang="en-US" dirty="0" smtClean="0"/>
              <a:t> </a:t>
            </a:r>
            <a:r>
              <a:rPr lang="en-US" dirty="0" err="1" smtClean="0"/>
              <a:t>Atas</a:t>
            </a:r>
            <a:r>
              <a:rPr lang="en-US" dirty="0" smtClean="0"/>
              <a:t> ALI</a:t>
            </a:r>
            <a:endParaRPr lang="en-US" dirty="0"/>
          </a:p>
        </p:txBody>
      </p:sp>
      <p:sp>
        <p:nvSpPr>
          <p:cNvPr id="3" name="Content Placeholder 2"/>
          <p:cNvSpPr>
            <a:spLocks noGrp="1"/>
          </p:cNvSpPr>
          <p:nvPr>
            <p:ph idx="1"/>
          </p:nvPr>
        </p:nvSpPr>
        <p:spPr>
          <a:xfrm>
            <a:off x="152400" y="1143000"/>
            <a:ext cx="8686800" cy="5410200"/>
          </a:xfrm>
        </p:spPr>
        <p:txBody>
          <a:bodyPr>
            <a:normAutofit fontScale="77500" lnSpcReduction="20000"/>
          </a:bodyPr>
          <a:lstStyle/>
          <a:p>
            <a:r>
              <a:rPr lang="id-ID" dirty="0" smtClean="0"/>
              <a:t>Mu'awiyah adalah penentang lain atas kekuasaan Ali. Dia merasa sudah mapan di Damaskus (Syria) dengan tentara yang kuat. Mu'awiyah, keponakan Utsman, menolak untuk turun dan menerima pengganti yang ditunjuk Ali. Pada 657 M, di Siffin, Ali memimpin tentaranya melawan gubernur Muawiyah yang memberontak, tetapi Mu'awiyah menawarkan perdamaian yang kemudian diterima Ali. Dalam hal ini, akibat dihadapkan pada kekalahan, orang-orang Mu'awiyah mengankat Al-Qur'an di pucuk-pucuk tembok mereka dan mengajak dilakukannya a</a:t>
            </a:r>
            <a:r>
              <a:rPr lang="id-ID" i="1" dirty="0" smtClean="0"/>
              <a:t>rbitrase</a:t>
            </a:r>
            <a:r>
              <a:rPr lang="id-ID" dirty="0" smtClean="0"/>
              <a:t> (</a:t>
            </a:r>
            <a:r>
              <a:rPr lang="id-ID" i="1" dirty="0" smtClean="0"/>
              <a:t>tahkim</a:t>
            </a:r>
            <a:r>
              <a:rPr lang="id-ID" dirty="0" smtClean="0"/>
              <a:t>) menurut Al-Qur'an, dengan teriakan, "Biarlah Allah yang memutuskan". Dalam prakteknya, </a:t>
            </a:r>
            <a:r>
              <a:rPr lang="id-ID" i="1" dirty="0" smtClean="0"/>
              <a:t>Arbitrase</a:t>
            </a:r>
            <a:r>
              <a:rPr lang="id-ID" dirty="0" smtClean="0"/>
              <a:t> ternyata terbukti tidak menyelesaikan masalah, bahkan membawa dua akibat yang dampaknya tak pernah berakhir. Sekelompok pecahan Alawi, Khawarij, putus mendukung Ali karena telah gagal mengalahkan Mu'awiyah. </a:t>
            </a:r>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 TERBUNUH</a:t>
            </a:r>
            <a:endParaRPr lang="en-US" dirty="0"/>
          </a:p>
        </p:txBody>
      </p:sp>
      <p:sp>
        <p:nvSpPr>
          <p:cNvPr id="3" name="Content Placeholder 2"/>
          <p:cNvSpPr>
            <a:spLocks noGrp="1"/>
          </p:cNvSpPr>
          <p:nvPr>
            <p:ph idx="1"/>
          </p:nvPr>
        </p:nvSpPr>
        <p:spPr/>
        <p:txBody>
          <a:bodyPr>
            <a:normAutofit lnSpcReduction="10000"/>
          </a:bodyPr>
          <a:lstStyle/>
          <a:p>
            <a:r>
              <a:rPr lang="id-ID" dirty="0" smtClean="0"/>
              <a:t>Mu'awiyah terus pergi ke Siffin dan terus memerintah Syria, juga memperluas kekuasaannya sampai ke Mesir. Selanjutnya, ketika Ali terbunuh oleh kaum Khawarij pada tahun 662, Mu'awiyah memperoleh klaim sukses atas kekhalifahan, dengan memindahkan ibukotanya ke Damaskus dan menggugurkan kepercayaan kaum Alawi bahwa kepemimpinan umat harus terbatas pada keturunan Ali.</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944562"/>
          </a:xfrm>
        </p:spPr>
        <p:txBody>
          <a:bodyPr/>
          <a:lstStyle/>
          <a:p>
            <a:r>
              <a:rPr lang="en-US" dirty="0" smtClean="0"/>
              <a:t>PEMILIHAN KHALIFAH</a:t>
            </a:r>
            <a:endParaRPr lang="en-US" dirty="0"/>
          </a:p>
        </p:txBody>
      </p:sp>
      <p:sp>
        <p:nvSpPr>
          <p:cNvPr id="3" name="Content Placeholder 2"/>
          <p:cNvSpPr>
            <a:spLocks noGrp="1"/>
          </p:cNvSpPr>
          <p:nvPr>
            <p:ph idx="1"/>
          </p:nvPr>
        </p:nvSpPr>
        <p:spPr>
          <a:xfrm>
            <a:off x="228600" y="1066800"/>
            <a:ext cx="8686800" cy="5562600"/>
          </a:xfrm>
        </p:spPr>
        <p:txBody>
          <a:bodyPr>
            <a:normAutofit fontScale="92500" lnSpcReduction="20000"/>
          </a:bodyPr>
          <a:lstStyle/>
          <a:p>
            <a:r>
              <a:rPr lang="en-US" dirty="0" smtClean="0"/>
              <a:t>S</a:t>
            </a:r>
            <a:r>
              <a:rPr lang="id-ID" dirty="0" smtClean="0"/>
              <a:t>ejalan </a:t>
            </a:r>
            <a:r>
              <a:rPr lang="id-ID" dirty="0" smtClean="0"/>
              <a:t>dengan tradisi suku mereka, sepeninggalan Muhammad, mereka berkumpul di sebuah tempat bernama Saqifah bani Sa’ida. Mereka adalah para pemimpin suku dan sahabat-sahabat Nabi Muhammad yang terkemuka. Sulit untuk memastikan siapa yang mengambil inisiatif pertemuan itu. Namun, yang pasti kepentingan suku pun ikut mengedepan. Bani Hasyim mencalonkan Ali, Muhajirin Quraisy berada di belakang Abu Bakar, dan kaum Anshar mendukung Sa’ad bin “Abada yang sebelumnya menjadi pemimpin mereka.</a:t>
            </a:r>
            <a:endParaRPr lang="en-US" dirty="0" smtClean="0"/>
          </a:p>
          <a:p>
            <a:r>
              <a:rPr lang="id-ID" dirty="0" smtClean="0"/>
              <a:t>Umar, sebagai sahabat yang sangat cerdik setelah memahami situasi genting tersebut, segera meraih tangan Abu bakar dan menyatakan dukungannya atas diri Abu Bakar untuk menjadi Khalifah. Beberapa pemimpin Quraisy terkemuka seperti Utsman, Abdurrahman bin 'Auf, dan yang lain </a:t>
            </a:r>
            <a:r>
              <a:rPr lang="id-ID" dirty="0" smtClean="0"/>
              <a:t>mengikutinya</a:t>
            </a:r>
            <a:r>
              <a:rPr lang="en-US" dirty="0" smtClean="0"/>
              <a:t>.</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57800"/>
          </a:xfrm>
        </p:spPr>
        <p:txBody>
          <a:bodyPr>
            <a:normAutofit fontScale="85000" lnSpcReduction="20000"/>
          </a:bodyPr>
          <a:lstStyle/>
          <a:p>
            <a:r>
              <a:rPr lang="id-ID" dirty="0" smtClean="0"/>
              <a:t>Yang perlu mendapat catatan, bahwa memang ketika Ali menjadi khalifah keadaannya sudah berubah secara drastis, sehingga walaupun dia berusaha keras untuk mengembalikan ajaran kesederhanaan Islam awal dan membangun masyarakat yang adil tidaklah membuahkan hasil. Pada akhirnya dia terbunuh seperti dua khalifah sebelumnya. Dikatakan bahwa kegagalan Ali mengendalikan semua kawasan yang berada di bawah kekuasaan, bukan semata karena kegagalannya, akan tetapi semua sistem kekhalifahan telah menyimpang. Seperti halnya pemerintahan sebelumnya, ia juga dibangun di atas kepentingan kelas dan perebutan kekuasaan, yaitu sebuah pemerintahan yang di dalamnya berbagai kelompok didominasi dan dieksploitasi oleh kelompok kecil yang dominan. Di samping itu, misi pemberontakan, yang dimulai dengan menentang rejim Utsman dengan tujuan untuk mempertahankan kemurnian, toleransi dan keadilan kekhalifahan Islam dan menghapuskan kepentingan pribadi, pembangkangan dan kejahatan lain, juga mengalami kegagalan.</a:t>
            </a:r>
            <a:endParaRPr lang="en-US" dirty="0" smtClean="0"/>
          </a:p>
          <a:p>
            <a:endParaRPr lang="en-US" dirty="0"/>
          </a:p>
        </p:txBody>
      </p:sp>
      <p:sp>
        <p:nvSpPr>
          <p:cNvPr id="2" name="Title 1"/>
          <p:cNvSpPr>
            <a:spLocks noGrp="1"/>
          </p:cNvSpPr>
          <p:nvPr>
            <p:ph type="title"/>
          </p:nvPr>
        </p:nvSpPr>
        <p:spPr>
          <a:xfrm>
            <a:off x="457200" y="152400"/>
            <a:ext cx="8229600" cy="762000"/>
          </a:xfrm>
        </p:spPr>
        <p:txBody>
          <a:bodyPr/>
          <a:lstStyle/>
          <a:p>
            <a:r>
              <a:rPr smtClean="0"/>
              <a:t>TAFSIR SEJARAH</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458200" cy="5410200"/>
          </a:xfrm>
        </p:spPr>
        <p:txBody>
          <a:bodyPr>
            <a:normAutofit lnSpcReduction="10000"/>
          </a:bodyPr>
          <a:lstStyle/>
          <a:p>
            <a:r>
              <a:rPr lang="en-US" dirty="0" smtClean="0"/>
              <a:t>T</a:t>
            </a:r>
            <a:r>
              <a:rPr lang="id-ID" dirty="0" smtClean="0"/>
              <a:t>epat apabila Abu bakar dipilih sebagai pemimpin. Abu Bakar adalah Khalifah Islam pertama yang paling terpercaya serta pembantu Muhammad yang sangat setia. </a:t>
            </a:r>
            <a:endParaRPr lang="en-US" dirty="0" smtClean="0"/>
          </a:p>
          <a:p>
            <a:r>
              <a:rPr lang="id-ID" dirty="0" smtClean="0"/>
              <a:t>Selama enam bulan yang pertama dari masa pemerintahannya yang singkat itu, setiap hari dia pulang pergi dari Madinah (sebagai ibukota) ke tempat kediamannya</a:t>
            </a:r>
            <a:r>
              <a:rPr lang="en-US" dirty="0" smtClean="0"/>
              <a:t>,</a:t>
            </a:r>
            <a:r>
              <a:rPr lang="id-ID" dirty="0" smtClean="0"/>
              <a:t> al-Sunh, tempat dia hidup bersama isterinya, Habibah, dalam segala kesederhanaan. Dia tidak menerima gaji, karena negara pada masa itu hampir-hampir belum mempunyai penghasilan apa-apa. Segala urusan negara dikerjakan dalam ruangan muka dari masjid Nabi.</a:t>
            </a:r>
            <a:endParaRPr lang="en-US" dirty="0"/>
          </a:p>
        </p:txBody>
      </p:sp>
      <p:sp>
        <p:nvSpPr>
          <p:cNvPr id="2" name="Title 1"/>
          <p:cNvSpPr>
            <a:spLocks noGrp="1"/>
          </p:cNvSpPr>
          <p:nvPr>
            <p:ph type="title"/>
          </p:nvPr>
        </p:nvSpPr>
        <p:spPr>
          <a:xfrm>
            <a:off x="457200" y="274638"/>
            <a:ext cx="8229600" cy="715962"/>
          </a:xfrm>
        </p:spPr>
        <p:txBody>
          <a:bodyPr>
            <a:normAutofit fontScale="90000"/>
          </a:bodyPr>
          <a:lstStyle/>
          <a:p>
            <a:r>
              <a:rPr lang="en-US" dirty="0" smtClean="0"/>
              <a:t>Abu </a:t>
            </a:r>
            <a:r>
              <a:rPr lang="en-US" dirty="0" err="1" smtClean="0"/>
              <a:t>Bakar</a:t>
            </a:r>
            <a:r>
              <a:rPr lang="en-US" dirty="0" smtClean="0"/>
              <a:t> </a:t>
            </a:r>
            <a:r>
              <a:rPr lang="id-ID" i="1" dirty="0" smtClean="0"/>
              <a:t>ash-Shiddiq</a:t>
            </a:r>
            <a:r>
              <a:rPr lang="id-ID"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181600"/>
          </a:xfrm>
        </p:spPr>
        <p:txBody>
          <a:bodyPr>
            <a:normAutofit lnSpcReduction="10000"/>
          </a:bodyPr>
          <a:lstStyle/>
          <a:p>
            <a:r>
              <a:rPr lang="id-ID" dirty="0" smtClean="0"/>
              <a:t>"Wahai saudaraku sekalian! Kamu sekalian berhak mengawasiku dalam menjalankan pemerintahan. Aku bukanlah yang terbaik di antara kalian: aku memerlukan bantuan kalian. Jika aku benar, dukunglah aku; jika aku salah, tegurlah aku. Mengatakan kebenaran kepada orang yang berkuasa adalah sahabat setia, sedangkan menyembunyikannya adalah penghianat. Dalam pandanganku, yang kuat dan yang lemah sama, dan aku ingin menegakkan keadilan bagi keduanya. Sepanjang aku patuh kepada Allah dan Rasul, ikutilah aku; jika aku mengabaikan hukum-hukum Allah dan Nabi-Nya, aku tidak akan berhak mendapat dukungan kalian".</a:t>
            </a:r>
            <a:endParaRPr lang="en-US" dirty="0"/>
          </a:p>
        </p:txBody>
      </p:sp>
      <p:sp>
        <p:nvSpPr>
          <p:cNvPr id="3" name="Title 2"/>
          <p:cNvSpPr>
            <a:spLocks noGrp="1"/>
          </p:cNvSpPr>
          <p:nvPr>
            <p:ph type="title"/>
          </p:nvPr>
        </p:nvSpPr>
        <p:spPr>
          <a:xfrm>
            <a:off x="457200" y="274638"/>
            <a:ext cx="8229600" cy="792162"/>
          </a:xfrm>
        </p:spPr>
        <p:txBody>
          <a:bodyPr>
            <a:normAutofit/>
          </a:bodyPr>
          <a:lstStyle/>
          <a:p>
            <a:r>
              <a:rPr lang="en-US" dirty="0" err="1" smtClean="0"/>
              <a:t>Pidato</a:t>
            </a:r>
            <a:r>
              <a:rPr lang="en-US" dirty="0" smtClean="0"/>
              <a:t> Abu </a:t>
            </a:r>
            <a:r>
              <a:rPr lang="en-US" dirty="0" err="1" smtClean="0"/>
              <a:t>Bakar</a:t>
            </a:r>
            <a:r>
              <a:rPr lang="en-US" dirty="0" smtClean="0"/>
              <a:t> </a:t>
            </a:r>
            <a:r>
              <a:rPr lang="en-US" dirty="0" err="1" smtClean="0"/>
              <a:t>Saat</a:t>
            </a:r>
            <a:r>
              <a:rPr lang="en-US" dirty="0" smtClean="0"/>
              <a:t> </a:t>
            </a:r>
            <a:r>
              <a:rPr lang="en-US" dirty="0" err="1" smtClean="0"/>
              <a:t>Pelantikan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7467600" cy="868362"/>
          </a:xfrm>
        </p:spPr>
        <p:txBody>
          <a:bodyPr/>
          <a:lstStyle/>
          <a:p>
            <a:r>
              <a:rPr smtClean="0"/>
              <a:t>Permasalahan Negara</a:t>
            </a:r>
            <a:endParaRPr lang="en-US" dirty="0"/>
          </a:p>
        </p:txBody>
      </p:sp>
      <p:sp>
        <p:nvSpPr>
          <p:cNvPr id="2" name="Content Placeholder 1"/>
          <p:cNvSpPr>
            <a:spLocks noGrp="1"/>
          </p:cNvSpPr>
          <p:nvPr>
            <p:ph idx="1"/>
          </p:nvPr>
        </p:nvSpPr>
        <p:spPr>
          <a:xfrm>
            <a:off x="457200" y="1219200"/>
            <a:ext cx="8305800" cy="5257800"/>
          </a:xfrm>
        </p:spPr>
        <p:txBody>
          <a:bodyPr/>
          <a:lstStyle/>
          <a:p>
            <a:r>
              <a:rPr lang="en-US" dirty="0" smtClean="0"/>
              <a:t>B</a:t>
            </a:r>
            <a:r>
              <a:rPr lang="id-ID" dirty="0" smtClean="0"/>
              <a:t>erbarengan dengan pengangkatannya</a:t>
            </a:r>
            <a:r>
              <a:rPr lang="en-US" dirty="0" smtClean="0"/>
              <a:t>,</a:t>
            </a:r>
            <a:r>
              <a:rPr lang="id-ID" dirty="0" smtClean="0"/>
              <a:t> </a:t>
            </a:r>
            <a:r>
              <a:rPr lang="en-US" dirty="0" smtClean="0"/>
              <a:t>Abu </a:t>
            </a:r>
            <a:r>
              <a:rPr lang="en-US" dirty="0" err="1" smtClean="0"/>
              <a:t>Bakar</a:t>
            </a:r>
            <a:r>
              <a:rPr lang="id-ID" dirty="0" smtClean="0"/>
              <a:t> dihadapkan d</a:t>
            </a:r>
            <a:r>
              <a:rPr lang="en-US" dirty="0" smtClean="0"/>
              <a:t>en</a:t>
            </a:r>
            <a:r>
              <a:rPr lang="id-ID" dirty="0" smtClean="0"/>
              <a:t>g</a:t>
            </a:r>
            <a:r>
              <a:rPr lang="en-US" dirty="0" smtClean="0"/>
              <a:t>a</a:t>
            </a:r>
            <a:r>
              <a:rPr lang="id-ID" dirty="0" smtClean="0"/>
              <a:t>n berbagai permasalahan, diantaranya munculnya nabi-nabi palsu, timbulnya gerakan kaum munafiq, dan gerakan penentang kewajiban zakat.</a:t>
            </a:r>
            <a:endParaRPr lang="en-US" dirty="0" smtClean="0"/>
          </a:p>
          <a:p>
            <a:r>
              <a:rPr lang="id-ID" dirty="0" smtClean="0"/>
              <a:t>Setelah menyelesaikan urusan perang dalam negeri, dan dipastikan tidak ada pergolakan lagi, Abu Bakar harus menghadapi bahaya dari luar yang pada gilirannya dapat menghancurkan eksistensi Islam.</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792162"/>
          </a:xfrm>
        </p:spPr>
        <p:txBody>
          <a:bodyPr>
            <a:normAutofit/>
          </a:bodyPr>
          <a:lstStyle/>
          <a:p>
            <a:r>
              <a:rPr lang="en-US" dirty="0" err="1" smtClean="0"/>
              <a:t>Penyebaran</a:t>
            </a:r>
            <a:r>
              <a:rPr lang="en-US" dirty="0" smtClean="0"/>
              <a:t> Islam</a:t>
            </a:r>
            <a:endParaRPr lang="en-US" dirty="0"/>
          </a:p>
        </p:txBody>
      </p:sp>
      <p:sp>
        <p:nvSpPr>
          <p:cNvPr id="3" name="Content Placeholder 2"/>
          <p:cNvSpPr>
            <a:spLocks noGrp="1"/>
          </p:cNvSpPr>
          <p:nvPr>
            <p:ph idx="1"/>
          </p:nvPr>
        </p:nvSpPr>
        <p:spPr>
          <a:xfrm>
            <a:off x="304800" y="914400"/>
            <a:ext cx="8839200" cy="5638800"/>
          </a:xfrm>
        </p:spPr>
        <p:txBody>
          <a:bodyPr>
            <a:normAutofit fontScale="85000" lnSpcReduction="10000"/>
          </a:bodyPr>
          <a:lstStyle/>
          <a:p>
            <a:r>
              <a:rPr lang="id-ID" dirty="0" smtClean="0"/>
              <a:t>Abu Bakar mengirim kekuatan ke luar Arabia, yaitu wilayah-wilayah kekuasaan Bizantium. Misalnya, Khalid bin Walid dikirim ke Iraq dan dapat menguasai al-Hirah pada tahun 634 M. Sementara itu, ke Syria dikirim ekspedisi di bawah pimpinan empat jenderal, yaitu Abu Ubaidah, Amr bin 'Ash, Yazid bin Abi Sufyan, dan Syurabil. Untuk memperkuat tentara ini, Khalid bin Walid diperintahkan meninggalkan Iraq, yaitu melalui gurun pasir yang jarang dijalani, sampailah dia ke Syiria. </a:t>
            </a:r>
            <a:endParaRPr lang="en-US" dirty="0" smtClean="0"/>
          </a:p>
          <a:p>
            <a:r>
              <a:rPr lang="id-ID" dirty="0" smtClean="0"/>
              <a:t>Propinsi Bizantium berikutnya yang ditaklukkan pasukan Arab pada masa Abu Bakar adalah Mesir. Daya tarik Mesir adalah karena posisinya sebagai lumbung bagi Constantinopel, kedekatannya dengan Hijaz, pelabuhan laut yang sangat penting, dan lokasi yang strategis untuk penaklukkan berikutnya ke wilayah Afrika.</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lstStyle/>
          <a:p>
            <a:r>
              <a:rPr lang="en-US" dirty="0" err="1" smtClean="0"/>
              <a:t>Sifat</a:t>
            </a:r>
            <a:r>
              <a:rPr lang="en-US" dirty="0" smtClean="0"/>
              <a:t> Abu </a:t>
            </a:r>
            <a:r>
              <a:rPr lang="en-US" dirty="0" err="1" smtClean="0"/>
              <a:t>Bakar</a:t>
            </a:r>
            <a:endParaRPr lang="en-US" dirty="0"/>
          </a:p>
        </p:txBody>
      </p:sp>
      <p:sp>
        <p:nvSpPr>
          <p:cNvPr id="3" name="Content Placeholder 2"/>
          <p:cNvSpPr>
            <a:spLocks noGrp="1"/>
          </p:cNvSpPr>
          <p:nvPr>
            <p:ph idx="1"/>
          </p:nvPr>
        </p:nvSpPr>
        <p:spPr>
          <a:xfrm>
            <a:off x="457200" y="1219200"/>
            <a:ext cx="8229600" cy="5334000"/>
          </a:xfrm>
        </p:spPr>
        <p:txBody>
          <a:bodyPr>
            <a:normAutofit/>
          </a:bodyPr>
          <a:lstStyle/>
          <a:p>
            <a:r>
              <a:rPr lang="id-ID" dirty="0" smtClean="0"/>
              <a:t>Perlu dicatat bahwa Abu Bakar adalah orang yang cermat dalam mengambil uang bantuan dari Baitul Mal. Dia mengambil secukupnya saja untuk keperluan hidup minimal setiap hari. Abu Bakar juga senang sekali mengerjakan semua pekerjaan dengan tangnnya sendiri, dan tidak pernah mengizinkan siapa pun juga untik ikut membantu melakukan pekerjaan rumah tangganya. Bahkan seandainya tali kekang untanya terjatuh, dia tidak akan pernah meminta siapapun untuk mengambilnya. Dia lebih suka turun dari unta dan mengambinya sendiri.</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19912"/>
          </a:xfrm>
        </p:spPr>
        <p:txBody>
          <a:bodyPr/>
          <a:lstStyle/>
          <a:p>
            <a:r>
              <a:rPr lang="en-US" dirty="0" err="1" smtClean="0"/>
              <a:t>Umar</a:t>
            </a:r>
            <a:r>
              <a:rPr lang="en-US" dirty="0" smtClean="0"/>
              <a:t> Bin </a:t>
            </a:r>
            <a:r>
              <a:rPr lang="en-US" dirty="0" err="1" smtClean="0"/>
              <a:t>Khatab</a:t>
            </a:r>
            <a:r>
              <a:rPr lang="en-US" dirty="0" smtClean="0"/>
              <a:t> </a:t>
            </a:r>
            <a:r>
              <a:rPr lang="en-US" dirty="0" err="1" smtClean="0"/>
              <a:t>Terpilih</a:t>
            </a:r>
            <a:endParaRPr lang="en-US" dirty="0"/>
          </a:p>
        </p:txBody>
      </p:sp>
      <p:sp>
        <p:nvSpPr>
          <p:cNvPr id="3" name="Content Placeholder 2"/>
          <p:cNvSpPr>
            <a:spLocks noGrp="1"/>
          </p:cNvSpPr>
          <p:nvPr>
            <p:ph idx="1"/>
          </p:nvPr>
        </p:nvSpPr>
        <p:spPr>
          <a:xfrm>
            <a:off x="457200" y="1447800"/>
            <a:ext cx="8229600" cy="4876800"/>
          </a:xfrm>
        </p:spPr>
        <p:txBody>
          <a:bodyPr/>
          <a:lstStyle/>
          <a:p>
            <a:r>
              <a:rPr lang="id-ID" dirty="0" smtClean="0"/>
              <a:t>Berbeda dengan pendahulunya, Abu Bakar, </a:t>
            </a:r>
            <a:r>
              <a:rPr lang="id-ID" dirty="0" smtClean="0">
                <a:hlinkClick r:id="rId2" action="ppaction://hlinkfile"/>
              </a:rPr>
              <a:t>Umar</a:t>
            </a:r>
            <a:r>
              <a:rPr lang="id-ID" dirty="0" smtClean="0"/>
              <a:t> bin Khattab mendapatkan kepercayaan sebagai khalifah kedua tidak melalui pemilihan dalam satu forum musyawarah yang kedua, tetapi melalui penunjukkan atau wasiat oleh pendahulunya.</a:t>
            </a:r>
            <a:endParaRPr lang="en-US" dirty="0" smtClean="0"/>
          </a:p>
          <a:p>
            <a:r>
              <a:rPr lang="en-US" dirty="0" smtClean="0"/>
              <a:t>I</a:t>
            </a:r>
            <a:r>
              <a:rPr lang="id-ID" dirty="0" smtClean="0"/>
              <a:t>ntinya </a:t>
            </a:r>
            <a:r>
              <a:rPr lang="id-ID" dirty="0" smtClean="0"/>
              <a:t>Abu bakar </a:t>
            </a:r>
            <a:r>
              <a:rPr lang="en-US" dirty="0" smtClean="0"/>
              <a:t> </a:t>
            </a:r>
            <a:r>
              <a:rPr lang="id-ID" dirty="0" smtClean="0"/>
              <a:t>menyatakan bahwa telah menunjuk Umar bin Khatab supaya menjadi penggantinya sepeninggalnya kelak. Sesuai dengan pesan tersebut, sepeninggal Abu bakar, Umar bin Khattab dikukuhkan sebagai khalifah kedua dalam suatu baiat umum dan terbuka di Masjid Nabawi.</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1.jpeg"/></Relationships>
</file>

<file path=ppt/theme/_rels/theme11.xml.rels><?xml version="1.0" encoding="UTF-8" standalone="yes"?>
<Relationships xmlns="http://schemas.openxmlformats.org/package/2006/relationships"><Relationship Id="rId1" Type="http://schemas.openxmlformats.org/officeDocument/2006/relationships/image" Target="../media/image12.jpeg"/></Relationships>
</file>

<file path=ppt/theme/_rels/them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image" Target="../media/image13.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jpeg"/></Relationships>
</file>

<file path=ppt/theme/_rels/theme6.xml.rels><?xml version="1.0" encoding="UTF-8" standalone="yes"?>
<Relationships xmlns="http://schemas.openxmlformats.org/package/2006/relationships"><Relationship Id="rId1" Type="http://schemas.openxmlformats.org/officeDocument/2006/relationships/image" Target="../media/image6.jpeg"/></Relationships>
</file>

<file path=ppt/theme/_rels/theme7.xml.rels><?xml version="1.0" encoding="UTF-8" standalone="yes"?>
<Relationships xmlns="http://schemas.openxmlformats.org/package/2006/relationships"><Relationship Id="rId1" Type="http://schemas.openxmlformats.org/officeDocument/2006/relationships/image" Target="../media/image7.jpeg"/></Relationships>
</file>

<file path=ppt/theme/_rels/them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image" Target="../media/image8.jpeg"/></Relationships>
</file>

<file path=ppt/theme/_rels/theme9.xml.rels><?xml version="1.0" encoding="UTF-8" standalone="yes"?>
<Relationships xmlns="http://schemas.openxmlformats.org/package/2006/relationships"><Relationship Id="rId1" Type="http://schemas.openxmlformats.org/officeDocument/2006/relationships/image" Target="../media/image10.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0.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1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12.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5.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6.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7.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8.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9.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165</TotalTime>
  <Words>3180</Words>
  <Application>Microsoft Office PowerPoint</Application>
  <PresentationFormat>On-screen Show (4:3)</PresentationFormat>
  <Paragraphs>74</Paragraphs>
  <Slides>30</Slides>
  <Notes>0</Notes>
  <HiddenSlides>0</HiddenSlides>
  <MMClips>0</MMClips>
  <ScaleCrop>false</ScaleCrop>
  <HeadingPairs>
    <vt:vector size="4" baseType="variant">
      <vt:variant>
        <vt:lpstr>Theme</vt:lpstr>
      </vt:variant>
      <vt:variant>
        <vt:i4>12</vt:i4>
      </vt:variant>
      <vt:variant>
        <vt:lpstr>Slide Titles</vt:lpstr>
      </vt:variant>
      <vt:variant>
        <vt:i4>30</vt:i4>
      </vt:variant>
    </vt:vector>
  </HeadingPairs>
  <TitlesOfParts>
    <vt:vector size="42" baseType="lpstr">
      <vt:lpstr>Flow</vt:lpstr>
      <vt:lpstr>Apex</vt:lpstr>
      <vt:lpstr>Concourse</vt:lpstr>
      <vt:lpstr>Paper</vt:lpstr>
      <vt:lpstr>Technic</vt:lpstr>
      <vt:lpstr>Metro</vt:lpstr>
      <vt:lpstr>Opulent</vt:lpstr>
      <vt:lpstr>Civic</vt:lpstr>
      <vt:lpstr>Foundry</vt:lpstr>
      <vt:lpstr>Urban</vt:lpstr>
      <vt:lpstr>Verve</vt:lpstr>
      <vt:lpstr>Trek</vt:lpstr>
      <vt:lpstr>ISLAM MASA KHULAFAUR RASHIDIN</vt:lpstr>
      <vt:lpstr>NABI MUHAMMAD WAFAT</vt:lpstr>
      <vt:lpstr>PEMILIHAN KHALIFAH</vt:lpstr>
      <vt:lpstr>Abu Bakar ash-Shiddiq </vt:lpstr>
      <vt:lpstr>Pidato Abu Bakar Saat Pelantikan</vt:lpstr>
      <vt:lpstr>Permasalahan Negara</vt:lpstr>
      <vt:lpstr>Penyebaran Islam</vt:lpstr>
      <vt:lpstr>Sifat Abu Bakar</vt:lpstr>
      <vt:lpstr>Umar Bin Khatab Terpilih</vt:lpstr>
      <vt:lpstr>Tabiat Umar bin Khatab</vt:lpstr>
      <vt:lpstr>Pembangunan Perkampungan Masa Umar</vt:lpstr>
      <vt:lpstr>Ekspansi Islam</vt:lpstr>
      <vt:lpstr>Corak Pemerintahan Umar</vt:lpstr>
      <vt:lpstr>Perkembangan Hukum</vt:lpstr>
      <vt:lpstr>Utsman bin Affan Terpilih</vt:lpstr>
      <vt:lpstr>Prestasi Utsman</vt:lpstr>
      <vt:lpstr>Peran Mu’awiyah</vt:lpstr>
      <vt:lpstr>Tuduhan Nepotisme</vt:lpstr>
      <vt:lpstr>Tafsir Nepotisme</vt:lpstr>
      <vt:lpstr>Slide 20</vt:lpstr>
      <vt:lpstr>Standarisasi Al-Qur’an</vt:lpstr>
      <vt:lpstr>Ali bin Abi Thalib Terpilih</vt:lpstr>
      <vt:lpstr>Sosok Ali bin Abi Thalib</vt:lpstr>
      <vt:lpstr>Gaya Hidup Ali</vt:lpstr>
      <vt:lpstr>Gaya Pemerintahan Ali</vt:lpstr>
      <vt:lpstr>Sikap Masyarakat atas Ali</vt:lpstr>
      <vt:lpstr>Oposisi Ali</vt:lpstr>
      <vt:lpstr>Politik Muawiyah Atas ALI</vt:lpstr>
      <vt:lpstr>Ali TERBUNUH</vt:lpstr>
      <vt:lpstr>TAFSIR SEJARAH</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 MASA KHULAFAUR RASHIDIN</dc:title>
  <dc:creator/>
  <cp:lastModifiedBy>Miftahuddin</cp:lastModifiedBy>
  <cp:revision>34</cp:revision>
  <dcterms:created xsi:type="dcterms:W3CDTF">2006-08-16T00:00:00Z</dcterms:created>
  <dcterms:modified xsi:type="dcterms:W3CDTF">2013-03-06T05:03:33Z</dcterms:modified>
</cp:coreProperties>
</file>