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0"/>
  </p:notesMasterIdLst>
  <p:sldIdLst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93" autoAdjust="0"/>
    <p:restoredTop sz="90667" autoAdjust="0"/>
  </p:normalViewPr>
  <p:slideViewPr>
    <p:cSldViewPr snapToGrid="0">
      <p:cViewPr varScale="1">
        <p:scale>
          <a:sx n="67" d="100"/>
          <a:sy n="67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9EF5F-9A50-4F27-8CFA-628CCC17A4E2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E75E25C-8BDE-44C4-8DB6-152D95BBB000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komunikator</a:t>
          </a:r>
          <a:endParaRPr lang="id-ID" b="1" dirty="0">
            <a:solidFill>
              <a:schemeClr val="tx1"/>
            </a:solidFill>
          </a:endParaRPr>
        </a:p>
      </dgm:t>
    </dgm:pt>
    <dgm:pt modelId="{5F617AB8-398E-4E61-B1D4-1F709202B5FB}" type="parTrans" cxnId="{8FB88DD9-221E-489A-A964-809598A3BAC8}">
      <dgm:prSet/>
      <dgm:spPr/>
      <dgm:t>
        <a:bodyPr/>
        <a:lstStyle/>
        <a:p>
          <a:endParaRPr lang="id-ID" b="1"/>
        </a:p>
      </dgm:t>
    </dgm:pt>
    <dgm:pt modelId="{CCCA659F-2228-4ADD-928B-AB9C4C14486A}" type="sibTrans" cxnId="{8FB88DD9-221E-489A-A964-809598A3BAC8}">
      <dgm:prSet/>
      <dgm:spPr/>
      <dgm:t>
        <a:bodyPr/>
        <a:lstStyle/>
        <a:p>
          <a:endParaRPr lang="id-ID" b="1"/>
        </a:p>
      </dgm:t>
    </dgm:pt>
    <dgm:pt modelId="{2352899C-1E27-459D-B42C-99F4E61BF965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encoding</a:t>
          </a:r>
          <a:endParaRPr lang="id-ID" b="1" dirty="0">
            <a:solidFill>
              <a:schemeClr val="tx1"/>
            </a:solidFill>
          </a:endParaRPr>
        </a:p>
      </dgm:t>
    </dgm:pt>
    <dgm:pt modelId="{410DBEF2-FB34-49A3-8113-381AC631E541}" type="parTrans" cxnId="{FBCB4209-F24F-49F0-9F7E-B986148170AE}">
      <dgm:prSet/>
      <dgm:spPr/>
      <dgm:t>
        <a:bodyPr/>
        <a:lstStyle/>
        <a:p>
          <a:endParaRPr lang="id-ID" b="1"/>
        </a:p>
      </dgm:t>
    </dgm:pt>
    <dgm:pt modelId="{C1C8C796-056C-4AA2-B6A6-BE8113B209E0}" type="sibTrans" cxnId="{FBCB4209-F24F-49F0-9F7E-B986148170AE}">
      <dgm:prSet/>
      <dgm:spPr/>
      <dgm:t>
        <a:bodyPr/>
        <a:lstStyle/>
        <a:p>
          <a:endParaRPr lang="id-ID" b="1"/>
        </a:p>
      </dgm:t>
    </dgm:pt>
    <dgm:pt modelId="{F461FF00-7FEE-4D58-8891-9455AA3A1883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pesan</a:t>
          </a:r>
          <a:endParaRPr lang="id-ID" b="1" dirty="0">
            <a:solidFill>
              <a:schemeClr val="tx1"/>
            </a:solidFill>
          </a:endParaRPr>
        </a:p>
      </dgm:t>
    </dgm:pt>
    <dgm:pt modelId="{42C55839-B9E3-4DBE-91C1-8AFA2EF67D9F}" type="parTrans" cxnId="{9190EB7F-578B-401D-A322-0288BCE2E830}">
      <dgm:prSet/>
      <dgm:spPr/>
      <dgm:t>
        <a:bodyPr/>
        <a:lstStyle/>
        <a:p>
          <a:endParaRPr lang="id-ID" b="1"/>
        </a:p>
      </dgm:t>
    </dgm:pt>
    <dgm:pt modelId="{AC3A616A-A92E-4C82-A59D-1CEACEFF2F5A}" type="sibTrans" cxnId="{9190EB7F-578B-401D-A322-0288BCE2E830}">
      <dgm:prSet/>
      <dgm:spPr/>
      <dgm:t>
        <a:bodyPr/>
        <a:lstStyle/>
        <a:p>
          <a:endParaRPr lang="id-ID" b="1"/>
        </a:p>
      </dgm:t>
    </dgm:pt>
    <dgm:pt modelId="{A1E66A74-81EF-4E4A-86E1-83DE6054A42A}" type="pres">
      <dgm:prSet presAssocID="{1A79EF5F-9A50-4F27-8CFA-628CCC17A4E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6DEA606-3117-4501-B3BB-57C541978534}" type="pres">
      <dgm:prSet presAssocID="{1A79EF5F-9A50-4F27-8CFA-628CCC17A4E2}" presName="dummyMaxCanvas" presStyleCnt="0">
        <dgm:presLayoutVars/>
      </dgm:prSet>
      <dgm:spPr/>
    </dgm:pt>
    <dgm:pt modelId="{AA1C64A9-891C-466C-9E5B-24ADA2CCCD35}" type="pres">
      <dgm:prSet presAssocID="{1A79EF5F-9A50-4F27-8CFA-628CCC17A4E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8ABC3D9-22F0-4B60-8085-D6870797E8D8}" type="pres">
      <dgm:prSet presAssocID="{1A79EF5F-9A50-4F27-8CFA-628CCC17A4E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5853FE4-7EF4-4598-98BF-EE59362D3F7E}" type="pres">
      <dgm:prSet presAssocID="{1A79EF5F-9A50-4F27-8CFA-628CCC17A4E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B7D7D2C-3570-442C-A583-BFA57CF615C3}" type="pres">
      <dgm:prSet presAssocID="{1A79EF5F-9A50-4F27-8CFA-628CCC17A4E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2FA042-DD7F-4CA4-B5EA-A14EDD64E968}" type="pres">
      <dgm:prSet presAssocID="{1A79EF5F-9A50-4F27-8CFA-628CCC17A4E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3C932A-4542-42E4-9410-1C1605E4E079}" type="pres">
      <dgm:prSet presAssocID="{1A79EF5F-9A50-4F27-8CFA-628CCC17A4E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6A1E8F-9B29-4D07-B0FB-F070DA46C637}" type="pres">
      <dgm:prSet presAssocID="{1A79EF5F-9A50-4F27-8CFA-628CCC17A4E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61EE25-3C1A-4995-8784-32C1D1886A19}" type="pres">
      <dgm:prSet presAssocID="{1A79EF5F-9A50-4F27-8CFA-628CCC17A4E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60FEBDA-86C0-4853-9AA2-AE6C30ABF819}" type="presOf" srcId="{F461FF00-7FEE-4D58-8891-9455AA3A1883}" destId="{F5853FE4-7EF4-4598-98BF-EE59362D3F7E}" srcOrd="0" destOrd="0" presId="urn:microsoft.com/office/officeart/2005/8/layout/vProcess5"/>
    <dgm:cxn modelId="{FBCB4209-F24F-49F0-9F7E-B986148170AE}" srcId="{1A79EF5F-9A50-4F27-8CFA-628CCC17A4E2}" destId="{2352899C-1E27-459D-B42C-99F4E61BF965}" srcOrd="1" destOrd="0" parTransId="{410DBEF2-FB34-49A3-8113-381AC631E541}" sibTransId="{C1C8C796-056C-4AA2-B6A6-BE8113B209E0}"/>
    <dgm:cxn modelId="{7ED014D5-9802-44EA-8C14-A39D0AB20C40}" type="presOf" srcId="{1A79EF5F-9A50-4F27-8CFA-628CCC17A4E2}" destId="{A1E66A74-81EF-4E4A-86E1-83DE6054A42A}" srcOrd="0" destOrd="0" presId="urn:microsoft.com/office/officeart/2005/8/layout/vProcess5"/>
    <dgm:cxn modelId="{61448F5F-1D09-4263-90EB-1CF4ED5DC00C}" type="presOf" srcId="{F461FF00-7FEE-4D58-8891-9455AA3A1883}" destId="{A961EE25-3C1A-4995-8784-32C1D1886A19}" srcOrd="1" destOrd="0" presId="urn:microsoft.com/office/officeart/2005/8/layout/vProcess5"/>
    <dgm:cxn modelId="{BC959640-8570-4435-904C-F9C6DC2A7805}" type="presOf" srcId="{CCCA659F-2228-4ADD-928B-AB9C4C14486A}" destId="{BB7D7D2C-3570-442C-A583-BFA57CF615C3}" srcOrd="0" destOrd="0" presId="urn:microsoft.com/office/officeart/2005/8/layout/vProcess5"/>
    <dgm:cxn modelId="{5B26A154-725E-4869-A04F-DD60CC3B9774}" type="presOf" srcId="{4E75E25C-8BDE-44C4-8DB6-152D95BBB000}" destId="{AA1C64A9-891C-466C-9E5B-24ADA2CCCD35}" srcOrd="0" destOrd="0" presId="urn:microsoft.com/office/officeart/2005/8/layout/vProcess5"/>
    <dgm:cxn modelId="{4BCC5970-F9F9-495D-9DE7-DDC73F36B60E}" type="presOf" srcId="{2352899C-1E27-459D-B42C-99F4E61BF965}" destId="{EF6A1E8F-9B29-4D07-B0FB-F070DA46C637}" srcOrd="1" destOrd="0" presId="urn:microsoft.com/office/officeart/2005/8/layout/vProcess5"/>
    <dgm:cxn modelId="{4AB49808-1848-429C-B1D2-FCB96EEC9FB0}" type="presOf" srcId="{C1C8C796-056C-4AA2-B6A6-BE8113B209E0}" destId="{8D2FA042-DD7F-4CA4-B5EA-A14EDD64E968}" srcOrd="0" destOrd="0" presId="urn:microsoft.com/office/officeart/2005/8/layout/vProcess5"/>
    <dgm:cxn modelId="{778D1B19-7D9A-4B18-AA83-B1CEA7647313}" type="presOf" srcId="{4E75E25C-8BDE-44C4-8DB6-152D95BBB000}" destId="{1F3C932A-4542-42E4-9410-1C1605E4E079}" srcOrd="1" destOrd="0" presId="urn:microsoft.com/office/officeart/2005/8/layout/vProcess5"/>
    <dgm:cxn modelId="{8FB88DD9-221E-489A-A964-809598A3BAC8}" srcId="{1A79EF5F-9A50-4F27-8CFA-628CCC17A4E2}" destId="{4E75E25C-8BDE-44C4-8DB6-152D95BBB000}" srcOrd="0" destOrd="0" parTransId="{5F617AB8-398E-4E61-B1D4-1F709202B5FB}" sibTransId="{CCCA659F-2228-4ADD-928B-AB9C4C14486A}"/>
    <dgm:cxn modelId="{9190EB7F-578B-401D-A322-0288BCE2E830}" srcId="{1A79EF5F-9A50-4F27-8CFA-628CCC17A4E2}" destId="{F461FF00-7FEE-4D58-8891-9455AA3A1883}" srcOrd="2" destOrd="0" parTransId="{42C55839-B9E3-4DBE-91C1-8AFA2EF67D9F}" sibTransId="{AC3A616A-A92E-4C82-A59D-1CEACEFF2F5A}"/>
    <dgm:cxn modelId="{66200139-458D-465C-B560-061D9FA37ADF}" type="presOf" srcId="{2352899C-1E27-459D-B42C-99F4E61BF965}" destId="{D8ABC3D9-22F0-4B60-8085-D6870797E8D8}" srcOrd="0" destOrd="0" presId="urn:microsoft.com/office/officeart/2005/8/layout/vProcess5"/>
    <dgm:cxn modelId="{F928EC77-E999-414F-B0A7-BB893DFF1DF5}" type="presParOf" srcId="{A1E66A74-81EF-4E4A-86E1-83DE6054A42A}" destId="{E6DEA606-3117-4501-B3BB-57C541978534}" srcOrd="0" destOrd="0" presId="urn:microsoft.com/office/officeart/2005/8/layout/vProcess5"/>
    <dgm:cxn modelId="{B21CAEC2-6E62-40D4-BFD5-945093C59595}" type="presParOf" srcId="{A1E66A74-81EF-4E4A-86E1-83DE6054A42A}" destId="{AA1C64A9-891C-466C-9E5B-24ADA2CCCD35}" srcOrd="1" destOrd="0" presId="urn:microsoft.com/office/officeart/2005/8/layout/vProcess5"/>
    <dgm:cxn modelId="{115CD8F0-BE71-425F-B20F-7E2B0AEF0A35}" type="presParOf" srcId="{A1E66A74-81EF-4E4A-86E1-83DE6054A42A}" destId="{D8ABC3D9-22F0-4B60-8085-D6870797E8D8}" srcOrd="2" destOrd="0" presId="urn:microsoft.com/office/officeart/2005/8/layout/vProcess5"/>
    <dgm:cxn modelId="{2F326385-DAEF-48C3-91BB-28D6E9FB19CD}" type="presParOf" srcId="{A1E66A74-81EF-4E4A-86E1-83DE6054A42A}" destId="{F5853FE4-7EF4-4598-98BF-EE59362D3F7E}" srcOrd="3" destOrd="0" presId="urn:microsoft.com/office/officeart/2005/8/layout/vProcess5"/>
    <dgm:cxn modelId="{AF9F4A46-9806-45C3-B74A-318BCE0BCE8E}" type="presParOf" srcId="{A1E66A74-81EF-4E4A-86E1-83DE6054A42A}" destId="{BB7D7D2C-3570-442C-A583-BFA57CF615C3}" srcOrd="4" destOrd="0" presId="urn:microsoft.com/office/officeart/2005/8/layout/vProcess5"/>
    <dgm:cxn modelId="{D6563461-4653-4B22-9C9F-99EA92C474AB}" type="presParOf" srcId="{A1E66A74-81EF-4E4A-86E1-83DE6054A42A}" destId="{8D2FA042-DD7F-4CA4-B5EA-A14EDD64E968}" srcOrd="5" destOrd="0" presId="urn:microsoft.com/office/officeart/2005/8/layout/vProcess5"/>
    <dgm:cxn modelId="{E6297402-508F-4856-BF38-299B0CDB80A1}" type="presParOf" srcId="{A1E66A74-81EF-4E4A-86E1-83DE6054A42A}" destId="{1F3C932A-4542-42E4-9410-1C1605E4E079}" srcOrd="6" destOrd="0" presId="urn:microsoft.com/office/officeart/2005/8/layout/vProcess5"/>
    <dgm:cxn modelId="{A916410A-27DD-4E7F-8DBC-E12215C6835F}" type="presParOf" srcId="{A1E66A74-81EF-4E4A-86E1-83DE6054A42A}" destId="{EF6A1E8F-9B29-4D07-B0FB-F070DA46C637}" srcOrd="7" destOrd="0" presId="urn:microsoft.com/office/officeart/2005/8/layout/vProcess5"/>
    <dgm:cxn modelId="{B1AAE297-FCB8-427D-90E3-EA2B1C7DA9B7}" type="presParOf" srcId="{A1E66A74-81EF-4E4A-86E1-83DE6054A42A}" destId="{A961EE25-3C1A-4995-8784-32C1D1886A19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79EF5F-9A50-4F27-8CFA-628CCC17A4E2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352899C-1E27-459D-B42C-99F4E61BF965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decoding</a:t>
          </a:r>
          <a:endParaRPr lang="id-ID" b="1" dirty="0">
            <a:solidFill>
              <a:schemeClr val="tx1"/>
            </a:solidFill>
          </a:endParaRPr>
        </a:p>
      </dgm:t>
    </dgm:pt>
    <dgm:pt modelId="{410DBEF2-FB34-49A3-8113-381AC631E541}" type="parTrans" cxnId="{FBCB4209-F24F-49F0-9F7E-B986148170AE}">
      <dgm:prSet/>
      <dgm:spPr/>
      <dgm:t>
        <a:bodyPr/>
        <a:lstStyle/>
        <a:p>
          <a:endParaRPr lang="id-ID" b="1"/>
        </a:p>
      </dgm:t>
    </dgm:pt>
    <dgm:pt modelId="{C1C8C796-056C-4AA2-B6A6-BE8113B209E0}" type="sibTrans" cxnId="{FBCB4209-F24F-49F0-9F7E-B986148170AE}">
      <dgm:prSet/>
      <dgm:spPr/>
      <dgm:t>
        <a:bodyPr/>
        <a:lstStyle/>
        <a:p>
          <a:endParaRPr lang="id-ID" b="1"/>
        </a:p>
      </dgm:t>
    </dgm:pt>
    <dgm:pt modelId="{F461FF00-7FEE-4D58-8891-9455AA3A1883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komunikan</a:t>
          </a:r>
          <a:endParaRPr lang="id-ID" b="1" dirty="0">
            <a:solidFill>
              <a:schemeClr val="tx1"/>
            </a:solidFill>
          </a:endParaRPr>
        </a:p>
      </dgm:t>
    </dgm:pt>
    <dgm:pt modelId="{42C55839-B9E3-4DBE-91C1-8AFA2EF67D9F}" type="parTrans" cxnId="{9190EB7F-578B-401D-A322-0288BCE2E830}">
      <dgm:prSet/>
      <dgm:spPr/>
      <dgm:t>
        <a:bodyPr/>
        <a:lstStyle/>
        <a:p>
          <a:endParaRPr lang="id-ID" b="1"/>
        </a:p>
      </dgm:t>
    </dgm:pt>
    <dgm:pt modelId="{AC3A616A-A92E-4C82-A59D-1CEACEFF2F5A}" type="sibTrans" cxnId="{9190EB7F-578B-401D-A322-0288BCE2E830}">
      <dgm:prSet/>
      <dgm:spPr/>
      <dgm:t>
        <a:bodyPr/>
        <a:lstStyle/>
        <a:p>
          <a:endParaRPr lang="id-ID" b="1"/>
        </a:p>
      </dgm:t>
    </dgm:pt>
    <dgm:pt modelId="{A1E66A74-81EF-4E4A-86E1-83DE6054A42A}" type="pres">
      <dgm:prSet presAssocID="{1A79EF5F-9A50-4F27-8CFA-628CCC17A4E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6DEA606-3117-4501-B3BB-57C541978534}" type="pres">
      <dgm:prSet presAssocID="{1A79EF5F-9A50-4F27-8CFA-628CCC17A4E2}" presName="dummyMaxCanvas" presStyleCnt="0">
        <dgm:presLayoutVars/>
      </dgm:prSet>
      <dgm:spPr/>
    </dgm:pt>
    <dgm:pt modelId="{5BF76CC2-2B24-4C80-8A85-828E70018B9C}" type="pres">
      <dgm:prSet presAssocID="{1A79EF5F-9A50-4F27-8CFA-628CCC17A4E2}" presName="TwoNodes_1" presStyleLbl="node1" presStyleIdx="0" presStyleCnt="2" custLinFactNeighborX="-1680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71A65B3-B6D9-4CC4-96EF-50D09E40AA6C}" type="pres">
      <dgm:prSet presAssocID="{1A79EF5F-9A50-4F27-8CFA-628CCC17A4E2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7AA832E-1D80-4155-8F2F-C7A6EA46CB42}" type="pres">
      <dgm:prSet presAssocID="{1A79EF5F-9A50-4F27-8CFA-628CCC17A4E2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A52258-9036-4202-85D9-063969CAB05F}" type="pres">
      <dgm:prSet presAssocID="{1A79EF5F-9A50-4F27-8CFA-628CCC17A4E2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396E3BF-1E7A-4160-BD38-BF083D63CB7B}" type="pres">
      <dgm:prSet presAssocID="{1A79EF5F-9A50-4F27-8CFA-628CCC17A4E2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BCB4209-F24F-49F0-9F7E-B986148170AE}" srcId="{1A79EF5F-9A50-4F27-8CFA-628CCC17A4E2}" destId="{2352899C-1E27-459D-B42C-99F4E61BF965}" srcOrd="0" destOrd="0" parTransId="{410DBEF2-FB34-49A3-8113-381AC631E541}" sibTransId="{C1C8C796-056C-4AA2-B6A6-BE8113B209E0}"/>
    <dgm:cxn modelId="{63B01424-B951-4BBD-BB97-1F0C3A5CB1CB}" type="presOf" srcId="{1A79EF5F-9A50-4F27-8CFA-628CCC17A4E2}" destId="{A1E66A74-81EF-4E4A-86E1-83DE6054A42A}" srcOrd="0" destOrd="0" presId="urn:microsoft.com/office/officeart/2005/8/layout/vProcess5"/>
    <dgm:cxn modelId="{C7B2F13B-7F41-457B-8323-A2EC1C5CC62F}" type="presOf" srcId="{F461FF00-7FEE-4D58-8891-9455AA3A1883}" destId="{E71A65B3-B6D9-4CC4-96EF-50D09E40AA6C}" srcOrd="0" destOrd="0" presId="urn:microsoft.com/office/officeart/2005/8/layout/vProcess5"/>
    <dgm:cxn modelId="{798D70C2-7D43-4AF1-93F2-3A9116177A78}" type="presOf" srcId="{2352899C-1E27-459D-B42C-99F4E61BF965}" destId="{61A52258-9036-4202-85D9-063969CAB05F}" srcOrd="1" destOrd="0" presId="urn:microsoft.com/office/officeart/2005/8/layout/vProcess5"/>
    <dgm:cxn modelId="{9533055A-1358-4CE2-902F-43C6202A540C}" type="presOf" srcId="{C1C8C796-056C-4AA2-B6A6-BE8113B209E0}" destId="{E7AA832E-1D80-4155-8F2F-C7A6EA46CB42}" srcOrd="0" destOrd="0" presId="urn:microsoft.com/office/officeart/2005/8/layout/vProcess5"/>
    <dgm:cxn modelId="{6C5C69D0-7D56-40DF-9F74-46758A23483F}" type="presOf" srcId="{F461FF00-7FEE-4D58-8891-9455AA3A1883}" destId="{A396E3BF-1E7A-4160-BD38-BF083D63CB7B}" srcOrd="1" destOrd="0" presId="urn:microsoft.com/office/officeart/2005/8/layout/vProcess5"/>
    <dgm:cxn modelId="{9190EB7F-578B-401D-A322-0288BCE2E830}" srcId="{1A79EF5F-9A50-4F27-8CFA-628CCC17A4E2}" destId="{F461FF00-7FEE-4D58-8891-9455AA3A1883}" srcOrd="1" destOrd="0" parTransId="{42C55839-B9E3-4DBE-91C1-8AFA2EF67D9F}" sibTransId="{AC3A616A-A92E-4C82-A59D-1CEACEFF2F5A}"/>
    <dgm:cxn modelId="{5B6665CB-3909-4C9E-999F-97F480894383}" type="presOf" srcId="{2352899C-1E27-459D-B42C-99F4E61BF965}" destId="{5BF76CC2-2B24-4C80-8A85-828E70018B9C}" srcOrd="0" destOrd="0" presId="urn:microsoft.com/office/officeart/2005/8/layout/vProcess5"/>
    <dgm:cxn modelId="{2103E678-8318-4A23-8B05-DF2DD0BA1E5D}" type="presParOf" srcId="{A1E66A74-81EF-4E4A-86E1-83DE6054A42A}" destId="{E6DEA606-3117-4501-B3BB-57C541978534}" srcOrd="0" destOrd="0" presId="urn:microsoft.com/office/officeart/2005/8/layout/vProcess5"/>
    <dgm:cxn modelId="{B64FFA53-6637-4333-A579-65422155459C}" type="presParOf" srcId="{A1E66A74-81EF-4E4A-86E1-83DE6054A42A}" destId="{5BF76CC2-2B24-4C80-8A85-828E70018B9C}" srcOrd="1" destOrd="0" presId="urn:microsoft.com/office/officeart/2005/8/layout/vProcess5"/>
    <dgm:cxn modelId="{8CA736CE-4A79-4984-94F1-DFA8E382C4C0}" type="presParOf" srcId="{A1E66A74-81EF-4E4A-86E1-83DE6054A42A}" destId="{E71A65B3-B6D9-4CC4-96EF-50D09E40AA6C}" srcOrd="2" destOrd="0" presId="urn:microsoft.com/office/officeart/2005/8/layout/vProcess5"/>
    <dgm:cxn modelId="{5C3B498E-7E0A-413E-A77C-EBF57A727CCB}" type="presParOf" srcId="{A1E66A74-81EF-4E4A-86E1-83DE6054A42A}" destId="{E7AA832E-1D80-4155-8F2F-C7A6EA46CB42}" srcOrd="3" destOrd="0" presId="urn:microsoft.com/office/officeart/2005/8/layout/vProcess5"/>
    <dgm:cxn modelId="{4FC42023-9280-4A61-B431-8E3333CBFD3A}" type="presParOf" srcId="{A1E66A74-81EF-4E4A-86E1-83DE6054A42A}" destId="{61A52258-9036-4202-85D9-063969CAB05F}" srcOrd="4" destOrd="0" presId="urn:microsoft.com/office/officeart/2005/8/layout/vProcess5"/>
    <dgm:cxn modelId="{D9A087E9-0197-4C3B-AE87-789C358AE559}" type="presParOf" srcId="{A1E66A74-81EF-4E4A-86E1-83DE6054A42A}" destId="{A396E3BF-1E7A-4160-BD38-BF083D63CB7B}" srcOrd="5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3EC772-FEC3-4C20-9831-7C5CB4E3723A}" type="doc">
      <dgm:prSet loTypeId="urn:microsoft.com/office/officeart/2005/8/layout/arrow2" loCatId="process" qsTypeId="urn:microsoft.com/office/officeart/2005/8/quickstyle/3d8" qsCatId="3D" csTypeId="urn:microsoft.com/office/officeart/2005/8/colors/accent1_2" csCatId="accent1" phldr="1"/>
      <dgm:spPr/>
    </dgm:pt>
    <dgm:pt modelId="{7432EE9E-A800-4459-8EA2-201EE7EB63C0}">
      <dgm:prSet phldrT="[Text]" custT="1"/>
      <dgm:spPr/>
      <dgm:t>
        <a:bodyPr/>
        <a:lstStyle/>
        <a:p>
          <a:endParaRPr lang="id-ID" sz="2400" dirty="0"/>
        </a:p>
      </dgm:t>
    </dgm:pt>
    <dgm:pt modelId="{DDA301BA-7224-41A1-A67E-3977F3C55FDE}" type="parTrans" cxnId="{11D3C87A-15BE-4614-BC2D-E416B21CADFD}">
      <dgm:prSet/>
      <dgm:spPr/>
      <dgm:t>
        <a:bodyPr/>
        <a:lstStyle/>
        <a:p>
          <a:endParaRPr lang="id-ID" sz="5400"/>
        </a:p>
      </dgm:t>
    </dgm:pt>
    <dgm:pt modelId="{86D19095-5931-4F6E-AC71-23D3556FDC99}" type="sibTrans" cxnId="{11D3C87A-15BE-4614-BC2D-E416B21CADFD}">
      <dgm:prSet/>
      <dgm:spPr/>
      <dgm:t>
        <a:bodyPr/>
        <a:lstStyle/>
        <a:p>
          <a:endParaRPr lang="id-ID" sz="5400"/>
        </a:p>
      </dgm:t>
    </dgm:pt>
    <dgm:pt modelId="{0E73F727-C800-4F2C-AD17-14B0A80A6DDE}">
      <dgm:prSet phldrT="[Text]" custT="1"/>
      <dgm:spPr/>
      <dgm:t>
        <a:bodyPr/>
        <a:lstStyle/>
        <a:p>
          <a:endParaRPr lang="id-ID" sz="2400" dirty="0"/>
        </a:p>
      </dgm:t>
    </dgm:pt>
    <dgm:pt modelId="{02179DC1-608F-417F-BA8D-AC2349746C45}" type="parTrans" cxnId="{7217B8AC-4E1B-4FD9-B06D-FD1C4A8A686D}">
      <dgm:prSet/>
      <dgm:spPr/>
      <dgm:t>
        <a:bodyPr/>
        <a:lstStyle/>
        <a:p>
          <a:endParaRPr lang="id-ID" sz="5400"/>
        </a:p>
      </dgm:t>
    </dgm:pt>
    <dgm:pt modelId="{C003F178-E733-46CE-A593-5CC2E8149261}" type="sibTrans" cxnId="{7217B8AC-4E1B-4FD9-B06D-FD1C4A8A686D}">
      <dgm:prSet/>
      <dgm:spPr/>
      <dgm:t>
        <a:bodyPr/>
        <a:lstStyle/>
        <a:p>
          <a:endParaRPr lang="id-ID" sz="5400"/>
        </a:p>
      </dgm:t>
    </dgm:pt>
    <dgm:pt modelId="{7EADF8D0-CEA9-4992-A35A-DA4A1E37EC95}">
      <dgm:prSet phldrT="[Text]" custT="1"/>
      <dgm:spPr/>
      <dgm:t>
        <a:bodyPr/>
        <a:lstStyle/>
        <a:p>
          <a:endParaRPr lang="id-ID" sz="2400" dirty="0"/>
        </a:p>
      </dgm:t>
    </dgm:pt>
    <dgm:pt modelId="{474D2738-7EB3-46A3-A06F-B4E615BDD7EF}" type="parTrans" cxnId="{3EAB6BEA-E7CD-4C2B-BB35-399BFD2CE109}">
      <dgm:prSet/>
      <dgm:spPr/>
      <dgm:t>
        <a:bodyPr/>
        <a:lstStyle/>
        <a:p>
          <a:endParaRPr lang="id-ID" sz="5400"/>
        </a:p>
      </dgm:t>
    </dgm:pt>
    <dgm:pt modelId="{E2415CF0-88BB-44E0-A0FD-95536B5F9ECA}" type="sibTrans" cxnId="{3EAB6BEA-E7CD-4C2B-BB35-399BFD2CE109}">
      <dgm:prSet/>
      <dgm:spPr/>
      <dgm:t>
        <a:bodyPr/>
        <a:lstStyle/>
        <a:p>
          <a:endParaRPr lang="id-ID" sz="5400"/>
        </a:p>
      </dgm:t>
    </dgm:pt>
    <dgm:pt modelId="{F38DC3B8-57AC-4287-8680-4E2FCA3AC8DF}" type="pres">
      <dgm:prSet presAssocID="{7F3EC772-FEC3-4C20-9831-7C5CB4E3723A}" presName="arrowDiagram" presStyleCnt="0">
        <dgm:presLayoutVars>
          <dgm:chMax val="5"/>
          <dgm:dir/>
          <dgm:resizeHandles val="exact"/>
        </dgm:presLayoutVars>
      </dgm:prSet>
      <dgm:spPr/>
    </dgm:pt>
    <dgm:pt modelId="{4B9FBC4F-F5DC-4F36-A866-48FD7DB475DD}" type="pres">
      <dgm:prSet presAssocID="{7F3EC772-FEC3-4C20-9831-7C5CB4E3723A}" presName="arrow" presStyleLbl="bgShp" presStyleIdx="0" presStyleCnt="1"/>
      <dgm:spPr/>
    </dgm:pt>
    <dgm:pt modelId="{2DD7E4A7-1643-4CF9-A610-17A2AA074414}" type="pres">
      <dgm:prSet presAssocID="{7F3EC772-FEC3-4C20-9831-7C5CB4E3723A}" presName="arrowDiagram3" presStyleCnt="0"/>
      <dgm:spPr/>
    </dgm:pt>
    <dgm:pt modelId="{8C5AD171-AE13-44A8-AA2C-ABE0A510951B}" type="pres">
      <dgm:prSet presAssocID="{7432EE9E-A800-4459-8EA2-201EE7EB63C0}" presName="bullet3a" presStyleLbl="node1" presStyleIdx="0" presStyleCnt="3"/>
      <dgm:spPr/>
    </dgm:pt>
    <dgm:pt modelId="{6E843E4B-E18B-45A9-85BC-B08A749F9E41}" type="pres">
      <dgm:prSet presAssocID="{7432EE9E-A800-4459-8EA2-201EE7EB63C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7BD2DA-87FA-4E5B-86E7-7DB492DDBCC5}" type="pres">
      <dgm:prSet presAssocID="{0E73F727-C800-4F2C-AD17-14B0A80A6DDE}" presName="bullet3b" presStyleLbl="node1" presStyleIdx="1" presStyleCnt="3"/>
      <dgm:spPr/>
    </dgm:pt>
    <dgm:pt modelId="{AB727FA2-158C-4654-92C4-C0FAE44A938D}" type="pres">
      <dgm:prSet presAssocID="{0E73F727-C800-4F2C-AD17-14B0A80A6DD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414BEF-937C-4DDB-BFCA-FDE4BA466802}" type="pres">
      <dgm:prSet presAssocID="{7EADF8D0-CEA9-4992-A35A-DA4A1E37EC95}" presName="bullet3c" presStyleLbl="node1" presStyleIdx="2" presStyleCnt="3"/>
      <dgm:spPr/>
    </dgm:pt>
    <dgm:pt modelId="{3BFB0805-FF17-41BC-91AE-440050473023}" type="pres">
      <dgm:prSet presAssocID="{7EADF8D0-CEA9-4992-A35A-DA4A1E37EC95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C61E8C7-D5A9-4A65-808B-B16D1DF445C5}" type="presOf" srcId="{7F3EC772-FEC3-4C20-9831-7C5CB4E3723A}" destId="{F38DC3B8-57AC-4287-8680-4E2FCA3AC8DF}" srcOrd="0" destOrd="0" presId="urn:microsoft.com/office/officeart/2005/8/layout/arrow2"/>
    <dgm:cxn modelId="{7217B8AC-4E1B-4FD9-B06D-FD1C4A8A686D}" srcId="{7F3EC772-FEC3-4C20-9831-7C5CB4E3723A}" destId="{0E73F727-C800-4F2C-AD17-14B0A80A6DDE}" srcOrd="1" destOrd="0" parTransId="{02179DC1-608F-417F-BA8D-AC2349746C45}" sibTransId="{C003F178-E733-46CE-A593-5CC2E8149261}"/>
    <dgm:cxn modelId="{06ABD55B-31C5-45C1-BBF3-BDA8C7DF700B}" type="presOf" srcId="{0E73F727-C800-4F2C-AD17-14B0A80A6DDE}" destId="{AB727FA2-158C-4654-92C4-C0FAE44A938D}" srcOrd="0" destOrd="0" presId="urn:microsoft.com/office/officeart/2005/8/layout/arrow2"/>
    <dgm:cxn modelId="{3EAB6BEA-E7CD-4C2B-BB35-399BFD2CE109}" srcId="{7F3EC772-FEC3-4C20-9831-7C5CB4E3723A}" destId="{7EADF8D0-CEA9-4992-A35A-DA4A1E37EC95}" srcOrd="2" destOrd="0" parTransId="{474D2738-7EB3-46A3-A06F-B4E615BDD7EF}" sibTransId="{E2415CF0-88BB-44E0-A0FD-95536B5F9ECA}"/>
    <dgm:cxn modelId="{2A77988E-34CF-493F-9F5F-47D4EF5557F6}" type="presOf" srcId="{7432EE9E-A800-4459-8EA2-201EE7EB63C0}" destId="{6E843E4B-E18B-45A9-85BC-B08A749F9E41}" srcOrd="0" destOrd="0" presId="urn:microsoft.com/office/officeart/2005/8/layout/arrow2"/>
    <dgm:cxn modelId="{2EC8477C-C8E8-4B28-B132-A807435B2348}" type="presOf" srcId="{7EADF8D0-CEA9-4992-A35A-DA4A1E37EC95}" destId="{3BFB0805-FF17-41BC-91AE-440050473023}" srcOrd="0" destOrd="0" presId="urn:microsoft.com/office/officeart/2005/8/layout/arrow2"/>
    <dgm:cxn modelId="{11D3C87A-15BE-4614-BC2D-E416B21CADFD}" srcId="{7F3EC772-FEC3-4C20-9831-7C5CB4E3723A}" destId="{7432EE9E-A800-4459-8EA2-201EE7EB63C0}" srcOrd="0" destOrd="0" parTransId="{DDA301BA-7224-41A1-A67E-3977F3C55FDE}" sibTransId="{86D19095-5931-4F6E-AC71-23D3556FDC99}"/>
    <dgm:cxn modelId="{561A198A-4C66-42E7-9A38-371D43194F0F}" type="presParOf" srcId="{F38DC3B8-57AC-4287-8680-4E2FCA3AC8DF}" destId="{4B9FBC4F-F5DC-4F36-A866-48FD7DB475DD}" srcOrd="0" destOrd="0" presId="urn:microsoft.com/office/officeart/2005/8/layout/arrow2"/>
    <dgm:cxn modelId="{41ABEAC7-36CC-44FB-9AD8-87CACBF34CE8}" type="presParOf" srcId="{F38DC3B8-57AC-4287-8680-4E2FCA3AC8DF}" destId="{2DD7E4A7-1643-4CF9-A610-17A2AA074414}" srcOrd="1" destOrd="0" presId="urn:microsoft.com/office/officeart/2005/8/layout/arrow2"/>
    <dgm:cxn modelId="{BC7C2669-D63A-4EA7-AA10-2641701CA2BB}" type="presParOf" srcId="{2DD7E4A7-1643-4CF9-A610-17A2AA074414}" destId="{8C5AD171-AE13-44A8-AA2C-ABE0A510951B}" srcOrd="0" destOrd="0" presId="urn:microsoft.com/office/officeart/2005/8/layout/arrow2"/>
    <dgm:cxn modelId="{B76611A9-A535-47DB-926F-CBDF492E03CA}" type="presParOf" srcId="{2DD7E4A7-1643-4CF9-A610-17A2AA074414}" destId="{6E843E4B-E18B-45A9-85BC-B08A749F9E41}" srcOrd="1" destOrd="0" presId="urn:microsoft.com/office/officeart/2005/8/layout/arrow2"/>
    <dgm:cxn modelId="{EB2555FD-35CA-4FB6-925C-781E76A74177}" type="presParOf" srcId="{2DD7E4A7-1643-4CF9-A610-17A2AA074414}" destId="{BF7BD2DA-87FA-4E5B-86E7-7DB492DDBCC5}" srcOrd="2" destOrd="0" presId="urn:microsoft.com/office/officeart/2005/8/layout/arrow2"/>
    <dgm:cxn modelId="{36D2DB32-81B4-4583-B079-BC150833D22B}" type="presParOf" srcId="{2DD7E4A7-1643-4CF9-A610-17A2AA074414}" destId="{AB727FA2-158C-4654-92C4-C0FAE44A938D}" srcOrd="3" destOrd="0" presId="urn:microsoft.com/office/officeart/2005/8/layout/arrow2"/>
    <dgm:cxn modelId="{505BFD09-91C8-48E2-B63C-591E6F97F1C7}" type="presParOf" srcId="{2DD7E4A7-1643-4CF9-A610-17A2AA074414}" destId="{4D414BEF-937C-4DDB-BFCA-FDE4BA466802}" srcOrd="4" destOrd="0" presId="urn:microsoft.com/office/officeart/2005/8/layout/arrow2"/>
    <dgm:cxn modelId="{577D57BF-E8D9-40DD-B869-0DC2D6C56B35}" type="presParOf" srcId="{2DD7E4A7-1643-4CF9-A610-17A2AA074414}" destId="{3BFB0805-FF17-41BC-91AE-440050473023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726A08-EFAA-4DA9-8F68-196C156EFC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26A08-EFAA-4DA9-8F68-196C156EFC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id-ID" dirty="0" smtClean="0"/>
              <a:t> Komunikasi</a:t>
            </a:r>
            <a:r>
              <a:rPr lang="id-ID" baseline="0" dirty="0" smtClean="0"/>
              <a:t> sangat dipengaruhi oleh situasi</a:t>
            </a:r>
          </a:p>
          <a:p>
            <a:pPr>
              <a:buFont typeface="Arial" charset="0"/>
              <a:buChar char="•"/>
            </a:pPr>
            <a:r>
              <a:rPr lang="id-ID" baseline="0" dirty="0" smtClean="0"/>
              <a:t> Kendala komunikasi yang paling tinggi adalah bahasa</a:t>
            </a:r>
          </a:p>
          <a:p>
            <a:pPr>
              <a:buFont typeface="Arial" charset="0"/>
              <a:buChar char="•"/>
            </a:pPr>
            <a:r>
              <a:rPr lang="id-ID" baseline="0" dirty="0" smtClean="0"/>
              <a:t>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26A08-EFAA-4DA9-8F68-196C156EFC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What is</a:t>
            </a:r>
            <a:r>
              <a:rPr lang="id-ID" baseline="0" smtClean="0"/>
              <a:t> your espectations/competences after following our class</a:t>
            </a:r>
          </a:p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26A08-EFAA-4DA9-8F68-196C156EFC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AE14BA-C1FA-4DEF-8133-4AF1C4A37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AFAAF-B61D-410C-8AC3-700ED032F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A06F0-28A7-4459-B8B8-0D2B68BF7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6F297-5926-417E-B501-A7BB2BF8F4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F0C813-F5CA-463B-B48E-7B2678E79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349805-595C-476E-8F13-C32DFB160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AC68E-FC77-4FF8-9FB9-B3FCDCA2D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2B186-1102-40A2-89A8-A534B325C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B640F-07BF-419D-A1A2-8F37ADABD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BE996-553D-4641-AE69-DE06D7961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D134C-0080-42E5-83A1-556FE7079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6A71E-F0F7-48A8-B048-4CD049E0E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144D4-513C-4945-BCFA-F3C17B2A4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66755-E188-45A7-95B4-44835EC55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FDF53-8D80-43AB-B44C-5FE2F5C1E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FD3BB-1181-40BF-A1AF-415B50138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4332E-A5C8-45B6-BAEB-B58D4FAB9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D3D18-1283-479F-978A-0C04A48F32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92D97-A40F-49F5-B4D8-234818D91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ED03-5DB5-4634-B176-86D125014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DDBA1-CB73-41A4-836F-5E4C58EA4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70B50-E130-4001-A8BA-B80D59D4D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E895F-D74B-4881-AF6B-379A7B8117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E680-BC16-4CEB-A960-31E8E2032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7B3E31-C5F9-4E24-A595-953F2C2745D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9928C4-FD6B-468C-B691-50191E1B4AA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867437" y="1339404"/>
            <a:ext cx="6542468" cy="3245476"/>
          </a:xfrm>
          <a:prstGeom prst="horizontalScroll">
            <a:avLst/>
          </a:prstGeom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5623" y="2021983"/>
            <a:ext cx="5637726" cy="1880315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accent5">
                    <a:lumMod val="10000"/>
                  </a:schemeClr>
                </a:solidFill>
                <a:latin typeface="Candara" pitchFamily="34" charset="0"/>
              </a:rPr>
              <a:t>KOMUNIKASI, ETIKA, </a:t>
            </a:r>
            <a:br>
              <a:rPr lang="id-ID" sz="3600" b="1" dirty="0" smtClean="0">
                <a:solidFill>
                  <a:schemeClr val="accent5">
                    <a:lumMod val="10000"/>
                  </a:schemeClr>
                </a:solidFill>
                <a:latin typeface="Candara" pitchFamily="34" charset="0"/>
              </a:rPr>
            </a:br>
            <a:r>
              <a:rPr lang="id-ID" sz="3600" b="1" dirty="0" smtClean="0">
                <a:solidFill>
                  <a:schemeClr val="accent5">
                    <a:lumMod val="10000"/>
                  </a:schemeClr>
                </a:solidFill>
                <a:latin typeface="Candara" pitchFamily="34" charset="0"/>
              </a:rPr>
              <a:t>dan </a:t>
            </a:r>
            <a:br>
              <a:rPr lang="id-ID" sz="3600" b="1" dirty="0" smtClean="0">
                <a:solidFill>
                  <a:schemeClr val="accent5">
                    <a:lumMod val="10000"/>
                  </a:schemeClr>
                </a:solidFill>
                <a:latin typeface="Candara" pitchFamily="34" charset="0"/>
              </a:rPr>
            </a:br>
            <a:r>
              <a:rPr lang="id-ID" sz="3600" b="1" dirty="0" smtClean="0">
                <a:solidFill>
                  <a:schemeClr val="accent5">
                    <a:lumMod val="10000"/>
                  </a:schemeClr>
                </a:solidFill>
                <a:latin typeface="Candara" pitchFamily="34" charset="0"/>
              </a:rPr>
              <a:t>PERILAKU OLAHRAGA</a:t>
            </a:r>
            <a:endParaRPr lang="id-ID" sz="3600" b="1" dirty="0">
              <a:solidFill>
                <a:schemeClr val="accent5">
                  <a:lumMod val="1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FAKTOR-FAKTOR PENDUKUNG ETHOS</a:t>
            </a:r>
            <a:endParaRPr lang="en-GB" sz="2800" dirty="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451538" y="1751527"/>
            <a:ext cx="5568637" cy="4374636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/>
              <a:t>Preparation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/>
              <a:t>Seriousness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/>
              <a:t>Sincerity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/>
              <a:t>Confidence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/>
              <a:t>Poise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/>
              <a:t>Friendly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/>
              <a:t>Moderation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421228" y="274638"/>
            <a:ext cx="6598947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FAKTOR-FAKTOR YG MEMPENG</a:t>
            </a:r>
            <a:r>
              <a:rPr lang="id-ID" sz="2800" dirty="0" smtClean="0"/>
              <a:t>ARUHI</a:t>
            </a:r>
            <a:r>
              <a:rPr lang="en-US" sz="2800" dirty="0" smtClean="0"/>
              <a:t> KOMUNIKAN</a:t>
            </a:r>
            <a:endParaRPr lang="en-GB" sz="2800" dirty="0" smtClean="0"/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693988" y="1828800"/>
            <a:ext cx="6326187" cy="42973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PENGETAHUAN DAN PENGALAMAN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FEELING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ATTENTION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CULTURE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MOTIVATION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MOOD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PHYSICAL CONDITION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MEKANISME PERTAHAN DIRI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29565" y="1403796"/>
            <a:ext cx="4881093" cy="81233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JENIS KOMUNIKASI</a:t>
            </a:r>
            <a:endParaRPr lang="en-GB" dirty="0" smtClean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87888" y="2653048"/>
            <a:ext cx="7732288" cy="347311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/>
              <a:t>Verbal </a:t>
            </a:r>
            <a:r>
              <a:rPr lang="en-US" sz="2800" dirty="0" err="1" smtClean="0"/>
              <a:t>dan</a:t>
            </a:r>
            <a:r>
              <a:rPr lang="en-US" sz="2800" dirty="0" smtClean="0"/>
              <a:t> Non Verbal</a:t>
            </a:r>
            <a:r>
              <a:rPr lang="id-ID" sz="2800" dirty="0" smtClean="0"/>
              <a:t> </a:t>
            </a:r>
          </a:p>
          <a:p>
            <a:pPr marL="609600" indent="-609600" eaLnBrk="1" hangingPunct="1">
              <a:buNone/>
              <a:defRPr/>
            </a:pPr>
            <a:r>
              <a:rPr lang="id-ID" sz="2800" dirty="0" smtClean="0"/>
              <a:t>	* Intentional</a:t>
            </a:r>
          </a:p>
          <a:p>
            <a:pPr marL="609600" indent="-609600" eaLnBrk="1" hangingPunct="1">
              <a:buNone/>
              <a:defRPr/>
            </a:pPr>
            <a:r>
              <a:rPr lang="id-ID" sz="2800" dirty="0" smtClean="0"/>
              <a:t>	* Unintentional</a:t>
            </a:r>
            <a:endParaRPr lang="en-US" sz="28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err="1" smtClean="0"/>
              <a:t>Pribadi</a:t>
            </a:r>
            <a:r>
              <a:rPr lang="en-US" sz="2800" dirty="0" smtClean="0"/>
              <a:t>,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, </a:t>
            </a:r>
            <a:r>
              <a:rPr lang="en-US" sz="2800" dirty="0" err="1" smtClean="0"/>
              <a:t>Masa</a:t>
            </a:r>
            <a:endParaRPr lang="en-US" sz="28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KOMUNIKASI NON VERBAL</a:t>
            </a:r>
            <a:endParaRPr lang="en-GB" smtClean="0"/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693988" y="1600201"/>
            <a:ext cx="6326187" cy="285589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EKSPRESI</a:t>
            </a:r>
          </a:p>
          <a:p>
            <a:pPr eaLnBrk="1" hangingPunct="1">
              <a:defRPr/>
            </a:pPr>
            <a:r>
              <a:rPr lang="en-US" smtClean="0"/>
              <a:t>RAUT MUKA</a:t>
            </a:r>
          </a:p>
          <a:p>
            <a:pPr eaLnBrk="1" hangingPunct="1">
              <a:defRPr/>
            </a:pPr>
            <a:r>
              <a:rPr lang="en-US" smtClean="0"/>
              <a:t>POSTUR</a:t>
            </a:r>
          </a:p>
          <a:p>
            <a:pPr eaLnBrk="1" hangingPunct="1">
              <a:defRPr/>
            </a:pPr>
            <a:r>
              <a:rPr lang="en-US" smtClean="0"/>
              <a:t>GERAK TUBUH</a:t>
            </a:r>
          </a:p>
          <a:p>
            <a:pPr eaLnBrk="1" hangingPunct="1">
              <a:defRPr/>
            </a:pPr>
            <a:r>
              <a:rPr lang="en-US" smtClean="0"/>
              <a:t>PAKAIAN</a:t>
            </a:r>
          </a:p>
          <a:p>
            <a:pPr eaLnBrk="1" hangingPunct="1">
              <a:defRPr/>
            </a:pPr>
            <a:r>
              <a:rPr lang="en-US" smtClean="0"/>
              <a:t>PENAMPILAN</a:t>
            </a:r>
            <a:endParaRPr lang="en-GB" smtClean="0"/>
          </a:p>
        </p:txBody>
      </p:sp>
      <p:sp>
        <p:nvSpPr>
          <p:cNvPr id="5" name="Rounded Rectangle 4"/>
          <p:cNvSpPr/>
          <p:nvPr/>
        </p:nvSpPr>
        <p:spPr>
          <a:xfrm>
            <a:off x="2807594" y="4971246"/>
            <a:ext cx="5834131" cy="1081826"/>
          </a:xfrm>
          <a:prstGeom prst="roundRect">
            <a:avLst/>
          </a:prstGeom>
          <a:solidFill>
            <a:schemeClr val="tx2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accent5">
                    <a:lumMod val="10000"/>
                  </a:schemeClr>
                </a:solidFill>
              </a:rPr>
              <a:t>SEMUA PROSES KOMUNIKASI YANG DILAKUKAN TANPA ADA KATA-KATA</a:t>
            </a:r>
            <a:endParaRPr lang="id-ID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KOMUNIKASI VERBAL</a:t>
            </a:r>
            <a:endParaRPr lang="en-GB" smtClean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693988" y="3721993"/>
            <a:ext cx="6326187" cy="278183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: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/>
              <a:t>Pendekatan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empaty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/>
              <a:t>Sederaja</a:t>
            </a:r>
            <a:r>
              <a:rPr lang="id-ID" dirty="0" smtClean="0"/>
              <a:t>t</a:t>
            </a:r>
            <a:endParaRPr lang="en-GB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262130" y="1970469"/>
            <a:ext cx="7289442" cy="1352280"/>
          </a:xfrm>
          <a:prstGeom prst="roundRect">
            <a:avLst/>
          </a:prstGeom>
          <a:solidFill>
            <a:schemeClr val="tx2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accent5">
                    <a:lumMod val="10000"/>
                  </a:schemeClr>
                </a:solidFill>
              </a:rPr>
              <a:t>SEMUA JENIS KOMUNIKASI LISAN YANG DILAKUKAN DENGAN MENGGUNAKAN SATU KATA ATAU LEBIH</a:t>
            </a:r>
            <a:endParaRPr lang="id-ID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471693" y="1047370"/>
            <a:ext cx="63166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PROSES KOMUNIKASI</a:t>
            </a:r>
            <a:endParaRPr lang="en-GB" dirty="0" smtClean="0"/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40913" y="2537138"/>
            <a:ext cx="8479263" cy="35890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PRIMARY PROCESS----- BHS ----ORATOR DAN RETRETOR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SECONDARY PROCESS----MEDIA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LINIAR------FACE TO FACE -----MEDIA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/>
              <a:t>CIRCULAR -------- FEEDBACK------RESPON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34400" cy="914384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rgbClr val="960000"/>
                </a:solidFill>
                <a:latin typeface="Aharoni" pitchFamily="2" charset="-79"/>
                <a:cs typeface="Aharoni" pitchFamily="2" charset="-79"/>
              </a:rPr>
              <a:t>PROSES TERJADINYA </a:t>
            </a:r>
            <a:br>
              <a:rPr lang="id-ID" sz="3200" dirty="0" smtClean="0">
                <a:solidFill>
                  <a:srgbClr val="960000"/>
                </a:solidFill>
                <a:latin typeface="Aharoni" pitchFamily="2" charset="-79"/>
                <a:cs typeface="Aharoni" pitchFamily="2" charset="-79"/>
              </a:rPr>
            </a:br>
            <a:r>
              <a:rPr lang="id-ID" sz="3200" dirty="0" smtClean="0">
                <a:solidFill>
                  <a:srgbClr val="960000"/>
                </a:solidFill>
                <a:latin typeface="Aharoni" pitchFamily="2" charset="-79"/>
                <a:cs typeface="Aharoni" pitchFamily="2" charset="-79"/>
              </a:rPr>
              <a:t>KOMUNIKASI EFEKTIF</a:t>
            </a:r>
            <a:endParaRPr lang="id-ID" sz="3200" dirty="0">
              <a:solidFill>
                <a:srgbClr val="96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643050"/>
            <a:ext cx="8503920" cy="4455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DAPAT DITINJAU DARI DUA PERSPEKTIF:</a:t>
            </a:r>
            <a:endParaRPr lang="id-ID" sz="2400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Perspektif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Psikologis</a:t>
            </a:r>
            <a:endParaRPr lang="id-ID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Walter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Lippman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“picture in our head”</a:t>
            </a:r>
            <a:endParaRPr lang="id-ID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b="1" i="1" dirty="0" smtClean="0">
                <a:latin typeface="Arial" pitchFamily="34" charset="0"/>
                <a:cs typeface="Arial" pitchFamily="34" charset="0"/>
              </a:rPr>
              <a:t>	encoding----&gt; decoding</a:t>
            </a:r>
          </a:p>
          <a:p>
            <a:pPr>
              <a:buNone/>
            </a:pPr>
            <a:endParaRPr lang="id-ID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id-ID" b="1" i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Perspektif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Mekanistis</a:t>
            </a:r>
            <a:endParaRPr lang="id-ID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b="1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571480"/>
            <a:ext cx="8503920" cy="5527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endParaRPr lang="id-ID" b="1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r>
              <a:rPr lang="en-US" b="1" i="1" dirty="0" smtClean="0"/>
              <a:t>(to inform)</a:t>
            </a:r>
            <a:endParaRPr lang="id-ID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Mendidik</a:t>
            </a:r>
            <a:r>
              <a:rPr lang="en-US" dirty="0" smtClean="0"/>
              <a:t> </a:t>
            </a:r>
            <a:r>
              <a:rPr lang="en-US" b="1" i="1" dirty="0" smtClean="0"/>
              <a:t>(to educate)</a:t>
            </a:r>
            <a:endParaRPr lang="id-ID" dirty="0" smtClean="0"/>
          </a:p>
          <a:p>
            <a:r>
              <a:rPr lang="en-US" dirty="0" smtClean="0"/>
              <a:t>c. </a:t>
            </a:r>
            <a:r>
              <a:rPr lang="en-US" dirty="0" err="1" smtClean="0"/>
              <a:t>Menghibur</a:t>
            </a:r>
            <a:r>
              <a:rPr lang="en-US" dirty="0" smtClean="0"/>
              <a:t> </a:t>
            </a:r>
            <a:r>
              <a:rPr lang="en-US" b="1" i="1" dirty="0" smtClean="0"/>
              <a:t>(to entertain)</a:t>
            </a:r>
            <a:endParaRPr lang="id-ID" dirty="0" smtClean="0"/>
          </a:p>
          <a:p>
            <a:r>
              <a:rPr lang="en-US" dirty="0" smtClean="0"/>
              <a:t>d.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b="1" dirty="0" smtClean="0"/>
              <a:t>(to influence)</a:t>
            </a:r>
            <a:endParaRPr lang="id-ID" b="1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 </a:t>
            </a:r>
            <a:r>
              <a:rPr lang="en-US" dirty="0" err="1" smtClean="0"/>
              <a:t>Adakalanya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menjangkaunya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 </a:t>
            </a:r>
            <a:r>
              <a:rPr lang="en-US" b="1" dirty="0" err="1" smtClean="0"/>
              <a:t>massa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8596" y="428604"/>
            <a:ext cx="8358246" cy="621510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WILBUR Schramm,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menampilkan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“the condition of success in communication”,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yakni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dipenuhi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menginginkan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membangkitkan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tanggapan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kehendaki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memperhatikan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disampaikan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lambang-lambang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tertuju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dimengerti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membangkitkan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menyarankan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PROSES KOMUNIKASI</a:t>
            </a:r>
            <a:endParaRPr lang="id-ID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9" y="1500174"/>
          <a:ext cx="4786346" cy="2759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000232" y="4572008"/>
          <a:ext cx="5000660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2" name="Group 5"/>
          <p:cNvGrpSpPr/>
          <p:nvPr/>
        </p:nvGrpSpPr>
        <p:grpSpPr>
          <a:xfrm>
            <a:off x="5000628" y="4143380"/>
            <a:ext cx="538020" cy="538020"/>
            <a:chOff x="4351911" y="1587851"/>
            <a:chExt cx="538020" cy="53802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Down Arrow 6"/>
            <p:cNvSpPr/>
            <p:nvPr/>
          </p:nvSpPr>
          <p:spPr>
            <a:xfrm>
              <a:off x="4351911" y="1587851"/>
              <a:ext cx="538020" cy="538020"/>
            </a:xfrm>
            <a:prstGeom prst="downArrow">
              <a:avLst>
                <a:gd name="adj1" fmla="val 55000"/>
                <a:gd name="adj2" fmla="val 45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Down Arrow 4"/>
            <p:cNvSpPr/>
            <p:nvPr/>
          </p:nvSpPr>
          <p:spPr>
            <a:xfrm>
              <a:off x="4472966" y="1587851"/>
              <a:ext cx="295910" cy="404860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6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1689" y="274637"/>
            <a:ext cx="5478485" cy="1849997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dirty="0" smtClean="0"/>
              <a:t>Belajar Komunikasi..?</a:t>
            </a:r>
            <a:br>
              <a:rPr lang="id-ID" dirty="0" smtClean="0"/>
            </a:br>
            <a:r>
              <a:rPr lang="id-ID" dirty="0" smtClean="0"/>
              <a:t>		</a:t>
            </a:r>
            <a:r>
              <a:rPr lang="id-ID" dirty="0" smtClean="0">
                <a:sym typeface="Wingdings" pitchFamily="2" charset="2"/>
              </a:rPr>
              <a:t> seni bergaul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21217" y="2571744"/>
            <a:ext cx="7965583" cy="3554419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id-ID" sz="3200" dirty="0" smtClean="0"/>
              <a:t>Nilai seseorang</a:t>
            </a:r>
            <a:r>
              <a:rPr lang="id-ID" sz="3200" dirty="0" smtClean="0">
                <a:sym typeface="Wingdings" pitchFamily="2" charset="2"/>
              </a:rPr>
              <a:t></a:t>
            </a:r>
            <a:endParaRPr lang="id-ID" sz="3200" dirty="0" smtClean="0"/>
          </a:p>
          <a:p>
            <a:pPr lvl="1">
              <a:buNone/>
              <a:defRPr/>
            </a:pPr>
            <a:r>
              <a:rPr lang="id-ID" sz="3200" dirty="0" smtClean="0"/>
              <a:t>				</a:t>
            </a:r>
            <a:r>
              <a:rPr lang="en-US" sz="3200" dirty="0" smtClean="0"/>
              <a:t>1. </a:t>
            </a:r>
            <a:r>
              <a:rPr lang="id-ID" sz="3200" dirty="0" smtClean="0"/>
              <a:t>P</a:t>
            </a:r>
            <a:r>
              <a:rPr lang="en-US" sz="3200" dirty="0" err="1" smtClean="0"/>
              <a:t>erfomance</a:t>
            </a:r>
            <a:endParaRPr lang="en-US" sz="3200" dirty="0" smtClean="0"/>
          </a:p>
          <a:p>
            <a:pPr lvl="1">
              <a:buNone/>
              <a:defRPr/>
            </a:pPr>
            <a:r>
              <a:rPr lang="id-ID" sz="3200" dirty="0" smtClean="0"/>
              <a:t>				</a:t>
            </a:r>
            <a:r>
              <a:rPr lang="en-US" sz="3200" dirty="0" smtClean="0"/>
              <a:t>2. </a:t>
            </a:r>
            <a:r>
              <a:rPr lang="en-US" sz="3200" dirty="0" err="1" smtClean="0"/>
              <a:t>Kemampuan</a:t>
            </a:r>
            <a:endParaRPr lang="en-US" sz="3200" dirty="0" smtClean="0"/>
          </a:p>
          <a:p>
            <a:pPr lvl="1">
              <a:buNone/>
              <a:defRPr/>
            </a:pPr>
            <a:r>
              <a:rPr lang="id-ID" sz="3200" dirty="0" smtClean="0"/>
              <a:t>				</a:t>
            </a:r>
            <a:r>
              <a:rPr lang="en-US" sz="3200" dirty="0" smtClean="0"/>
              <a:t>3. </a:t>
            </a:r>
            <a:r>
              <a:rPr lang="en-US" sz="3200" dirty="0" err="1" smtClean="0"/>
              <a:t>Emosi</a:t>
            </a:r>
            <a:endParaRPr lang="en-US" sz="3200" dirty="0" smtClean="0"/>
          </a:p>
          <a:p>
            <a:pPr lvl="1">
              <a:buNone/>
              <a:defRPr/>
            </a:pPr>
            <a:r>
              <a:rPr lang="id-ID" sz="3200" dirty="0" smtClean="0"/>
              <a:t>				</a:t>
            </a:r>
            <a:r>
              <a:rPr lang="en-US" sz="3200" dirty="0" smtClean="0"/>
              <a:t>4. </a:t>
            </a:r>
            <a:r>
              <a:rPr lang="en-US" sz="3200" dirty="0" err="1" smtClean="0"/>
              <a:t>Bahasa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pPr lvl="0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MEDIA KOMUNIKASI MEMPUNYAI PERAN PENTING DALAM TERCAPAINYA TUJUAN</a:t>
            </a:r>
            <a:endParaRPr lang="id-ID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1625" y="1928801"/>
          <a:ext cx="8199465" cy="4170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 Diagonal Corner Rectangle 6"/>
          <p:cNvSpPr/>
          <p:nvPr/>
        </p:nvSpPr>
        <p:spPr>
          <a:xfrm>
            <a:off x="357158" y="5143512"/>
            <a:ext cx="2428892" cy="62864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MISPERCEPTION</a:t>
            </a:r>
            <a:endParaRPr lang="id-ID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857356" y="4071942"/>
            <a:ext cx="2714644" cy="62864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MISINTERPRETATION</a:t>
            </a:r>
            <a:endParaRPr lang="id-ID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4714876" y="3571876"/>
            <a:ext cx="2909910" cy="62864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MISUNDERSTANDING</a:t>
            </a:r>
            <a:endParaRPr lang="id-ID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214282" y="1571612"/>
            <a:ext cx="2714644" cy="8572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MISCOMMUNICATION</a:t>
            </a:r>
            <a:endParaRPr lang="id-ID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Explosion 2 11"/>
          <p:cNvSpPr/>
          <p:nvPr/>
        </p:nvSpPr>
        <p:spPr>
          <a:xfrm>
            <a:off x="5715008" y="857232"/>
            <a:ext cx="3428992" cy="228601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MIS-BEHAVIOR</a:t>
            </a:r>
            <a:endParaRPr lang="id-ID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90600" y="1083975"/>
            <a:ext cx="6934200" cy="5334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rgbClr val="CCFFFF"/>
              </a:gs>
              <a:gs pos="100000">
                <a:srgbClr val="33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M  E  T  A      K  O  G  N  I  S  I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 rot="16197286">
            <a:off x="-877887" y="3484275"/>
            <a:ext cx="3124200" cy="3048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Tahoma" pitchFamily="34" charset="0"/>
              </a:rPr>
              <a:t>L I N G K U N G A N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447800" y="2303175"/>
            <a:ext cx="1295400" cy="3048000"/>
          </a:xfrm>
          <a:prstGeom prst="can">
            <a:avLst>
              <a:gd name="adj" fmla="val 58824"/>
            </a:avLst>
          </a:prstGeom>
          <a:gradFill rotWithShape="0">
            <a:gsLst>
              <a:gs pos="0">
                <a:srgbClr val="339966"/>
              </a:gs>
              <a:gs pos="50000">
                <a:srgbClr val="66FFFF"/>
              </a:gs>
              <a:gs pos="100000">
                <a:srgbClr val="3399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Tahoma" pitchFamily="34" charset="0"/>
              </a:rPr>
              <a:t>REGISTER</a:t>
            </a:r>
          </a:p>
          <a:p>
            <a:pPr algn="ctr"/>
            <a:r>
              <a:rPr lang="en-US" b="1">
                <a:solidFill>
                  <a:schemeClr val="bg2"/>
                </a:solidFill>
                <a:latin typeface="Tahoma" pitchFamily="34" charset="0"/>
              </a:rPr>
              <a:t>SENSORI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76600" y="2988975"/>
            <a:ext cx="457200" cy="2133600"/>
          </a:xfrm>
          <a:prstGeom prst="rect">
            <a:avLst/>
          </a:prstGeom>
          <a:solidFill>
            <a:srgbClr val="CC99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CC99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id-ID" sz="2400" dirty="0">
              <a:latin typeface="Times New Roman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572000" y="2684175"/>
            <a:ext cx="1600200" cy="2743200"/>
          </a:xfrm>
          <a:prstGeom prst="rect">
            <a:avLst/>
          </a:prstGeom>
          <a:gradFill rotWithShape="0">
            <a:gsLst>
              <a:gs pos="0">
                <a:srgbClr val="9966FF"/>
              </a:gs>
              <a:gs pos="50000">
                <a:srgbClr val="CCECFF"/>
              </a:gs>
              <a:gs pos="100000">
                <a:srgbClr val="9966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MEMORI JANGKA</a:t>
            </a:r>
          </a:p>
          <a:p>
            <a:pPr algn="ctr"/>
            <a:r>
              <a:rPr lang="en-US" sz="1400" b="1" dirty="0">
                <a:solidFill>
                  <a:schemeClr val="bg2"/>
                </a:solidFill>
              </a:rPr>
              <a:t>PENDEK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</a:p>
          <a:p>
            <a:pPr algn="ctr"/>
            <a:endParaRPr lang="en-US" sz="1400" dirty="0">
              <a:solidFill>
                <a:schemeClr val="bg2"/>
              </a:solidFill>
            </a:endParaRPr>
          </a:p>
          <a:p>
            <a:pPr algn="ctr"/>
            <a:endParaRPr lang="en-US" sz="1400" dirty="0">
              <a:solidFill>
                <a:schemeClr val="bg2"/>
              </a:solidFill>
            </a:endParaRPr>
          </a:p>
          <a:p>
            <a:pPr algn="ctr"/>
            <a:endParaRPr lang="en-US" sz="1400" dirty="0">
              <a:solidFill>
                <a:schemeClr val="bg2"/>
              </a:solidFill>
            </a:endParaRPr>
          </a:p>
          <a:p>
            <a:pPr algn="ctr"/>
            <a:endParaRPr lang="en-US" sz="1400" dirty="0">
              <a:solidFill>
                <a:schemeClr val="bg2"/>
              </a:solidFill>
            </a:endParaRPr>
          </a:p>
          <a:p>
            <a:pPr algn="ctr"/>
            <a:endParaRPr lang="en-US" sz="1400" dirty="0">
              <a:solidFill>
                <a:schemeClr val="bg2"/>
              </a:solidFill>
            </a:endParaRPr>
          </a:p>
          <a:p>
            <a:pPr algn="ctr"/>
            <a:endParaRPr lang="en-US" sz="1400" dirty="0">
              <a:solidFill>
                <a:schemeClr val="bg2"/>
              </a:solidFill>
            </a:endParaRPr>
          </a:p>
          <a:p>
            <a:pPr algn="ctr"/>
            <a:endParaRPr lang="en-US" sz="1400" dirty="0">
              <a:solidFill>
                <a:schemeClr val="bg2"/>
              </a:solidFill>
            </a:endParaRPr>
          </a:p>
          <a:p>
            <a:pPr algn="ctr"/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7086600" y="1845975"/>
            <a:ext cx="1676400" cy="3581400"/>
          </a:xfrm>
          <a:prstGeom prst="rect">
            <a:avLst/>
          </a:prstGeom>
          <a:gradFill rotWithShape="0">
            <a:gsLst>
              <a:gs pos="0">
                <a:srgbClr val="CC9900"/>
              </a:gs>
              <a:gs pos="50000">
                <a:srgbClr val="FFFF99"/>
              </a:gs>
              <a:gs pos="100000">
                <a:srgbClr val="CC990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1752600" y="1617375"/>
            <a:ext cx="5334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352800" y="1617375"/>
            <a:ext cx="5334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5334000" y="1617375"/>
            <a:ext cx="5334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7620000" y="931575"/>
            <a:ext cx="609600" cy="9144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CC00"/>
              </a:gs>
              <a:gs pos="50000">
                <a:srgbClr val="FFFF99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1295400" y="1845975"/>
            <a:ext cx="1371600" cy="304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Impact" pitchFamily="34" charset="0"/>
              </a:rPr>
              <a:t>PERHATIAN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2971800" y="1845975"/>
            <a:ext cx="1371600" cy="304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Impact" pitchFamily="34" charset="0"/>
              </a:rPr>
              <a:t>PERSEPSI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4953000" y="1845975"/>
            <a:ext cx="1371600" cy="304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Impact" pitchFamily="34" charset="0"/>
              </a:rPr>
              <a:t>HARAPAN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5410200" y="39033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410200" y="4131975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5334000" y="4284375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5715000" y="42843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H="1">
            <a:off x="5181600" y="413197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 flipV="1">
            <a:off x="5181600" y="3827175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5029200" y="3979575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7848600" y="3598575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7848600" y="33699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H="1" flipV="1">
            <a:off x="7543800" y="3446175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V="1">
            <a:off x="7620000" y="3598575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7620000" y="40557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H="1" flipV="1">
            <a:off x="7391400" y="382717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696200" y="41319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696200" y="4436775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H="1">
            <a:off x="7315200" y="44367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H="1" flipV="1">
            <a:off x="8305800" y="4208175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H="1">
            <a:off x="8229600" y="45129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V="1">
            <a:off x="8229600" y="4131975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58" name="AutoShape 34"/>
          <p:cNvSpPr>
            <a:spLocks noChangeArrowheads="1"/>
          </p:cNvSpPr>
          <p:nvPr/>
        </p:nvSpPr>
        <p:spPr bwMode="auto">
          <a:xfrm>
            <a:off x="7315200" y="4512975"/>
            <a:ext cx="1371600" cy="4572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Tahoma" pitchFamily="34" charset="0"/>
              </a:rPr>
              <a:t>Jaringan  proposisi</a:t>
            </a:r>
          </a:p>
        </p:txBody>
      </p:sp>
      <p:sp>
        <p:nvSpPr>
          <p:cNvPr id="26659" name="AutoShape 35"/>
          <p:cNvSpPr>
            <a:spLocks noChangeArrowheads="1"/>
          </p:cNvSpPr>
          <p:nvPr/>
        </p:nvSpPr>
        <p:spPr bwMode="auto">
          <a:xfrm>
            <a:off x="7315200" y="2684175"/>
            <a:ext cx="1371600" cy="533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Tahoma" pitchFamily="34" charset="0"/>
              </a:rPr>
              <a:t>JIKA --------------</a:t>
            </a:r>
          </a:p>
          <a:p>
            <a:pPr algn="ctr"/>
            <a:r>
              <a:rPr lang="en-US" sz="1200" b="1">
                <a:solidFill>
                  <a:schemeClr val="bg2"/>
                </a:solidFill>
                <a:latin typeface="Tahoma" pitchFamily="34" charset="0"/>
              </a:rPr>
              <a:t>MAKA</a:t>
            </a:r>
            <a:r>
              <a:rPr lang="en-US" sz="1200">
                <a:solidFill>
                  <a:schemeClr val="bg2"/>
                </a:solidFill>
                <a:latin typeface="Tahoma" pitchFamily="34" charset="0"/>
              </a:rPr>
              <a:t>-------------</a:t>
            </a:r>
          </a:p>
        </p:txBody>
      </p:sp>
      <p:sp>
        <p:nvSpPr>
          <p:cNvPr id="26660" name="AutoShape 36"/>
          <p:cNvSpPr>
            <a:spLocks noChangeArrowheads="1"/>
          </p:cNvSpPr>
          <p:nvPr/>
        </p:nvSpPr>
        <p:spPr bwMode="auto">
          <a:xfrm>
            <a:off x="7239000" y="2074575"/>
            <a:ext cx="1371600" cy="304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ahoma" pitchFamily="34" charset="0"/>
              </a:rPr>
              <a:t>MEMORI JANGKA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ahoma" pitchFamily="34" charset="0"/>
              </a:rPr>
              <a:t>PANJANG</a:t>
            </a:r>
          </a:p>
        </p:txBody>
      </p:sp>
      <p:sp>
        <p:nvSpPr>
          <p:cNvPr id="26661" name="AutoShape 37"/>
          <p:cNvSpPr>
            <a:spLocks noChangeArrowheads="1"/>
          </p:cNvSpPr>
          <p:nvPr/>
        </p:nvSpPr>
        <p:spPr bwMode="auto">
          <a:xfrm>
            <a:off x="6248400" y="4665375"/>
            <a:ext cx="914400" cy="228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Tahoma" pitchFamily="34" charset="0"/>
              </a:rPr>
              <a:t>Pelacakan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6324600" y="451297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63" name="AutoShape 39"/>
          <p:cNvSpPr>
            <a:spLocks noChangeArrowheads="1"/>
          </p:cNvSpPr>
          <p:nvPr/>
        </p:nvSpPr>
        <p:spPr bwMode="auto">
          <a:xfrm>
            <a:off x="6248400" y="3903375"/>
            <a:ext cx="914400" cy="228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Tahoma" pitchFamily="34" charset="0"/>
              </a:rPr>
              <a:t>Pengkodean</a:t>
            </a:r>
          </a:p>
        </p:txBody>
      </p:sp>
      <p:sp>
        <p:nvSpPr>
          <p:cNvPr id="26664" name="AutoShape 40"/>
          <p:cNvSpPr>
            <a:spLocks noChangeArrowheads="1"/>
          </p:cNvSpPr>
          <p:nvPr/>
        </p:nvSpPr>
        <p:spPr bwMode="auto">
          <a:xfrm>
            <a:off x="6248400" y="3293775"/>
            <a:ext cx="914400" cy="228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Tahoma" pitchFamily="34" charset="0"/>
              </a:rPr>
              <a:t>Pengulangan</a:t>
            </a:r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6248400" y="382717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6248400" y="321757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3886200" y="321757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3886200" y="375097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3886200" y="420817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3886200" y="474157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2743200" y="29889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>
            <a:off x="2743200" y="33699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73" name="Line 49"/>
          <p:cNvSpPr>
            <a:spLocks noChangeShapeType="1"/>
          </p:cNvSpPr>
          <p:nvPr/>
        </p:nvSpPr>
        <p:spPr bwMode="auto">
          <a:xfrm>
            <a:off x="2743200" y="36747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74" name="Line 50"/>
          <p:cNvSpPr>
            <a:spLocks noChangeShapeType="1"/>
          </p:cNvSpPr>
          <p:nvPr/>
        </p:nvSpPr>
        <p:spPr bwMode="auto">
          <a:xfrm>
            <a:off x="2743200" y="40557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75" name="Line 51"/>
          <p:cNvSpPr>
            <a:spLocks noChangeShapeType="1"/>
          </p:cNvSpPr>
          <p:nvPr/>
        </p:nvSpPr>
        <p:spPr bwMode="auto">
          <a:xfrm>
            <a:off x="2743200" y="44367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76" name="Line 52"/>
          <p:cNvSpPr>
            <a:spLocks noChangeShapeType="1"/>
          </p:cNvSpPr>
          <p:nvPr/>
        </p:nvSpPr>
        <p:spPr bwMode="auto">
          <a:xfrm>
            <a:off x="2743200" y="48177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77" name="Line 53"/>
          <p:cNvSpPr>
            <a:spLocks noChangeShapeType="1"/>
          </p:cNvSpPr>
          <p:nvPr/>
        </p:nvSpPr>
        <p:spPr bwMode="auto">
          <a:xfrm>
            <a:off x="838200" y="26079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78" name="Line 54"/>
          <p:cNvSpPr>
            <a:spLocks noChangeShapeType="1"/>
          </p:cNvSpPr>
          <p:nvPr/>
        </p:nvSpPr>
        <p:spPr bwMode="auto">
          <a:xfrm>
            <a:off x="838200" y="28365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79" name="Line 55"/>
          <p:cNvSpPr>
            <a:spLocks noChangeShapeType="1"/>
          </p:cNvSpPr>
          <p:nvPr/>
        </p:nvSpPr>
        <p:spPr bwMode="auto">
          <a:xfrm>
            <a:off x="838200" y="30651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80" name="Line 56"/>
          <p:cNvSpPr>
            <a:spLocks noChangeShapeType="1"/>
          </p:cNvSpPr>
          <p:nvPr/>
        </p:nvSpPr>
        <p:spPr bwMode="auto">
          <a:xfrm>
            <a:off x="838200" y="32937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81" name="Line 57"/>
          <p:cNvSpPr>
            <a:spLocks noChangeShapeType="1"/>
          </p:cNvSpPr>
          <p:nvPr/>
        </p:nvSpPr>
        <p:spPr bwMode="auto">
          <a:xfrm>
            <a:off x="838200" y="35223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>
            <a:off x="838200" y="37509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>
            <a:off x="838200" y="39795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>
            <a:off x="838200" y="42081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>
            <a:off x="838200" y="44367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86" name="Line 62"/>
          <p:cNvSpPr>
            <a:spLocks noChangeShapeType="1"/>
          </p:cNvSpPr>
          <p:nvPr/>
        </p:nvSpPr>
        <p:spPr bwMode="auto">
          <a:xfrm>
            <a:off x="838200" y="46653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87" name="Line 63"/>
          <p:cNvSpPr>
            <a:spLocks noChangeShapeType="1"/>
          </p:cNvSpPr>
          <p:nvPr/>
        </p:nvSpPr>
        <p:spPr bwMode="auto">
          <a:xfrm>
            <a:off x="838200" y="48939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88" name="Line 64"/>
          <p:cNvSpPr>
            <a:spLocks noChangeShapeType="1"/>
          </p:cNvSpPr>
          <p:nvPr/>
        </p:nvSpPr>
        <p:spPr bwMode="auto">
          <a:xfrm>
            <a:off x="838200" y="51225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89" name="Line 65"/>
          <p:cNvSpPr>
            <a:spLocks noChangeShapeType="1"/>
          </p:cNvSpPr>
          <p:nvPr/>
        </p:nvSpPr>
        <p:spPr bwMode="auto">
          <a:xfrm>
            <a:off x="838200" y="237937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90" name="AutoShape 66"/>
          <p:cNvSpPr>
            <a:spLocks noChangeArrowheads="1"/>
          </p:cNvSpPr>
          <p:nvPr/>
        </p:nvSpPr>
        <p:spPr bwMode="auto">
          <a:xfrm>
            <a:off x="1752600" y="5503575"/>
            <a:ext cx="914400" cy="381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9900"/>
              </a:gs>
              <a:gs pos="50000">
                <a:srgbClr val="FFFF99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ahoma" pitchFamily="34" charset="0"/>
              </a:rPr>
              <a:t>hilang</a:t>
            </a:r>
          </a:p>
        </p:txBody>
      </p:sp>
      <p:sp>
        <p:nvSpPr>
          <p:cNvPr id="26691" name="AutoShape 67"/>
          <p:cNvSpPr>
            <a:spLocks noChangeArrowheads="1"/>
          </p:cNvSpPr>
          <p:nvPr/>
        </p:nvSpPr>
        <p:spPr bwMode="auto">
          <a:xfrm>
            <a:off x="4648200" y="5503575"/>
            <a:ext cx="990600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ahoma" pitchFamily="34" charset="0"/>
              </a:rPr>
              <a:t>hilang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Tahoma" pitchFamily="34" charset="0"/>
              </a:rPr>
              <a:t>(lupa)</a:t>
            </a:r>
          </a:p>
        </p:txBody>
      </p:sp>
      <p:sp>
        <p:nvSpPr>
          <p:cNvPr id="26692" name="AutoShape 68"/>
          <p:cNvSpPr>
            <a:spLocks noChangeArrowheads="1"/>
          </p:cNvSpPr>
          <p:nvPr/>
        </p:nvSpPr>
        <p:spPr bwMode="auto">
          <a:xfrm>
            <a:off x="7162800" y="5503575"/>
            <a:ext cx="1524000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9900"/>
              </a:gs>
              <a:gs pos="50000">
                <a:srgbClr val="FFFF6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err="1">
                <a:solidFill>
                  <a:schemeClr val="bg2"/>
                </a:solidFill>
                <a:latin typeface="Tahoma" pitchFamily="34" charset="0"/>
              </a:rPr>
              <a:t>Lupa</a:t>
            </a:r>
            <a:r>
              <a:rPr lang="en-US" sz="1400" b="1" dirty="0">
                <a:solidFill>
                  <a:schemeClr val="bg2"/>
                </a:solidFill>
                <a:latin typeface="Tahoma" pitchFamily="34" charset="0"/>
              </a:rPr>
              <a:t> (</a:t>
            </a:r>
            <a:r>
              <a:rPr lang="en-US" sz="1400" b="1" dirty="0" err="1">
                <a:solidFill>
                  <a:schemeClr val="bg2"/>
                </a:solidFill>
                <a:latin typeface="Tahoma" pitchFamily="34" charset="0"/>
              </a:rPr>
              <a:t>kadang</a:t>
            </a:r>
            <a:endParaRPr lang="en-US" sz="1400" b="1" dirty="0">
              <a:solidFill>
                <a:schemeClr val="bg2"/>
              </a:solidFill>
              <a:latin typeface="Tahoma" pitchFamily="34" charset="0"/>
            </a:endParaRPr>
          </a:p>
          <a:p>
            <a:pPr algn="ctr"/>
            <a:r>
              <a:rPr lang="en-US" sz="1400" b="1" dirty="0" err="1">
                <a:solidFill>
                  <a:schemeClr val="bg2"/>
                </a:solidFill>
                <a:latin typeface="Tahoma" pitchFamily="34" charset="0"/>
              </a:rPr>
              <a:t>Hilang</a:t>
            </a:r>
            <a:r>
              <a:rPr lang="en-US" sz="1400" b="1" dirty="0">
                <a:solidFill>
                  <a:schemeClr val="bg2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26693" name="AutoShape 69"/>
          <p:cNvSpPr>
            <a:spLocks noChangeArrowheads="1"/>
          </p:cNvSpPr>
          <p:nvPr/>
        </p:nvSpPr>
        <p:spPr bwMode="auto">
          <a:xfrm>
            <a:off x="4267200" y="5122575"/>
            <a:ext cx="304800" cy="762000"/>
          </a:xfrm>
          <a:prstGeom prst="curvedRight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94" name="AutoShape 70"/>
          <p:cNvSpPr>
            <a:spLocks noChangeArrowheads="1"/>
          </p:cNvSpPr>
          <p:nvPr/>
        </p:nvSpPr>
        <p:spPr bwMode="auto">
          <a:xfrm>
            <a:off x="1295400" y="5046375"/>
            <a:ext cx="304800" cy="762000"/>
          </a:xfrm>
          <a:prstGeom prst="curvedRight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95" name="AutoShape 71"/>
          <p:cNvSpPr>
            <a:spLocks noChangeArrowheads="1"/>
          </p:cNvSpPr>
          <p:nvPr/>
        </p:nvSpPr>
        <p:spPr bwMode="auto">
          <a:xfrm>
            <a:off x="6705600" y="5198775"/>
            <a:ext cx="381000" cy="838200"/>
          </a:xfrm>
          <a:prstGeom prst="curvedRightArrow">
            <a:avLst>
              <a:gd name="adj1" fmla="val 44000"/>
              <a:gd name="adj2" fmla="val 88000"/>
              <a:gd name="adj3" fmla="val 33333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96" name="AutoShape 72"/>
          <p:cNvSpPr>
            <a:spLocks noChangeArrowheads="1"/>
          </p:cNvSpPr>
          <p:nvPr/>
        </p:nvSpPr>
        <p:spPr bwMode="auto">
          <a:xfrm>
            <a:off x="4724400" y="2455575"/>
            <a:ext cx="228600" cy="4572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97" name="AutoShape 73"/>
          <p:cNvSpPr>
            <a:spLocks noChangeArrowheads="1"/>
          </p:cNvSpPr>
          <p:nvPr/>
        </p:nvSpPr>
        <p:spPr bwMode="auto">
          <a:xfrm>
            <a:off x="5181600" y="2455575"/>
            <a:ext cx="152400" cy="4572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98" name="AutoShape 74"/>
          <p:cNvSpPr>
            <a:spLocks noChangeArrowheads="1"/>
          </p:cNvSpPr>
          <p:nvPr/>
        </p:nvSpPr>
        <p:spPr bwMode="auto">
          <a:xfrm>
            <a:off x="5791200" y="2303175"/>
            <a:ext cx="685800" cy="2286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699" name="AutoShape 75"/>
          <p:cNvSpPr>
            <a:spLocks noChangeArrowheads="1"/>
          </p:cNvSpPr>
          <p:nvPr/>
        </p:nvSpPr>
        <p:spPr bwMode="auto">
          <a:xfrm>
            <a:off x="6324600" y="2303175"/>
            <a:ext cx="914400" cy="228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ahoma" pitchFamily="34" charset="0"/>
              </a:rPr>
              <a:t>RESPON</a:t>
            </a:r>
          </a:p>
        </p:txBody>
      </p:sp>
      <p:sp>
        <p:nvSpPr>
          <p:cNvPr id="26700" name="AutoShape 76"/>
          <p:cNvSpPr>
            <a:spLocks noChangeArrowheads="1"/>
          </p:cNvSpPr>
          <p:nvPr/>
        </p:nvSpPr>
        <p:spPr bwMode="auto">
          <a:xfrm rot="73223">
            <a:off x="4572000" y="2230150"/>
            <a:ext cx="1223963" cy="3016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Tahoma" pitchFamily="34" charset="0"/>
              </a:rPr>
              <a:t>Pengulangan</a:t>
            </a:r>
          </a:p>
        </p:txBody>
      </p:sp>
      <p:sp>
        <p:nvSpPr>
          <p:cNvPr id="26701" name="Line 77"/>
          <p:cNvSpPr>
            <a:spLocks noChangeShapeType="1"/>
          </p:cNvSpPr>
          <p:nvPr/>
        </p:nvSpPr>
        <p:spPr bwMode="auto">
          <a:xfrm>
            <a:off x="2667000" y="5655975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702" name="Line 78"/>
          <p:cNvSpPr>
            <a:spLocks noChangeShapeType="1"/>
          </p:cNvSpPr>
          <p:nvPr/>
        </p:nvSpPr>
        <p:spPr bwMode="auto">
          <a:xfrm>
            <a:off x="5638800" y="5655975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703" name="Line 79"/>
          <p:cNvSpPr>
            <a:spLocks noChangeShapeType="1"/>
          </p:cNvSpPr>
          <p:nvPr/>
        </p:nvSpPr>
        <p:spPr bwMode="auto">
          <a:xfrm>
            <a:off x="685800" y="5655975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704" name="Line 80"/>
          <p:cNvSpPr>
            <a:spLocks noChangeShapeType="1"/>
          </p:cNvSpPr>
          <p:nvPr/>
        </p:nvSpPr>
        <p:spPr bwMode="auto">
          <a:xfrm>
            <a:off x="685800" y="51987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705" name="Line 81"/>
          <p:cNvSpPr>
            <a:spLocks noChangeShapeType="1"/>
          </p:cNvSpPr>
          <p:nvPr/>
        </p:nvSpPr>
        <p:spPr bwMode="auto">
          <a:xfrm>
            <a:off x="8839200" y="542737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706" name="Line 82"/>
          <p:cNvSpPr>
            <a:spLocks noChangeShapeType="1"/>
          </p:cNvSpPr>
          <p:nvPr/>
        </p:nvSpPr>
        <p:spPr bwMode="auto">
          <a:xfrm flipH="1">
            <a:off x="8686800" y="55797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707" name="AutoShape 83"/>
          <p:cNvSpPr>
            <a:spLocks noChangeArrowheads="1"/>
          </p:cNvSpPr>
          <p:nvPr/>
        </p:nvSpPr>
        <p:spPr bwMode="auto">
          <a:xfrm>
            <a:off x="6629400" y="398175"/>
            <a:ext cx="2133600" cy="4572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Tahoma" pitchFamily="34" charset="0"/>
              </a:rPr>
              <a:t>Pengetahuan Prosedural</a:t>
            </a:r>
          </a:p>
        </p:txBody>
      </p:sp>
      <p:sp>
        <p:nvSpPr>
          <p:cNvPr id="26708" name="AutoShape 84"/>
          <p:cNvSpPr>
            <a:spLocks noChangeArrowheads="1"/>
          </p:cNvSpPr>
          <p:nvPr/>
        </p:nvSpPr>
        <p:spPr bwMode="auto">
          <a:xfrm>
            <a:off x="6019800" y="550575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Tahoma" pitchFamily="34" charset="0"/>
              </a:rPr>
              <a:t>Pengetahuan Deklaratif</a:t>
            </a:r>
          </a:p>
        </p:txBody>
      </p:sp>
      <p:sp>
        <p:nvSpPr>
          <p:cNvPr id="26709" name="Line 85"/>
          <p:cNvSpPr>
            <a:spLocks noChangeShapeType="1"/>
          </p:cNvSpPr>
          <p:nvPr/>
        </p:nvSpPr>
        <p:spPr bwMode="auto">
          <a:xfrm flipH="1">
            <a:off x="8382000" y="626775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710" name="Line 86"/>
          <p:cNvSpPr>
            <a:spLocks noChangeShapeType="1"/>
          </p:cNvSpPr>
          <p:nvPr/>
        </p:nvSpPr>
        <p:spPr bwMode="auto">
          <a:xfrm>
            <a:off x="6934200" y="855375"/>
            <a:ext cx="533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711" name="Line 87"/>
          <p:cNvSpPr>
            <a:spLocks noChangeShapeType="1"/>
          </p:cNvSpPr>
          <p:nvPr/>
        </p:nvSpPr>
        <p:spPr bwMode="auto">
          <a:xfrm flipV="1">
            <a:off x="685800" y="626775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712" name="AutoShape 88"/>
          <p:cNvSpPr>
            <a:spLocks noChangeArrowheads="1"/>
          </p:cNvSpPr>
          <p:nvPr/>
        </p:nvSpPr>
        <p:spPr bwMode="auto">
          <a:xfrm>
            <a:off x="609600" y="398175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2"/>
                </a:solidFill>
                <a:latin typeface="Impact" pitchFamily="34" charset="0"/>
              </a:rPr>
              <a:t>Pemrosesan Informasi</a:t>
            </a:r>
          </a:p>
        </p:txBody>
      </p:sp>
      <p:sp>
        <p:nvSpPr>
          <p:cNvPr id="26713" name="Line 89"/>
          <p:cNvSpPr>
            <a:spLocks noChangeShapeType="1"/>
          </p:cNvSpPr>
          <p:nvPr/>
        </p:nvSpPr>
        <p:spPr bwMode="auto">
          <a:xfrm flipV="1">
            <a:off x="8915400" y="474375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  <p:sp>
        <p:nvSpPr>
          <p:cNvPr id="26714" name="Line 90"/>
          <p:cNvSpPr>
            <a:spLocks noChangeShapeType="1"/>
          </p:cNvSpPr>
          <p:nvPr/>
        </p:nvSpPr>
        <p:spPr bwMode="auto">
          <a:xfrm>
            <a:off x="2743200" y="474375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383" y="857232"/>
            <a:ext cx="6207616" cy="1151872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rgbClr val="006600"/>
                </a:solidFill>
                <a:latin typeface="Aharoni" pitchFamily="2" charset="-79"/>
                <a:cs typeface="Aharoni" pitchFamily="2" charset="-79"/>
              </a:rPr>
              <a:t>EFEKTIVITAS PENERIMAAN INFORMASI </a:t>
            </a:r>
            <a:r>
              <a:rPr lang="en-US" sz="3600" b="1" dirty="0">
                <a:solidFill>
                  <a:srgbClr val="0066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3600" b="1" dirty="0">
                <a:solidFill>
                  <a:srgbClr val="0066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b="1" dirty="0" smtClean="0">
                <a:solidFill>
                  <a:srgbClr val="00660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n-US" sz="3600" b="1" dirty="0" err="1" smtClean="0">
                <a:solidFill>
                  <a:srgbClr val="006600"/>
                </a:solidFill>
                <a:latin typeface="Aharoni" pitchFamily="2" charset="-79"/>
                <a:cs typeface="Aharoni" pitchFamily="2" charset="-79"/>
              </a:rPr>
              <a:t>Magnesen</a:t>
            </a:r>
            <a:r>
              <a:rPr lang="en-US" sz="3600" b="1" dirty="0" smtClean="0">
                <a:solidFill>
                  <a:srgbClr val="006600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n-US" sz="3600" b="1" dirty="0">
              <a:solidFill>
                <a:srgbClr val="0066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31076" y="2292439"/>
            <a:ext cx="6355723" cy="426076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MEMBACA 10 %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MENDENGAR 20 %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MELIHAT 30% 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MELIHAT DAN MENDENGAR 50% 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MENGATAKAN 70% 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MENGATAKAN SAMBIL MENGERJAKAN 90%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851561" y="1071563"/>
          <a:ext cx="2046377" cy="2238307"/>
        </p:xfrm>
        <a:graphic>
          <a:graphicData uri="http://schemas.openxmlformats.org/presentationml/2006/ole">
            <p:oleObj spid="_x0000_s1026" name="Clip" r:id="rId3" imgW="1136160" imgH="1229400" progId="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Evasi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Komunikasi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58" y="1357298"/>
            <a:ext cx="8501122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b="1" i="1" dirty="0" err="1" smtClean="0"/>
              <a:t>Hambatan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Obyektif</a:t>
            </a:r>
            <a:r>
              <a:rPr lang="en-US" b="1" i="1" dirty="0" smtClean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disengaja</a:t>
            </a:r>
            <a:r>
              <a:rPr lang="en-US" dirty="0" smtClean="0"/>
              <a:t>,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cuaca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lalu-lintas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:</a:t>
            </a:r>
            <a:endParaRPr lang="id-ID" dirty="0" smtClean="0"/>
          </a:p>
          <a:p>
            <a:pPr lvl="0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;</a:t>
            </a:r>
            <a:endParaRPr lang="id-ID" dirty="0" smtClean="0"/>
          </a:p>
          <a:p>
            <a:pPr lvl="0"/>
            <a:r>
              <a:rPr lang="en-US" dirty="0" smtClean="0"/>
              <a:t>Approach/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;</a:t>
            </a:r>
            <a:endParaRPr lang="id-ID" dirty="0" smtClean="0"/>
          </a:p>
          <a:p>
            <a:pPr lvl="0"/>
            <a:r>
              <a:rPr lang="en-US" dirty="0" smtClean="0"/>
              <a:t>Timing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;</a:t>
            </a:r>
            <a:endParaRPr lang="id-ID" dirty="0" smtClean="0"/>
          </a:p>
          <a:p>
            <a:pPr lvl="0"/>
            <a:r>
              <a:rPr lang="en-US" dirty="0" err="1" smtClean="0"/>
              <a:t>Penggunaan</a:t>
            </a:r>
            <a:r>
              <a:rPr lang="en-US" dirty="0" smtClean="0"/>
              <a:t> media yang </a:t>
            </a:r>
            <a:r>
              <a:rPr lang="en-US" dirty="0" err="1" smtClean="0"/>
              <a:t>keliru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5720" y="285728"/>
            <a:ext cx="8643998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err="1" smtClean="0"/>
              <a:t>Hambatan</a:t>
            </a:r>
            <a:r>
              <a:rPr lang="en-US" b="1" dirty="0" smtClean="0"/>
              <a:t> </a:t>
            </a:r>
            <a:r>
              <a:rPr lang="en-US" b="1" dirty="0" err="1" smtClean="0"/>
              <a:t>Subyektif</a:t>
            </a:r>
            <a:r>
              <a:rPr lang="en-US" dirty="0" smtClean="0"/>
              <a:t>;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lvl="0"/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; </a:t>
            </a:r>
            <a:endParaRPr lang="id-ID" dirty="0" smtClean="0"/>
          </a:p>
          <a:p>
            <a:pPr lvl="0"/>
            <a:r>
              <a:rPr lang="en-US" dirty="0" smtClean="0"/>
              <a:t>Prejudice;</a:t>
            </a:r>
            <a:endParaRPr lang="id-ID" dirty="0" smtClean="0"/>
          </a:p>
          <a:p>
            <a:pPr lvl="0"/>
            <a:r>
              <a:rPr lang="en-US" dirty="0" err="1" smtClean="0"/>
              <a:t>Tamak</a:t>
            </a:r>
            <a:r>
              <a:rPr lang="en-US" dirty="0" smtClean="0"/>
              <a:t>;</a:t>
            </a:r>
            <a:endParaRPr lang="id-ID" dirty="0" smtClean="0"/>
          </a:p>
          <a:p>
            <a:pPr lvl="0"/>
            <a:r>
              <a:rPr lang="en-US" dirty="0" err="1" smtClean="0"/>
              <a:t>Iri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;</a:t>
            </a:r>
            <a:endParaRPr lang="id-ID" dirty="0" smtClean="0"/>
          </a:p>
          <a:p>
            <a:pPr lvl="0"/>
            <a:r>
              <a:rPr lang="en-US" dirty="0" err="1" smtClean="0"/>
              <a:t>Apatisme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smtClean="0"/>
              <a:t>“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mencemooh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mendeskreditkan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menyesatkan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”.</a:t>
            </a:r>
            <a:endParaRPr lang="id-ID" dirty="0" smtClean="0"/>
          </a:p>
          <a:p>
            <a:pPr lvl="0"/>
            <a:r>
              <a:rPr lang="en-US" dirty="0" err="1" smtClean="0"/>
              <a:t>Mencacatkan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b="1" dirty="0" smtClean="0"/>
              <a:t>(Message made invalid);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mencacatkan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menambah-nambah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negatif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b="1" dirty="0" smtClean="0"/>
              <a:t>(Changing frame of reference),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endParaRPr lang="id-ID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EFEKTIFITAS KOMUNIKASI</a:t>
            </a:r>
            <a:endParaRPr lang="en-GB" smtClean="0"/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KETERBUKAAN</a:t>
            </a:r>
          </a:p>
          <a:p>
            <a:pPr eaLnBrk="1" hangingPunct="1">
              <a:defRPr/>
            </a:pPr>
            <a:r>
              <a:rPr lang="en-US" smtClean="0"/>
              <a:t>EMPATY</a:t>
            </a:r>
          </a:p>
          <a:p>
            <a:pPr eaLnBrk="1" hangingPunct="1">
              <a:defRPr/>
            </a:pPr>
            <a:r>
              <a:rPr lang="en-US" smtClean="0"/>
              <a:t>POSITIF</a:t>
            </a:r>
          </a:p>
          <a:p>
            <a:pPr eaLnBrk="1" hangingPunct="1">
              <a:defRPr/>
            </a:pPr>
            <a:r>
              <a:rPr lang="en-US" smtClean="0"/>
              <a:t>MENDUKUNG</a:t>
            </a:r>
          </a:p>
          <a:p>
            <a:pPr eaLnBrk="1" hangingPunct="1">
              <a:defRPr/>
            </a:pPr>
            <a:r>
              <a:rPr lang="en-US" smtClean="0"/>
              <a:t>KESETARAAN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TUJUAN KOMUNIKASI</a:t>
            </a:r>
            <a:endParaRPr lang="en-GB" smtClean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1.Discovery: menemukan diri sendiri dan orang lain perband sos., kemamp.,budaya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2. Berhubungan : berhub dg or lain sal. Mencintai, membutuhkan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3. Meyakinkan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4. Bermain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5. Menghibur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KOMUNIKASI</a:t>
            </a:r>
            <a:endParaRPr lang="id-ID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MENGUBAH PERILAKU KOMUNIKAN SESUAI DENGAN YANG DIHARAPKAN OLEH KOMUNIKATOR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SIFAT KOMUNIKASI HARUS : </a:t>
            </a:r>
          </a:p>
          <a:p>
            <a:pPr algn="ctr">
              <a:lnSpc>
                <a:spcPct val="90000"/>
              </a:lnSpc>
            </a:pPr>
            <a:r>
              <a:rPr lang="en-US"/>
              <a:t>INFORMATIF</a:t>
            </a:r>
          </a:p>
          <a:p>
            <a:pPr algn="ctr">
              <a:lnSpc>
                <a:spcPct val="90000"/>
              </a:lnSpc>
            </a:pPr>
            <a:r>
              <a:rPr lang="en-US"/>
              <a:t>PERSUASIF</a:t>
            </a:r>
          </a:p>
          <a:p>
            <a:pPr algn="ctr">
              <a:lnSpc>
                <a:spcPct val="90000"/>
              </a:lnSpc>
            </a:pPr>
            <a:r>
              <a:rPr lang="en-US"/>
              <a:t>ENTERTAINMENT</a:t>
            </a: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INFORMATIF</a:t>
            </a:r>
            <a:endParaRPr lang="id-ID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  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 KOMUNIKASI BERTUJUAN MENYAMPAIKAN INFORMASI – INFORMASI YANG BERSIFAT EDUKATIF, OBYEKTIF DAN NYATA </a:t>
            </a: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PERSUASIF</a:t>
            </a:r>
            <a:endParaRPr lang="id-ID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    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PROSES KOMUNIKASI BERTUJUAN UNTUK MENGGUGAH PERASAAN SASARAN  (MEMPENGARUHI EMOSI SASARAN) MENJADI SENANG DAN TAAT SESUAI DENGAN HARAPAN KOMUNIKATOR </a:t>
            </a: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369713" y="4353059"/>
            <a:ext cx="6774287" cy="208637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PROSES PENYAMPAIN INFORMASI</a:t>
            </a:r>
          </a:p>
          <a:p>
            <a:pPr eaLnBrk="1" hangingPunct="1">
              <a:defRPr/>
            </a:pPr>
            <a:r>
              <a:rPr lang="en-US" sz="2800" dirty="0" smtClean="0"/>
              <a:t>PROSES PENYAMPAIAN GAGASAN</a:t>
            </a:r>
          </a:p>
          <a:p>
            <a:pPr eaLnBrk="1" hangingPunct="1">
              <a:defRPr/>
            </a:pPr>
            <a:r>
              <a:rPr lang="en-US" sz="2800" dirty="0" smtClean="0"/>
              <a:t>PROSES PENCIPTAAN ARTI</a:t>
            </a:r>
            <a:endParaRPr lang="en-GB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516" y="2318197"/>
            <a:ext cx="8989454" cy="1532554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KOMUNIKASI MERUPAKAN PROSES PERTUKARAN PESAN ANTARA DUA PIHAK ATAU LEBIH UNTUK MENCAPAI PEMAHAMAN BERSAMA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ENTERTAINMENT</a:t>
            </a:r>
            <a:endParaRPr lang="id-ID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   KOMUNIKASI BERTUJUAN UNTUK MENGHIBUR SASARAN</a:t>
            </a: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FUNGSI KOMUNIKASI</a:t>
            </a:r>
            <a:endParaRPr lang="en-GB" smtClean="0"/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Menyamakan persepsi:decode dan encode</a:t>
            </a:r>
          </a:p>
          <a:p>
            <a:pPr eaLnBrk="1" hangingPunct="1">
              <a:defRPr/>
            </a:pPr>
            <a:r>
              <a:rPr lang="en-US" smtClean="0"/>
              <a:t>Mengubah sikap</a:t>
            </a:r>
          </a:p>
          <a:p>
            <a:pPr eaLnBrk="1" hangingPunct="1">
              <a:defRPr/>
            </a:pPr>
            <a:r>
              <a:rPr lang="en-US" smtClean="0"/>
              <a:t>Pesrsuasif, educatif informatif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FUNGSI KOMUNIKASI</a:t>
            </a:r>
            <a:endParaRPr lang="id-ID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/>
              <a:t>   MENGADAKAN KESAMAAN PENGERTIAN ANTARA KOMUNIKATOR DENGAN KOMUNIKAN SEHINGGA TERCAPAI SITUASI YANG DISEBUT </a:t>
            </a:r>
            <a:r>
              <a:rPr lang="en-US" i="1" dirty="0"/>
              <a:t>INTUNE </a:t>
            </a:r>
            <a:endParaRPr lang="id-ID" i="1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(TIDAK </a:t>
            </a:r>
            <a:r>
              <a:rPr lang="en-US" dirty="0"/>
              <a:t>ADA PERBEDAAN TERHADAP PENGERTIAN TENTANG SESUATU)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BEBERAPA FUNGSI KOMUNIKASI</a:t>
            </a:r>
            <a:endParaRPr lang="id-ID" sz="4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/>
            <a:r>
              <a:rPr lang="en-US"/>
              <a:t>KOMUNIKASI SOSIAL</a:t>
            </a:r>
          </a:p>
          <a:p>
            <a:pPr algn="ctr"/>
            <a:r>
              <a:rPr lang="en-US"/>
              <a:t>KOMUNIKASI EKSPRESIF</a:t>
            </a:r>
          </a:p>
          <a:p>
            <a:pPr algn="ctr"/>
            <a:r>
              <a:rPr lang="en-US"/>
              <a:t>KOMUNIKASI RITUAL</a:t>
            </a:r>
          </a:p>
          <a:p>
            <a:pPr algn="ctr"/>
            <a:r>
              <a:rPr lang="en-US"/>
              <a:t>KOMUNIKASI INSTRUMENTAL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KOMUNIKASI SOSIAL</a:t>
            </a:r>
            <a:endParaRPr lang="id-ID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   BAHWA KOMUNIKASI ITU PENTING UNTUK MEMBANGUN AKTUALISASI DIRI, BEKERJASAMA DENGAN MASYARAKAT UNTUK MENCAPAI TUJUAN BERSAMA</a:t>
            </a: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KOMUNIKASI EKSPRESIF</a:t>
            </a:r>
            <a:endParaRPr lang="id-ID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   MENYAMPAIKAN PERASAAN/EMOSI MELALUI PESAN-PESAN NON VERBA  (LEWAT PUISI, NOVEL, MUSIK, TARIAN, LUKISAN, DLL) </a:t>
            </a:r>
            <a:endParaRPr lang="id-ID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KOMUNIKASI RITUAL</a:t>
            </a:r>
            <a:endParaRPr lang="id-ID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pPr algn="ctr">
              <a:buFont typeface="Wingdings" pitchFamily="2" charset="2"/>
              <a:buNone/>
            </a:pPr>
            <a:r>
              <a:rPr lang="en-US" sz="2800"/>
              <a:t>    MELAKUKAN HUBUNGAN DENGAN KEKUATAN GAIB DAN SERING BERSIFAT MISTIS, SEBAGAI UNGHKAPAN PERASAAN TERDALAM SESEORANG/SEKELOMPOK ORANG UNTUK MENDAPATKAN KESELAMATAN, KEBERUNTUNGAN, DSB)</a:t>
            </a:r>
            <a:endParaRPr lang="id-ID" sz="280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KOMUNIKASI INSTRUMENTAL</a:t>
            </a:r>
            <a:endParaRPr lang="id-ID" sz="40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    SEBAGAI INSTRUMEN YANG BERISI TAKTIK-TAKTIK UNTUK MENCAPAI TUJUAN PRIBADI SEPERTI MEMPEROLEH PUJIAN, MENUMBUHKAN KESAN YANG BAIK, MEMPEROLEH KEUNTUNGAN, MENCAPAI KARIER, DSB. </a:t>
            </a:r>
            <a:endParaRPr lang="id-ID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152726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STRATEGI KOMUNIKASI</a:t>
            </a:r>
            <a:br>
              <a:rPr lang="en-US" sz="3600" dirty="0"/>
            </a:br>
            <a:r>
              <a:rPr lang="en-US" sz="3600" dirty="0"/>
              <a:t>UNTUK PERUBAHAN PERILAKU</a:t>
            </a:r>
            <a:endParaRPr lang="id-ID" sz="36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3600"/>
          </a:p>
          <a:p>
            <a:pPr algn="ctr">
              <a:buFont typeface="Wingdings" pitchFamily="2" charset="2"/>
              <a:buNone/>
            </a:pPr>
            <a:r>
              <a:rPr lang="en-US" sz="3600"/>
              <a:t>PERSUASI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AJAKAN/BUJUKAN YANG DILAKUKAN SECARA BERTAHAP MULAI DARI MENGGUGAH PERASAAN HINGGA MELAKUKAN PERUBAHAN </a:t>
            </a: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STRATEGI KOMUNIKASI</a:t>
            </a:r>
            <a:br>
              <a:rPr lang="en-US" sz="3600"/>
            </a:br>
            <a:r>
              <a:rPr lang="en-US" sz="3600"/>
              <a:t>UNTUK PERUBAHAN PERILAKU</a:t>
            </a:r>
            <a:endParaRPr lang="id-ID" sz="36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3600"/>
          </a:p>
          <a:p>
            <a:pPr algn="ctr">
              <a:buFont typeface="Wingdings" pitchFamily="2" charset="2"/>
              <a:buNone/>
            </a:pPr>
            <a:r>
              <a:rPr lang="en-US" sz="3600"/>
              <a:t>COMPULSION</a:t>
            </a:r>
          </a:p>
          <a:p>
            <a:pPr algn="ctr">
              <a:buFont typeface="Wingdings" pitchFamily="2" charset="2"/>
              <a:buNone/>
            </a:pPr>
            <a:endParaRPr lang="en-US" sz="3600"/>
          </a:p>
          <a:p>
            <a:pPr algn="ctr">
              <a:buFont typeface="Wingdings" pitchFamily="2" charset="2"/>
              <a:buNone/>
            </a:pPr>
            <a:r>
              <a:rPr lang="en-US"/>
              <a:t>PAKSAAN SECARA TIDAK LANGSUNG SAMPAI SASARAN MAU BERPERILAKU SEPERTI YANG DIKEHENDAKI OLEH SUMBER PESAN</a:t>
            </a: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KOMUNIKASI </a:t>
            </a:r>
            <a:r>
              <a:rPr lang="id-ID" dirty="0" smtClean="0"/>
              <a:t>SEBAGAI</a:t>
            </a:r>
            <a:r>
              <a:rPr lang="en-US" dirty="0" smtClean="0"/>
              <a:t> ILMU SOSIAL</a:t>
            </a:r>
            <a:endParaRPr lang="en-GB" dirty="0" smtClean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14480" y="2112135"/>
            <a:ext cx="6972320" cy="327993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Komunikasi</a:t>
            </a:r>
            <a:r>
              <a:rPr lang="en-US" sz="3200" dirty="0" smtClean="0"/>
              <a:t> Interpersonal</a:t>
            </a:r>
          </a:p>
          <a:p>
            <a:pPr eaLnBrk="1" hangingPunct="1">
              <a:defRPr/>
            </a:pP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endParaRPr lang="en-US" sz="3200" dirty="0" smtClean="0"/>
          </a:p>
          <a:p>
            <a:pPr eaLnBrk="1" hangingPunct="1">
              <a:defRPr/>
            </a:pPr>
            <a:r>
              <a:rPr lang="en-US" sz="3200" dirty="0" err="1" smtClean="0"/>
              <a:t>Komunikasi</a:t>
            </a:r>
            <a:r>
              <a:rPr lang="en-US" sz="3200" dirty="0" smtClean="0"/>
              <a:t> Massa</a:t>
            </a:r>
          </a:p>
          <a:p>
            <a:pPr eaLnBrk="1" hangingPunct="1">
              <a:defRPr/>
            </a:pPr>
            <a:r>
              <a:rPr lang="en-US" sz="3200" dirty="0" err="1" smtClean="0"/>
              <a:t>Komunikasi</a:t>
            </a:r>
            <a:r>
              <a:rPr lang="en-US" sz="3200" dirty="0" smtClean="0"/>
              <a:t> Media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658906"/>
            <a:ext cx="6316662" cy="139849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STRATEGI KOMUNIKASI</a:t>
            </a:r>
            <a:br>
              <a:rPr lang="en-US" sz="3600" dirty="0"/>
            </a:br>
            <a:r>
              <a:rPr lang="en-US" sz="3600" dirty="0"/>
              <a:t>UNTUK PERUBAHAN PERILAKU</a:t>
            </a:r>
            <a:endParaRPr lang="id-ID" sz="36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3600"/>
          </a:p>
          <a:p>
            <a:pPr algn="ctr">
              <a:buFont typeface="Wingdings" pitchFamily="2" charset="2"/>
              <a:buNone/>
            </a:pPr>
            <a:r>
              <a:rPr lang="en-US" sz="3600"/>
              <a:t>PERVASION</a:t>
            </a:r>
          </a:p>
          <a:p>
            <a:pPr algn="ctr">
              <a:buFont typeface="Wingdings" pitchFamily="2" charset="2"/>
              <a:buNone/>
            </a:pPr>
            <a:endParaRPr lang="en-US" sz="3600"/>
          </a:p>
          <a:p>
            <a:pPr algn="ctr">
              <a:buFont typeface="Wingdings" pitchFamily="2" charset="2"/>
              <a:buNone/>
            </a:pPr>
            <a:r>
              <a:rPr lang="en-US"/>
              <a:t>MELAKUKAN KOMUNIKASI SECARA BERULANG-ULANG HINGGA DAPAT MENGUBAH PERILAKU SASARAN</a:t>
            </a: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497540"/>
            <a:ext cx="6316662" cy="125057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STRATEGI KOMUNIKASI</a:t>
            </a:r>
            <a:br>
              <a:rPr lang="en-US" sz="3600" dirty="0"/>
            </a:br>
            <a:r>
              <a:rPr lang="en-US" sz="3600" dirty="0"/>
              <a:t>UNTUK PERUBAHAN PERILAKU</a:t>
            </a:r>
            <a:endParaRPr lang="id-ID" sz="36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3600" dirty="0"/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COERCION</a:t>
            </a:r>
          </a:p>
          <a:p>
            <a:pPr algn="ctr">
              <a:buFont typeface="Wingdings" pitchFamily="2" charset="2"/>
              <a:buNone/>
            </a:pPr>
            <a:endParaRPr lang="en-US" sz="3600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PAKSAAN SECARA LANGSUNG,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 YANG DISERTAI DENGAN SANGSI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03513" y="1062318"/>
            <a:ext cx="6316662" cy="110265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CARA MENANGGULANGI RASA TAKUT SAAT BERBICARA</a:t>
            </a:r>
            <a:endParaRPr lang="en-GB" dirty="0" smtClean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693988" y="2877671"/>
            <a:ext cx="6326187" cy="324849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BERLATIH</a:t>
            </a:r>
          </a:p>
          <a:p>
            <a:pPr eaLnBrk="1" hangingPunct="1">
              <a:defRPr/>
            </a:pPr>
            <a:r>
              <a:rPr lang="en-US" dirty="0" smtClean="0"/>
              <a:t>AMATI GEJALA FISIK ANDA SAAT TAKUT</a:t>
            </a:r>
          </a:p>
          <a:p>
            <a:pPr eaLnBrk="1" hangingPunct="1">
              <a:defRPr/>
            </a:pPr>
            <a:r>
              <a:rPr lang="en-US" dirty="0" smtClean="0"/>
              <a:t>TUNJUKKAN SUKSES ANDA</a:t>
            </a:r>
          </a:p>
          <a:p>
            <a:pPr eaLnBrk="1" hangingPunct="1">
              <a:defRPr/>
            </a:pPr>
            <a:r>
              <a:rPr lang="en-US" dirty="0" smtClean="0"/>
              <a:t>INGAT-INGAT PERASAAN YANG MENYENANGKAN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BENTUK/MEDIA KOMUNIKASI MASA</a:t>
            </a:r>
            <a:endParaRPr lang="en-GB" smtClean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TELEVISI</a:t>
            </a:r>
          </a:p>
          <a:p>
            <a:pPr eaLnBrk="1" hangingPunct="1">
              <a:defRPr/>
            </a:pPr>
            <a:r>
              <a:rPr lang="en-US" dirty="0" smtClean="0"/>
              <a:t>RADIO</a:t>
            </a:r>
          </a:p>
          <a:p>
            <a:pPr eaLnBrk="1" hangingPunct="1">
              <a:defRPr/>
            </a:pPr>
            <a:r>
              <a:rPr lang="en-US" dirty="0" smtClean="0"/>
              <a:t>SURAT KABAR</a:t>
            </a:r>
          </a:p>
          <a:p>
            <a:pPr eaLnBrk="1" hangingPunct="1">
              <a:defRPr/>
            </a:pPr>
            <a:r>
              <a:rPr lang="en-US" dirty="0" smtClean="0"/>
              <a:t>MAJALAH</a:t>
            </a:r>
          </a:p>
          <a:p>
            <a:pPr eaLnBrk="1" hangingPunct="1">
              <a:defRPr/>
            </a:pPr>
            <a:r>
              <a:rPr lang="en-US" dirty="0" smtClean="0"/>
              <a:t>FILM</a:t>
            </a:r>
          </a:p>
          <a:p>
            <a:pPr eaLnBrk="1" hangingPunct="1">
              <a:defRPr/>
            </a:pPr>
            <a:r>
              <a:rPr lang="en-US" dirty="0" smtClean="0"/>
              <a:t>BUKU</a:t>
            </a:r>
          </a:p>
          <a:p>
            <a:pPr eaLnBrk="1" hangingPunct="1">
              <a:defRPr/>
            </a:pPr>
            <a:r>
              <a:rPr lang="en-US" dirty="0" smtClean="0"/>
              <a:t>KASET,CD,PH,DLL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HAMBATAN KOMUNIKASI</a:t>
            </a:r>
            <a:endParaRPr lang="en-GB" smtClean="0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BAHASA</a:t>
            </a:r>
          </a:p>
          <a:p>
            <a:pPr eaLnBrk="1" hangingPunct="1">
              <a:defRPr/>
            </a:pPr>
            <a:r>
              <a:rPr lang="en-US" dirty="0" smtClean="0"/>
              <a:t>SOSIAL BUDAYA</a:t>
            </a:r>
          </a:p>
          <a:p>
            <a:pPr eaLnBrk="1" hangingPunct="1">
              <a:defRPr/>
            </a:pPr>
            <a:r>
              <a:rPr lang="en-US" dirty="0" smtClean="0"/>
              <a:t>FRAME OF REFERENCE </a:t>
            </a:r>
          </a:p>
          <a:p>
            <a:pPr eaLnBrk="1" hangingPunct="1">
              <a:defRPr/>
            </a:pPr>
            <a:r>
              <a:rPr lang="en-US" dirty="0" smtClean="0"/>
              <a:t>NOIS</a:t>
            </a:r>
            <a:r>
              <a:rPr lang="id-ID" dirty="0" smtClean="0"/>
              <a:t>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14290"/>
            <a:ext cx="8374062" cy="114300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 </a:t>
            </a:r>
            <a:r>
              <a:rPr lang="en-US" sz="3200" dirty="0" smtClean="0"/>
              <a:t>SUMBER-SUMBER KESALAHAN     MENGINTERPRETASIKAN PESAN</a:t>
            </a:r>
            <a:endParaRPr lang="en-GB" sz="3200" dirty="0" smtClean="0"/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INFORMASI TIDAK LENGKAP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KESIMPULAN TERALU CEPAT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GENERALISASI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PRASANGKA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STEREOTIP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HALLO EFECT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PROYEKSI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NORMA INDIVIDU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PENYESUAIAN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HUMOR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KETERAMPILAN MENDENGAR</a:t>
            </a:r>
            <a:endParaRPr lang="en-GB" smtClean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MEMAHAMI PEMBICARAAN </a:t>
            </a:r>
          </a:p>
          <a:p>
            <a:pPr eaLnBrk="1" hangingPunct="1">
              <a:defRPr/>
            </a:pPr>
            <a:r>
              <a:rPr lang="en-US" smtClean="0"/>
              <a:t>MENDENGAR AKTIF MENDORONG PERSON UTK BERCERITA SPT REALITA SEBENARNYA</a:t>
            </a:r>
          </a:p>
          <a:p>
            <a:pPr eaLnBrk="1" hangingPunct="1">
              <a:defRPr/>
            </a:pPr>
            <a:r>
              <a:rPr lang="en-US" smtClean="0"/>
              <a:t>MEMPERJELAS PERCAKAPAN ----KOMUNIKAN DAN KOMUNIKATOR</a:t>
            </a:r>
          </a:p>
          <a:p>
            <a:pPr eaLnBrk="1" hangingPunct="1">
              <a:defRPr/>
            </a:pPr>
            <a:r>
              <a:rPr lang="en-US" smtClean="0"/>
              <a:t>MENCEGAH PEMBUATAN KESIMPULAN YG TERBURU-BURU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FUNGSI KOMUNIKASI MASA</a:t>
            </a:r>
            <a:endParaRPr lang="en-GB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MENGHIBUR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MEYAKINKAN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MENGUKUHKAN MENGUBAH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MENGGERAKKAN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MENAWARKAN SISTEM NILAI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MENGINFORMASIKAN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MENGANUGERAHKAN STATUS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MEMBIUS, MENCIPTAKAN RASA KESATUAN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KOMPONEN KOMUNIKASI (MENURUT WILBUR SCHRAMM)</a:t>
            </a:r>
            <a:endParaRPr lang="id-ID" sz="2800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idx="1"/>
          </p:nvPr>
        </p:nvSpPr>
        <p:spPr>
          <a:xfrm>
            <a:off x="1171976" y="1981200"/>
            <a:ext cx="7286223" cy="4616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              </a:t>
            </a:r>
            <a:r>
              <a:rPr lang="en-US" dirty="0" smtClean="0"/>
              <a:t>MESSAGE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SENDER                                     </a:t>
            </a:r>
            <a:r>
              <a:rPr lang="en-US" dirty="0" smtClean="0"/>
              <a:t>RECEI</a:t>
            </a:r>
            <a:r>
              <a:rPr lang="id-ID" dirty="0" smtClean="0"/>
              <a:t>V</a:t>
            </a:r>
            <a:r>
              <a:rPr lang="en-US" dirty="0" smtClean="0"/>
              <a:t>ER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                CHANNEL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               </a:t>
            </a:r>
            <a:endParaRPr lang="id-ID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dirty="0" smtClean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dirty="0" smtClean="0"/>
              <a:t>			</a:t>
            </a:r>
            <a:r>
              <a:rPr lang="en-US" dirty="0" smtClean="0"/>
              <a:t>FEEDBACK                        </a:t>
            </a:r>
            <a:endParaRPr lang="id-ID" dirty="0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2089441" y="2191913"/>
            <a:ext cx="8651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231108" y="3171423"/>
            <a:ext cx="1014367" cy="5892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4833088" y="2201998"/>
            <a:ext cx="949526" cy="48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V="1">
            <a:off x="4842456" y="3258355"/>
            <a:ext cx="837127" cy="515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4845967" y="3400024"/>
            <a:ext cx="1567712" cy="20905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 flipV="1">
            <a:off x="1748039" y="3457307"/>
            <a:ext cx="1296988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UNSUR-UNSUR KOMUNIKASI</a:t>
            </a:r>
            <a:endParaRPr lang="en-GB" smtClean="0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44710" y="1725769"/>
            <a:ext cx="7075465" cy="440039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3399"/>
                </a:solidFill>
              </a:rPr>
              <a:t>KOMUNIKATOR</a:t>
            </a:r>
            <a:r>
              <a:rPr lang="en-US" dirty="0" smtClean="0"/>
              <a:t>-------</a:t>
            </a:r>
            <a:r>
              <a:rPr lang="en-US" dirty="0" smtClean="0">
                <a:solidFill>
                  <a:srgbClr val="FFFF00"/>
                </a:solidFill>
              </a:rPr>
              <a:t>KOMUNIKAN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	SATU KESATUAN DALAM KONTEK KOMUNIKASI DUA ARAH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33CC"/>
                </a:solidFill>
              </a:rPr>
              <a:t>PESAN</a:t>
            </a:r>
            <a:r>
              <a:rPr lang="en-US" dirty="0" smtClean="0"/>
              <a:t>------</a:t>
            </a:r>
            <a:r>
              <a:rPr lang="en-US" dirty="0" smtClean="0">
                <a:solidFill>
                  <a:srgbClr val="FFFF00"/>
                </a:solidFill>
              </a:rPr>
              <a:t>SALURAN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BERBAGAI MACAM PESAN ,SALURAN—MEDIA YG DILALUI SPT: SUARA,PENGLIHATAN, SENTUHAN</a:t>
            </a:r>
          </a:p>
          <a:p>
            <a:pPr eaLnBrk="1" hangingPunct="1">
              <a:defRPr/>
            </a:pPr>
            <a:r>
              <a:rPr lang="en-US" dirty="0" smtClean="0"/>
              <a:t>FEEDBACK</a:t>
            </a:r>
            <a:endParaRPr lang="id-ID" dirty="0" smtClean="0"/>
          </a:p>
          <a:p>
            <a:pPr eaLnBrk="1" hangingPunct="1">
              <a:defRPr/>
            </a:pPr>
            <a:r>
              <a:rPr lang="id-ID" dirty="0" smtClean="0"/>
              <a:t>INTERFERECE / NOISE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03513" y="274638"/>
            <a:ext cx="6316662" cy="71703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KOM</a:t>
            </a:r>
            <a:r>
              <a:rPr lang="id-ID" dirty="0" smtClean="0"/>
              <a:t>U</a:t>
            </a:r>
            <a:r>
              <a:rPr lang="en-US" dirty="0" smtClean="0"/>
              <a:t>NIKATOR</a:t>
            </a:r>
            <a:endParaRPr lang="en-GB" dirty="0" smtClean="0"/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408350" y="1600200"/>
            <a:ext cx="6611826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SYARAT-SYARAT </a:t>
            </a:r>
            <a:r>
              <a:rPr lang="id-ID" sz="2400" dirty="0" smtClean="0"/>
              <a:t>: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PENGETAHUAN LUAS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KEPRIBADIAN BAIK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JUJUR DAN IKLAS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KEBERANIAN MORAL KAYA PERBENDAHARAAN KATA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KECERDASAN MENGUASAI TEMA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MENGENAL PRIBADI KOMUNIKAN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PERCAYA DIRI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SIKAP MENARIK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BERTANGGUNG JAWAB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98206" y="1532586"/>
            <a:ext cx="6316662" cy="68354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ETIKA KOMUNIKATOR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021984" y="2601532"/>
            <a:ext cx="6998192" cy="3524631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Bookman Old Style" pitchFamily="18" charset="0"/>
              </a:rPr>
              <a:t>Ethos ------ Source Credibility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Bookman Old Style" pitchFamily="18" charset="0"/>
              </a:rPr>
              <a:t>Pathos ---- </a:t>
            </a:r>
            <a:r>
              <a:rPr lang="en-US" sz="2800" dirty="0" err="1" smtClean="0">
                <a:latin typeface="Bookman Old Style" pitchFamily="18" charset="0"/>
              </a:rPr>
              <a:t>Emmotional</a:t>
            </a:r>
            <a:r>
              <a:rPr lang="en-US" sz="2800" dirty="0" smtClean="0">
                <a:latin typeface="Bookman Old Style" pitchFamily="18" charset="0"/>
              </a:rPr>
              <a:t> Appeals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Bookman Old Style" pitchFamily="18" charset="0"/>
              </a:rPr>
              <a:t>Logos ----- Logical Appeals</a:t>
            </a:r>
            <a:endParaRPr lang="en-GB" sz="28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48966" y="648125"/>
            <a:ext cx="631666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en-US" sz="2800" dirty="0" smtClean="0"/>
              <a:t>KOMPONEN-KOMPONEN ETHOS</a:t>
            </a:r>
            <a:endParaRPr lang="en-GB" sz="2800" dirty="0" smtClean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322749" y="2318197"/>
            <a:ext cx="5697426" cy="3807966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+mj-lt"/>
              </a:rPr>
              <a:t>COMPETENCE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+mj-lt"/>
              </a:rPr>
              <a:t>INTEGRITY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800" dirty="0" smtClean="0">
                <a:latin typeface="+mj-lt"/>
              </a:rPr>
              <a:t>GOODWILL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1800" dirty="0" smtClean="0">
              <a:latin typeface="+mj-lt"/>
            </a:endParaRPr>
          </a:p>
          <a:p>
            <a:pPr marL="609600" indent="-609600" eaLnBrk="1" hangingPunct="1">
              <a:buFontTx/>
              <a:buNone/>
              <a:defRPr/>
            </a:pPr>
            <a:endParaRPr lang="en-GB" sz="1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688_slide">
  <a:themeElements>
    <a:clrScheme name="Office Theme 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640"/>
      </a:accent1>
      <a:accent2>
        <a:srgbClr val="D1FA4B"/>
      </a:accent2>
      <a:accent3>
        <a:srgbClr val="AAAAAA"/>
      </a:accent3>
      <a:accent4>
        <a:srgbClr val="DADADA"/>
      </a:accent4>
      <a:accent5>
        <a:srgbClr val="FFE8AF"/>
      </a:accent5>
      <a:accent6>
        <a:srgbClr val="BDE343"/>
      </a:accent6>
      <a:hlink>
        <a:srgbClr val="FFFD99"/>
      </a:hlink>
      <a:folHlink>
        <a:srgbClr val="DBFFD9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AAAAA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AAAA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AAAA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AAAA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AAAA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AAAA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EC"/>
        </a:accent1>
        <a:accent2>
          <a:srgbClr val="F2EF16"/>
        </a:accent2>
        <a:accent3>
          <a:srgbClr val="AAAAAA"/>
        </a:accent3>
        <a:accent4>
          <a:srgbClr val="DADADA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AAAA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AAAAA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AAAAA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AAAAA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AAAA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EB5CC"/>
        </a:accent1>
        <a:accent2>
          <a:srgbClr val="8FBAE5"/>
        </a:accent2>
        <a:accent3>
          <a:srgbClr val="AAAAAA"/>
        </a:accent3>
        <a:accent4>
          <a:srgbClr val="DADADA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BB6DF"/>
        </a:accent1>
        <a:accent2>
          <a:srgbClr val="C6BEE7"/>
        </a:accent2>
        <a:accent3>
          <a:srgbClr val="AAAAAA"/>
        </a:accent3>
        <a:accent4>
          <a:srgbClr val="DADADA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1D2E7"/>
        </a:accent1>
        <a:accent2>
          <a:srgbClr val="E7C4B2"/>
        </a:accent2>
        <a:accent3>
          <a:srgbClr val="AAAAAA"/>
        </a:accent3>
        <a:accent4>
          <a:srgbClr val="DADADA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ED88D"/>
        </a:accent1>
        <a:accent2>
          <a:srgbClr val="D7BB8F"/>
        </a:accent2>
        <a:accent3>
          <a:srgbClr val="AAAAAA"/>
        </a:accent3>
        <a:accent4>
          <a:srgbClr val="DADADA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F2EF16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EB5CC"/>
        </a:accent1>
        <a:accent2>
          <a:srgbClr val="8FBAE5"/>
        </a:accent2>
        <a:accent3>
          <a:srgbClr val="FFFFFF"/>
        </a:accent3>
        <a:accent4>
          <a:srgbClr val="000000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B6DF"/>
        </a:accent1>
        <a:accent2>
          <a:srgbClr val="C6BEE7"/>
        </a:accent2>
        <a:accent3>
          <a:srgbClr val="FFFFFF"/>
        </a:accent3>
        <a:accent4>
          <a:srgbClr val="000000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1D2E7"/>
        </a:accent1>
        <a:accent2>
          <a:srgbClr val="E7C4B2"/>
        </a:accent2>
        <a:accent3>
          <a:srgbClr val="FFFFFF"/>
        </a:accent3>
        <a:accent4>
          <a:srgbClr val="000000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D88D"/>
        </a:accent1>
        <a:accent2>
          <a:srgbClr val="D7BB8F"/>
        </a:accent2>
        <a:accent3>
          <a:srgbClr val="FFFFFF"/>
        </a:accent3>
        <a:accent4>
          <a:srgbClr val="000000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640"/>
      </a:accent1>
      <a:accent2>
        <a:srgbClr val="D1FA4B"/>
      </a:accent2>
      <a:accent3>
        <a:srgbClr val="AAAAAA"/>
      </a:accent3>
      <a:accent4>
        <a:srgbClr val="DADADA"/>
      </a:accent4>
      <a:accent5>
        <a:srgbClr val="FFE8AF"/>
      </a:accent5>
      <a:accent6>
        <a:srgbClr val="BDE343"/>
      </a:accent6>
      <a:hlink>
        <a:srgbClr val="FFFD99"/>
      </a:hlink>
      <a:folHlink>
        <a:srgbClr val="DBFFD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AAAAA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AAAA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AAAA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AAAA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AAAA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AAAA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EC"/>
        </a:accent1>
        <a:accent2>
          <a:srgbClr val="F2EF16"/>
        </a:accent2>
        <a:accent3>
          <a:srgbClr val="AAAAAA"/>
        </a:accent3>
        <a:accent4>
          <a:srgbClr val="DADADA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AAAA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AAAAA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AAAAA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AAAAA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AAAA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EB5CC"/>
        </a:accent1>
        <a:accent2>
          <a:srgbClr val="8FBAE5"/>
        </a:accent2>
        <a:accent3>
          <a:srgbClr val="AAAAAA"/>
        </a:accent3>
        <a:accent4>
          <a:srgbClr val="DADADA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BB6DF"/>
        </a:accent1>
        <a:accent2>
          <a:srgbClr val="C6BEE7"/>
        </a:accent2>
        <a:accent3>
          <a:srgbClr val="AAAAAA"/>
        </a:accent3>
        <a:accent4>
          <a:srgbClr val="DADADA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1D2E7"/>
        </a:accent1>
        <a:accent2>
          <a:srgbClr val="E7C4B2"/>
        </a:accent2>
        <a:accent3>
          <a:srgbClr val="AAAAAA"/>
        </a:accent3>
        <a:accent4>
          <a:srgbClr val="DADADA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ED88D"/>
        </a:accent1>
        <a:accent2>
          <a:srgbClr val="D7BB8F"/>
        </a:accent2>
        <a:accent3>
          <a:srgbClr val="AAAAAA"/>
        </a:accent3>
        <a:accent4>
          <a:srgbClr val="DADADA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F2EF16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EB5CC"/>
        </a:accent1>
        <a:accent2>
          <a:srgbClr val="8FBAE5"/>
        </a:accent2>
        <a:accent3>
          <a:srgbClr val="FFFFFF"/>
        </a:accent3>
        <a:accent4>
          <a:srgbClr val="000000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B6DF"/>
        </a:accent1>
        <a:accent2>
          <a:srgbClr val="C6BEE7"/>
        </a:accent2>
        <a:accent3>
          <a:srgbClr val="FFFFFF"/>
        </a:accent3>
        <a:accent4>
          <a:srgbClr val="000000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1D2E7"/>
        </a:accent1>
        <a:accent2>
          <a:srgbClr val="E7C4B2"/>
        </a:accent2>
        <a:accent3>
          <a:srgbClr val="FFFFFF"/>
        </a:accent3>
        <a:accent4>
          <a:srgbClr val="000000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D88D"/>
        </a:accent1>
        <a:accent2>
          <a:srgbClr val="D7BB8F"/>
        </a:accent2>
        <a:accent3>
          <a:srgbClr val="FFFFFF"/>
        </a:accent3>
        <a:accent4>
          <a:srgbClr val="000000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ind_1688_slide</Template>
  <TotalTime>456</TotalTime>
  <Words>1074</Words>
  <Application>Microsoft Office PowerPoint</Application>
  <PresentationFormat>On-screen Show (4:3)</PresentationFormat>
  <Paragraphs>317</Paragraphs>
  <Slides>47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ind_1688_slide</vt:lpstr>
      <vt:lpstr>1_Default Design</vt:lpstr>
      <vt:lpstr>Clip</vt:lpstr>
      <vt:lpstr>KOMUNIKASI, ETIKA,  dan  PERILAKU OLAHRAGA</vt:lpstr>
      <vt:lpstr>Belajar Komunikasi..?    seni bergaul</vt:lpstr>
      <vt:lpstr>Slide 3</vt:lpstr>
      <vt:lpstr>KOMUNIKASI SEBAGAI ILMU SOSIAL</vt:lpstr>
      <vt:lpstr>KOMPONEN KOMUNIKASI (MENURUT WILBUR SCHRAMM)</vt:lpstr>
      <vt:lpstr>UNSUR-UNSUR KOMUNIKASI</vt:lpstr>
      <vt:lpstr>KOMUNIKATOR</vt:lpstr>
      <vt:lpstr>ETIKA KOMUNIKATOR</vt:lpstr>
      <vt:lpstr>         KOMPONEN-KOMPONEN ETHOS</vt:lpstr>
      <vt:lpstr>FAKTOR-FAKTOR PENDUKUNG ETHOS</vt:lpstr>
      <vt:lpstr>FAKTOR-FAKTOR YG MEMPENGARUHI KOMUNIKAN</vt:lpstr>
      <vt:lpstr>JENIS KOMUNIKASI</vt:lpstr>
      <vt:lpstr>KOMUNIKASI NON VERBAL</vt:lpstr>
      <vt:lpstr>KOMUNIKASI VERBAL</vt:lpstr>
      <vt:lpstr>PROSES KOMUNIKASI</vt:lpstr>
      <vt:lpstr>PROSES TERJADINYA  KOMUNIKASI EFEKTIF</vt:lpstr>
      <vt:lpstr>Slide 17</vt:lpstr>
      <vt:lpstr>Slide 18</vt:lpstr>
      <vt:lpstr>PROSES KOMUNIKASI</vt:lpstr>
      <vt:lpstr>MEDIA KOMUNIKASI MEMPUNYAI PERAN PENTING DALAM TERCAPAINYA TUJUAN</vt:lpstr>
      <vt:lpstr>Slide 21</vt:lpstr>
      <vt:lpstr>EFEKTIVITAS PENERIMAAN INFORMASI  (Magnesen)</vt:lpstr>
      <vt:lpstr>Evasi Komunikasi</vt:lpstr>
      <vt:lpstr>Slide 24</vt:lpstr>
      <vt:lpstr>EFEKTIFITAS KOMUNIKASI</vt:lpstr>
      <vt:lpstr>TUJUAN KOMUNIKASI</vt:lpstr>
      <vt:lpstr>TUJUAN KOMUNIKASI</vt:lpstr>
      <vt:lpstr>INFORMATIF</vt:lpstr>
      <vt:lpstr>PERSUASIF</vt:lpstr>
      <vt:lpstr>ENTERTAINMENT</vt:lpstr>
      <vt:lpstr>FUNGSI KOMUNIKASI</vt:lpstr>
      <vt:lpstr>FUNGSI KOMUNIKASI</vt:lpstr>
      <vt:lpstr>BEBERAPA FUNGSI KOMUNIKASI</vt:lpstr>
      <vt:lpstr>KOMUNIKASI SOSIAL</vt:lpstr>
      <vt:lpstr>KOMUNIKASI EKSPRESIF</vt:lpstr>
      <vt:lpstr>KOMUNIKASI RITUAL</vt:lpstr>
      <vt:lpstr>KOMUNIKASI INSTRUMENTAL</vt:lpstr>
      <vt:lpstr>STRATEGI KOMUNIKASI UNTUK PERUBAHAN PERILAKU</vt:lpstr>
      <vt:lpstr>STRATEGI KOMUNIKASI UNTUK PERUBAHAN PERILAKU</vt:lpstr>
      <vt:lpstr>STRATEGI KOMUNIKASI UNTUK PERUBAHAN PERILAKU</vt:lpstr>
      <vt:lpstr>STRATEGI KOMUNIKASI UNTUK PERUBAHAN PERILAKU</vt:lpstr>
      <vt:lpstr>CARA MENANGGULANGI RASA TAKUT SAAT BERBICARA</vt:lpstr>
      <vt:lpstr>BENTUK/MEDIA KOMUNIKASI MASA</vt:lpstr>
      <vt:lpstr>HAMBATAN KOMUNIKASI</vt:lpstr>
      <vt:lpstr> SUMBER-SUMBER KESALAHAN     MENGINTERPRETASIKAN PESAN</vt:lpstr>
      <vt:lpstr>KETERAMPILAN MENDENGAR</vt:lpstr>
      <vt:lpstr>FUNGSI KOMUNIKASI MASA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Pavilion</dc:creator>
  <cp:lastModifiedBy>HP Pavilion</cp:lastModifiedBy>
  <cp:revision>34</cp:revision>
  <dcterms:created xsi:type="dcterms:W3CDTF">2011-02-14T17:33:04Z</dcterms:created>
  <dcterms:modified xsi:type="dcterms:W3CDTF">2011-03-07T05:04:55Z</dcterms:modified>
</cp:coreProperties>
</file>