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7"/>
  </p:notesMasterIdLst>
  <p:handoutMasterIdLst>
    <p:handoutMasterId r:id="rId98"/>
  </p:handoutMasterIdLst>
  <p:sldIdLst>
    <p:sldId id="664" r:id="rId2"/>
    <p:sldId id="519" r:id="rId3"/>
    <p:sldId id="529" r:id="rId4"/>
    <p:sldId id="533" r:id="rId5"/>
    <p:sldId id="530" r:id="rId6"/>
    <p:sldId id="532" r:id="rId7"/>
    <p:sldId id="573" r:id="rId8"/>
    <p:sldId id="575" r:id="rId9"/>
    <p:sldId id="688" r:id="rId10"/>
    <p:sldId id="535" r:id="rId11"/>
    <p:sldId id="496" r:id="rId12"/>
    <p:sldId id="499" r:id="rId13"/>
    <p:sldId id="497" r:id="rId14"/>
    <p:sldId id="650" r:id="rId15"/>
    <p:sldId id="682" r:id="rId16"/>
    <p:sldId id="671" r:id="rId17"/>
    <p:sldId id="672" r:id="rId18"/>
    <p:sldId id="668" r:id="rId19"/>
    <p:sldId id="689" r:id="rId20"/>
    <p:sldId id="687" r:id="rId21"/>
    <p:sldId id="673" r:id="rId22"/>
    <p:sldId id="675" r:id="rId23"/>
    <p:sldId id="683" r:id="rId24"/>
    <p:sldId id="684" r:id="rId25"/>
    <p:sldId id="445" r:id="rId26"/>
    <p:sldId id="444" r:id="rId27"/>
    <p:sldId id="443" r:id="rId28"/>
    <p:sldId id="511" r:id="rId29"/>
    <p:sldId id="477" r:id="rId30"/>
    <p:sldId id="397" r:id="rId31"/>
    <p:sldId id="439" r:id="rId32"/>
    <p:sldId id="502" r:id="rId33"/>
    <p:sldId id="649" r:id="rId34"/>
    <p:sldId id="630" r:id="rId35"/>
    <p:sldId id="631" r:id="rId36"/>
    <p:sldId id="663" r:id="rId37"/>
    <p:sldId id="690" r:id="rId38"/>
    <p:sldId id="651" r:id="rId39"/>
    <p:sldId id="544" r:id="rId40"/>
    <p:sldId id="546" r:id="rId41"/>
    <p:sldId id="547" r:id="rId42"/>
    <p:sldId id="548" r:id="rId43"/>
    <p:sldId id="550" r:id="rId44"/>
    <p:sldId id="551" r:id="rId45"/>
    <p:sldId id="552" r:id="rId46"/>
    <p:sldId id="556" r:id="rId47"/>
    <p:sldId id="557" r:id="rId48"/>
    <p:sldId id="613" r:id="rId49"/>
    <p:sldId id="636" r:id="rId50"/>
    <p:sldId id="655" r:id="rId51"/>
    <p:sldId id="629" r:id="rId52"/>
    <p:sldId id="558" r:id="rId53"/>
    <p:sldId id="564" r:id="rId54"/>
    <p:sldId id="566" r:id="rId55"/>
    <p:sldId id="637" r:id="rId56"/>
    <p:sldId id="652" r:id="rId57"/>
    <p:sldId id="634" r:id="rId58"/>
    <p:sldId id="638" r:id="rId59"/>
    <p:sldId id="639" r:id="rId60"/>
    <p:sldId id="641" r:id="rId61"/>
    <p:sldId id="587" r:id="rId62"/>
    <p:sldId id="569" r:id="rId63"/>
    <p:sldId id="620" r:id="rId64"/>
    <p:sldId id="611" r:id="rId65"/>
    <p:sldId id="614" r:id="rId66"/>
    <p:sldId id="635" r:id="rId67"/>
    <p:sldId id="622" r:id="rId68"/>
    <p:sldId id="693" r:id="rId69"/>
    <p:sldId id="625" r:id="rId70"/>
    <p:sldId id="626" r:id="rId71"/>
    <p:sldId id="627" r:id="rId72"/>
    <p:sldId id="628" r:id="rId73"/>
    <p:sldId id="604" r:id="rId74"/>
    <p:sldId id="609" r:id="rId75"/>
    <p:sldId id="692" r:id="rId76"/>
    <p:sldId id="694" r:id="rId77"/>
    <p:sldId id="691" r:id="rId78"/>
    <p:sldId id="656" r:id="rId79"/>
    <p:sldId id="662" r:id="rId80"/>
    <p:sldId id="661" r:id="rId81"/>
    <p:sldId id="657" r:id="rId82"/>
    <p:sldId id="659" r:id="rId83"/>
    <p:sldId id="660" r:id="rId84"/>
    <p:sldId id="653" r:id="rId85"/>
    <p:sldId id="654" r:id="rId86"/>
    <p:sldId id="576" r:id="rId87"/>
    <p:sldId id="577" r:id="rId88"/>
    <p:sldId id="578" r:id="rId89"/>
    <p:sldId id="579" r:id="rId90"/>
    <p:sldId id="580" r:id="rId91"/>
    <p:sldId id="581" r:id="rId92"/>
    <p:sldId id="582" r:id="rId93"/>
    <p:sldId id="583" r:id="rId94"/>
    <p:sldId id="584" r:id="rId95"/>
    <p:sldId id="572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FF"/>
    <a:srgbClr val="FFDFBF"/>
    <a:srgbClr val="FFD99B"/>
    <a:srgbClr val="599BBA"/>
    <a:srgbClr val="FF6B93"/>
    <a:srgbClr val="FDFE01"/>
    <a:srgbClr val="C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 preferSingleView="1">
    <p:restoredLeft sz="28202" autoAdjust="0"/>
    <p:restoredTop sz="90929"/>
  </p:normalViewPr>
  <p:slideViewPr>
    <p:cSldViewPr>
      <p:cViewPr>
        <p:scale>
          <a:sx n="75" d="100"/>
          <a:sy n="75" d="100"/>
        </p:scale>
        <p:origin x="-18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4"/>
    </p:cViewPr>
  </p:sorterViewPr>
  <p:notesViewPr>
    <p:cSldViewPr>
      <p:cViewPr varScale="1">
        <p:scale>
          <a:sx n="81" d="100"/>
          <a:sy n="81" d="100"/>
        </p:scale>
        <p:origin x="-11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ADDE076-A415-49C5-A5ED-682756BAE3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latin typeface="Times New Roman" pitchFamily="18" charset="0"/>
              </a:defRPr>
            </a:lvl1pPr>
          </a:lstStyle>
          <a:p>
            <a:fld id="{D0102CBD-FE4F-49ED-9623-F549274A41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2E129-ECC0-471E-9FB4-212DCB2BF863}" type="slidenum">
              <a:rPr lang="en-US"/>
              <a:pPr/>
              <a:t>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8FD59-91C8-4B58-BE35-EFAE96EB4A57}" type="slidenum">
              <a:rPr lang="en-US"/>
              <a:pPr/>
              <a:t>10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21EE6-24DF-4136-87C1-A317EF9F8D80}" type="slidenum">
              <a:rPr lang="en-US"/>
              <a:pPr/>
              <a:t>11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566C0-CB65-41F6-AA5F-C117306D7A0F}" type="slidenum">
              <a:rPr lang="en-US"/>
              <a:pPr/>
              <a:t>12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1514B-BC9C-4D36-8A8F-25A88031042B}" type="slidenum">
              <a:rPr lang="en-US"/>
              <a:pPr/>
              <a:t>13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B9450-5941-487E-985C-2E0096D479E1}" type="slidenum">
              <a:rPr lang="en-US"/>
              <a:pPr/>
              <a:t>14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754B1-0CEC-4343-A885-654FC69C0B00}" type="slidenum">
              <a:rPr lang="en-US"/>
              <a:pPr/>
              <a:t>15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C94EB-2824-455B-AE61-0B5BBF77BF2D}" type="slidenum">
              <a:rPr lang="en-US"/>
              <a:pPr/>
              <a:t>16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90448-B11A-4798-885D-A9DF360538D3}" type="slidenum">
              <a:rPr lang="en-US"/>
              <a:pPr/>
              <a:t>17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1999-B95C-4BDC-B444-58FA31F887DE}" type="slidenum">
              <a:rPr lang="en-US"/>
              <a:pPr/>
              <a:t>18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1462-4E83-418A-933A-B5DDD29A9329}" type="slidenum">
              <a:rPr lang="en-US"/>
              <a:pPr/>
              <a:t>19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F463A-DE98-450D-B4BC-4138FB1B28D1}" type="slidenum">
              <a:rPr lang="en-US"/>
              <a:pPr/>
              <a:t>2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DBD32-1450-4DCE-A540-6E820EACC75C}" type="slidenum">
              <a:rPr lang="en-US"/>
              <a:pPr/>
              <a:t>20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BB0F3-D034-43D6-8FD0-5DE6EB0990EA}" type="slidenum">
              <a:rPr lang="en-US"/>
              <a:pPr/>
              <a:t>21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A099-FAF0-4E0A-8CAB-6C2CA3AFB456}" type="slidenum">
              <a:rPr lang="en-US"/>
              <a:pPr/>
              <a:t>22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EFD2B-8010-4B4A-91F6-77B84552F6A0}" type="slidenum">
              <a:rPr lang="en-US"/>
              <a:pPr/>
              <a:t>23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63C38-BB2C-4970-8031-2477BEB85E28}" type="slidenum">
              <a:rPr lang="en-US"/>
              <a:pPr/>
              <a:t>24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5E232-400A-4B24-927A-71A53EEC2D2B}" type="slidenum">
              <a:rPr lang="en-US"/>
              <a:pPr/>
              <a:t>25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D0388-B24F-49BB-BF36-1878C0119CF5}" type="slidenum">
              <a:rPr lang="en-US"/>
              <a:pPr/>
              <a:t>26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4B7B0-E574-4C53-AEE5-5C03DCAC1E55}" type="slidenum">
              <a:rPr lang="en-US"/>
              <a:pPr/>
              <a:t>27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89DD2-3B69-4CE6-A30E-E03EA5D16529}" type="slidenum">
              <a:rPr lang="en-US"/>
              <a:pPr/>
              <a:t>28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18842-3717-4A45-844D-E2F6860717D3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577D3-CEA7-49C0-8E90-7FCBCB9A3201}" type="slidenum">
              <a:rPr lang="en-US"/>
              <a:pPr/>
              <a:t>3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805F9-9A27-4002-B9F1-6D64E4953720}" type="slidenum">
              <a:rPr lang="en-US"/>
              <a:pPr/>
              <a:t>30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98D70-D87F-477C-8FCD-B91C3007AC80}" type="slidenum">
              <a:rPr lang="en-US"/>
              <a:pPr/>
              <a:t>31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14DFA-D4FA-42E6-B575-4169106A7768}" type="slidenum">
              <a:rPr lang="en-US"/>
              <a:pPr/>
              <a:t>32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BF8E9-2D9C-4ACA-8306-8AC4CBA8983B}" type="slidenum">
              <a:rPr lang="en-US"/>
              <a:pPr/>
              <a:t>33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1C2AF-8FB2-4E21-8D45-E7D3E546FA81}" type="slidenum">
              <a:rPr lang="en-US"/>
              <a:pPr/>
              <a:t>34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1704B-E2BA-4426-B1B2-A1C6C822BA5E}" type="slidenum">
              <a:rPr lang="en-US"/>
              <a:pPr/>
              <a:t>35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91DCC-F6E4-4458-BEC2-A84A81337134}" type="slidenum">
              <a:rPr lang="en-US"/>
              <a:pPr/>
              <a:t>36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1C8B0-46BD-4561-894D-FB13D6B933AA}" type="slidenum">
              <a:rPr lang="en-US"/>
              <a:pPr/>
              <a:t>37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01103-39F5-415F-AD32-97AC61749FCC}" type="slidenum">
              <a:rPr lang="en-US"/>
              <a:pPr/>
              <a:t>38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FC5D7-3291-494D-A79B-4F8FDF4A4FA5}" type="slidenum">
              <a:rPr lang="en-US"/>
              <a:pPr/>
              <a:t>39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C882E-7A58-4CAB-AACE-2A44B30AFC17}" type="slidenum">
              <a:rPr lang="en-US"/>
              <a:pPr/>
              <a:t>4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AF671-28C7-4C7B-8A8B-A35BF86BDE62}" type="slidenum">
              <a:rPr lang="en-US"/>
              <a:pPr/>
              <a:t>40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1A878-CA5C-43A3-B9C9-44356922EF61}" type="slidenum">
              <a:rPr lang="en-US"/>
              <a:pPr/>
              <a:t>41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2859F-23AF-4E55-9EE6-AC4638FB536A}" type="slidenum">
              <a:rPr lang="en-US"/>
              <a:pPr/>
              <a:t>42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75F37-404F-4A1E-A602-75DAD4A05507}" type="slidenum">
              <a:rPr lang="en-US"/>
              <a:pPr/>
              <a:t>43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BD048-F994-462D-8DF6-198DE6D1851C}" type="slidenum">
              <a:rPr lang="en-US"/>
              <a:pPr/>
              <a:t>44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46BDA-DB7B-4D44-9E23-8C1729F94EAA}" type="slidenum">
              <a:rPr lang="en-US"/>
              <a:pPr/>
              <a:t>45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55599-52B3-4A02-8604-189C5F19559D}" type="slidenum">
              <a:rPr lang="en-US"/>
              <a:pPr/>
              <a:t>46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5A116-D598-46B2-B04B-F49009787D9D}" type="slidenum">
              <a:rPr lang="en-US"/>
              <a:pPr/>
              <a:t>47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9866E-51B2-4800-8284-3C0B27B1D364}" type="slidenum">
              <a:rPr lang="en-US"/>
              <a:pPr/>
              <a:t>48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55DEA-CDDF-44CB-816E-E09890593E75}" type="slidenum">
              <a:rPr lang="en-US"/>
              <a:pPr/>
              <a:t>49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557CB-6803-4CDE-875C-3FEAABA348A7}" type="slidenum">
              <a:rPr lang="en-US"/>
              <a:pPr/>
              <a:t>5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B02D4-EA21-4F4A-BA24-1752365A0C2E}" type="slidenum">
              <a:rPr lang="en-US"/>
              <a:pPr/>
              <a:t>51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5EE5C-8811-4851-9F37-6DE4FEAA1976}" type="slidenum">
              <a:rPr lang="en-US"/>
              <a:pPr/>
              <a:t>52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1EBB6-A0F5-4FD2-9CF1-17371851B602}" type="slidenum">
              <a:rPr lang="en-US"/>
              <a:pPr/>
              <a:t>53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412DA-92F1-4EC4-B0C8-62BADEE1A160}" type="slidenum">
              <a:rPr lang="en-US"/>
              <a:pPr/>
              <a:t>54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F55D8-FA69-4489-9355-94660F2D0410}" type="slidenum">
              <a:rPr lang="en-US"/>
              <a:pPr/>
              <a:t>55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7D1AF-1017-4F75-A2E0-64D6C1E09F67}" type="slidenum">
              <a:rPr lang="en-US"/>
              <a:pPr/>
              <a:t>56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82F2-7905-4CD7-9200-778E5499A21C}" type="slidenum">
              <a:rPr lang="en-US"/>
              <a:pPr/>
              <a:t>57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10FCA-D505-4A3A-B61E-91A0ED4FDC9B}" type="slidenum">
              <a:rPr lang="en-US"/>
              <a:pPr/>
              <a:t>58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03ED7-765F-4FCE-B163-0568E9F33BCA}" type="slidenum">
              <a:rPr lang="en-US"/>
              <a:pPr/>
              <a:t>59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3FBED-B794-4E34-96D2-9B4DA1164F5A}" type="slidenum">
              <a:rPr lang="en-US"/>
              <a:pPr/>
              <a:t>60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28AB-D440-4512-BA65-AEAF9FED0878}" type="slidenum">
              <a:rPr lang="en-US"/>
              <a:pPr/>
              <a:t>6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729F2-C958-42E7-9B62-FF09BA400EF2}" type="slidenum">
              <a:rPr lang="en-US"/>
              <a:pPr/>
              <a:t>61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C85FE-D069-40FF-9506-A0A3B2036C27}" type="slidenum">
              <a:rPr lang="en-US"/>
              <a:pPr/>
              <a:t>62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5EC8B-ABEA-4597-A211-27DA1224B91A}" type="slidenum">
              <a:rPr lang="en-US"/>
              <a:pPr/>
              <a:t>63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D19BF-05AD-4FE0-981E-4CC91339B48F}" type="slidenum">
              <a:rPr lang="en-US"/>
              <a:pPr/>
              <a:t>64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DA47C-2A77-4B35-9F0F-1A7E15D5865D}" type="slidenum">
              <a:rPr lang="en-US"/>
              <a:pPr/>
              <a:t>65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541F9-FA3D-4786-A223-01299DC90DC7}" type="slidenum">
              <a:rPr lang="en-US"/>
              <a:pPr/>
              <a:t>66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75C2E-3D9B-4359-BB6A-8EC083E845A1}" type="slidenum">
              <a:rPr lang="en-US"/>
              <a:pPr/>
              <a:t>67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4F8F6-DCAD-42ED-9853-02FC731FDA13}" type="slidenum">
              <a:rPr lang="en-US"/>
              <a:pPr/>
              <a:t>68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D8980-6C33-4F84-9F1F-B9A2A403D89E}" type="slidenum">
              <a:rPr lang="en-US"/>
              <a:pPr/>
              <a:t>69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8070C-EBB3-4971-9BC8-0973C35DAB6E}" type="slidenum">
              <a:rPr lang="en-US"/>
              <a:pPr/>
              <a:t>70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D8E21-03F5-46E3-9212-119E58B2D4E2}" type="slidenum">
              <a:rPr lang="en-US"/>
              <a:pPr/>
              <a:t>7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8C03E-376D-4755-9289-878297A697BA}" type="slidenum">
              <a:rPr lang="en-US"/>
              <a:pPr/>
              <a:t>71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5808-3B9C-46DD-BFC0-7761F5FE3377}" type="slidenum">
              <a:rPr lang="en-US"/>
              <a:pPr/>
              <a:t>95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F7115-49A7-4069-AE4F-16ABDEE30357}" type="slidenum">
              <a:rPr lang="en-US"/>
              <a:pPr/>
              <a:t>8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75284-B505-4409-A09F-5CD85535B1C6}" type="slidenum">
              <a:rPr lang="en-US"/>
              <a:pPr/>
              <a:t>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80CE29-A9C0-4CD3-958F-43A92055E8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2695" name="AutoShape 7"/>
          <p:cNvSpPr>
            <a:spLocks noChangeArrowheads="1"/>
          </p:cNvSpPr>
          <p:nvPr/>
        </p:nvSpPr>
        <p:spPr bwMode="invGray">
          <a:xfrm>
            <a:off x="457200" y="3122613"/>
            <a:ext cx="7918450" cy="6096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chemeClr val="tx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382"/>
            </a:gs>
            <a:gs pos="50000">
              <a:srgbClr val="599BBA"/>
            </a:gs>
            <a:gs pos="100000">
              <a:srgbClr val="0043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AutoShape 2"/>
          <p:cNvSpPr>
            <a:spLocks noChangeArrowheads="1"/>
          </p:cNvSpPr>
          <p:nvPr/>
        </p:nvSpPr>
        <p:spPr bwMode="invGray">
          <a:xfrm>
            <a:off x="609600" y="1524000"/>
            <a:ext cx="7918450" cy="2286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chemeClr val="tx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8513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34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40000"/>
        <a:buFont typeface="Times" charset="0"/>
        <a:buChar char="•"/>
        <a:defRPr sz="3200" b="1">
          <a:solidFill>
            <a:srgbClr val="FF6B93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7A99"/>
        </a:buClr>
        <a:buSzPct val="115000"/>
        <a:buFont typeface="Wingdings" pitchFamily="2" charset="2"/>
        <a:buChar char="§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470775" cy="1143000"/>
          </a:xfrm>
        </p:spPr>
        <p:txBody>
          <a:bodyPr/>
          <a:lstStyle/>
          <a:p>
            <a:r>
              <a:rPr lang="en-US"/>
              <a:t>More Basics in Exercise Physiology</a:t>
            </a:r>
          </a:p>
        </p:txBody>
      </p:sp>
      <p:graphicFrame>
        <p:nvGraphicFramePr>
          <p:cNvPr id="523268" name="Object 4"/>
          <p:cNvGraphicFramePr>
            <a:graphicFrameLocks noChangeAspect="1"/>
          </p:cNvGraphicFramePr>
          <p:nvPr/>
        </p:nvGraphicFramePr>
        <p:xfrm>
          <a:off x="304800" y="304800"/>
          <a:ext cx="1477963" cy="3219450"/>
        </p:xfrm>
        <a:graphic>
          <a:graphicData uri="http://schemas.openxmlformats.org/presentationml/2006/ole">
            <p:oleObj spid="_x0000_s523268" r:id="rId4" imgW="2781300" imgH="60579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Pyruvate:Lactate</a:t>
            </a:r>
          </a:p>
        </p:txBody>
      </p: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981200"/>
            <a:ext cx="777875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Intensity Domains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Moderate Exercise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400"/>
              <a:t>All work rates below LT</a:t>
            </a:r>
          </a:p>
          <a:p>
            <a:pPr>
              <a:lnSpc>
                <a:spcPct val="90000"/>
              </a:lnSpc>
            </a:pPr>
            <a:r>
              <a:rPr lang="en-US" sz="2800"/>
              <a:t>Heavy Exercise: 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400"/>
              <a:t>Lower boundary: Work rate at LT 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400"/>
              <a:t>Upper boundary: highest work rate at which blood lactate can be stabilized (Maximum lactate steady state)</a:t>
            </a:r>
          </a:p>
          <a:p>
            <a:pPr>
              <a:lnSpc>
                <a:spcPct val="90000"/>
              </a:lnSpc>
            </a:pPr>
            <a:r>
              <a:rPr lang="en-US" sz="2800"/>
              <a:t>Severe Exercise: 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400"/>
              <a:t>Neither O</a:t>
            </a:r>
            <a:r>
              <a:rPr lang="en-US" sz="1800" baseline="-25000"/>
              <a:t>2</a:t>
            </a:r>
            <a:r>
              <a:rPr lang="en-US" sz="2400"/>
              <a:t> or lactate can be stabilized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Uptake and </a:t>
            </a:r>
            <a:br>
              <a:rPr lang="en-US"/>
            </a:br>
            <a:r>
              <a:rPr lang="en-US"/>
              <a:t>Exercise Domains</a:t>
            </a:r>
          </a:p>
        </p:txBody>
      </p:sp>
      <p:sp>
        <p:nvSpPr>
          <p:cNvPr id="307203" name="Freeform 3"/>
          <p:cNvSpPr>
            <a:spLocks/>
          </p:cNvSpPr>
          <p:nvPr/>
        </p:nvSpPr>
        <p:spPr bwMode="auto">
          <a:xfrm>
            <a:off x="1254125" y="5405438"/>
            <a:ext cx="22225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0" y="0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0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4" name="Freeform 4"/>
          <p:cNvSpPr>
            <a:spLocks/>
          </p:cNvSpPr>
          <p:nvPr/>
        </p:nvSpPr>
        <p:spPr bwMode="auto">
          <a:xfrm>
            <a:off x="1254125" y="2989263"/>
            <a:ext cx="2708275" cy="2438400"/>
          </a:xfrm>
          <a:custGeom>
            <a:avLst/>
            <a:gdLst/>
            <a:ahLst/>
            <a:cxnLst>
              <a:cxn ang="0">
                <a:pos x="1692" y="0"/>
              </a:cxn>
              <a:cxn ang="0">
                <a:pos x="1678" y="13"/>
              </a:cxn>
              <a:cxn ang="0">
                <a:pos x="0" y="1522"/>
              </a:cxn>
              <a:cxn ang="0">
                <a:pos x="14" y="1536"/>
              </a:cxn>
              <a:cxn ang="0">
                <a:pos x="1706" y="27"/>
              </a:cxn>
              <a:cxn ang="0">
                <a:pos x="1692" y="27"/>
              </a:cxn>
              <a:cxn ang="0">
                <a:pos x="1692" y="0"/>
              </a:cxn>
              <a:cxn ang="0">
                <a:pos x="1692" y="0"/>
              </a:cxn>
              <a:cxn ang="0">
                <a:pos x="1678" y="13"/>
              </a:cxn>
              <a:cxn ang="0">
                <a:pos x="1692" y="0"/>
              </a:cxn>
            </a:cxnLst>
            <a:rect l="0" t="0" r="r" b="b"/>
            <a:pathLst>
              <a:path w="1706" h="1536">
                <a:moveTo>
                  <a:pt x="1692" y="0"/>
                </a:moveTo>
                <a:lnTo>
                  <a:pt x="1678" y="13"/>
                </a:lnTo>
                <a:lnTo>
                  <a:pt x="0" y="1522"/>
                </a:lnTo>
                <a:lnTo>
                  <a:pt x="14" y="1536"/>
                </a:lnTo>
                <a:lnTo>
                  <a:pt x="1706" y="27"/>
                </a:lnTo>
                <a:lnTo>
                  <a:pt x="1692" y="27"/>
                </a:lnTo>
                <a:lnTo>
                  <a:pt x="1692" y="0"/>
                </a:lnTo>
                <a:lnTo>
                  <a:pt x="1692" y="0"/>
                </a:lnTo>
                <a:lnTo>
                  <a:pt x="1678" y="13"/>
                </a:lnTo>
                <a:lnTo>
                  <a:pt x="1692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5" name="Freeform 5"/>
          <p:cNvSpPr>
            <a:spLocks/>
          </p:cNvSpPr>
          <p:nvPr/>
        </p:nvSpPr>
        <p:spPr bwMode="auto">
          <a:xfrm>
            <a:off x="3940175" y="2989263"/>
            <a:ext cx="444500" cy="42862"/>
          </a:xfrm>
          <a:custGeom>
            <a:avLst/>
            <a:gdLst/>
            <a:ahLst/>
            <a:cxnLst>
              <a:cxn ang="0">
                <a:pos x="280" y="13"/>
              </a:cxn>
              <a:cxn ang="0">
                <a:pos x="280" y="0"/>
              </a:cxn>
              <a:cxn ang="0">
                <a:pos x="0" y="0"/>
              </a:cxn>
              <a:cxn ang="0">
                <a:pos x="0" y="27"/>
              </a:cxn>
              <a:cxn ang="0">
                <a:pos x="280" y="27"/>
              </a:cxn>
              <a:cxn ang="0">
                <a:pos x="280" y="13"/>
              </a:cxn>
            </a:cxnLst>
            <a:rect l="0" t="0" r="r" b="b"/>
            <a:pathLst>
              <a:path w="280" h="27">
                <a:moveTo>
                  <a:pt x="280" y="13"/>
                </a:moveTo>
                <a:lnTo>
                  <a:pt x="280" y="0"/>
                </a:lnTo>
                <a:lnTo>
                  <a:pt x="0" y="0"/>
                </a:lnTo>
                <a:lnTo>
                  <a:pt x="0" y="27"/>
                </a:lnTo>
                <a:lnTo>
                  <a:pt x="280" y="27"/>
                </a:lnTo>
                <a:lnTo>
                  <a:pt x="280" y="13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6" name="Freeform 6"/>
          <p:cNvSpPr>
            <a:spLocks/>
          </p:cNvSpPr>
          <p:nvPr/>
        </p:nvSpPr>
        <p:spPr bwMode="auto">
          <a:xfrm>
            <a:off x="4384675" y="2989263"/>
            <a:ext cx="22225" cy="42862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27"/>
              </a:cxn>
              <a:cxn ang="0">
                <a:pos x="14" y="27"/>
              </a:cxn>
              <a:cxn ang="0">
                <a:pos x="14" y="13"/>
              </a:cxn>
              <a:cxn ang="0">
                <a:pos x="14" y="13"/>
              </a:cxn>
              <a:cxn ang="0">
                <a:pos x="14" y="13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27"/>
              </a:cxn>
            </a:cxnLst>
            <a:rect l="0" t="0" r="r" b="b"/>
            <a:pathLst>
              <a:path w="14" h="27">
                <a:moveTo>
                  <a:pt x="0" y="27"/>
                </a:moveTo>
                <a:lnTo>
                  <a:pt x="0" y="27"/>
                </a:lnTo>
                <a:lnTo>
                  <a:pt x="14" y="27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Freeform 7"/>
          <p:cNvSpPr>
            <a:spLocks/>
          </p:cNvSpPr>
          <p:nvPr/>
        </p:nvSpPr>
        <p:spPr bwMode="auto">
          <a:xfrm>
            <a:off x="5495925" y="542766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AD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8" name="Freeform 8"/>
          <p:cNvSpPr>
            <a:spLocks/>
          </p:cNvSpPr>
          <p:nvPr/>
        </p:nvSpPr>
        <p:spPr bwMode="auto">
          <a:xfrm>
            <a:off x="5495925" y="4673600"/>
            <a:ext cx="531813" cy="754063"/>
          </a:xfrm>
          <a:custGeom>
            <a:avLst/>
            <a:gdLst/>
            <a:ahLst/>
            <a:cxnLst>
              <a:cxn ang="0">
                <a:pos x="335" y="0"/>
              </a:cxn>
              <a:cxn ang="0">
                <a:pos x="335" y="0"/>
              </a:cxn>
              <a:cxn ang="0">
                <a:pos x="293" y="0"/>
              </a:cxn>
              <a:cxn ang="0">
                <a:pos x="265" y="14"/>
              </a:cxn>
              <a:cxn ang="0">
                <a:pos x="223" y="28"/>
              </a:cxn>
              <a:cxn ang="0">
                <a:pos x="196" y="42"/>
              </a:cxn>
              <a:cxn ang="0">
                <a:pos x="168" y="70"/>
              </a:cxn>
              <a:cxn ang="0">
                <a:pos x="140" y="98"/>
              </a:cxn>
              <a:cxn ang="0">
                <a:pos x="112" y="126"/>
              </a:cxn>
              <a:cxn ang="0">
                <a:pos x="98" y="167"/>
              </a:cxn>
              <a:cxn ang="0">
                <a:pos x="56" y="237"/>
              </a:cxn>
              <a:cxn ang="0">
                <a:pos x="28" y="307"/>
              </a:cxn>
              <a:cxn ang="0">
                <a:pos x="14" y="391"/>
              </a:cxn>
              <a:cxn ang="0">
                <a:pos x="0" y="475"/>
              </a:cxn>
              <a:cxn ang="0">
                <a:pos x="28" y="475"/>
              </a:cxn>
              <a:cxn ang="0">
                <a:pos x="28" y="391"/>
              </a:cxn>
              <a:cxn ang="0">
                <a:pos x="56" y="321"/>
              </a:cxn>
              <a:cxn ang="0">
                <a:pos x="70" y="237"/>
              </a:cxn>
              <a:cxn ang="0">
                <a:pos x="112" y="167"/>
              </a:cxn>
              <a:cxn ang="0">
                <a:pos x="126" y="139"/>
              </a:cxn>
              <a:cxn ang="0">
                <a:pos x="154" y="112"/>
              </a:cxn>
              <a:cxn ang="0">
                <a:pos x="182" y="84"/>
              </a:cxn>
              <a:cxn ang="0">
                <a:pos x="209" y="70"/>
              </a:cxn>
              <a:cxn ang="0">
                <a:pos x="237" y="42"/>
              </a:cxn>
              <a:cxn ang="0">
                <a:pos x="265" y="42"/>
              </a:cxn>
              <a:cxn ang="0">
                <a:pos x="293" y="28"/>
              </a:cxn>
              <a:cxn ang="0">
                <a:pos x="335" y="28"/>
              </a:cxn>
              <a:cxn ang="0">
                <a:pos x="335" y="28"/>
              </a:cxn>
              <a:cxn ang="0">
                <a:pos x="335" y="0"/>
              </a:cxn>
            </a:cxnLst>
            <a:rect l="0" t="0" r="r" b="b"/>
            <a:pathLst>
              <a:path w="335" h="475">
                <a:moveTo>
                  <a:pt x="335" y="0"/>
                </a:moveTo>
                <a:lnTo>
                  <a:pt x="335" y="0"/>
                </a:lnTo>
                <a:lnTo>
                  <a:pt x="293" y="0"/>
                </a:lnTo>
                <a:lnTo>
                  <a:pt x="265" y="14"/>
                </a:lnTo>
                <a:lnTo>
                  <a:pt x="223" y="28"/>
                </a:lnTo>
                <a:lnTo>
                  <a:pt x="196" y="42"/>
                </a:lnTo>
                <a:lnTo>
                  <a:pt x="168" y="70"/>
                </a:lnTo>
                <a:lnTo>
                  <a:pt x="140" y="98"/>
                </a:lnTo>
                <a:lnTo>
                  <a:pt x="112" y="126"/>
                </a:lnTo>
                <a:lnTo>
                  <a:pt x="98" y="167"/>
                </a:lnTo>
                <a:lnTo>
                  <a:pt x="56" y="237"/>
                </a:lnTo>
                <a:lnTo>
                  <a:pt x="28" y="307"/>
                </a:lnTo>
                <a:lnTo>
                  <a:pt x="14" y="391"/>
                </a:lnTo>
                <a:lnTo>
                  <a:pt x="0" y="475"/>
                </a:lnTo>
                <a:lnTo>
                  <a:pt x="28" y="475"/>
                </a:lnTo>
                <a:lnTo>
                  <a:pt x="28" y="391"/>
                </a:lnTo>
                <a:lnTo>
                  <a:pt x="56" y="321"/>
                </a:lnTo>
                <a:lnTo>
                  <a:pt x="70" y="237"/>
                </a:lnTo>
                <a:lnTo>
                  <a:pt x="112" y="167"/>
                </a:lnTo>
                <a:lnTo>
                  <a:pt x="126" y="139"/>
                </a:lnTo>
                <a:lnTo>
                  <a:pt x="154" y="112"/>
                </a:lnTo>
                <a:lnTo>
                  <a:pt x="182" y="84"/>
                </a:lnTo>
                <a:lnTo>
                  <a:pt x="209" y="70"/>
                </a:lnTo>
                <a:lnTo>
                  <a:pt x="237" y="42"/>
                </a:lnTo>
                <a:lnTo>
                  <a:pt x="265" y="42"/>
                </a:lnTo>
                <a:lnTo>
                  <a:pt x="293" y="28"/>
                </a:lnTo>
                <a:lnTo>
                  <a:pt x="335" y="28"/>
                </a:lnTo>
                <a:lnTo>
                  <a:pt x="335" y="28"/>
                </a:lnTo>
                <a:lnTo>
                  <a:pt x="335" y="0"/>
                </a:lnTo>
                <a:close/>
              </a:path>
            </a:pathLst>
          </a:custGeom>
          <a:solidFill>
            <a:srgbClr val="92AD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9" name="Freeform 9"/>
          <p:cNvSpPr>
            <a:spLocks/>
          </p:cNvSpPr>
          <p:nvPr/>
        </p:nvSpPr>
        <p:spPr bwMode="auto">
          <a:xfrm>
            <a:off x="6027738" y="4673600"/>
            <a:ext cx="2665412" cy="44450"/>
          </a:xfrm>
          <a:custGeom>
            <a:avLst/>
            <a:gdLst/>
            <a:ahLst/>
            <a:cxnLst>
              <a:cxn ang="0">
                <a:pos x="1679" y="0"/>
              </a:cxn>
              <a:cxn ang="0">
                <a:pos x="1483" y="14"/>
              </a:cxn>
              <a:cxn ang="0">
                <a:pos x="1259" y="14"/>
              </a:cxn>
              <a:cxn ang="0">
                <a:pos x="1036" y="14"/>
              </a:cxn>
              <a:cxn ang="0">
                <a:pos x="812" y="14"/>
              </a:cxn>
              <a:cxn ang="0">
                <a:pos x="574" y="14"/>
              </a:cxn>
              <a:cxn ang="0">
                <a:pos x="364" y="0"/>
              </a:cxn>
              <a:cxn ang="0">
                <a:pos x="168" y="0"/>
              </a:cxn>
              <a:cxn ang="0">
                <a:pos x="0" y="0"/>
              </a:cxn>
              <a:cxn ang="0">
                <a:pos x="0" y="28"/>
              </a:cxn>
              <a:cxn ang="0">
                <a:pos x="168" y="28"/>
              </a:cxn>
              <a:cxn ang="0">
                <a:pos x="364" y="28"/>
              </a:cxn>
              <a:cxn ang="0">
                <a:pos x="574" y="28"/>
              </a:cxn>
              <a:cxn ang="0">
                <a:pos x="812" y="28"/>
              </a:cxn>
              <a:cxn ang="0">
                <a:pos x="1036" y="28"/>
              </a:cxn>
              <a:cxn ang="0">
                <a:pos x="1259" y="28"/>
              </a:cxn>
              <a:cxn ang="0">
                <a:pos x="1483" y="28"/>
              </a:cxn>
              <a:cxn ang="0">
                <a:pos x="1679" y="28"/>
              </a:cxn>
              <a:cxn ang="0">
                <a:pos x="1679" y="0"/>
              </a:cxn>
            </a:cxnLst>
            <a:rect l="0" t="0" r="r" b="b"/>
            <a:pathLst>
              <a:path w="1679" h="28">
                <a:moveTo>
                  <a:pt x="1679" y="0"/>
                </a:moveTo>
                <a:lnTo>
                  <a:pt x="1483" y="14"/>
                </a:lnTo>
                <a:lnTo>
                  <a:pt x="1259" y="14"/>
                </a:lnTo>
                <a:lnTo>
                  <a:pt x="1036" y="14"/>
                </a:lnTo>
                <a:lnTo>
                  <a:pt x="812" y="14"/>
                </a:lnTo>
                <a:lnTo>
                  <a:pt x="574" y="14"/>
                </a:lnTo>
                <a:lnTo>
                  <a:pt x="364" y="0"/>
                </a:lnTo>
                <a:lnTo>
                  <a:pt x="168" y="0"/>
                </a:lnTo>
                <a:lnTo>
                  <a:pt x="0" y="0"/>
                </a:lnTo>
                <a:lnTo>
                  <a:pt x="0" y="28"/>
                </a:lnTo>
                <a:lnTo>
                  <a:pt x="168" y="28"/>
                </a:lnTo>
                <a:lnTo>
                  <a:pt x="364" y="28"/>
                </a:lnTo>
                <a:lnTo>
                  <a:pt x="574" y="28"/>
                </a:lnTo>
                <a:lnTo>
                  <a:pt x="812" y="28"/>
                </a:lnTo>
                <a:lnTo>
                  <a:pt x="1036" y="28"/>
                </a:lnTo>
                <a:lnTo>
                  <a:pt x="1259" y="28"/>
                </a:lnTo>
                <a:lnTo>
                  <a:pt x="1483" y="28"/>
                </a:lnTo>
                <a:lnTo>
                  <a:pt x="1679" y="28"/>
                </a:lnTo>
                <a:lnTo>
                  <a:pt x="1679" y="0"/>
                </a:lnTo>
                <a:close/>
              </a:path>
            </a:pathLst>
          </a:custGeom>
          <a:solidFill>
            <a:srgbClr val="92AD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0" name="Freeform 10"/>
          <p:cNvSpPr>
            <a:spLocks/>
          </p:cNvSpPr>
          <p:nvPr/>
        </p:nvSpPr>
        <p:spPr bwMode="auto">
          <a:xfrm>
            <a:off x="6027738" y="4673600"/>
            <a:ext cx="22225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28"/>
              </a:cxn>
              <a:cxn ang="0">
                <a:pos x="14" y="28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14" h="28">
                <a:moveTo>
                  <a:pt x="0" y="28"/>
                </a:moveTo>
                <a:lnTo>
                  <a:pt x="0" y="28"/>
                </a:lnTo>
                <a:lnTo>
                  <a:pt x="14" y="28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solidFill>
            <a:srgbClr val="92AD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Freeform 11"/>
          <p:cNvSpPr>
            <a:spLocks/>
          </p:cNvSpPr>
          <p:nvPr/>
        </p:nvSpPr>
        <p:spPr bwMode="auto">
          <a:xfrm>
            <a:off x="5495925" y="511651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0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2" name="Freeform 12"/>
          <p:cNvSpPr>
            <a:spLocks/>
          </p:cNvSpPr>
          <p:nvPr/>
        </p:nvSpPr>
        <p:spPr bwMode="auto">
          <a:xfrm>
            <a:off x="5495925" y="4518025"/>
            <a:ext cx="155575" cy="620713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70" y="0"/>
              </a:cxn>
              <a:cxn ang="0">
                <a:pos x="56" y="42"/>
              </a:cxn>
              <a:cxn ang="0">
                <a:pos x="56" y="98"/>
              </a:cxn>
              <a:cxn ang="0">
                <a:pos x="42" y="154"/>
              </a:cxn>
              <a:cxn ang="0">
                <a:pos x="28" y="196"/>
              </a:cxn>
              <a:cxn ang="0">
                <a:pos x="28" y="251"/>
              </a:cxn>
              <a:cxn ang="0">
                <a:pos x="14" y="293"/>
              </a:cxn>
              <a:cxn ang="0">
                <a:pos x="14" y="335"/>
              </a:cxn>
              <a:cxn ang="0">
                <a:pos x="0" y="377"/>
              </a:cxn>
              <a:cxn ang="0">
                <a:pos x="28" y="391"/>
              </a:cxn>
              <a:cxn ang="0">
                <a:pos x="28" y="349"/>
              </a:cxn>
              <a:cxn ang="0">
                <a:pos x="42" y="293"/>
              </a:cxn>
              <a:cxn ang="0">
                <a:pos x="42" y="251"/>
              </a:cxn>
              <a:cxn ang="0">
                <a:pos x="56" y="210"/>
              </a:cxn>
              <a:cxn ang="0">
                <a:pos x="70" y="154"/>
              </a:cxn>
              <a:cxn ang="0">
                <a:pos x="70" y="98"/>
              </a:cxn>
              <a:cxn ang="0">
                <a:pos x="84" y="56"/>
              </a:cxn>
              <a:cxn ang="0">
                <a:pos x="98" y="0"/>
              </a:cxn>
              <a:cxn ang="0">
                <a:pos x="98" y="0"/>
              </a:cxn>
              <a:cxn ang="0">
                <a:pos x="70" y="0"/>
              </a:cxn>
            </a:cxnLst>
            <a:rect l="0" t="0" r="r" b="b"/>
            <a:pathLst>
              <a:path w="98" h="391">
                <a:moveTo>
                  <a:pt x="70" y="0"/>
                </a:moveTo>
                <a:lnTo>
                  <a:pt x="70" y="0"/>
                </a:lnTo>
                <a:lnTo>
                  <a:pt x="56" y="42"/>
                </a:lnTo>
                <a:lnTo>
                  <a:pt x="56" y="98"/>
                </a:lnTo>
                <a:lnTo>
                  <a:pt x="42" y="154"/>
                </a:lnTo>
                <a:lnTo>
                  <a:pt x="28" y="196"/>
                </a:lnTo>
                <a:lnTo>
                  <a:pt x="28" y="251"/>
                </a:lnTo>
                <a:lnTo>
                  <a:pt x="14" y="293"/>
                </a:lnTo>
                <a:lnTo>
                  <a:pt x="14" y="335"/>
                </a:lnTo>
                <a:lnTo>
                  <a:pt x="0" y="377"/>
                </a:lnTo>
                <a:lnTo>
                  <a:pt x="28" y="391"/>
                </a:lnTo>
                <a:lnTo>
                  <a:pt x="28" y="349"/>
                </a:lnTo>
                <a:lnTo>
                  <a:pt x="42" y="293"/>
                </a:lnTo>
                <a:lnTo>
                  <a:pt x="42" y="251"/>
                </a:lnTo>
                <a:lnTo>
                  <a:pt x="56" y="210"/>
                </a:lnTo>
                <a:lnTo>
                  <a:pt x="70" y="154"/>
                </a:lnTo>
                <a:lnTo>
                  <a:pt x="70" y="98"/>
                </a:lnTo>
                <a:lnTo>
                  <a:pt x="84" y="56"/>
                </a:lnTo>
                <a:lnTo>
                  <a:pt x="98" y="0"/>
                </a:lnTo>
                <a:lnTo>
                  <a:pt x="98" y="0"/>
                </a:lnTo>
                <a:lnTo>
                  <a:pt x="70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3" name="Freeform 13"/>
          <p:cNvSpPr>
            <a:spLocks/>
          </p:cNvSpPr>
          <p:nvPr/>
        </p:nvSpPr>
        <p:spPr bwMode="auto">
          <a:xfrm>
            <a:off x="5607050" y="4075113"/>
            <a:ext cx="331788" cy="442912"/>
          </a:xfrm>
          <a:custGeom>
            <a:avLst/>
            <a:gdLst/>
            <a:ahLst/>
            <a:cxnLst>
              <a:cxn ang="0">
                <a:pos x="195" y="0"/>
              </a:cxn>
              <a:cxn ang="0">
                <a:pos x="195" y="0"/>
              </a:cxn>
              <a:cxn ang="0">
                <a:pos x="153" y="14"/>
              </a:cxn>
              <a:cxn ang="0">
                <a:pos x="112" y="42"/>
              </a:cxn>
              <a:cxn ang="0">
                <a:pos x="84" y="70"/>
              </a:cxn>
              <a:cxn ang="0">
                <a:pos x="56" y="98"/>
              </a:cxn>
              <a:cxn ang="0">
                <a:pos x="42" y="139"/>
              </a:cxn>
              <a:cxn ang="0">
                <a:pos x="28" y="181"/>
              </a:cxn>
              <a:cxn ang="0">
                <a:pos x="14" y="223"/>
              </a:cxn>
              <a:cxn ang="0">
                <a:pos x="0" y="279"/>
              </a:cxn>
              <a:cxn ang="0">
                <a:pos x="28" y="279"/>
              </a:cxn>
              <a:cxn ang="0">
                <a:pos x="42" y="237"/>
              </a:cxn>
              <a:cxn ang="0">
                <a:pos x="56" y="195"/>
              </a:cxn>
              <a:cxn ang="0">
                <a:pos x="70" y="153"/>
              </a:cxn>
              <a:cxn ang="0">
                <a:pos x="84" y="112"/>
              </a:cxn>
              <a:cxn ang="0">
                <a:pos x="98" y="84"/>
              </a:cxn>
              <a:cxn ang="0">
                <a:pos x="126" y="56"/>
              </a:cxn>
              <a:cxn ang="0">
                <a:pos x="153" y="28"/>
              </a:cxn>
              <a:cxn ang="0">
                <a:pos x="209" y="14"/>
              </a:cxn>
              <a:cxn ang="0">
                <a:pos x="209" y="14"/>
              </a:cxn>
              <a:cxn ang="0">
                <a:pos x="195" y="0"/>
              </a:cxn>
            </a:cxnLst>
            <a:rect l="0" t="0" r="r" b="b"/>
            <a:pathLst>
              <a:path w="209" h="279">
                <a:moveTo>
                  <a:pt x="195" y="0"/>
                </a:moveTo>
                <a:lnTo>
                  <a:pt x="195" y="0"/>
                </a:lnTo>
                <a:lnTo>
                  <a:pt x="153" y="14"/>
                </a:lnTo>
                <a:lnTo>
                  <a:pt x="112" y="42"/>
                </a:lnTo>
                <a:lnTo>
                  <a:pt x="84" y="70"/>
                </a:lnTo>
                <a:lnTo>
                  <a:pt x="56" y="98"/>
                </a:lnTo>
                <a:lnTo>
                  <a:pt x="42" y="139"/>
                </a:lnTo>
                <a:lnTo>
                  <a:pt x="28" y="181"/>
                </a:lnTo>
                <a:lnTo>
                  <a:pt x="14" y="223"/>
                </a:lnTo>
                <a:lnTo>
                  <a:pt x="0" y="279"/>
                </a:lnTo>
                <a:lnTo>
                  <a:pt x="28" y="279"/>
                </a:lnTo>
                <a:lnTo>
                  <a:pt x="42" y="237"/>
                </a:lnTo>
                <a:lnTo>
                  <a:pt x="56" y="195"/>
                </a:lnTo>
                <a:lnTo>
                  <a:pt x="70" y="153"/>
                </a:lnTo>
                <a:lnTo>
                  <a:pt x="84" y="112"/>
                </a:lnTo>
                <a:lnTo>
                  <a:pt x="98" y="84"/>
                </a:lnTo>
                <a:lnTo>
                  <a:pt x="126" y="56"/>
                </a:lnTo>
                <a:lnTo>
                  <a:pt x="153" y="28"/>
                </a:lnTo>
                <a:lnTo>
                  <a:pt x="209" y="14"/>
                </a:lnTo>
                <a:lnTo>
                  <a:pt x="209" y="14"/>
                </a:lnTo>
                <a:lnTo>
                  <a:pt x="195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>
            <a:off x="5916613" y="3852863"/>
            <a:ext cx="2798762" cy="244475"/>
          </a:xfrm>
          <a:custGeom>
            <a:avLst/>
            <a:gdLst/>
            <a:ahLst/>
            <a:cxnLst>
              <a:cxn ang="0">
                <a:pos x="1763" y="0"/>
              </a:cxn>
              <a:cxn ang="0">
                <a:pos x="1539" y="0"/>
              </a:cxn>
              <a:cxn ang="0">
                <a:pos x="1329" y="0"/>
              </a:cxn>
              <a:cxn ang="0">
                <a:pos x="1106" y="0"/>
              </a:cxn>
              <a:cxn ang="0">
                <a:pos x="896" y="14"/>
              </a:cxn>
              <a:cxn ang="0">
                <a:pos x="672" y="28"/>
              </a:cxn>
              <a:cxn ang="0">
                <a:pos x="462" y="56"/>
              </a:cxn>
              <a:cxn ang="0">
                <a:pos x="238" y="98"/>
              </a:cxn>
              <a:cxn ang="0">
                <a:pos x="0" y="140"/>
              </a:cxn>
              <a:cxn ang="0">
                <a:pos x="14" y="154"/>
              </a:cxn>
              <a:cxn ang="0">
                <a:pos x="238" y="112"/>
              </a:cxn>
              <a:cxn ang="0">
                <a:pos x="462" y="84"/>
              </a:cxn>
              <a:cxn ang="0">
                <a:pos x="686" y="56"/>
              </a:cxn>
              <a:cxn ang="0">
                <a:pos x="896" y="42"/>
              </a:cxn>
              <a:cxn ang="0">
                <a:pos x="1106" y="28"/>
              </a:cxn>
              <a:cxn ang="0">
                <a:pos x="1329" y="14"/>
              </a:cxn>
              <a:cxn ang="0">
                <a:pos x="1539" y="14"/>
              </a:cxn>
              <a:cxn ang="0">
                <a:pos x="1763" y="28"/>
              </a:cxn>
              <a:cxn ang="0">
                <a:pos x="1763" y="0"/>
              </a:cxn>
            </a:cxnLst>
            <a:rect l="0" t="0" r="r" b="b"/>
            <a:pathLst>
              <a:path w="1763" h="154">
                <a:moveTo>
                  <a:pt x="1763" y="0"/>
                </a:moveTo>
                <a:lnTo>
                  <a:pt x="1539" y="0"/>
                </a:lnTo>
                <a:lnTo>
                  <a:pt x="1329" y="0"/>
                </a:lnTo>
                <a:lnTo>
                  <a:pt x="1106" y="0"/>
                </a:lnTo>
                <a:lnTo>
                  <a:pt x="896" y="14"/>
                </a:lnTo>
                <a:lnTo>
                  <a:pt x="672" y="28"/>
                </a:lnTo>
                <a:lnTo>
                  <a:pt x="462" y="56"/>
                </a:lnTo>
                <a:lnTo>
                  <a:pt x="238" y="98"/>
                </a:lnTo>
                <a:lnTo>
                  <a:pt x="0" y="140"/>
                </a:lnTo>
                <a:lnTo>
                  <a:pt x="14" y="154"/>
                </a:lnTo>
                <a:lnTo>
                  <a:pt x="238" y="112"/>
                </a:lnTo>
                <a:lnTo>
                  <a:pt x="462" y="84"/>
                </a:lnTo>
                <a:lnTo>
                  <a:pt x="686" y="56"/>
                </a:lnTo>
                <a:lnTo>
                  <a:pt x="896" y="42"/>
                </a:lnTo>
                <a:lnTo>
                  <a:pt x="1106" y="28"/>
                </a:lnTo>
                <a:lnTo>
                  <a:pt x="1329" y="14"/>
                </a:lnTo>
                <a:lnTo>
                  <a:pt x="1539" y="14"/>
                </a:lnTo>
                <a:lnTo>
                  <a:pt x="1763" y="28"/>
                </a:lnTo>
                <a:lnTo>
                  <a:pt x="1763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5" name="Freeform 15"/>
          <p:cNvSpPr>
            <a:spLocks/>
          </p:cNvSpPr>
          <p:nvPr/>
        </p:nvSpPr>
        <p:spPr bwMode="auto">
          <a:xfrm>
            <a:off x="5916613" y="4075113"/>
            <a:ext cx="2222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6" name="Freeform 16"/>
          <p:cNvSpPr>
            <a:spLocks/>
          </p:cNvSpPr>
          <p:nvPr/>
        </p:nvSpPr>
        <p:spPr bwMode="auto">
          <a:xfrm>
            <a:off x="5849938" y="3875088"/>
            <a:ext cx="2865437" cy="288925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54" y="98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434" y="56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602" y="42"/>
              </a:cxn>
              <a:cxn ang="0">
                <a:pos x="896" y="0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742" y="56"/>
              </a:cxn>
              <a:cxn ang="0">
                <a:pos x="1232" y="14"/>
              </a:cxn>
              <a:cxn ang="0">
                <a:pos x="1805" y="0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1036" y="112"/>
              </a:cxn>
              <a:cxn ang="0">
                <a:pos x="1581" y="112"/>
              </a:cxn>
              <a:cxn ang="0">
                <a:pos x="1777" y="140"/>
              </a:cxn>
              <a:cxn ang="0">
                <a:pos x="1805" y="154"/>
              </a:cxn>
              <a:cxn ang="0">
                <a:pos x="1805" y="182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910" y="168"/>
              </a:cxn>
              <a:cxn ang="0">
                <a:pos x="0" y="168"/>
              </a:cxn>
              <a:cxn ang="0">
                <a:pos x="0" y="168"/>
              </a:cxn>
              <a:cxn ang="0">
                <a:pos x="0" y="168"/>
              </a:cxn>
              <a:cxn ang="0">
                <a:pos x="168" y="154"/>
              </a:cxn>
              <a:cxn ang="0">
                <a:pos x="0" y="168"/>
              </a:cxn>
              <a:cxn ang="0">
                <a:pos x="0" y="168"/>
              </a:cxn>
            </a:cxnLst>
            <a:rect l="0" t="0" r="r" b="b"/>
            <a:pathLst>
              <a:path w="1805" h="182">
                <a:moveTo>
                  <a:pt x="0" y="168"/>
                </a:moveTo>
                <a:lnTo>
                  <a:pt x="154" y="9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434" y="56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602" y="42"/>
                </a:lnTo>
                <a:lnTo>
                  <a:pt x="896" y="0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742" y="56"/>
                </a:lnTo>
                <a:lnTo>
                  <a:pt x="1232" y="14"/>
                </a:lnTo>
                <a:lnTo>
                  <a:pt x="1805" y="0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1036" y="112"/>
                </a:lnTo>
                <a:lnTo>
                  <a:pt x="1581" y="112"/>
                </a:lnTo>
                <a:lnTo>
                  <a:pt x="1777" y="140"/>
                </a:lnTo>
                <a:lnTo>
                  <a:pt x="1805" y="154"/>
                </a:lnTo>
                <a:lnTo>
                  <a:pt x="1805" y="182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910" y="168"/>
                </a:lnTo>
                <a:lnTo>
                  <a:pt x="0" y="168"/>
                </a:lnTo>
                <a:lnTo>
                  <a:pt x="0" y="168"/>
                </a:lnTo>
                <a:lnTo>
                  <a:pt x="0" y="168"/>
                </a:lnTo>
                <a:lnTo>
                  <a:pt x="168" y="154"/>
                </a:lnTo>
                <a:lnTo>
                  <a:pt x="0" y="168"/>
                </a:lnTo>
                <a:lnTo>
                  <a:pt x="0" y="168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7" name="Freeform 17"/>
          <p:cNvSpPr>
            <a:spLocks/>
          </p:cNvSpPr>
          <p:nvPr/>
        </p:nvSpPr>
        <p:spPr bwMode="auto">
          <a:xfrm>
            <a:off x="5849938" y="4030663"/>
            <a:ext cx="266700" cy="111125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4" y="0"/>
              </a:cxn>
              <a:cxn ang="0">
                <a:pos x="140" y="0"/>
              </a:cxn>
              <a:cxn ang="0">
                <a:pos x="112" y="14"/>
              </a:cxn>
              <a:cxn ang="0">
                <a:pos x="98" y="28"/>
              </a:cxn>
              <a:cxn ang="0">
                <a:pos x="70" y="28"/>
              </a:cxn>
              <a:cxn ang="0">
                <a:pos x="56" y="42"/>
              </a:cxn>
              <a:cxn ang="0">
                <a:pos x="28" y="42"/>
              </a:cxn>
              <a:cxn ang="0">
                <a:pos x="14" y="56"/>
              </a:cxn>
              <a:cxn ang="0">
                <a:pos x="0" y="56"/>
              </a:cxn>
              <a:cxn ang="0">
                <a:pos x="0" y="70"/>
              </a:cxn>
              <a:cxn ang="0">
                <a:pos x="14" y="70"/>
              </a:cxn>
              <a:cxn ang="0">
                <a:pos x="42" y="56"/>
              </a:cxn>
              <a:cxn ang="0">
                <a:pos x="56" y="56"/>
              </a:cxn>
              <a:cxn ang="0">
                <a:pos x="84" y="42"/>
              </a:cxn>
              <a:cxn ang="0">
                <a:pos x="98" y="28"/>
              </a:cxn>
              <a:cxn ang="0">
                <a:pos x="126" y="28"/>
              </a:cxn>
              <a:cxn ang="0">
                <a:pos x="140" y="14"/>
              </a:cxn>
              <a:cxn ang="0">
                <a:pos x="168" y="14"/>
              </a:cxn>
              <a:cxn ang="0">
                <a:pos x="168" y="14"/>
              </a:cxn>
              <a:cxn ang="0">
                <a:pos x="154" y="0"/>
              </a:cxn>
              <a:cxn ang="0">
                <a:pos x="154" y="0"/>
              </a:cxn>
              <a:cxn ang="0">
                <a:pos x="154" y="0"/>
              </a:cxn>
            </a:cxnLst>
            <a:rect l="0" t="0" r="r" b="b"/>
            <a:pathLst>
              <a:path w="168" h="70">
                <a:moveTo>
                  <a:pt x="154" y="0"/>
                </a:moveTo>
                <a:lnTo>
                  <a:pt x="154" y="0"/>
                </a:lnTo>
                <a:lnTo>
                  <a:pt x="140" y="0"/>
                </a:lnTo>
                <a:lnTo>
                  <a:pt x="112" y="14"/>
                </a:lnTo>
                <a:lnTo>
                  <a:pt x="98" y="28"/>
                </a:lnTo>
                <a:lnTo>
                  <a:pt x="70" y="28"/>
                </a:lnTo>
                <a:lnTo>
                  <a:pt x="56" y="42"/>
                </a:lnTo>
                <a:lnTo>
                  <a:pt x="28" y="42"/>
                </a:lnTo>
                <a:lnTo>
                  <a:pt x="14" y="56"/>
                </a:lnTo>
                <a:lnTo>
                  <a:pt x="0" y="56"/>
                </a:lnTo>
                <a:lnTo>
                  <a:pt x="0" y="70"/>
                </a:lnTo>
                <a:lnTo>
                  <a:pt x="14" y="70"/>
                </a:lnTo>
                <a:lnTo>
                  <a:pt x="42" y="56"/>
                </a:lnTo>
                <a:lnTo>
                  <a:pt x="56" y="56"/>
                </a:lnTo>
                <a:lnTo>
                  <a:pt x="84" y="42"/>
                </a:lnTo>
                <a:lnTo>
                  <a:pt x="98" y="28"/>
                </a:lnTo>
                <a:lnTo>
                  <a:pt x="126" y="28"/>
                </a:lnTo>
                <a:lnTo>
                  <a:pt x="140" y="14"/>
                </a:lnTo>
                <a:lnTo>
                  <a:pt x="168" y="14"/>
                </a:lnTo>
                <a:lnTo>
                  <a:pt x="168" y="14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8" name="Freeform 18"/>
          <p:cNvSpPr>
            <a:spLocks/>
          </p:cNvSpPr>
          <p:nvPr/>
        </p:nvSpPr>
        <p:spPr bwMode="auto">
          <a:xfrm>
            <a:off x="6094413" y="3963988"/>
            <a:ext cx="444500" cy="88900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280" y="0"/>
              </a:cxn>
              <a:cxn ang="0">
                <a:pos x="252" y="0"/>
              </a:cxn>
              <a:cxn ang="0">
                <a:pos x="210" y="0"/>
              </a:cxn>
              <a:cxn ang="0">
                <a:pos x="182" y="14"/>
              </a:cxn>
              <a:cxn ang="0">
                <a:pos x="140" y="14"/>
              </a:cxn>
              <a:cxn ang="0">
                <a:pos x="112" y="28"/>
              </a:cxn>
              <a:cxn ang="0">
                <a:pos x="70" y="28"/>
              </a:cxn>
              <a:cxn ang="0">
                <a:pos x="42" y="28"/>
              </a:cxn>
              <a:cxn ang="0">
                <a:pos x="0" y="42"/>
              </a:cxn>
              <a:cxn ang="0">
                <a:pos x="14" y="56"/>
              </a:cxn>
              <a:cxn ang="0">
                <a:pos x="42" y="42"/>
              </a:cxn>
              <a:cxn ang="0">
                <a:pos x="70" y="42"/>
              </a:cxn>
              <a:cxn ang="0">
                <a:pos x="112" y="28"/>
              </a:cxn>
              <a:cxn ang="0">
                <a:pos x="140" y="28"/>
              </a:cxn>
              <a:cxn ang="0">
                <a:pos x="182" y="28"/>
              </a:cxn>
              <a:cxn ang="0">
                <a:pos x="210" y="14"/>
              </a:cxn>
              <a:cxn ang="0">
                <a:pos x="252" y="14"/>
              </a:cxn>
              <a:cxn ang="0">
                <a:pos x="280" y="0"/>
              </a:cxn>
              <a:cxn ang="0">
                <a:pos x="280" y="0"/>
              </a:cxn>
              <a:cxn ang="0">
                <a:pos x="280" y="0"/>
              </a:cxn>
              <a:cxn ang="0">
                <a:pos x="280" y="0"/>
              </a:cxn>
              <a:cxn ang="0">
                <a:pos x="280" y="0"/>
              </a:cxn>
            </a:cxnLst>
            <a:rect l="0" t="0" r="r" b="b"/>
            <a:pathLst>
              <a:path w="280" h="56">
                <a:moveTo>
                  <a:pt x="280" y="0"/>
                </a:moveTo>
                <a:lnTo>
                  <a:pt x="280" y="0"/>
                </a:lnTo>
                <a:lnTo>
                  <a:pt x="252" y="0"/>
                </a:lnTo>
                <a:lnTo>
                  <a:pt x="210" y="0"/>
                </a:lnTo>
                <a:lnTo>
                  <a:pt x="182" y="14"/>
                </a:lnTo>
                <a:lnTo>
                  <a:pt x="140" y="14"/>
                </a:lnTo>
                <a:lnTo>
                  <a:pt x="112" y="28"/>
                </a:lnTo>
                <a:lnTo>
                  <a:pt x="70" y="28"/>
                </a:lnTo>
                <a:lnTo>
                  <a:pt x="42" y="28"/>
                </a:lnTo>
                <a:lnTo>
                  <a:pt x="0" y="42"/>
                </a:lnTo>
                <a:lnTo>
                  <a:pt x="14" y="56"/>
                </a:lnTo>
                <a:lnTo>
                  <a:pt x="42" y="42"/>
                </a:lnTo>
                <a:lnTo>
                  <a:pt x="70" y="42"/>
                </a:lnTo>
                <a:lnTo>
                  <a:pt x="112" y="28"/>
                </a:lnTo>
                <a:lnTo>
                  <a:pt x="140" y="28"/>
                </a:lnTo>
                <a:lnTo>
                  <a:pt x="182" y="28"/>
                </a:lnTo>
                <a:lnTo>
                  <a:pt x="210" y="14"/>
                </a:lnTo>
                <a:lnTo>
                  <a:pt x="252" y="14"/>
                </a:lnTo>
                <a:lnTo>
                  <a:pt x="280" y="0"/>
                </a:lnTo>
                <a:lnTo>
                  <a:pt x="280" y="0"/>
                </a:lnTo>
                <a:lnTo>
                  <a:pt x="280" y="0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9" name="Freeform 19"/>
          <p:cNvSpPr>
            <a:spLocks/>
          </p:cNvSpPr>
          <p:nvPr/>
        </p:nvSpPr>
        <p:spPr bwMode="auto">
          <a:xfrm>
            <a:off x="6538913" y="3875088"/>
            <a:ext cx="733425" cy="88900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462" y="0"/>
              </a:cxn>
              <a:cxn ang="0">
                <a:pos x="406" y="0"/>
              </a:cxn>
              <a:cxn ang="0">
                <a:pos x="350" y="14"/>
              </a:cxn>
              <a:cxn ang="0">
                <a:pos x="294" y="14"/>
              </a:cxn>
              <a:cxn ang="0">
                <a:pos x="224" y="14"/>
              </a:cxn>
              <a:cxn ang="0">
                <a:pos x="168" y="28"/>
              </a:cxn>
              <a:cxn ang="0">
                <a:pos x="112" y="28"/>
              </a:cxn>
              <a:cxn ang="0">
                <a:pos x="56" y="42"/>
              </a:cxn>
              <a:cxn ang="0">
                <a:pos x="0" y="56"/>
              </a:cxn>
              <a:cxn ang="0">
                <a:pos x="0" y="56"/>
              </a:cxn>
              <a:cxn ang="0">
                <a:pos x="56" y="56"/>
              </a:cxn>
              <a:cxn ang="0">
                <a:pos x="112" y="42"/>
              </a:cxn>
              <a:cxn ang="0">
                <a:pos x="168" y="42"/>
              </a:cxn>
              <a:cxn ang="0">
                <a:pos x="238" y="28"/>
              </a:cxn>
              <a:cxn ang="0">
                <a:pos x="294" y="28"/>
              </a:cxn>
              <a:cxn ang="0">
                <a:pos x="350" y="28"/>
              </a:cxn>
              <a:cxn ang="0">
                <a:pos x="406" y="14"/>
              </a:cxn>
              <a:cxn ang="0">
                <a:pos x="462" y="14"/>
              </a:cxn>
              <a:cxn ang="0">
                <a:pos x="462" y="14"/>
              </a:cxn>
              <a:cxn ang="0">
                <a:pos x="462" y="0"/>
              </a:cxn>
              <a:cxn ang="0">
                <a:pos x="462" y="0"/>
              </a:cxn>
              <a:cxn ang="0">
                <a:pos x="462" y="0"/>
              </a:cxn>
            </a:cxnLst>
            <a:rect l="0" t="0" r="r" b="b"/>
            <a:pathLst>
              <a:path w="462" h="56">
                <a:moveTo>
                  <a:pt x="462" y="0"/>
                </a:moveTo>
                <a:lnTo>
                  <a:pt x="462" y="0"/>
                </a:lnTo>
                <a:lnTo>
                  <a:pt x="406" y="0"/>
                </a:lnTo>
                <a:lnTo>
                  <a:pt x="350" y="14"/>
                </a:lnTo>
                <a:lnTo>
                  <a:pt x="294" y="14"/>
                </a:lnTo>
                <a:lnTo>
                  <a:pt x="224" y="14"/>
                </a:lnTo>
                <a:lnTo>
                  <a:pt x="168" y="28"/>
                </a:lnTo>
                <a:lnTo>
                  <a:pt x="112" y="28"/>
                </a:lnTo>
                <a:lnTo>
                  <a:pt x="56" y="42"/>
                </a:lnTo>
                <a:lnTo>
                  <a:pt x="0" y="56"/>
                </a:lnTo>
                <a:lnTo>
                  <a:pt x="0" y="56"/>
                </a:lnTo>
                <a:lnTo>
                  <a:pt x="56" y="56"/>
                </a:lnTo>
                <a:lnTo>
                  <a:pt x="112" y="42"/>
                </a:lnTo>
                <a:lnTo>
                  <a:pt x="168" y="42"/>
                </a:lnTo>
                <a:lnTo>
                  <a:pt x="238" y="28"/>
                </a:lnTo>
                <a:lnTo>
                  <a:pt x="294" y="28"/>
                </a:lnTo>
                <a:lnTo>
                  <a:pt x="350" y="28"/>
                </a:lnTo>
                <a:lnTo>
                  <a:pt x="406" y="14"/>
                </a:lnTo>
                <a:lnTo>
                  <a:pt x="462" y="14"/>
                </a:lnTo>
                <a:lnTo>
                  <a:pt x="462" y="14"/>
                </a:lnTo>
                <a:lnTo>
                  <a:pt x="462" y="0"/>
                </a:lnTo>
                <a:lnTo>
                  <a:pt x="462" y="0"/>
                </a:lnTo>
                <a:lnTo>
                  <a:pt x="462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0" name="Freeform 20"/>
          <p:cNvSpPr>
            <a:spLocks/>
          </p:cNvSpPr>
          <p:nvPr/>
        </p:nvSpPr>
        <p:spPr bwMode="auto">
          <a:xfrm>
            <a:off x="7272338" y="3852863"/>
            <a:ext cx="1443037" cy="44450"/>
          </a:xfrm>
          <a:custGeom>
            <a:avLst/>
            <a:gdLst/>
            <a:ahLst/>
            <a:cxnLst>
              <a:cxn ang="0">
                <a:pos x="909" y="14"/>
              </a:cxn>
              <a:cxn ang="0">
                <a:pos x="909" y="0"/>
              </a:cxn>
              <a:cxn ang="0">
                <a:pos x="797" y="0"/>
              </a:cxn>
              <a:cxn ang="0">
                <a:pos x="685" y="0"/>
              </a:cxn>
              <a:cxn ang="0">
                <a:pos x="573" y="0"/>
              </a:cxn>
              <a:cxn ang="0">
                <a:pos x="461" y="0"/>
              </a:cxn>
              <a:cxn ang="0">
                <a:pos x="350" y="0"/>
              </a:cxn>
              <a:cxn ang="0">
                <a:pos x="224" y="0"/>
              </a:cxn>
              <a:cxn ang="0">
                <a:pos x="112" y="0"/>
              </a:cxn>
              <a:cxn ang="0">
                <a:pos x="0" y="14"/>
              </a:cxn>
              <a:cxn ang="0">
                <a:pos x="0" y="28"/>
              </a:cxn>
              <a:cxn ang="0">
                <a:pos x="112" y="14"/>
              </a:cxn>
              <a:cxn ang="0">
                <a:pos x="224" y="14"/>
              </a:cxn>
              <a:cxn ang="0">
                <a:pos x="350" y="14"/>
              </a:cxn>
              <a:cxn ang="0">
                <a:pos x="461" y="14"/>
              </a:cxn>
              <a:cxn ang="0">
                <a:pos x="573" y="14"/>
              </a:cxn>
              <a:cxn ang="0">
                <a:pos x="685" y="14"/>
              </a:cxn>
              <a:cxn ang="0">
                <a:pos x="797" y="14"/>
              </a:cxn>
              <a:cxn ang="0">
                <a:pos x="909" y="14"/>
              </a:cxn>
              <a:cxn ang="0">
                <a:pos x="909" y="14"/>
              </a:cxn>
              <a:cxn ang="0">
                <a:pos x="909" y="14"/>
              </a:cxn>
              <a:cxn ang="0">
                <a:pos x="909" y="0"/>
              </a:cxn>
              <a:cxn ang="0">
                <a:pos x="909" y="0"/>
              </a:cxn>
              <a:cxn ang="0">
                <a:pos x="909" y="14"/>
              </a:cxn>
            </a:cxnLst>
            <a:rect l="0" t="0" r="r" b="b"/>
            <a:pathLst>
              <a:path w="909" h="28">
                <a:moveTo>
                  <a:pt x="909" y="14"/>
                </a:moveTo>
                <a:lnTo>
                  <a:pt x="909" y="0"/>
                </a:lnTo>
                <a:lnTo>
                  <a:pt x="797" y="0"/>
                </a:lnTo>
                <a:lnTo>
                  <a:pt x="685" y="0"/>
                </a:lnTo>
                <a:lnTo>
                  <a:pt x="573" y="0"/>
                </a:lnTo>
                <a:lnTo>
                  <a:pt x="461" y="0"/>
                </a:lnTo>
                <a:lnTo>
                  <a:pt x="350" y="0"/>
                </a:lnTo>
                <a:lnTo>
                  <a:pt x="224" y="0"/>
                </a:lnTo>
                <a:lnTo>
                  <a:pt x="112" y="0"/>
                </a:lnTo>
                <a:lnTo>
                  <a:pt x="0" y="14"/>
                </a:lnTo>
                <a:lnTo>
                  <a:pt x="0" y="28"/>
                </a:lnTo>
                <a:lnTo>
                  <a:pt x="112" y="14"/>
                </a:lnTo>
                <a:lnTo>
                  <a:pt x="224" y="14"/>
                </a:lnTo>
                <a:lnTo>
                  <a:pt x="350" y="14"/>
                </a:lnTo>
                <a:lnTo>
                  <a:pt x="461" y="14"/>
                </a:lnTo>
                <a:lnTo>
                  <a:pt x="573" y="14"/>
                </a:lnTo>
                <a:lnTo>
                  <a:pt x="685" y="14"/>
                </a:lnTo>
                <a:lnTo>
                  <a:pt x="797" y="14"/>
                </a:lnTo>
                <a:lnTo>
                  <a:pt x="909" y="14"/>
                </a:lnTo>
                <a:lnTo>
                  <a:pt x="909" y="14"/>
                </a:lnTo>
                <a:lnTo>
                  <a:pt x="909" y="14"/>
                </a:lnTo>
                <a:lnTo>
                  <a:pt x="909" y="0"/>
                </a:lnTo>
                <a:lnTo>
                  <a:pt x="909" y="0"/>
                </a:lnTo>
                <a:lnTo>
                  <a:pt x="909" y="14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1" name="Freeform 21"/>
          <p:cNvSpPr>
            <a:spLocks/>
          </p:cNvSpPr>
          <p:nvPr/>
        </p:nvSpPr>
        <p:spPr bwMode="auto">
          <a:xfrm>
            <a:off x="8715375" y="3875088"/>
            <a:ext cx="22225" cy="2889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14" y="182"/>
              </a:cxn>
              <a:cxn ang="0">
                <a:pos x="14" y="154"/>
              </a:cxn>
              <a:cxn ang="0">
                <a:pos x="14" y="140"/>
              </a:cxn>
              <a:cxn ang="0">
                <a:pos x="14" y="112"/>
              </a:cxn>
              <a:cxn ang="0">
                <a:pos x="14" y="84"/>
              </a:cxn>
              <a:cxn ang="0">
                <a:pos x="0" y="70"/>
              </a:cxn>
              <a:cxn ang="0">
                <a:pos x="0" y="42"/>
              </a:cxn>
              <a:cxn ang="0">
                <a:pos x="0" y="14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42"/>
              </a:cxn>
              <a:cxn ang="0">
                <a:pos x="0" y="70"/>
              </a:cxn>
              <a:cxn ang="0">
                <a:pos x="0" y="84"/>
              </a:cxn>
              <a:cxn ang="0">
                <a:pos x="0" y="112"/>
              </a:cxn>
              <a:cxn ang="0">
                <a:pos x="0" y="140"/>
              </a:cxn>
              <a:cxn ang="0">
                <a:pos x="0" y="154"/>
              </a:cxn>
              <a:cxn ang="0">
                <a:pos x="0" y="182"/>
              </a:cxn>
              <a:cxn ang="0">
                <a:pos x="0" y="168"/>
              </a:cxn>
              <a:cxn ang="0">
                <a:pos x="0" y="182"/>
              </a:cxn>
              <a:cxn ang="0">
                <a:pos x="14" y="182"/>
              </a:cxn>
              <a:cxn ang="0">
                <a:pos x="14" y="182"/>
              </a:cxn>
              <a:cxn ang="0">
                <a:pos x="0" y="182"/>
              </a:cxn>
            </a:cxnLst>
            <a:rect l="0" t="0" r="r" b="b"/>
            <a:pathLst>
              <a:path w="14" h="182">
                <a:moveTo>
                  <a:pt x="0" y="182"/>
                </a:moveTo>
                <a:lnTo>
                  <a:pt x="14" y="182"/>
                </a:lnTo>
                <a:lnTo>
                  <a:pt x="14" y="154"/>
                </a:lnTo>
                <a:lnTo>
                  <a:pt x="14" y="140"/>
                </a:lnTo>
                <a:lnTo>
                  <a:pt x="14" y="112"/>
                </a:lnTo>
                <a:lnTo>
                  <a:pt x="14" y="84"/>
                </a:lnTo>
                <a:lnTo>
                  <a:pt x="0" y="70"/>
                </a:lnTo>
                <a:lnTo>
                  <a:pt x="0" y="42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42"/>
                </a:lnTo>
                <a:lnTo>
                  <a:pt x="0" y="70"/>
                </a:lnTo>
                <a:lnTo>
                  <a:pt x="0" y="84"/>
                </a:lnTo>
                <a:lnTo>
                  <a:pt x="0" y="112"/>
                </a:lnTo>
                <a:lnTo>
                  <a:pt x="0" y="140"/>
                </a:lnTo>
                <a:lnTo>
                  <a:pt x="0" y="154"/>
                </a:lnTo>
                <a:lnTo>
                  <a:pt x="0" y="182"/>
                </a:lnTo>
                <a:lnTo>
                  <a:pt x="0" y="168"/>
                </a:lnTo>
                <a:lnTo>
                  <a:pt x="0" y="182"/>
                </a:lnTo>
                <a:lnTo>
                  <a:pt x="14" y="182"/>
                </a:lnTo>
                <a:lnTo>
                  <a:pt x="14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2" name="Freeform 22"/>
          <p:cNvSpPr>
            <a:spLocks/>
          </p:cNvSpPr>
          <p:nvPr/>
        </p:nvSpPr>
        <p:spPr bwMode="auto">
          <a:xfrm>
            <a:off x="7294563" y="4141788"/>
            <a:ext cx="1420812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68" y="14"/>
              </a:cxn>
              <a:cxn ang="0">
                <a:pos x="336" y="14"/>
              </a:cxn>
              <a:cxn ang="0">
                <a:pos x="489" y="14"/>
              </a:cxn>
              <a:cxn ang="0">
                <a:pos x="615" y="14"/>
              </a:cxn>
              <a:cxn ang="0">
                <a:pos x="727" y="14"/>
              </a:cxn>
              <a:cxn ang="0">
                <a:pos x="825" y="14"/>
              </a:cxn>
              <a:cxn ang="0">
                <a:pos x="881" y="14"/>
              </a:cxn>
              <a:cxn ang="0">
                <a:pos x="895" y="14"/>
              </a:cxn>
              <a:cxn ang="0">
                <a:pos x="895" y="0"/>
              </a:cxn>
              <a:cxn ang="0">
                <a:pos x="881" y="0"/>
              </a:cxn>
              <a:cxn ang="0">
                <a:pos x="825" y="0"/>
              </a:cxn>
              <a:cxn ang="0">
                <a:pos x="727" y="0"/>
              </a:cxn>
              <a:cxn ang="0">
                <a:pos x="615" y="0"/>
              </a:cxn>
              <a:cxn ang="0">
                <a:pos x="489" y="0"/>
              </a:cxn>
              <a:cxn ang="0">
                <a:pos x="336" y="0"/>
              </a:cxn>
              <a:cxn ang="0">
                <a:pos x="1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95" h="14">
                <a:moveTo>
                  <a:pt x="0" y="0"/>
                </a:moveTo>
                <a:lnTo>
                  <a:pt x="0" y="0"/>
                </a:lnTo>
                <a:lnTo>
                  <a:pt x="168" y="14"/>
                </a:lnTo>
                <a:lnTo>
                  <a:pt x="336" y="14"/>
                </a:lnTo>
                <a:lnTo>
                  <a:pt x="489" y="14"/>
                </a:lnTo>
                <a:lnTo>
                  <a:pt x="615" y="14"/>
                </a:lnTo>
                <a:lnTo>
                  <a:pt x="727" y="14"/>
                </a:lnTo>
                <a:lnTo>
                  <a:pt x="825" y="14"/>
                </a:lnTo>
                <a:lnTo>
                  <a:pt x="881" y="14"/>
                </a:lnTo>
                <a:lnTo>
                  <a:pt x="895" y="14"/>
                </a:lnTo>
                <a:lnTo>
                  <a:pt x="895" y="0"/>
                </a:lnTo>
                <a:lnTo>
                  <a:pt x="881" y="0"/>
                </a:lnTo>
                <a:lnTo>
                  <a:pt x="825" y="0"/>
                </a:lnTo>
                <a:lnTo>
                  <a:pt x="727" y="0"/>
                </a:lnTo>
                <a:lnTo>
                  <a:pt x="615" y="0"/>
                </a:lnTo>
                <a:lnTo>
                  <a:pt x="489" y="0"/>
                </a:lnTo>
                <a:lnTo>
                  <a:pt x="336" y="0"/>
                </a:lnTo>
                <a:lnTo>
                  <a:pt x="1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3" name="Freeform 23"/>
          <p:cNvSpPr>
            <a:spLocks/>
          </p:cNvSpPr>
          <p:nvPr/>
        </p:nvSpPr>
        <p:spPr bwMode="auto">
          <a:xfrm>
            <a:off x="5827713" y="4119563"/>
            <a:ext cx="1466850" cy="222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28" y="14"/>
              </a:cxn>
              <a:cxn ang="0">
                <a:pos x="84" y="14"/>
              </a:cxn>
              <a:cxn ang="0">
                <a:pos x="182" y="14"/>
              </a:cxn>
              <a:cxn ang="0">
                <a:pos x="294" y="14"/>
              </a:cxn>
              <a:cxn ang="0">
                <a:pos x="434" y="14"/>
              </a:cxn>
              <a:cxn ang="0">
                <a:pos x="602" y="14"/>
              </a:cxn>
              <a:cxn ang="0">
                <a:pos x="756" y="14"/>
              </a:cxn>
              <a:cxn ang="0">
                <a:pos x="924" y="14"/>
              </a:cxn>
              <a:cxn ang="0">
                <a:pos x="924" y="14"/>
              </a:cxn>
              <a:cxn ang="0">
                <a:pos x="756" y="0"/>
              </a:cxn>
              <a:cxn ang="0">
                <a:pos x="602" y="0"/>
              </a:cxn>
              <a:cxn ang="0">
                <a:pos x="434" y="0"/>
              </a:cxn>
              <a:cxn ang="0">
                <a:pos x="294" y="0"/>
              </a:cxn>
              <a:cxn ang="0">
                <a:pos x="182" y="0"/>
              </a:cxn>
              <a:cxn ang="0">
                <a:pos x="84" y="0"/>
              </a:cxn>
              <a:cxn ang="0">
                <a:pos x="28" y="0"/>
              </a:cxn>
              <a:cxn ang="0">
                <a:pos x="0" y="14"/>
              </a:cxn>
              <a:cxn ang="0">
                <a:pos x="14" y="14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0"/>
              </a:cxn>
            </a:cxnLst>
            <a:rect l="0" t="0" r="r" b="b"/>
            <a:pathLst>
              <a:path w="924" h="14">
                <a:moveTo>
                  <a:pt x="14" y="0"/>
                </a:moveTo>
                <a:lnTo>
                  <a:pt x="14" y="0"/>
                </a:lnTo>
                <a:lnTo>
                  <a:pt x="28" y="14"/>
                </a:lnTo>
                <a:lnTo>
                  <a:pt x="84" y="14"/>
                </a:lnTo>
                <a:lnTo>
                  <a:pt x="182" y="14"/>
                </a:lnTo>
                <a:lnTo>
                  <a:pt x="294" y="14"/>
                </a:lnTo>
                <a:lnTo>
                  <a:pt x="434" y="14"/>
                </a:lnTo>
                <a:lnTo>
                  <a:pt x="602" y="14"/>
                </a:lnTo>
                <a:lnTo>
                  <a:pt x="756" y="14"/>
                </a:lnTo>
                <a:lnTo>
                  <a:pt x="924" y="14"/>
                </a:lnTo>
                <a:lnTo>
                  <a:pt x="924" y="14"/>
                </a:lnTo>
                <a:lnTo>
                  <a:pt x="756" y="0"/>
                </a:lnTo>
                <a:lnTo>
                  <a:pt x="602" y="0"/>
                </a:lnTo>
                <a:lnTo>
                  <a:pt x="434" y="0"/>
                </a:lnTo>
                <a:lnTo>
                  <a:pt x="294" y="0"/>
                </a:lnTo>
                <a:lnTo>
                  <a:pt x="182" y="0"/>
                </a:lnTo>
                <a:lnTo>
                  <a:pt x="84" y="0"/>
                </a:lnTo>
                <a:lnTo>
                  <a:pt x="28" y="0"/>
                </a:lnTo>
                <a:lnTo>
                  <a:pt x="0" y="14"/>
                </a:lnTo>
                <a:lnTo>
                  <a:pt x="14" y="14"/>
                </a:ln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0"/>
                </a:lnTo>
                <a:close/>
              </a:path>
            </a:pathLst>
          </a:custGeom>
          <a:solidFill>
            <a:srgbClr val="F5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4" name="Freeform 24"/>
          <p:cNvSpPr>
            <a:spLocks/>
          </p:cNvSpPr>
          <p:nvPr/>
        </p:nvSpPr>
        <p:spPr bwMode="auto">
          <a:xfrm>
            <a:off x="5495925" y="4916488"/>
            <a:ext cx="22225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5" name="Freeform 25"/>
          <p:cNvSpPr>
            <a:spLocks/>
          </p:cNvSpPr>
          <p:nvPr/>
        </p:nvSpPr>
        <p:spPr bwMode="auto">
          <a:xfrm>
            <a:off x="5495925" y="3875088"/>
            <a:ext cx="200025" cy="10414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2" y="14"/>
              </a:cxn>
              <a:cxn ang="0">
                <a:pos x="84" y="84"/>
              </a:cxn>
              <a:cxn ang="0">
                <a:pos x="70" y="168"/>
              </a:cxn>
              <a:cxn ang="0">
                <a:pos x="56" y="251"/>
              </a:cxn>
              <a:cxn ang="0">
                <a:pos x="42" y="321"/>
              </a:cxn>
              <a:cxn ang="0">
                <a:pos x="28" y="405"/>
              </a:cxn>
              <a:cxn ang="0">
                <a:pos x="28" y="489"/>
              </a:cxn>
              <a:cxn ang="0">
                <a:pos x="14" y="573"/>
              </a:cxn>
              <a:cxn ang="0">
                <a:pos x="0" y="656"/>
              </a:cxn>
              <a:cxn ang="0">
                <a:pos x="14" y="656"/>
              </a:cxn>
              <a:cxn ang="0">
                <a:pos x="28" y="573"/>
              </a:cxn>
              <a:cxn ang="0">
                <a:pos x="42" y="489"/>
              </a:cxn>
              <a:cxn ang="0">
                <a:pos x="56" y="419"/>
              </a:cxn>
              <a:cxn ang="0">
                <a:pos x="70" y="335"/>
              </a:cxn>
              <a:cxn ang="0">
                <a:pos x="84" y="251"/>
              </a:cxn>
              <a:cxn ang="0">
                <a:pos x="98" y="168"/>
              </a:cxn>
              <a:cxn ang="0">
                <a:pos x="112" y="98"/>
              </a:cxn>
              <a:cxn ang="0">
                <a:pos x="126" y="14"/>
              </a:cxn>
              <a:cxn ang="0">
                <a:pos x="126" y="14"/>
              </a:cxn>
              <a:cxn ang="0">
                <a:pos x="112" y="0"/>
              </a:cxn>
              <a:cxn ang="0">
                <a:pos x="112" y="14"/>
              </a:cxn>
              <a:cxn ang="0">
                <a:pos x="112" y="14"/>
              </a:cxn>
              <a:cxn ang="0">
                <a:pos x="112" y="0"/>
              </a:cxn>
            </a:cxnLst>
            <a:rect l="0" t="0" r="r" b="b"/>
            <a:pathLst>
              <a:path w="126" h="656">
                <a:moveTo>
                  <a:pt x="112" y="0"/>
                </a:moveTo>
                <a:lnTo>
                  <a:pt x="112" y="14"/>
                </a:lnTo>
                <a:lnTo>
                  <a:pt x="84" y="84"/>
                </a:lnTo>
                <a:lnTo>
                  <a:pt x="70" y="168"/>
                </a:lnTo>
                <a:lnTo>
                  <a:pt x="56" y="251"/>
                </a:lnTo>
                <a:lnTo>
                  <a:pt x="42" y="321"/>
                </a:lnTo>
                <a:lnTo>
                  <a:pt x="28" y="405"/>
                </a:lnTo>
                <a:lnTo>
                  <a:pt x="28" y="489"/>
                </a:lnTo>
                <a:lnTo>
                  <a:pt x="14" y="573"/>
                </a:lnTo>
                <a:lnTo>
                  <a:pt x="0" y="656"/>
                </a:lnTo>
                <a:lnTo>
                  <a:pt x="14" y="656"/>
                </a:lnTo>
                <a:lnTo>
                  <a:pt x="28" y="573"/>
                </a:lnTo>
                <a:lnTo>
                  <a:pt x="42" y="489"/>
                </a:lnTo>
                <a:lnTo>
                  <a:pt x="56" y="419"/>
                </a:lnTo>
                <a:lnTo>
                  <a:pt x="70" y="335"/>
                </a:lnTo>
                <a:lnTo>
                  <a:pt x="84" y="251"/>
                </a:lnTo>
                <a:lnTo>
                  <a:pt x="98" y="168"/>
                </a:lnTo>
                <a:lnTo>
                  <a:pt x="112" y="98"/>
                </a:lnTo>
                <a:lnTo>
                  <a:pt x="126" y="14"/>
                </a:lnTo>
                <a:lnTo>
                  <a:pt x="126" y="14"/>
                </a:lnTo>
                <a:lnTo>
                  <a:pt x="112" y="0"/>
                </a:lnTo>
                <a:lnTo>
                  <a:pt x="112" y="14"/>
                </a:lnTo>
                <a:lnTo>
                  <a:pt x="112" y="14"/>
                </a:lnTo>
                <a:lnTo>
                  <a:pt x="112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6" name="Freeform 26"/>
          <p:cNvSpPr>
            <a:spLocks/>
          </p:cNvSpPr>
          <p:nvPr/>
        </p:nvSpPr>
        <p:spPr bwMode="auto">
          <a:xfrm>
            <a:off x="5673725" y="3565525"/>
            <a:ext cx="242888" cy="331788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139" y="0"/>
              </a:cxn>
              <a:cxn ang="0">
                <a:pos x="111" y="28"/>
              </a:cxn>
              <a:cxn ang="0">
                <a:pos x="97" y="41"/>
              </a:cxn>
              <a:cxn ang="0">
                <a:pos x="70" y="69"/>
              </a:cxn>
              <a:cxn ang="0">
                <a:pos x="56" y="97"/>
              </a:cxn>
              <a:cxn ang="0">
                <a:pos x="42" y="125"/>
              </a:cxn>
              <a:cxn ang="0">
                <a:pos x="28" y="153"/>
              </a:cxn>
              <a:cxn ang="0">
                <a:pos x="14" y="181"/>
              </a:cxn>
              <a:cxn ang="0">
                <a:pos x="0" y="195"/>
              </a:cxn>
              <a:cxn ang="0">
                <a:pos x="14" y="209"/>
              </a:cxn>
              <a:cxn ang="0">
                <a:pos x="28" y="181"/>
              </a:cxn>
              <a:cxn ang="0">
                <a:pos x="42" y="167"/>
              </a:cxn>
              <a:cxn ang="0">
                <a:pos x="56" y="139"/>
              </a:cxn>
              <a:cxn ang="0">
                <a:pos x="70" y="111"/>
              </a:cxn>
              <a:cxn ang="0">
                <a:pos x="97" y="83"/>
              </a:cxn>
              <a:cxn ang="0">
                <a:pos x="111" y="55"/>
              </a:cxn>
              <a:cxn ang="0">
                <a:pos x="125" y="41"/>
              </a:cxn>
              <a:cxn ang="0">
                <a:pos x="153" y="14"/>
              </a:cxn>
              <a:cxn ang="0">
                <a:pos x="153" y="14"/>
              </a:cxn>
              <a:cxn ang="0">
                <a:pos x="139" y="0"/>
              </a:cxn>
              <a:cxn ang="0">
                <a:pos x="139" y="0"/>
              </a:cxn>
              <a:cxn ang="0">
                <a:pos x="139" y="0"/>
              </a:cxn>
            </a:cxnLst>
            <a:rect l="0" t="0" r="r" b="b"/>
            <a:pathLst>
              <a:path w="153" h="209">
                <a:moveTo>
                  <a:pt x="139" y="0"/>
                </a:moveTo>
                <a:lnTo>
                  <a:pt x="139" y="0"/>
                </a:lnTo>
                <a:lnTo>
                  <a:pt x="111" y="28"/>
                </a:lnTo>
                <a:lnTo>
                  <a:pt x="97" y="41"/>
                </a:lnTo>
                <a:lnTo>
                  <a:pt x="70" y="69"/>
                </a:lnTo>
                <a:lnTo>
                  <a:pt x="56" y="97"/>
                </a:lnTo>
                <a:lnTo>
                  <a:pt x="42" y="125"/>
                </a:lnTo>
                <a:lnTo>
                  <a:pt x="28" y="153"/>
                </a:lnTo>
                <a:lnTo>
                  <a:pt x="14" y="181"/>
                </a:lnTo>
                <a:lnTo>
                  <a:pt x="0" y="195"/>
                </a:lnTo>
                <a:lnTo>
                  <a:pt x="14" y="209"/>
                </a:lnTo>
                <a:lnTo>
                  <a:pt x="28" y="181"/>
                </a:lnTo>
                <a:lnTo>
                  <a:pt x="42" y="167"/>
                </a:lnTo>
                <a:lnTo>
                  <a:pt x="56" y="139"/>
                </a:lnTo>
                <a:lnTo>
                  <a:pt x="70" y="111"/>
                </a:lnTo>
                <a:lnTo>
                  <a:pt x="97" y="83"/>
                </a:lnTo>
                <a:lnTo>
                  <a:pt x="111" y="55"/>
                </a:lnTo>
                <a:lnTo>
                  <a:pt x="125" y="41"/>
                </a:lnTo>
                <a:lnTo>
                  <a:pt x="153" y="14"/>
                </a:lnTo>
                <a:lnTo>
                  <a:pt x="153" y="14"/>
                </a:lnTo>
                <a:lnTo>
                  <a:pt x="139" y="0"/>
                </a:lnTo>
                <a:lnTo>
                  <a:pt x="139" y="0"/>
                </a:lnTo>
                <a:lnTo>
                  <a:pt x="139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7" name="Freeform 27"/>
          <p:cNvSpPr>
            <a:spLocks/>
          </p:cNvSpPr>
          <p:nvPr/>
        </p:nvSpPr>
        <p:spPr bwMode="auto">
          <a:xfrm>
            <a:off x="5894388" y="3409950"/>
            <a:ext cx="266700" cy="177800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4" y="0"/>
              </a:cxn>
              <a:cxn ang="0">
                <a:pos x="140" y="14"/>
              </a:cxn>
              <a:cxn ang="0">
                <a:pos x="112" y="14"/>
              </a:cxn>
              <a:cxn ang="0">
                <a:pos x="98" y="28"/>
              </a:cxn>
              <a:cxn ang="0">
                <a:pos x="84" y="42"/>
              </a:cxn>
              <a:cxn ang="0">
                <a:pos x="56" y="56"/>
              </a:cxn>
              <a:cxn ang="0">
                <a:pos x="42" y="70"/>
              </a:cxn>
              <a:cxn ang="0">
                <a:pos x="28" y="84"/>
              </a:cxn>
              <a:cxn ang="0">
                <a:pos x="0" y="98"/>
              </a:cxn>
              <a:cxn ang="0">
                <a:pos x="14" y="112"/>
              </a:cxn>
              <a:cxn ang="0">
                <a:pos x="28" y="98"/>
              </a:cxn>
              <a:cxn ang="0">
                <a:pos x="56" y="84"/>
              </a:cxn>
              <a:cxn ang="0">
                <a:pos x="70" y="70"/>
              </a:cxn>
              <a:cxn ang="0">
                <a:pos x="84" y="70"/>
              </a:cxn>
              <a:cxn ang="0">
                <a:pos x="112" y="56"/>
              </a:cxn>
              <a:cxn ang="0">
                <a:pos x="126" y="42"/>
              </a:cxn>
              <a:cxn ang="0">
                <a:pos x="154" y="28"/>
              </a:cxn>
              <a:cxn ang="0">
                <a:pos x="168" y="14"/>
              </a:cxn>
              <a:cxn ang="0">
                <a:pos x="168" y="14"/>
              </a:cxn>
              <a:cxn ang="0">
                <a:pos x="154" y="0"/>
              </a:cxn>
              <a:cxn ang="0">
                <a:pos x="154" y="0"/>
              </a:cxn>
              <a:cxn ang="0">
                <a:pos x="154" y="0"/>
              </a:cxn>
            </a:cxnLst>
            <a:rect l="0" t="0" r="r" b="b"/>
            <a:pathLst>
              <a:path w="168" h="112">
                <a:moveTo>
                  <a:pt x="154" y="0"/>
                </a:moveTo>
                <a:lnTo>
                  <a:pt x="154" y="0"/>
                </a:lnTo>
                <a:lnTo>
                  <a:pt x="140" y="14"/>
                </a:lnTo>
                <a:lnTo>
                  <a:pt x="112" y="14"/>
                </a:lnTo>
                <a:lnTo>
                  <a:pt x="98" y="28"/>
                </a:lnTo>
                <a:lnTo>
                  <a:pt x="84" y="42"/>
                </a:lnTo>
                <a:lnTo>
                  <a:pt x="56" y="56"/>
                </a:lnTo>
                <a:lnTo>
                  <a:pt x="42" y="70"/>
                </a:lnTo>
                <a:lnTo>
                  <a:pt x="28" y="84"/>
                </a:lnTo>
                <a:lnTo>
                  <a:pt x="0" y="98"/>
                </a:lnTo>
                <a:lnTo>
                  <a:pt x="14" y="112"/>
                </a:lnTo>
                <a:lnTo>
                  <a:pt x="28" y="98"/>
                </a:lnTo>
                <a:lnTo>
                  <a:pt x="56" y="84"/>
                </a:lnTo>
                <a:lnTo>
                  <a:pt x="70" y="70"/>
                </a:lnTo>
                <a:lnTo>
                  <a:pt x="84" y="70"/>
                </a:lnTo>
                <a:lnTo>
                  <a:pt x="112" y="56"/>
                </a:lnTo>
                <a:lnTo>
                  <a:pt x="126" y="42"/>
                </a:lnTo>
                <a:lnTo>
                  <a:pt x="154" y="28"/>
                </a:lnTo>
                <a:lnTo>
                  <a:pt x="168" y="14"/>
                </a:lnTo>
                <a:lnTo>
                  <a:pt x="168" y="14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8" name="Freeform 28"/>
          <p:cNvSpPr>
            <a:spLocks/>
          </p:cNvSpPr>
          <p:nvPr/>
        </p:nvSpPr>
        <p:spPr bwMode="auto">
          <a:xfrm>
            <a:off x="6138863" y="3276600"/>
            <a:ext cx="288925" cy="155575"/>
          </a:xfrm>
          <a:custGeom>
            <a:avLst/>
            <a:gdLst/>
            <a:ahLst/>
            <a:cxnLst>
              <a:cxn ang="0">
                <a:pos x="168" y="0"/>
              </a:cxn>
              <a:cxn ang="0">
                <a:pos x="168" y="0"/>
              </a:cxn>
              <a:cxn ang="0">
                <a:pos x="154" y="14"/>
              </a:cxn>
              <a:cxn ang="0">
                <a:pos x="126" y="28"/>
              </a:cxn>
              <a:cxn ang="0">
                <a:pos x="112" y="28"/>
              </a:cxn>
              <a:cxn ang="0">
                <a:pos x="84" y="42"/>
              </a:cxn>
              <a:cxn ang="0">
                <a:pos x="70" y="56"/>
              </a:cxn>
              <a:cxn ang="0">
                <a:pos x="42" y="56"/>
              </a:cxn>
              <a:cxn ang="0">
                <a:pos x="28" y="70"/>
              </a:cxn>
              <a:cxn ang="0">
                <a:pos x="0" y="84"/>
              </a:cxn>
              <a:cxn ang="0">
                <a:pos x="14" y="98"/>
              </a:cxn>
              <a:cxn ang="0">
                <a:pos x="28" y="84"/>
              </a:cxn>
              <a:cxn ang="0">
                <a:pos x="56" y="84"/>
              </a:cxn>
              <a:cxn ang="0">
                <a:pos x="70" y="70"/>
              </a:cxn>
              <a:cxn ang="0">
                <a:pos x="98" y="56"/>
              </a:cxn>
              <a:cxn ang="0">
                <a:pos x="112" y="56"/>
              </a:cxn>
              <a:cxn ang="0">
                <a:pos x="140" y="42"/>
              </a:cxn>
              <a:cxn ang="0">
                <a:pos x="154" y="28"/>
              </a:cxn>
              <a:cxn ang="0">
                <a:pos x="182" y="28"/>
              </a:cxn>
              <a:cxn ang="0">
                <a:pos x="182" y="28"/>
              </a:cxn>
              <a:cxn ang="0">
                <a:pos x="168" y="0"/>
              </a:cxn>
              <a:cxn ang="0">
                <a:pos x="168" y="0"/>
              </a:cxn>
              <a:cxn ang="0">
                <a:pos x="168" y="0"/>
              </a:cxn>
            </a:cxnLst>
            <a:rect l="0" t="0" r="r" b="b"/>
            <a:pathLst>
              <a:path w="182" h="98">
                <a:moveTo>
                  <a:pt x="168" y="0"/>
                </a:moveTo>
                <a:lnTo>
                  <a:pt x="168" y="0"/>
                </a:lnTo>
                <a:lnTo>
                  <a:pt x="154" y="14"/>
                </a:lnTo>
                <a:lnTo>
                  <a:pt x="126" y="28"/>
                </a:lnTo>
                <a:lnTo>
                  <a:pt x="112" y="28"/>
                </a:lnTo>
                <a:lnTo>
                  <a:pt x="84" y="42"/>
                </a:lnTo>
                <a:lnTo>
                  <a:pt x="70" y="56"/>
                </a:lnTo>
                <a:lnTo>
                  <a:pt x="42" y="56"/>
                </a:lnTo>
                <a:lnTo>
                  <a:pt x="28" y="70"/>
                </a:lnTo>
                <a:lnTo>
                  <a:pt x="0" y="84"/>
                </a:lnTo>
                <a:lnTo>
                  <a:pt x="14" y="98"/>
                </a:lnTo>
                <a:lnTo>
                  <a:pt x="28" y="84"/>
                </a:lnTo>
                <a:lnTo>
                  <a:pt x="56" y="84"/>
                </a:lnTo>
                <a:lnTo>
                  <a:pt x="70" y="70"/>
                </a:lnTo>
                <a:lnTo>
                  <a:pt x="98" y="56"/>
                </a:lnTo>
                <a:lnTo>
                  <a:pt x="112" y="56"/>
                </a:lnTo>
                <a:lnTo>
                  <a:pt x="140" y="42"/>
                </a:lnTo>
                <a:lnTo>
                  <a:pt x="154" y="28"/>
                </a:lnTo>
                <a:lnTo>
                  <a:pt x="182" y="28"/>
                </a:lnTo>
                <a:lnTo>
                  <a:pt x="182" y="28"/>
                </a:lnTo>
                <a:lnTo>
                  <a:pt x="168" y="0"/>
                </a:lnTo>
                <a:lnTo>
                  <a:pt x="168" y="0"/>
                </a:lnTo>
                <a:lnTo>
                  <a:pt x="168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9" name="Freeform 29"/>
          <p:cNvSpPr>
            <a:spLocks/>
          </p:cNvSpPr>
          <p:nvPr/>
        </p:nvSpPr>
        <p:spPr bwMode="auto">
          <a:xfrm>
            <a:off x="6405563" y="3165475"/>
            <a:ext cx="333375" cy="15557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210" y="0"/>
              </a:cxn>
              <a:cxn ang="0">
                <a:pos x="182" y="14"/>
              </a:cxn>
              <a:cxn ang="0">
                <a:pos x="154" y="14"/>
              </a:cxn>
              <a:cxn ang="0">
                <a:pos x="126" y="28"/>
              </a:cxn>
              <a:cxn ang="0">
                <a:pos x="98" y="42"/>
              </a:cxn>
              <a:cxn ang="0">
                <a:pos x="84" y="42"/>
              </a:cxn>
              <a:cxn ang="0">
                <a:pos x="56" y="56"/>
              </a:cxn>
              <a:cxn ang="0">
                <a:pos x="28" y="70"/>
              </a:cxn>
              <a:cxn ang="0">
                <a:pos x="0" y="70"/>
              </a:cxn>
              <a:cxn ang="0">
                <a:pos x="14" y="98"/>
              </a:cxn>
              <a:cxn ang="0">
                <a:pos x="42" y="84"/>
              </a:cxn>
              <a:cxn ang="0">
                <a:pos x="70" y="84"/>
              </a:cxn>
              <a:cxn ang="0">
                <a:pos x="84" y="70"/>
              </a:cxn>
              <a:cxn ang="0">
                <a:pos x="112" y="56"/>
              </a:cxn>
              <a:cxn ang="0">
                <a:pos x="140" y="56"/>
              </a:cxn>
              <a:cxn ang="0">
                <a:pos x="168" y="42"/>
              </a:cxn>
              <a:cxn ang="0">
                <a:pos x="182" y="28"/>
              </a:cxn>
              <a:cxn ang="0">
                <a:pos x="210" y="28"/>
              </a:cxn>
              <a:cxn ang="0">
                <a:pos x="210" y="28"/>
              </a:cxn>
              <a:cxn ang="0">
                <a:pos x="210" y="0"/>
              </a:cxn>
              <a:cxn ang="0">
                <a:pos x="210" y="0"/>
              </a:cxn>
              <a:cxn ang="0">
                <a:pos x="210" y="0"/>
              </a:cxn>
            </a:cxnLst>
            <a:rect l="0" t="0" r="r" b="b"/>
            <a:pathLst>
              <a:path w="210" h="98">
                <a:moveTo>
                  <a:pt x="210" y="0"/>
                </a:moveTo>
                <a:lnTo>
                  <a:pt x="210" y="0"/>
                </a:lnTo>
                <a:lnTo>
                  <a:pt x="182" y="14"/>
                </a:lnTo>
                <a:lnTo>
                  <a:pt x="154" y="14"/>
                </a:lnTo>
                <a:lnTo>
                  <a:pt x="126" y="28"/>
                </a:lnTo>
                <a:lnTo>
                  <a:pt x="98" y="42"/>
                </a:lnTo>
                <a:lnTo>
                  <a:pt x="84" y="42"/>
                </a:lnTo>
                <a:lnTo>
                  <a:pt x="56" y="56"/>
                </a:lnTo>
                <a:lnTo>
                  <a:pt x="28" y="70"/>
                </a:lnTo>
                <a:lnTo>
                  <a:pt x="0" y="70"/>
                </a:lnTo>
                <a:lnTo>
                  <a:pt x="14" y="98"/>
                </a:lnTo>
                <a:lnTo>
                  <a:pt x="42" y="84"/>
                </a:lnTo>
                <a:lnTo>
                  <a:pt x="70" y="84"/>
                </a:lnTo>
                <a:lnTo>
                  <a:pt x="84" y="70"/>
                </a:lnTo>
                <a:lnTo>
                  <a:pt x="112" y="56"/>
                </a:lnTo>
                <a:lnTo>
                  <a:pt x="140" y="56"/>
                </a:lnTo>
                <a:lnTo>
                  <a:pt x="168" y="42"/>
                </a:lnTo>
                <a:lnTo>
                  <a:pt x="182" y="28"/>
                </a:lnTo>
                <a:lnTo>
                  <a:pt x="210" y="28"/>
                </a:lnTo>
                <a:lnTo>
                  <a:pt x="210" y="28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0" name="Freeform 30"/>
          <p:cNvSpPr>
            <a:spLocks/>
          </p:cNvSpPr>
          <p:nvPr/>
        </p:nvSpPr>
        <p:spPr bwMode="auto">
          <a:xfrm>
            <a:off x="6738938" y="3076575"/>
            <a:ext cx="288925" cy="133350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182" y="0"/>
              </a:cxn>
              <a:cxn ang="0">
                <a:pos x="154" y="0"/>
              </a:cxn>
              <a:cxn ang="0">
                <a:pos x="126" y="14"/>
              </a:cxn>
              <a:cxn ang="0">
                <a:pos x="112" y="14"/>
              </a:cxn>
              <a:cxn ang="0">
                <a:pos x="84" y="28"/>
              </a:cxn>
              <a:cxn ang="0">
                <a:pos x="56" y="28"/>
              </a:cxn>
              <a:cxn ang="0">
                <a:pos x="42" y="42"/>
              </a:cxn>
              <a:cxn ang="0">
                <a:pos x="14" y="56"/>
              </a:cxn>
              <a:cxn ang="0">
                <a:pos x="0" y="56"/>
              </a:cxn>
              <a:cxn ang="0">
                <a:pos x="0" y="84"/>
              </a:cxn>
              <a:cxn ang="0">
                <a:pos x="28" y="70"/>
              </a:cxn>
              <a:cxn ang="0">
                <a:pos x="42" y="70"/>
              </a:cxn>
              <a:cxn ang="0">
                <a:pos x="70" y="56"/>
              </a:cxn>
              <a:cxn ang="0">
                <a:pos x="98" y="42"/>
              </a:cxn>
              <a:cxn ang="0">
                <a:pos x="112" y="42"/>
              </a:cxn>
              <a:cxn ang="0">
                <a:pos x="140" y="28"/>
              </a:cxn>
              <a:cxn ang="0">
                <a:pos x="168" y="28"/>
              </a:cxn>
              <a:cxn ang="0">
                <a:pos x="182" y="14"/>
              </a:cxn>
              <a:cxn ang="0">
                <a:pos x="182" y="14"/>
              </a:cxn>
              <a:cxn ang="0">
                <a:pos x="182" y="14"/>
              </a:cxn>
              <a:cxn ang="0">
                <a:pos x="182" y="14"/>
              </a:cxn>
              <a:cxn ang="0">
                <a:pos x="182" y="14"/>
              </a:cxn>
              <a:cxn ang="0">
                <a:pos x="182" y="0"/>
              </a:cxn>
            </a:cxnLst>
            <a:rect l="0" t="0" r="r" b="b"/>
            <a:pathLst>
              <a:path w="182" h="84">
                <a:moveTo>
                  <a:pt x="182" y="0"/>
                </a:moveTo>
                <a:lnTo>
                  <a:pt x="182" y="0"/>
                </a:lnTo>
                <a:lnTo>
                  <a:pt x="154" y="0"/>
                </a:lnTo>
                <a:lnTo>
                  <a:pt x="126" y="14"/>
                </a:lnTo>
                <a:lnTo>
                  <a:pt x="112" y="14"/>
                </a:lnTo>
                <a:lnTo>
                  <a:pt x="84" y="28"/>
                </a:lnTo>
                <a:lnTo>
                  <a:pt x="56" y="28"/>
                </a:lnTo>
                <a:lnTo>
                  <a:pt x="42" y="42"/>
                </a:lnTo>
                <a:lnTo>
                  <a:pt x="14" y="56"/>
                </a:lnTo>
                <a:lnTo>
                  <a:pt x="0" y="56"/>
                </a:lnTo>
                <a:lnTo>
                  <a:pt x="0" y="84"/>
                </a:lnTo>
                <a:lnTo>
                  <a:pt x="28" y="70"/>
                </a:lnTo>
                <a:lnTo>
                  <a:pt x="42" y="70"/>
                </a:lnTo>
                <a:lnTo>
                  <a:pt x="70" y="56"/>
                </a:lnTo>
                <a:lnTo>
                  <a:pt x="98" y="42"/>
                </a:lnTo>
                <a:lnTo>
                  <a:pt x="112" y="42"/>
                </a:lnTo>
                <a:lnTo>
                  <a:pt x="140" y="28"/>
                </a:lnTo>
                <a:lnTo>
                  <a:pt x="168" y="28"/>
                </a:lnTo>
                <a:lnTo>
                  <a:pt x="182" y="14"/>
                </a:lnTo>
                <a:lnTo>
                  <a:pt x="182" y="14"/>
                </a:lnTo>
                <a:lnTo>
                  <a:pt x="182" y="14"/>
                </a:lnTo>
                <a:lnTo>
                  <a:pt x="182" y="14"/>
                </a:lnTo>
                <a:lnTo>
                  <a:pt x="182" y="14"/>
                </a:lnTo>
                <a:lnTo>
                  <a:pt x="182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1" name="Freeform 31"/>
          <p:cNvSpPr>
            <a:spLocks/>
          </p:cNvSpPr>
          <p:nvPr/>
        </p:nvSpPr>
        <p:spPr bwMode="auto">
          <a:xfrm>
            <a:off x="7027863" y="2967038"/>
            <a:ext cx="244475" cy="131762"/>
          </a:xfrm>
          <a:custGeom>
            <a:avLst/>
            <a:gdLst/>
            <a:ahLst/>
            <a:cxnLst>
              <a:cxn ang="0">
                <a:pos x="154" y="27"/>
              </a:cxn>
              <a:cxn ang="0">
                <a:pos x="140" y="14"/>
              </a:cxn>
              <a:cxn ang="0">
                <a:pos x="126" y="14"/>
              </a:cxn>
              <a:cxn ang="0">
                <a:pos x="98" y="27"/>
              </a:cxn>
              <a:cxn ang="0">
                <a:pos x="84" y="27"/>
              </a:cxn>
              <a:cxn ang="0">
                <a:pos x="70" y="41"/>
              </a:cxn>
              <a:cxn ang="0">
                <a:pos x="56" y="41"/>
              </a:cxn>
              <a:cxn ang="0">
                <a:pos x="28" y="55"/>
              </a:cxn>
              <a:cxn ang="0">
                <a:pos x="14" y="55"/>
              </a:cxn>
              <a:cxn ang="0">
                <a:pos x="0" y="69"/>
              </a:cxn>
              <a:cxn ang="0">
                <a:pos x="0" y="83"/>
              </a:cxn>
              <a:cxn ang="0">
                <a:pos x="28" y="83"/>
              </a:cxn>
              <a:cxn ang="0">
                <a:pos x="42" y="69"/>
              </a:cxn>
              <a:cxn ang="0">
                <a:pos x="56" y="69"/>
              </a:cxn>
              <a:cxn ang="0">
                <a:pos x="70" y="55"/>
              </a:cxn>
              <a:cxn ang="0">
                <a:pos x="98" y="55"/>
              </a:cxn>
              <a:cxn ang="0">
                <a:pos x="112" y="41"/>
              </a:cxn>
              <a:cxn ang="0">
                <a:pos x="126" y="41"/>
              </a:cxn>
              <a:cxn ang="0">
                <a:pos x="154" y="27"/>
              </a:cxn>
              <a:cxn ang="0">
                <a:pos x="126" y="27"/>
              </a:cxn>
              <a:cxn ang="0">
                <a:pos x="154" y="27"/>
              </a:cxn>
              <a:cxn ang="0">
                <a:pos x="154" y="0"/>
              </a:cxn>
              <a:cxn ang="0">
                <a:pos x="140" y="14"/>
              </a:cxn>
              <a:cxn ang="0">
                <a:pos x="154" y="27"/>
              </a:cxn>
            </a:cxnLst>
            <a:rect l="0" t="0" r="r" b="b"/>
            <a:pathLst>
              <a:path w="154" h="83">
                <a:moveTo>
                  <a:pt x="154" y="27"/>
                </a:moveTo>
                <a:lnTo>
                  <a:pt x="140" y="14"/>
                </a:lnTo>
                <a:lnTo>
                  <a:pt x="126" y="14"/>
                </a:lnTo>
                <a:lnTo>
                  <a:pt x="98" y="27"/>
                </a:lnTo>
                <a:lnTo>
                  <a:pt x="84" y="27"/>
                </a:lnTo>
                <a:lnTo>
                  <a:pt x="70" y="41"/>
                </a:lnTo>
                <a:lnTo>
                  <a:pt x="56" y="41"/>
                </a:lnTo>
                <a:lnTo>
                  <a:pt x="28" y="55"/>
                </a:lnTo>
                <a:lnTo>
                  <a:pt x="14" y="55"/>
                </a:lnTo>
                <a:lnTo>
                  <a:pt x="0" y="69"/>
                </a:lnTo>
                <a:lnTo>
                  <a:pt x="0" y="83"/>
                </a:lnTo>
                <a:lnTo>
                  <a:pt x="28" y="83"/>
                </a:lnTo>
                <a:lnTo>
                  <a:pt x="42" y="69"/>
                </a:lnTo>
                <a:lnTo>
                  <a:pt x="56" y="69"/>
                </a:lnTo>
                <a:lnTo>
                  <a:pt x="70" y="55"/>
                </a:lnTo>
                <a:lnTo>
                  <a:pt x="98" y="55"/>
                </a:lnTo>
                <a:lnTo>
                  <a:pt x="112" y="41"/>
                </a:lnTo>
                <a:lnTo>
                  <a:pt x="126" y="41"/>
                </a:lnTo>
                <a:lnTo>
                  <a:pt x="154" y="27"/>
                </a:lnTo>
                <a:lnTo>
                  <a:pt x="126" y="27"/>
                </a:lnTo>
                <a:lnTo>
                  <a:pt x="154" y="27"/>
                </a:lnTo>
                <a:lnTo>
                  <a:pt x="154" y="0"/>
                </a:lnTo>
                <a:lnTo>
                  <a:pt x="140" y="14"/>
                </a:lnTo>
                <a:lnTo>
                  <a:pt x="154" y="27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2" name="Freeform 32"/>
          <p:cNvSpPr>
            <a:spLocks/>
          </p:cNvSpPr>
          <p:nvPr/>
        </p:nvSpPr>
        <p:spPr bwMode="auto">
          <a:xfrm>
            <a:off x="7205663" y="3009900"/>
            <a:ext cx="66675" cy="665163"/>
          </a:xfrm>
          <a:custGeom>
            <a:avLst/>
            <a:gdLst/>
            <a:ahLst/>
            <a:cxnLst>
              <a:cxn ang="0">
                <a:pos x="14" y="419"/>
              </a:cxn>
              <a:cxn ang="0">
                <a:pos x="28" y="405"/>
              </a:cxn>
              <a:cxn ang="0">
                <a:pos x="28" y="364"/>
              </a:cxn>
              <a:cxn ang="0">
                <a:pos x="28" y="308"/>
              </a:cxn>
              <a:cxn ang="0">
                <a:pos x="28" y="252"/>
              </a:cxn>
              <a:cxn ang="0">
                <a:pos x="28" y="196"/>
              </a:cxn>
              <a:cxn ang="0">
                <a:pos x="42" y="154"/>
              </a:cxn>
              <a:cxn ang="0">
                <a:pos x="42" y="98"/>
              </a:cxn>
              <a:cxn ang="0">
                <a:pos x="42" y="42"/>
              </a:cxn>
              <a:cxn ang="0">
                <a:pos x="42" y="0"/>
              </a:cxn>
              <a:cxn ang="0">
                <a:pos x="14" y="0"/>
              </a:cxn>
              <a:cxn ang="0">
                <a:pos x="14" y="42"/>
              </a:cxn>
              <a:cxn ang="0">
                <a:pos x="14" y="98"/>
              </a:cxn>
              <a:cxn ang="0">
                <a:pos x="14" y="154"/>
              </a:cxn>
              <a:cxn ang="0">
                <a:pos x="14" y="196"/>
              </a:cxn>
              <a:cxn ang="0">
                <a:pos x="14" y="252"/>
              </a:cxn>
              <a:cxn ang="0">
                <a:pos x="0" y="308"/>
              </a:cxn>
              <a:cxn ang="0">
                <a:pos x="0" y="364"/>
              </a:cxn>
              <a:cxn ang="0">
                <a:pos x="0" y="405"/>
              </a:cxn>
              <a:cxn ang="0">
                <a:pos x="14" y="391"/>
              </a:cxn>
              <a:cxn ang="0">
                <a:pos x="14" y="419"/>
              </a:cxn>
              <a:cxn ang="0">
                <a:pos x="28" y="419"/>
              </a:cxn>
              <a:cxn ang="0">
                <a:pos x="28" y="405"/>
              </a:cxn>
              <a:cxn ang="0">
                <a:pos x="14" y="419"/>
              </a:cxn>
            </a:cxnLst>
            <a:rect l="0" t="0" r="r" b="b"/>
            <a:pathLst>
              <a:path w="42" h="419">
                <a:moveTo>
                  <a:pt x="14" y="419"/>
                </a:moveTo>
                <a:lnTo>
                  <a:pt x="28" y="405"/>
                </a:lnTo>
                <a:lnTo>
                  <a:pt x="28" y="364"/>
                </a:lnTo>
                <a:lnTo>
                  <a:pt x="28" y="308"/>
                </a:lnTo>
                <a:lnTo>
                  <a:pt x="28" y="252"/>
                </a:lnTo>
                <a:lnTo>
                  <a:pt x="28" y="196"/>
                </a:lnTo>
                <a:lnTo>
                  <a:pt x="42" y="154"/>
                </a:lnTo>
                <a:lnTo>
                  <a:pt x="42" y="98"/>
                </a:lnTo>
                <a:lnTo>
                  <a:pt x="42" y="42"/>
                </a:lnTo>
                <a:lnTo>
                  <a:pt x="42" y="0"/>
                </a:lnTo>
                <a:lnTo>
                  <a:pt x="14" y="0"/>
                </a:lnTo>
                <a:lnTo>
                  <a:pt x="14" y="42"/>
                </a:lnTo>
                <a:lnTo>
                  <a:pt x="14" y="98"/>
                </a:lnTo>
                <a:lnTo>
                  <a:pt x="14" y="154"/>
                </a:lnTo>
                <a:lnTo>
                  <a:pt x="14" y="196"/>
                </a:lnTo>
                <a:lnTo>
                  <a:pt x="14" y="252"/>
                </a:lnTo>
                <a:lnTo>
                  <a:pt x="0" y="308"/>
                </a:lnTo>
                <a:lnTo>
                  <a:pt x="0" y="364"/>
                </a:lnTo>
                <a:lnTo>
                  <a:pt x="0" y="405"/>
                </a:lnTo>
                <a:lnTo>
                  <a:pt x="14" y="391"/>
                </a:lnTo>
                <a:lnTo>
                  <a:pt x="14" y="419"/>
                </a:lnTo>
                <a:lnTo>
                  <a:pt x="28" y="419"/>
                </a:lnTo>
                <a:lnTo>
                  <a:pt x="28" y="405"/>
                </a:lnTo>
                <a:lnTo>
                  <a:pt x="14" y="419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3" name="Freeform 33"/>
          <p:cNvSpPr>
            <a:spLocks/>
          </p:cNvSpPr>
          <p:nvPr/>
        </p:nvSpPr>
        <p:spPr bwMode="auto">
          <a:xfrm>
            <a:off x="5849938" y="3630613"/>
            <a:ext cx="137795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12" y="28"/>
              </a:cxn>
              <a:cxn ang="0">
                <a:pos x="224" y="28"/>
              </a:cxn>
              <a:cxn ang="0">
                <a:pos x="322" y="28"/>
              </a:cxn>
              <a:cxn ang="0">
                <a:pos x="434" y="28"/>
              </a:cxn>
              <a:cxn ang="0">
                <a:pos x="546" y="28"/>
              </a:cxn>
              <a:cxn ang="0">
                <a:pos x="658" y="28"/>
              </a:cxn>
              <a:cxn ang="0">
                <a:pos x="756" y="28"/>
              </a:cxn>
              <a:cxn ang="0">
                <a:pos x="868" y="28"/>
              </a:cxn>
              <a:cxn ang="0">
                <a:pos x="868" y="0"/>
              </a:cxn>
              <a:cxn ang="0">
                <a:pos x="756" y="0"/>
              </a:cxn>
              <a:cxn ang="0">
                <a:pos x="658" y="0"/>
              </a:cxn>
              <a:cxn ang="0">
                <a:pos x="546" y="14"/>
              </a:cxn>
              <a:cxn ang="0">
                <a:pos x="434" y="14"/>
              </a:cxn>
              <a:cxn ang="0">
                <a:pos x="322" y="14"/>
              </a:cxn>
              <a:cxn ang="0">
                <a:pos x="224" y="14"/>
              </a:cxn>
              <a:cxn ang="0">
                <a:pos x="112" y="14"/>
              </a:cxn>
              <a:cxn ang="0">
                <a:pos x="0" y="14"/>
              </a:cxn>
              <a:cxn ang="0">
                <a:pos x="0" y="28"/>
              </a:cxn>
            </a:cxnLst>
            <a:rect l="0" t="0" r="r" b="b"/>
            <a:pathLst>
              <a:path w="868" h="28">
                <a:moveTo>
                  <a:pt x="0" y="28"/>
                </a:moveTo>
                <a:lnTo>
                  <a:pt x="112" y="28"/>
                </a:lnTo>
                <a:lnTo>
                  <a:pt x="224" y="28"/>
                </a:lnTo>
                <a:lnTo>
                  <a:pt x="322" y="28"/>
                </a:lnTo>
                <a:lnTo>
                  <a:pt x="434" y="28"/>
                </a:lnTo>
                <a:lnTo>
                  <a:pt x="546" y="28"/>
                </a:lnTo>
                <a:lnTo>
                  <a:pt x="658" y="28"/>
                </a:lnTo>
                <a:lnTo>
                  <a:pt x="756" y="28"/>
                </a:lnTo>
                <a:lnTo>
                  <a:pt x="868" y="28"/>
                </a:lnTo>
                <a:lnTo>
                  <a:pt x="868" y="0"/>
                </a:lnTo>
                <a:lnTo>
                  <a:pt x="756" y="0"/>
                </a:lnTo>
                <a:lnTo>
                  <a:pt x="658" y="0"/>
                </a:lnTo>
                <a:lnTo>
                  <a:pt x="546" y="14"/>
                </a:lnTo>
                <a:lnTo>
                  <a:pt x="434" y="14"/>
                </a:lnTo>
                <a:lnTo>
                  <a:pt x="322" y="14"/>
                </a:lnTo>
                <a:lnTo>
                  <a:pt x="224" y="14"/>
                </a:lnTo>
                <a:lnTo>
                  <a:pt x="112" y="14"/>
                </a:lnTo>
                <a:lnTo>
                  <a:pt x="0" y="14"/>
                </a:lnTo>
                <a:lnTo>
                  <a:pt x="0" y="28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4" name="Freeform 34"/>
          <p:cNvSpPr>
            <a:spLocks/>
          </p:cNvSpPr>
          <p:nvPr/>
        </p:nvSpPr>
        <p:spPr bwMode="auto">
          <a:xfrm>
            <a:off x="7205663" y="3630613"/>
            <a:ext cx="22225" cy="444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28"/>
              </a:cxn>
              <a:cxn ang="0">
                <a:pos x="0" y="28"/>
              </a:cxn>
              <a:cxn ang="0">
                <a:pos x="14" y="28"/>
              </a:cxn>
              <a:cxn ang="0">
                <a:pos x="14" y="28"/>
              </a:cxn>
              <a:cxn ang="0">
                <a:pos x="14" y="0"/>
              </a:cxn>
            </a:cxnLst>
            <a:rect l="0" t="0" r="r" b="b"/>
            <a:pathLst>
              <a:path w="14" h="28">
                <a:moveTo>
                  <a:pt x="14" y="0"/>
                </a:moveTo>
                <a:lnTo>
                  <a:pt x="14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28"/>
                </a:lnTo>
                <a:lnTo>
                  <a:pt x="0" y="28"/>
                </a:lnTo>
                <a:lnTo>
                  <a:pt x="14" y="28"/>
                </a:lnTo>
                <a:lnTo>
                  <a:pt x="14" y="28"/>
                </a:lnTo>
                <a:lnTo>
                  <a:pt x="14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5" name="Freeform 35"/>
          <p:cNvSpPr>
            <a:spLocks/>
          </p:cNvSpPr>
          <p:nvPr/>
        </p:nvSpPr>
        <p:spPr bwMode="auto">
          <a:xfrm>
            <a:off x="5849938" y="3009900"/>
            <a:ext cx="1400175" cy="642938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4" y="322"/>
              </a:cxn>
              <a:cxn ang="0">
                <a:pos x="210" y="252"/>
              </a:cxn>
              <a:cxn ang="0">
                <a:pos x="336" y="196"/>
              </a:cxn>
              <a:cxn ang="0">
                <a:pos x="434" y="154"/>
              </a:cxn>
              <a:cxn ang="0">
                <a:pos x="574" y="112"/>
              </a:cxn>
              <a:cxn ang="0">
                <a:pos x="714" y="56"/>
              </a:cxn>
              <a:cxn ang="0">
                <a:pos x="812" y="14"/>
              </a:cxn>
              <a:cxn ang="0">
                <a:pos x="882" y="0"/>
              </a:cxn>
              <a:cxn ang="0">
                <a:pos x="882" y="405"/>
              </a:cxn>
              <a:cxn ang="0">
                <a:pos x="0" y="405"/>
              </a:cxn>
              <a:cxn ang="0">
                <a:pos x="0" y="405"/>
              </a:cxn>
            </a:cxnLst>
            <a:rect l="0" t="0" r="r" b="b"/>
            <a:pathLst>
              <a:path w="882" h="405">
                <a:moveTo>
                  <a:pt x="0" y="405"/>
                </a:moveTo>
                <a:lnTo>
                  <a:pt x="84" y="322"/>
                </a:lnTo>
                <a:lnTo>
                  <a:pt x="210" y="252"/>
                </a:lnTo>
                <a:lnTo>
                  <a:pt x="336" y="196"/>
                </a:lnTo>
                <a:lnTo>
                  <a:pt x="434" y="154"/>
                </a:lnTo>
                <a:lnTo>
                  <a:pt x="574" y="112"/>
                </a:lnTo>
                <a:lnTo>
                  <a:pt x="714" y="56"/>
                </a:lnTo>
                <a:lnTo>
                  <a:pt x="812" y="14"/>
                </a:lnTo>
                <a:lnTo>
                  <a:pt x="882" y="0"/>
                </a:lnTo>
                <a:lnTo>
                  <a:pt x="882" y="405"/>
                </a:lnTo>
                <a:lnTo>
                  <a:pt x="0" y="405"/>
                </a:lnTo>
                <a:lnTo>
                  <a:pt x="0" y="405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6" name="Freeform 36"/>
          <p:cNvSpPr>
            <a:spLocks/>
          </p:cNvSpPr>
          <p:nvPr/>
        </p:nvSpPr>
        <p:spPr bwMode="auto">
          <a:xfrm>
            <a:off x="5849938" y="3521075"/>
            <a:ext cx="133350" cy="131763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4" y="0"/>
              </a:cxn>
              <a:cxn ang="0">
                <a:pos x="0" y="69"/>
              </a:cxn>
              <a:cxn ang="0">
                <a:pos x="0" y="83"/>
              </a:cxn>
              <a:cxn ang="0">
                <a:pos x="84" y="0"/>
              </a:cxn>
              <a:cxn ang="0">
                <a:pos x="84" y="0"/>
              </a:cxn>
              <a:cxn ang="0">
                <a:pos x="84" y="0"/>
              </a:cxn>
              <a:cxn ang="0">
                <a:pos x="84" y="0"/>
              </a:cxn>
              <a:cxn ang="0">
                <a:pos x="84" y="0"/>
              </a:cxn>
            </a:cxnLst>
            <a:rect l="0" t="0" r="r" b="b"/>
            <a:pathLst>
              <a:path w="84" h="83">
                <a:moveTo>
                  <a:pt x="84" y="0"/>
                </a:moveTo>
                <a:lnTo>
                  <a:pt x="84" y="0"/>
                </a:lnTo>
                <a:lnTo>
                  <a:pt x="0" y="69"/>
                </a:lnTo>
                <a:lnTo>
                  <a:pt x="0" y="83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7" name="Freeform 37"/>
          <p:cNvSpPr>
            <a:spLocks/>
          </p:cNvSpPr>
          <p:nvPr/>
        </p:nvSpPr>
        <p:spPr bwMode="auto">
          <a:xfrm>
            <a:off x="5983288" y="3387725"/>
            <a:ext cx="200025" cy="13335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2" y="0"/>
              </a:cxn>
              <a:cxn ang="0">
                <a:pos x="0" y="84"/>
              </a:cxn>
              <a:cxn ang="0">
                <a:pos x="0" y="84"/>
              </a:cxn>
              <a:cxn ang="0">
                <a:pos x="126" y="14"/>
              </a:cxn>
              <a:cxn ang="0">
                <a:pos x="126" y="14"/>
              </a:cxn>
              <a:cxn ang="0">
                <a:pos x="112" y="0"/>
              </a:cxn>
              <a:cxn ang="0">
                <a:pos x="112" y="0"/>
              </a:cxn>
              <a:cxn ang="0">
                <a:pos x="112" y="0"/>
              </a:cxn>
            </a:cxnLst>
            <a:rect l="0" t="0" r="r" b="b"/>
            <a:pathLst>
              <a:path w="126" h="84">
                <a:moveTo>
                  <a:pt x="112" y="0"/>
                </a:moveTo>
                <a:lnTo>
                  <a:pt x="112" y="0"/>
                </a:lnTo>
                <a:lnTo>
                  <a:pt x="0" y="84"/>
                </a:lnTo>
                <a:lnTo>
                  <a:pt x="0" y="84"/>
                </a:lnTo>
                <a:lnTo>
                  <a:pt x="126" y="14"/>
                </a:lnTo>
                <a:lnTo>
                  <a:pt x="126" y="14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8" name="Freeform 38"/>
          <p:cNvSpPr>
            <a:spLocks/>
          </p:cNvSpPr>
          <p:nvPr/>
        </p:nvSpPr>
        <p:spPr bwMode="auto">
          <a:xfrm>
            <a:off x="6161088" y="3321050"/>
            <a:ext cx="222250" cy="889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40" y="0"/>
              </a:cxn>
              <a:cxn ang="0">
                <a:pos x="0" y="42"/>
              </a:cxn>
              <a:cxn ang="0">
                <a:pos x="14" y="56"/>
              </a:cxn>
              <a:cxn ang="0">
                <a:pos x="140" y="0"/>
              </a:cxn>
              <a:cxn ang="0">
                <a:pos x="140" y="0"/>
              </a:cxn>
              <a:cxn ang="0">
                <a:pos x="140" y="0"/>
              </a:cxn>
              <a:cxn ang="0">
                <a:pos x="140" y="0"/>
              </a:cxn>
              <a:cxn ang="0">
                <a:pos x="140" y="0"/>
              </a:cxn>
            </a:cxnLst>
            <a:rect l="0" t="0" r="r" b="b"/>
            <a:pathLst>
              <a:path w="140" h="56">
                <a:moveTo>
                  <a:pt x="140" y="0"/>
                </a:moveTo>
                <a:lnTo>
                  <a:pt x="140" y="0"/>
                </a:lnTo>
                <a:lnTo>
                  <a:pt x="0" y="42"/>
                </a:lnTo>
                <a:lnTo>
                  <a:pt x="14" y="56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9" name="Freeform 39"/>
          <p:cNvSpPr>
            <a:spLocks/>
          </p:cNvSpPr>
          <p:nvPr/>
        </p:nvSpPr>
        <p:spPr bwMode="auto">
          <a:xfrm>
            <a:off x="6383338" y="3232150"/>
            <a:ext cx="155575" cy="88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8" y="0"/>
              </a:cxn>
              <a:cxn ang="0">
                <a:pos x="0" y="56"/>
              </a:cxn>
              <a:cxn ang="0">
                <a:pos x="0" y="56"/>
              </a:cxn>
              <a:cxn ang="0">
                <a:pos x="98" y="14"/>
              </a:cxn>
              <a:cxn ang="0">
                <a:pos x="98" y="14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</a:cxnLst>
            <a:rect l="0" t="0" r="r" b="b"/>
            <a:pathLst>
              <a:path w="98" h="56">
                <a:moveTo>
                  <a:pt x="98" y="0"/>
                </a:moveTo>
                <a:lnTo>
                  <a:pt x="98" y="0"/>
                </a:lnTo>
                <a:lnTo>
                  <a:pt x="0" y="56"/>
                </a:lnTo>
                <a:lnTo>
                  <a:pt x="0" y="56"/>
                </a:lnTo>
                <a:lnTo>
                  <a:pt x="98" y="14"/>
                </a:lnTo>
                <a:lnTo>
                  <a:pt x="98" y="14"/>
                </a:ln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0" name="Freeform 40"/>
          <p:cNvSpPr>
            <a:spLocks/>
          </p:cNvSpPr>
          <p:nvPr/>
        </p:nvSpPr>
        <p:spPr bwMode="auto">
          <a:xfrm>
            <a:off x="6538913" y="3165475"/>
            <a:ext cx="222250" cy="88900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26" y="0"/>
              </a:cxn>
              <a:cxn ang="0">
                <a:pos x="0" y="42"/>
              </a:cxn>
              <a:cxn ang="0">
                <a:pos x="0" y="56"/>
              </a:cxn>
              <a:cxn ang="0">
                <a:pos x="140" y="14"/>
              </a:cxn>
              <a:cxn ang="0">
                <a:pos x="140" y="14"/>
              </a:cxn>
              <a:cxn ang="0">
                <a:pos x="140" y="14"/>
              </a:cxn>
              <a:cxn ang="0">
                <a:pos x="140" y="14"/>
              </a:cxn>
              <a:cxn ang="0">
                <a:pos x="140" y="14"/>
              </a:cxn>
              <a:cxn ang="0">
                <a:pos x="126" y="0"/>
              </a:cxn>
            </a:cxnLst>
            <a:rect l="0" t="0" r="r" b="b"/>
            <a:pathLst>
              <a:path w="140" h="56">
                <a:moveTo>
                  <a:pt x="126" y="0"/>
                </a:moveTo>
                <a:lnTo>
                  <a:pt x="126" y="0"/>
                </a:lnTo>
                <a:lnTo>
                  <a:pt x="0" y="42"/>
                </a:lnTo>
                <a:lnTo>
                  <a:pt x="0" y="56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26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1" name="Freeform 41"/>
          <p:cNvSpPr>
            <a:spLocks/>
          </p:cNvSpPr>
          <p:nvPr/>
        </p:nvSpPr>
        <p:spPr bwMode="auto">
          <a:xfrm>
            <a:off x="6738938" y="3098800"/>
            <a:ext cx="244475" cy="88900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54" y="0"/>
              </a:cxn>
              <a:cxn ang="0">
                <a:pos x="0" y="42"/>
              </a:cxn>
              <a:cxn ang="0">
                <a:pos x="14" y="56"/>
              </a:cxn>
              <a:cxn ang="0">
                <a:pos x="154" y="0"/>
              </a:cxn>
              <a:cxn ang="0">
                <a:pos x="154" y="0"/>
              </a:cxn>
              <a:cxn ang="0">
                <a:pos x="154" y="0"/>
              </a:cxn>
              <a:cxn ang="0">
                <a:pos x="154" y="0"/>
              </a:cxn>
              <a:cxn ang="0">
                <a:pos x="154" y="0"/>
              </a:cxn>
            </a:cxnLst>
            <a:rect l="0" t="0" r="r" b="b"/>
            <a:pathLst>
              <a:path w="154" h="56">
                <a:moveTo>
                  <a:pt x="154" y="0"/>
                </a:moveTo>
                <a:lnTo>
                  <a:pt x="154" y="0"/>
                </a:lnTo>
                <a:lnTo>
                  <a:pt x="0" y="42"/>
                </a:lnTo>
                <a:lnTo>
                  <a:pt x="14" y="56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2" name="Freeform 42"/>
          <p:cNvSpPr>
            <a:spLocks/>
          </p:cNvSpPr>
          <p:nvPr/>
        </p:nvSpPr>
        <p:spPr bwMode="auto">
          <a:xfrm>
            <a:off x="6983413" y="3032125"/>
            <a:ext cx="155575" cy="66675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84" y="0"/>
              </a:cxn>
              <a:cxn ang="0">
                <a:pos x="0" y="42"/>
              </a:cxn>
              <a:cxn ang="0">
                <a:pos x="0" y="42"/>
              </a:cxn>
              <a:cxn ang="0">
                <a:pos x="98" y="14"/>
              </a:cxn>
              <a:cxn ang="0">
                <a:pos x="98" y="14"/>
              </a:cxn>
              <a:cxn ang="0">
                <a:pos x="98" y="0"/>
              </a:cxn>
              <a:cxn ang="0">
                <a:pos x="84" y="0"/>
              </a:cxn>
              <a:cxn ang="0">
                <a:pos x="84" y="0"/>
              </a:cxn>
              <a:cxn ang="0">
                <a:pos x="98" y="0"/>
              </a:cxn>
            </a:cxnLst>
            <a:rect l="0" t="0" r="r" b="b"/>
            <a:pathLst>
              <a:path w="98" h="42">
                <a:moveTo>
                  <a:pt x="98" y="0"/>
                </a:moveTo>
                <a:lnTo>
                  <a:pt x="84" y="0"/>
                </a:lnTo>
                <a:lnTo>
                  <a:pt x="0" y="42"/>
                </a:lnTo>
                <a:lnTo>
                  <a:pt x="0" y="42"/>
                </a:lnTo>
                <a:lnTo>
                  <a:pt x="98" y="14"/>
                </a:lnTo>
                <a:lnTo>
                  <a:pt x="98" y="14"/>
                </a:lnTo>
                <a:lnTo>
                  <a:pt x="98" y="0"/>
                </a:lnTo>
                <a:lnTo>
                  <a:pt x="84" y="0"/>
                </a:lnTo>
                <a:lnTo>
                  <a:pt x="84" y="0"/>
                </a:lnTo>
                <a:lnTo>
                  <a:pt x="98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3" name="Freeform 43"/>
          <p:cNvSpPr>
            <a:spLocks/>
          </p:cNvSpPr>
          <p:nvPr/>
        </p:nvSpPr>
        <p:spPr bwMode="auto">
          <a:xfrm>
            <a:off x="7138988" y="2989263"/>
            <a:ext cx="111125" cy="65087"/>
          </a:xfrm>
          <a:custGeom>
            <a:avLst/>
            <a:gdLst/>
            <a:ahLst/>
            <a:cxnLst>
              <a:cxn ang="0">
                <a:pos x="70" y="13"/>
              </a:cxn>
              <a:cxn ang="0">
                <a:pos x="70" y="0"/>
              </a:cxn>
              <a:cxn ang="0">
                <a:pos x="0" y="27"/>
              </a:cxn>
              <a:cxn ang="0">
                <a:pos x="0" y="41"/>
              </a:cxn>
              <a:cxn ang="0">
                <a:pos x="70" y="13"/>
              </a:cxn>
              <a:cxn ang="0">
                <a:pos x="56" y="13"/>
              </a:cxn>
              <a:cxn ang="0">
                <a:pos x="70" y="13"/>
              </a:cxn>
              <a:cxn ang="0">
                <a:pos x="70" y="0"/>
              </a:cxn>
              <a:cxn ang="0">
                <a:pos x="70" y="0"/>
              </a:cxn>
              <a:cxn ang="0">
                <a:pos x="70" y="13"/>
              </a:cxn>
            </a:cxnLst>
            <a:rect l="0" t="0" r="r" b="b"/>
            <a:pathLst>
              <a:path w="70" h="41">
                <a:moveTo>
                  <a:pt x="70" y="13"/>
                </a:moveTo>
                <a:lnTo>
                  <a:pt x="70" y="0"/>
                </a:lnTo>
                <a:lnTo>
                  <a:pt x="0" y="27"/>
                </a:lnTo>
                <a:lnTo>
                  <a:pt x="0" y="41"/>
                </a:lnTo>
                <a:lnTo>
                  <a:pt x="70" y="13"/>
                </a:lnTo>
                <a:lnTo>
                  <a:pt x="56" y="13"/>
                </a:lnTo>
                <a:lnTo>
                  <a:pt x="70" y="13"/>
                </a:lnTo>
                <a:lnTo>
                  <a:pt x="70" y="0"/>
                </a:lnTo>
                <a:lnTo>
                  <a:pt x="70" y="0"/>
                </a:lnTo>
                <a:lnTo>
                  <a:pt x="70" y="13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4" name="Freeform 44"/>
          <p:cNvSpPr>
            <a:spLocks/>
          </p:cNvSpPr>
          <p:nvPr/>
        </p:nvSpPr>
        <p:spPr bwMode="auto">
          <a:xfrm>
            <a:off x="7227888" y="3009900"/>
            <a:ext cx="22225" cy="665163"/>
          </a:xfrm>
          <a:custGeom>
            <a:avLst/>
            <a:gdLst/>
            <a:ahLst/>
            <a:cxnLst>
              <a:cxn ang="0">
                <a:pos x="14" y="419"/>
              </a:cxn>
              <a:cxn ang="0">
                <a:pos x="14" y="405"/>
              </a:cxn>
              <a:cxn ang="0">
                <a:pos x="14" y="0"/>
              </a:cxn>
              <a:cxn ang="0">
                <a:pos x="0" y="0"/>
              </a:cxn>
              <a:cxn ang="0">
                <a:pos x="0" y="405"/>
              </a:cxn>
              <a:cxn ang="0">
                <a:pos x="14" y="405"/>
              </a:cxn>
              <a:cxn ang="0">
                <a:pos x="14" y="419"/>
              </a:cxn>
              <a:cxn ang="0">
                <a:pos x="14" y="419"/>
              </a:cxn>
              <a:cxn ang="0">
                <a:pos x="14" y="405"/>
              </a:cxn>
              <a:cxn ang="0">
                <a:pos x="14" y="419"/>
              </a:cxn>
            </a:cxnLst>
            <a:rect l="0" t="0" r="r" b="b"/>
            <a:pathLst>
              <a:path w="14" h="419">
                <a:moveTo>
                  <a:pt x="14" y="419"/>
                </a:moveTo>
                <a:lnTo>
                  <a:pt x="14" y="405"/>
                </a:lnTo>
                <a:lnTo>
                  <a:pt x="14" y="0"/>
                </a:lnTo>
                <a:lnTo>
                  <a:pt x="0" y="0"/>
                </a:lnTo>
                <a:lnTo>
                  <a:pt x="0" y="405"/>
                </a:lnTo>
                <a:lnTo>
                  <a:pt x="14" y="405"/>
                </a:lnTo>
                <a:lnTo>
                  <a:pt x="14" y="419"/>
                </a:lnTo>
                <a:lnTo>
                  <a:pt x="14" y="419"/>
                </a:lnTo>
                <a:lnTo>
                  <a:pt x="14" y="405"/>
                </a:lnTo>
                <a:lnTo>
                  <a:pt x="14" y="419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5" name="Freeform 45"/>
          <p:cNvSpPr>
            <a:spLocks/>
          </p:cNvSpPr>
          <p:nvPr/>
        </p:nvSpPr>
        <p:spPr bwMode="auto">
          <a:xfrm>
            <a:off x="5827713" y="3630613"/>
            <a:ext cx="1422400" cy="444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14"/>
              </a:cxn>
              <a:cxn ang="0">
                <a:pos x="896" y="28"/>
              </a:cxn>
              <a:cxn ang="0">
                <a:pos x="896" y="14"/>
              </a:cxn>
              <a:cxn ang="0">
                <a:pos x="14" y="0"/>
              </a:cxn>
              <a:cxn ang="0">
                <a:pos x="14" y="14"/>
              </a:cxn>
              <a:cxn ang="0">
                <a:pos x="14" y="0"/>
              </a:cxn>
              <a:cxn ang="0">
                <a:pos x="0" y="14"/>
              </a:cxn>
              <a:cxn ang="0">
                <a:pos x="14" y="14"/>
              </a:cxn>
              <a:cxn ang="0">
                <a:pos x="14" y="0"/>
              </a:cxn>
            </a:cxnLst>
            <a:rect l="0" t="0" r="r" b="b"/>
            <a:pathLst>
              <a:path w="896" h="28">
                <a:moveTo>
                  <a:pt x="14" y="0"/>
                </a:moveTo>
                <a:lnTo>
                  <a:pt x="14" y="14"/>
                </a:lnTo>
                <a:lnTo>
                  <a:pt x="896" y="28"/>
                </a:lnTo>
                <a:lnTo>
                  <a:pt x="896" y="14"/>
                </a:lnTo>
                <a:lnTo>
                  <a:pt x="14" y="0"/>
                </a:lnTo>
                <a:lnTo>
                  <a:pt x="14" y="14"/>
                </a:lnTo>
                <a:lnTo>
                  <a:pt x="14" y="0"/>
                </a:lnTo>
                <a:lnTo>
                  <a:pt x="0" y="14"/>
                </a:lnTo>
                <a:lnTo>
                  <a:pt x="14" y="14"/>
                </a:lnTo>
                <a:lnTo>
                  <a:pt x="14" y="0"/>
                </a:lnTo>
                <a:close/>
              </a:path>
            </a:pathLst>
          </a:custGeom>
          <a:solidFill>
            <a:srgbClr val="C84D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6" name="Freeform 46"/>
          <p:cNvSpPr>
            <a:spLocks/>
          </p:cNvSpPr>
          <p:nvPr/>
        </p:nvSpPr>
        <p:spPr bwMode="auto">
          <a:xfrm>
            <a:off x="5429250" y="2944813"/>
            <a:ext cx="22225" cy="444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14" y="28"/>
              </a:cxn>
              <a:cxn ang="0">
                <a:pos x="14" y="28"/>
              </a:cxn>
              <a:cxn ang="0">
                <a:pos x="14" y="0"/>
              </a:cxn>
            </a:cxnLst>
            <a:rect l="0" t="0" r="r" b="b"/>
            <a:pathLst>
              <a:path w="14" h="28">
                <a:moveTo>
                  <a:pt x="14" y="0"/>
                </a:move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14" y="28"/>
                </a:lnTo>
                <a:lnTo>
                  <a:pt x="14" y="28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7" name="Freeform 47"/>
          <p:cNvSpPr>
            <a:spLocks/>
          </p:cNvSpPr>
          <p:nvPr/>
        </p:nvSpPr>
        <p:spPr bwMode="auto">
          <a:xfrm>
            <a:off x="5451475" y="2944813"/>
            <a:ext cx="66675" cy="44450"/>
          </a:xfrm>
          <a:custGeom>
            <a:avLst/>
            <a:gdLst/>
            <a:ahLst/>
            <a:cxnLst>
              <a:cxn ang="0">
                <a:pos x="42" y="14"/>
              </a:cxn>
              <a:cxn ang="0">
                <a:pos x="42" y="0"/>
              </a:cxn>
              <a:cxn ang="0">
                <a:pos x="0" y="0"/>
              </a:cxn>
              <a:cxn ang="0">
                <a:pos x="0" y="28"/>
              </a:cxn>
              <a:cxn ang="0">
                <a:pos x="42" y="28"/>
              </a:cxn>
              <a:cxn ang="0">
                <a:pos x="28" y="14"/>
              </a:cxn>
              <a:cxn ang="0">
                <a:pos x="42" y="14"/>
              </a:cxn>
              <a:cxn ang="0">
                <a:pos x="42" y="0"/>
              </a:cxn>
              <a:cxn ang="0">
                <a:pos x="42" y="0"/>
              </a:cxn>
              <a:cxn ang="0">
                <a:pos x="42" y="14"/>
              </a:cxn>
            </a:cxnLst>
            <a:rect l="0" t="0" r="r" b="b"/>
            <a:pathLst>
              <a:path w="42" h="28">
                <a:moveTo>
                  <a:pt x="42" y="14"/>
                </a:moveTo>
                <a:lnTo>
                  <a:pt x="42" y="0"/>
                </a:lnTo>
                <a:lnTo>
                  <a:pt x="0" y="0"/>
                </a:lnTo>
                <a:lnTo>
                  <a:pt x="0" y="28"/>
                </a:lnTo>
                <a:lnTo>
                  <a:pt x="42" y="28"/>
                </a:lnTo>
                <a:lnTo>
                  <a:pt x="28" y="14"/>
                </a:lnTo>
                <a:lnTo>
                  <a:pt x="42" y="14"/>
                </a:lnTo>
                <a:lnTo>
                  <a:pt x="42" y="0"/>
                </a:lnTo>
                <a:lnTo>
                  <a:pt x="42" y="0"/>
                </a:lnTo>
                <a:lnTo>
                  <a:pt x="42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8" name="Freeform 48"/>
          <p:cNvSpPr>
            <a:spLocks/>
          </p:cNvSpPr>
          <p:nvPr/>
        </p:nvSpPr>
        <p:spPr bwMode="auto">
          <a:xfrm>
            <a:off x="5495925" y="2967038"/>
            <a:ext cx="22225" cy="2859087"/>
          </a:xfrm>
          <a:custGeom>
            <a:avLst/>
            <a:gdLst/>
            <a:ahLst/>
            <a:cxnLst>
              <a:cxn ang="0">
                <a:pos x="14" y="1773"/>
              </a:cxn>
              <a:cxn ang="0">
                <a:pos x="14" y="1787"/>
              </a:cxn>
              <a:cxn ang="0">
                <a:pos x="14" y="0"/>
              </a:cxn>
              <a:cxn ang="0">
                <a:pos x="0" y="0"/>
              </a:cxn>
              <a:cxn ang="0">
                <a:pos x="0" y="1787"/>
              </a:cxn>
              <a:cxn ang="0">
                <a:pos x="14" y="1801"/>
              </a:cxn>
              <a:cxn ang="0">
                <a:pos x="0" y="1787"/>
              </a:cxn>
              <a:cxn ang="0">
                <a:pos x="0" y="1801"/>
              </a:cxn>
              <a:cxn ang="0">
                <a:pos x="14" y="1801"/>
              </a:cxn>
              <a:cxn ang="0">
                <a:pos x="14" y="1773"/>
              </a:cxn>
            </a:cxnLst>
            <a:rect l="0" t="0" r="r" b="b"/>
            <a:pathLst>
              <a:path w="14" h="1801">
                <a:moveTo>
                  <a:pt x="14" y="1773"/>
                </a:moveTo>
                <a:lnTo>
                  <a:pt x="14" y="1787"/>
                </a:lnTo>
                <a:lnTo>
                  <a:pt x="14" y="0"/>
                </a:lnTo>
                <a:lnTo>
                  <a:pt x="0" y="0"/>
                </a:lnTo>
                <a:lnTo>
                  <a:pt x="0" y="1787"/>
                </a:lnTo>
                <a:lnTo>
                  <a:pt x="14" y="1801"/>
                </a:lnTo>
                <a:lnTo>
                  <a:pt x="0" y="1787"/>
                </a:lnTo>
                <a:lnTo>
                  <a:pt x="0" y="1801"/>
                </a:lnTo>
                <a:lnTo>
                  <a:pt x="14" y="1801"/>
                </a:lnTo>
                <a:lnTo>
                  <a:pt x="14" y="17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9" name="Freeform 49"/>
          <p:cNvSpPr>
            <a:spLocks/>
          </p:cNvSpPr>
          <p:nvPr/>
        </p:nvSpPr>
        <p:spPr bwMode="auto">
          <a:xfrm>
            <a:off x="5518150" y="5781675"/>
            <a:ext cx="3197225" cy="44450"/>
          </a:xfrm>
          <a:custGeom>
            <a:avLst/>
            <a:gdLst/>
            <a:ahLst/>
            <a:cxnLst>
              <a:cxn ang="0">
                <a:pos x="2014" y="14"/>
              </a:cxn>
              <a:cxn ang="0">
                <a:pos x="2000" y="0"/>
              </a:cxn>
              <a:cxn ang="0">
                <a:pos x="0" y="0"/>
              </a:cxn>
              <a:cxn ang="0">
                <a:pos x="0" y="28"/>
              </a:cxn>
              <a:cxn ang="0">
                <a:pos x="2000" y="28"/>
              </a:cxn>
              <a:cxn ang="0">
                <a:pos x="2000" y="14"/>
              </a:cxn>
              <a:cxn ang="0">
                <a:pos x="2014" y="14"/>
              </a:cxn>
              <a:cxn ang="0">
                <a:pos x="2014" y="0"/>
              </a:cxn>
              <a:cxn ang="0">
                <a:pos x="2000" y="0"/>
              </a:cxn>
              <a:cxn ang="0">
                <a:pos x="2014" y="14"/>
              </a:cxn>
            </a:cxnLst>
            <a:rect l="0" t="0" r="r" b="b"/>
            <a:pathLst>
              <a:path w="2014" h="28">
                <a:moveTo>
                  <a:pt x="2014" y="14"/>
                </a:moveTo>
                <a:lnTo>
                  <a:pt x="2000" y="0"/>
                </a:lnTo>
                <a:lnTo>
                  <a:pt x="0" y="0"/>
                </a:lnTo>
                <a:lnTo>
                  <a:pt x="0" y="28"/>
                </a:lnTo>
                <a:lnTo>
                  <a:pt x="2000" y="28"/>
                </a:lnTo>
                <a:lnTo>
                  <a:pt x="2000" y="14"/>
                </a:lnTo>
                <a:lnTo>
                  <a:pt x="2014" y="14"/>
                </a:lnTo>
                <a:lnTo>
                  <a:pt x="2014" y="0"/>
                </a:lnTo>
                <a:lnTo>
                  <a:pt x="2000" y="0"/>
                </a:lnTo>
                <a:lnTo>
                  <a:pt x="2014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0" name="Freeform 50"/>
          <p:cNvSpPr>
            <a:spLocks/>
          </p:cNvSpPr>
          <p:nvPr/>
        </p:nvSpPr>
        <p:spPr bwMode="auto">
          <a:xfrm>
            <a:off x="8693150" y="5803900"/>
            <a:ext cx="22225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4" y="28"/>
              </a:cxn>
              <a:cxn ang="0">
                <a:pos x="14" y="0"/>
              </a:cxn>
              <a:cxn ang="0">
                <a:pos x="0" y="0"/>
              </a:cxn>
              <a:cxn ang="0">
                <a:pos x="0" y="28"/>
              </a:cxn>
              <a:cxn ang="0">
                <a:pos x="0" y="28"/>
              </a:cxn>
            </a:cxnLst>
            <a:rect l="0" t="0" r="r" b="b"/>
            <a:pathLst>
              <a:path w="14" h="28">
                <a:moveTo>
                  <a:pt x="0" y="28"/>
                </a:moveTo>
                <a:lnTo>
                  <a:pt x="14" y="28"/>
                </a:lnTo>
                <a:lnTo>
                  <a:pt x="14" y="0"/>
                </a:lnTo>
                <a:lnTo>
                  <a:pt x="0" y="0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1" name="Freeform 51"/>
          <p:cNvSpPr>
            <a:spLocks/>
          </p:cNvSpPr>
          <p:nvPr/>
        </p:nvSpPr>
        <p:spPr bwMode="auto">
          <a:xfrm>
            <a:off x="8693150" y="5848350"/>
            <a:ext cx="22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2" name="Freeform 52"/>
          <p:cNvSpPr>
            <a:spLocks/>
          </p:cNvSpPr>
          <p:nvPr/>
        </p:nvSpPr>
        <p:spPr bwMode="auto">
          <a:xfrm>
            <a:off x="5429250" y="4362450"/>
            <a:ext cx="22225" cy="222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</a:cxnLst>
            <a:rect l="0" t="0" r="r" b="b"/>
            <a:pathLst>
              <a:path w="14" h="14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3" name="Freeform 53"/>
          <p:cNvSpPr>
            <a:spLocks/>
          </p:cNvSpPr>
          <p:nvPr/>
        </p:nvSpPr>
        <p:spPr bwMode="auto">
          <a:xfrm>
            <a:off x="5451475" y="4362450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4" name="Freeform 54"/>
          <p:cNvSpPr>
            <a:spLocks/>
          </p:cNvSpPr>
          <p:nvPr/>
        </p:nvSpPr>
        <p:spPr bwMode="auto">
          <a:xfrm>
            <a:off x="5495925" y="4362450"/>
            <a:ext cx="2222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5" name="Freeform 55"/>
          <p:cNvSpPr>
            <a:spLocks/>
          </p:cNvSpPr>
          <p:nvPr/>
        </p:nvSpPr>
        <p:spPr bwMode="auto">
          <a:xfrm>
            <a:off x="5429250" y="5781675"/>
            <a:ext cx="22225" cy="222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</a:cxnLst>
            <a:rect l="0" t="0" r="r" b="b"/>
            <a:pathLst>
              <a:path w="14" h="14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6" name="Freeform 56"/>
          <p:cNvSpPr>
            <a:spLocks/>
          </p:cNvSpPr>
          <p:nvPr/>
        </p:nvSpPr>
        <p:spPr bwMode="auto">
          <a:xfrm>
            <a:off x="5451475" y="5781675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7" name="Freeform 57"/>
          <p:cNvSpPr>
            <a:spLocks/>
          </p:cNvSpPr>
          <p:nvPr/>
        </p:nvSpPr>
        <p:spPr bwMode="auto">
          <a:xfrm>
            <a:off x="5495925" y="5781675"/>
            <a:ext cx="2222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8" name="Freeform 58"/>
          <p:cNvSpPr>
            <a:spLocks/>
          </p:cNvSpPr>
          <p:nvPr/>
        </p:nvSpPr>
        <p:spPr bwMode="auto">
          <a:xfrm>
            <a:off x="7094538" y="5848350"/>
            <a:ext cx="22225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9" name="Freeform 59"/>
          <p:cNvSpPr>
            <a:spLocks/>
          </p:cNvSpPr>
          <p:nvPr/>
        </p:nvSpPr>
        <p:spPr bwMode="auto">
          <a:xfrm>
            <a:off x="7094538" y="5803900"/>
            <a:ext cx="22225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28"/>
              </a:cxn>
              <a:cxn ang="0">
                <a:pos x="14" y="28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 h="28">
                <a:moveTo>
                  <a:pt x="0" y="0"/>
                </a:moveTo>
                <a:lnTo>
                  <a:pt x="0" y="0"/>
                </a:lnTo>
                <a:lnTo>
                  <a:pt x="0" y="28"/>
                </a:lnTo>
                <a:lnTo>
                  <a:pt x="14" y="28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0" name="Freeform 60"/>
          <p:cNvSpPr>
            <a:spLocks/>
          </p:cNvSpPr>
          <p:nvPr/>
        </p:nvSpPr>
        <p:spPr bwMode="auto">
          <a:xfrm>
            <a:off x="7094538" y="5781675"/>
            <a:ext cx="22225" cy="22225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</a:cxnLst>
            <a:rect l="0" t="0" r="r" b="b"/>
            <a:pathLst>
              <a:path w="14" h="14">
                <a:moveTo>
                  <a:pt x="14" y="14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14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1" name="Rectangle 61"/>
          <p:cNvSpPr>
            <a:spLocks noChangeArrowheads="1"/>
          </p:cNvSpPr>
          <p:nvPr/>
        </p:nvSpPr>
        <p:spPr bwMode="auto">
          <a:xfrm>
            <a:off x="5238750" y="4262438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2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62" name="Rectangle 62"/>
          <p:cNvSpPr>
            <a:spLocks noChangeArrowheads="1"/>
          </p:cNvSpPr>
          <p:nvPr/>
        </p:nvSpPr>
        <p:spPr bwMode="auto">
          <a:xfrm>
            <a:off x="5305425" y="58674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307263" name="Rectangle 63"/>
          <p:cNvSpPr>
            <a:spLocks noChangeArrowheads="1"/>
          </p:cNvSpPr>
          <p:nvPr/>
        </p:nvSpPr>
        <p:spPr bwMode="auto">
          <a:xfrm>
            <a:off x="6959600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12</a:t>
            </a:r>
          </a:p>
        </p:txBody>
      </p:sp>
      <p:sp>
        <p:nvSpPr>
          <p:cNvPr id="307264" name="Rectangle 64"/>
          <p:cNvSpPr>
            <a:spLocks noChangeArrowheads="1"/>
          </p:cNvSpPr>
          <p:nvPr/>
        </p:nvSpPr>
        <p:spPr bwMode="auto">
          <a:xfrm>
            <a:off x="6019800" y="6172200"/>
            <a:ext cx="2166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Time (minutes)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307265" name="Rectangle 65"/>
          <p:cNvSpPr>
            <a:spLocks noChangeArrowheads="1"/>
          </p:cNvSpPr>
          <p:nvPr/>
        </p:nvSpPr>
        <p:spPr bwMode="auto">
          <a:xfrm>
            <a:off x="7081838" y="61690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66" name="Rectangle 66"/>
          <p:cNvSpPr>
            <a:spLocks noChangeArrowheads="1"/>
          </p:cNvSpPr>
          <p:nvPr/>
        </p:nvSpPr>
        <p:spPr bwMode="auto">
          <a:xfrm>
            <a:off x="7659688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67" name="Rectangle 67"/>
          <p:cNvSpPr>
            <a:spLocks noChangeArrowheads="1"/>
          </p:cNvSpPr>
          <p:nvPr/>
        </p:nvSpPr>
        <p:spPr bwMode="auto">
          <a:xfrm>
            <a:off x="777081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68" name="Rectangle 68"/>
          <p:cNvSpPr>
            <a:spLocks noChangeArrowheads="1"/>
          </p:cNvSpPr>
          <p:nvPr/>
        </p:nvSpPr>
        <p:spPr bwMode="auto">
          <a:xfrm>
            <a:off x="7881938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69" name="Rectangle 69"/>
          <p:cNvSpPr>
            <a:spLocks noChangeArrowheads="1"/>
          </p:cNvSpPr>
          <p:nvPr/>
        </p:nvSpPr>
        <p:spPr bwMode="auto">
          <a:xfrm>
            <a:off x="799306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0" name="Rectangle 70"/>
          <p:cNvSpPr>
            <a:spLocks noChangeArrowheads="1"/>
          </p:cNvSpPr>
          <p:nvPr/>
        </p:nvSpPr>
        <p:spPr bwMode="auto">
          <a:xfrm>
            <a:off x="808196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1" name="Rectangle 71"/>
          <p:cNvSpPr>
            <a:spLocks noChangeArrowheads="1"/>
          </p:cNvSpPr>
          <p:nvPr/>
        </p:nvSpPr>
        <p:spPr bwMode="auto">
          <a:xfrm>
            <a:off x="817086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2" name="Rectangle 72"/>
          <p:cNvSpPr>
            <a:spLocks noChangeArrowheads="1"/>
          </p:cNvSpPr>
          <p:nvPr/>
        </p:nvSpPr>
        <p:spPr bwMode="auto">
          <a:xfrm>
            <a:off x="825976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3" name="Rectangle 73"/>
          <p:cNvSpPr>
            <a:spLocks noChangeArrowheads="1"/>
          </p:cNvSpPr>
          <p:nvPr/>
        </p:nvSpPr>
        <p:spPr bwMode="auto">
          <a:xfrm>
            <a:off x="8348663" y="45275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4" name="Rectangle 74"/>
          <p:cNvSpPr>
            <a:spLocks noChangeArrowheads="1"/>
          </p:cNvSpPr>
          <p:nvPr/>
        </p:nvSpPr>
        <p:spPr bwMode="auto">
          <a:xfrm>
            <a:off x="7726363" y="36639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5" name="Rectangle 75"/>
          <p:cNvSpPr>
            <a:spLocks noChangeArrowheads="1"/>
          </p:cNvSpPr>
          <p:nvPr/>
        </p:nvSpPr>
        <p:spPr bwMode="auto">
          <a:xfrm>
            <a:off x="7837488" y="36639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6" name="Rectangle 76"/>
          <p:cNvSpPr>
            <a:spLocks noChangeArrowheads="1"/>
          </p:cNvSpPr>
          <p:nvPr/>
        </p:nvSpPr>
        <p:spPr bwMode="auto">
          <a:xfrm>
            <a:off x="7926388" y="36639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7" name="Rectangle 77"/>
          <p:cNvSpPr>
            <a:spLocks noChangeArrowheads="1"/>
          </p:cNvSpPr>
          <p:nvPr/>
        </p:nvSpPr>
        <p:spPr bwMode="auto">
          <a:xfrm>
            <a:off x="7993063" y="36639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8" name="Rectangle 78"/>
          <p:cNvSpPr>
            <a:spLocks noChangeArrowheads="1"/>
          </p:cNvSpPr>
          <p:nvPr/>
        </p:nvSpPr>
        <p:spPr bwMode="auto">
          <a:xfrm>
            <a:off x="8081963" y="3663950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79" name="Rectangle 79"/>
          <p:cNvSpPr>
            <a:spLocks noChangeArrowheads="1"/>
          </p:cNvSpPr>
          <p:nvPr/>
        </p:nvSpPr>
        <p:spPr bwMode="auto">
          <a:xfrm>
            <a:off x="63500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0" name="Rectangle 80"/>
          <p:cNvSpPr>
            <a:spLocks noChangeArrowheads="1"/>
          </p:cNvSpPr>
          <p:nvPr/>
        </p:nvSpPr>
        <p:spPr bwMode="auto">
          <a:xfrm>
            <a:off x="64389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1" name="Rectangle 81"/>
          <p:cNvSpPr>
            <a:spLocks noChangeArrowheads="1"/>
          </p:cNvSpPr>
          <p:nvPr/>
        </p:nvSpPr>
        <p:spPr bwMode="auto">
          <a:xfrm>
            <a:off x="65278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2" name="Rectangle 82"/>
          <p:cNvSpPr>
            <a:spLocks noChangeArrowheads="1"/>
          </p:cNvSpPr>
          <p:nvPr/>
        </p:nvSpPr>
        <p:spPr bwMode="auto">
          <a:xfrm>
            <a:off x="66167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3" name="Rectangle 83"/>
          <p:cNvSpPr>
            <a:spLocks noChangeArrowheads="1"/>
          </p:cNvSpPr>
          <p:nvPr/>
        </p:nvSpPr>
        <p:spPr bwMode="auto">
          <a:xfrm>
            <a:off x="67056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4" name="Rectangle 84"/>
          <p:cNvSpPr>
            <a:spLocks noChangeArrowheads="1"/>
          </p:cNvSpPr>
          <p:nvPr/>
        </p:nvSpPr>
        <p:spPr bwMode="auto">
          <a:xfrm>
            <a:off x="6794500" y="2887663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5" name="Rectangle 85"/>
          <p:cNvSpPr>
            <a:spLocks noChangeArrowheads="1"/>
          </p:cNvSpPr>
          <p:nvPr/>
        </p:nvSpPr>
        <p:spPr bwMode="auto">
          <a:xfrm>
            <a:off x="8526463" y="5867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24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286" name="Freeform 86"/>
          <p:cNvSpPr>
            <a:spLocks/>
          </p:cNvSpPr>
          <p:nvPr/>
        </p:nvSpPr>
        <p:spPr bwMode="auto">
          <a:xfrm>
            <a:off x="1209675" y="2944813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28"/>
              </a:cxn>
              <a:cxn ang="0">
                <a:pos x="0" y="28"/>
              </a:cxn>
              <a:cxn ang="0">
                <a:pos x="0" y="0"/>
              </a:cxn>
            </a:cxnLst>
            <a:rect l="0" t="0" r="r" b="b"/>
            <a:pathLst>
              <a:path h="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28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7" name="Freeform 87"/>
          <p:cNvSpPr>
            <a:spLocks/>
          </p:cNvSpPr>
          <p:nvPr/>
        </p:nvSpPr>
        <p:spPr bwMode="auto">
          <a:xfrm>
            <a:off x="1209675" y="2944813"/>
            <a:ext cx="88900" cy="44450"/>
          </a:xfrm>
          <a:custGeom>
            <a:avLst/>
            <a:gdLst/>
            <a:ahLst/>
            <a:cxnLst>
              <a:cxn ang="0">
                <a:pos x="56" y="14"/>
              </a:cxn>
              <a:cxn ang="0">
                <a:pos x="42" y="0"/>
              </a:cxn>
              <a:cxn ang="0">
                <a:pos x="0" y="0"/>
              </a:cxn>
              <a:cxn ang="0">
                <a:pos x="0" y="28"/>
              </a:cxn>
              <a:cxn ang="0">
                <a:pos x="42" y="28"/>
              </a:cxn>
              <a:cxn ang="0">
                <a:pos x="28" y="14"/>
              </a:cxn>
              <a:cxn ang="0">
                <a:pos x="56" y="14"/>
              </a:cxn>
              <a:cxn ang="0">
                <a:pos x="56" y="0"/>
              </a:cxn>
              <a:cxn ang="0">
                <a:pos x="42" y="0"/>
              </a:cxn>
              <a:cxn ang="0">
                <a:pos x="56" y="14"/>
              </a:cxn>
            </a:cxnLst>
            <a:rect l="0" t="0" r="r" b="b"/>
            <a:pathLst>
              <a:path w="56" h="28">
                <a:moveTo>
                  <a:pt x="56" y="14"/>
                </a:moveTo>
                <a:lnTo>
                  <a:pt x="42" y="0"/>
                </a:lnTo>
                <a:lnTo>
                  <a:pt x="0" y="0"/>
                </a:lnTo>
                <a:lnTo>
                  <a:pt x="0" y="28"/>
                </a:lnTo>
                <a:lnTo>
                  <a:pt x="42" y="28"/>
                </a:lnTo>
                <a:lnTo>
                  <a:pt x="28" y="14"/>
                </a:lnTo>
                <a:lnTo>
                  <a:pt x="56" y="14"/>
                </a:lnTo>
                <a:lnTo>
                  <a:pt x="56" y="0"/>
                </a:lnTo>
                <a:lnTo>
                  <a:pt x="42" y="0"/>
                </a:lnTo>
                <a:lnTo>
                  <a:pt x="56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8" name="Freeform 88"/>
          <p:cNvSpPr>
            <a:spLocks/>
          </p:cNvSpPr>
          <p:nvPr/>
        </p:nvSpPr>
        <p:spPr bwMode="auto">
          <a:xfrm>
            <a:off x="1254125" y="2967038"/>
            <a:ext cx="44450" cy="2859087"/>
          </a:xfrm>
          <a:custGeom>
            <a:avLst/>
            <a:gdLst/>
            <a:ahLst/>
            <a:cxnLst>
              <a:cxn ang="0">
                <a:pos x="14" y="1773"/>
              </a:cxn>
              <a:cxn ang="0">
                <a:pos x="28" y="1787"/>
              </a:cxn>
              <a:cxn ang="0">
                <a:pos x="28" y="0"/>
              </a:cxn>
              <a:cxn ang="0">
                <a:pos x="0" y="0"/>
              </a:cxn>
              <a:cxn ang="0">
                <a:pos x="0" y="1787"/>
              </a:cxn>
              <a:cxn ang="0">
                <a:pos x="14" y="1801"/>
              </a:cxn>
              <a:cxn ang="0">
                <a:pos x="0" y="1787"/>
              </a:cxn>
              <a:cxn ang="0">
                <a:pos x="0" y="1801"/>
              </a:cxn>
              <a:cxn ang="0">
                <a:pos x="14" y="1801"/>
              </a:cxn>
              <a:cxn ang="0">
                <a:pos x="14" y="1773"/>
              </a:cxn>
            </a:cxnLst>
            <a:rect l="0" t="0" r="r" b="b"/>
            <a:pathLst>
              <a:path w="28" h="1801">
                <a:moveTo>
                  <a:pt x="14" y="1773"/>
                </a:moveTo>
                <a:lnTo>
                  <a:pt x="28" y="1787"/>
                </a:lnTo>
                <a:lnTo>
                  <a:pt x="28" y="0"/>
                </a:lnTo>
                <a:lnTo>
                  <a:pt x="0" y="0"/>
                </a:lnTo>
                <a:lnTo>
                  <a:pt x="0" y="1787"/>
                </a:lnTo>
                <a:lnTo>
                  <a:pt x="14" y="1801"/>
                </a:lnTo>
                <a:lnTo>
                  <a:pt x="0" y="1787"/>
                </a:lnTo>
                <a:lnTo>
                  <a:pt x="0" y="1801"/>
                </a:lnTo>
                <a:lnTo>
                  <a:pt x="14" y="1801"/>
                </a:lnTo>
                <a:lnTo>
                  <a:pt x="14" y="17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9" name="Freeform 89"/>
          <p:cNvSpPr>
            <a:spLocks/>
          </p:cNvSpPr>
          <p:nvPr/>
        </p:nvSpPr>
        <p:spPr bwMode="auto">
          <a:xfrm>
            <a:off x="1276350" y="5781675"/>
            <a:ext cx="3086100" cy="44450"/>
          </a:xfrm>
          <a:custGeom>
            <a:avLst/>
            <a:gdLst/>
            <a:ahLst/>
            <a:cxnLst>
              <a:cxn ang="0">
                <a:pos x="1944" y="14"/>
              </a:cxn>
              <a:cxn ang="0">
                <a:pos x="1930" y="0"/>
              </a:cxn>
              <a:cxn ang="0">
                <a:pos x="0" y="0"/>
              </a:cxn>
              <a:cxn ang="0">
                <a:pos x="0" y="28"/>
              </a:cxn>
              <a:cxn ang="0">
                <a:pos x="1930" y="28"/>
              </a:cxn>
              <a:cxn ang="0">
                <a:pos x="1930" y="14"/>
              </a:cxn>
              <a:cxn ang="0">
                <a:pos x="1944" y="14"/>
              </a:cxn>
              <a:cxn ang="0">
                <a:pos x="1944" y="0"/>
              </a:cxn>
              <a:cxn ang="0">
                <a:pos x="1930" y="0"/>
              </a:cxn>
              <a:cxn ang="0">
                <a:pos x="1944" y="14"/>
              </a:cxn>
            </a:cxnLst>
            <a:rect l="0" t="0" r="r" b="b"/>
            <a:pathLst>
              <a:path w="1944" h="28">
                <a:moveTo>
                  <a:pt x="1944" y="14"/>
                </a:moveTo>
                <a:lnTo>
                  <a:pt x="1930" y="0"/>
                </a:lnTo>
                <a:lnTo>
                  <a:pt x="0" y="0"/>
                </a:lnTo>
                <a:lnTo>
                  <a:pt x="0" y="28"/>
                </a:lnTo>
                <a:lnTo>
                  <a:pt x="1930" y="28"/>
                </a:lnTo>
                <a:lnTo>
                  <a:pt x="1930" y="14"/>
                </a:lnTo>
                <a:lnTo>
                  <a:pt x="1944" y="14"/>
                </a:lnTo>
                <a:lnTo>
                  <a:pt x="1944" y="0"/>
                </a:lnTo>
                <a:lnTo>
                  <a:pt x="1930" y="0"/>
                </a:lnTo>
                <a:lnTo>
                  <a:pt x="1944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0" name="Freeform 90"/>
          <p:cNvSpPr>
            <a:spLocks/>
          </p:cNvSpPr>
          <p:nvPr/>
        </p:nvSpPr>
        <p:spPr bwMode="auto">
          <a:xfrm>
            <a:off x="4340225" y="5803900"/>
            <a:ext cx="22225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4" y="28"/>
              </a:cxn>
              <a:cxn ang="0">
                <a:pos x="14" y="0"/>
              </a:cxn>
              <a:cxn ang="0">
                <a:pos x="0" y="0"/>
              </a:cxn>
              <a:cxn ang="0">
                <a:pos x="0" y="28"/>
              </a:cxn>
              <a:cxn ang="0">
                <a:pos x="0" y="28"/>
              </a:cxn>
            </a:cxnLst>
            <a:rect l="0" t="0" r="r" b="b"/>
            <a:pathLst>
              <a:path w="14" h="28">
                <a:moveTo>
                  <a:pt x="0" y="28"/>
                </a:moveTo>
                <a:lnTo>
                  <a:pt x="14" y="28"/>
                </a:lnTo>
                <a:lnTo>
                  <a:pt x="14" y="0"/>
                </a:lnTo>
                <a:lnTo>
                  <a:pt x="0" y="0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1" name="Freeform 91"/>
          <p:cNvSpPr>
            <a:spLocks/>
          </p:cNvSpPr>
          <p:nvPr/>
        </p:nvSpPr>
        <p:spPr bwMode="auto">
          <a:xfrm>
            <a:off x="4340225" y="5848350"/>
            <a:ext cx="22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2" name="Freeform 92"/>
          <p:cNvSpPr>
            <a:spLocks/>
          </p:cNvSpPr>
          <p:nvPr/>
        </p:nvSpPr>
        <p:spPr bwMode="auto">
          <a:xfrm>
            <a:off x="1209675" y="4362450"/>
            <a:ext cx="1588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3" name="Freeform 93"/>
          <p:cNvSpPr>
            <a:spLocks/>
          </p:cNvSpPr>
          <p:nvPr/>
        </p:nvSpPr>
        <p:spPr bwMode="auto">
          <a:xfrm>
            <a:off x="1209675" y="4362450"/>
            <a:ext cx="66675" cy="22225"/>
          </a:xfrm>
          <a:custGeom>
            <a:avLst/>
            <a:gdLst/>
            <a:ahLst/>
            <a:cxnLst>
              <a:cxn ang="0">
                <a:pos x="42" y="14"/>
              </a:cxn>
              <a:cxn ang="0">
                <a:pos x="42" y="0"/>
              </a:cxn>
              <a:cxn ang="0">
                <a:pos x="0" y="0"/>
              </a:cxn>
              <a:cxn ang="0">
                <a:pos x="0" y="14"/>
              </a:cxn>
              <a:cxn ang="0">
                <a:pos x="42" y="14"/>
              </a:cxn>
              <a:cxn ang="0">
                <a:pos x="42" y="14"/>
              </a:cxn>
            </a:cxnLst>
            <a:rect l="0" t="0" r="r" b="b"/>
            <a:pathLst>
              <a:path w="42" h="14">
                <a:moveTo>
                  <a:pt x="42" y="14"/>
                </a:moveTo>
                <a:lnTo>
                  <a:pt x="42" y="0"/>
                </a:lnTo>
                <a:lnTo>
                  <a:pt x="0" y="0"/>
                </a:lnTo>
                <a:lnTo>
                  <a:pt x="0" y="14"/>
                </a:lnTo>
                <a:lnTo>
                  <a:pt x="42" y="14"/>
                </a:lnTo>
                <a:lnTo>
                  <a:pt x="42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4" name="Freeform 94"/>
          <p:cNvSpPr>
            <a:spLocks/>
          </p:cNvSpPr>
          <p:nvPr/>
        </p:nvSpPr>
        <p:spPr bwMode="auto">
          <a:xfrm>
            <a:off x="1276350" y="4362450"/>
            <a:ext cx="1588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5" name="Freeform 95"/>
          <p:cNvSpPr>
            <a:spLocks/>
          </p:cNvSpPr>
          <p:nvPr/>
        </p:nvSpPr>
        <p:spPr bwMode="auto">
          <a:xfrm>
            <a:off x="1209675" y="5781675"/>
            <a:ext cx="1588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6" name="Freeform 96"/>
          <p:cNvSpPr>
            <a:spLocks/>
          </p:cNvSpPr>
          <p:nvPr/>
        </p:nvSpPr>
        <p:spPr bwMode="auto">
          <a:xfrm>
            <a:off x="1209675" y="5781675"/>
            <a:ext cx="66675" cy="22225"/>
          </a:xfrm>
          <a:custGeom>
            <a:avLst/>
            <a:gdLst/>
            <a:ahLst/>
            <a:cxnLst>
              <a:cxn ang="0">
                <a:pos x="42" y="14"/>
              </a:cxn>
              <a:cxn ang="0">
                <a:pos x="42" y="0"/>
              </a:cxn>
              <a:cxn ang="0">
                <a:pos x="0" y="0"/>
              </a:cxn>
              <a:cxn ang="0">
                <a:pos x="0" y="14"/>
              </a:cxn>
              <a:cxn ang="0">
                <a:pos x="42" y="14"/>
              </a:cxn>
              <a:cxn ang="0">
                <a:pos x="42" y="14"/>
              </a:cxn>
            </a:cxnLst>
            <a:rect l="0" t="0" r="r" b="b"/>
            <a:pathLst>
              <a:path w="42" h="14">
                <a:moveTo>
                  <a:pt x="42" y="14"/>
                </a:moveTo>
                <a:lnTo>
                  <a:pt x="42" y="0"/>
                </a:lnTo>
                <a:lnTo>
                  <a:pt x="0" y="0"/>
                </a:lnTo>
                <a:lnTo>
                  <a:pt x="0" y="14"/>
                </a:lnTo>
                <a:lnTo>
                  <a:pt x="42" y="14"/>
                </a:lnTo>
                <a:lnTo>
                  <a:pt x="42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7" name="Freeform 97"/>
          <p:cNvSpPr>
            <a:spLocks/>
          </p:cNvSpPr>
          <p:nvPr/>
        </p:nvSpPr>
        <p:spPr bwMode="auto">
          <a:xfrm>
            <a:off x="1276350" y="5781675"/>
            <a:ext cx="1588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</a:cxnLst>
            <a:rect l="0" t="0" r="r" b="b"/>
            <a:pathLst>
              <a:path h="14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8" name="Freeform 98"/>
          <p:cNvSpPr>
            <a:spLocks/>
          </p:cNvSpPr>
          <p:nvPr/>
        </p:nvSpPr>
        <p:spPr bwMode="auto">
          <a:xfrm>
            <a:off x="2741613" y="5848350"/>
            <a:ext cx="22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9" name="Freeform 99"/>
          <p:cNvSpPr>
            <a:spLocks/>
          </p:cNvSpPr>
          <p:nvPr/>
        </p:nvSpPr>
        <p:spPr bwMode="auto">
          <a:xfrm>
            <a:off x="2741613" y="5781675"/>
            <a:ext cx="22225" cy="666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0"/>
              </a:cxn>
              <a:cxn ang="0">
                <a:pos x="0" y="42"/>
              </a:cxn>
              <a:cxn ang="0">
                <a:pos x="14" y="4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4" h="42">
                <a:moveTo>
                  <a:pt x="14" y="0"/>
                </a:moveTo>
                <a:lnTo>
                  <a:pt x="0" y="0"/>
                </a:lnTo>
                <a:lnTo>
                  <a:pt x="0" y="42"/>
                </a:lnTo>
                <a:lnTo>
                  <a:pt x="14" y="4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0" name="Freeform 100"/>
          <p:cNvSpPr>
            <a:spLocks/>
          </p:cNvSpPr>
          <p:nvPr/>
        </p:nvSpPr>
        <p:spPr bwMode="auto">
          <a:xfrm>
            <a:off x="2741613" y="5781675"/>
            <a:ext cx="22225" cy="158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1" name="Freeform 101"/>
          <p:cNvSpPr>
            <a:spLocks/>
          </p:cNvSpPr>
          <p:nvPr/>
        </p:nvSpPr>
        <p:spPr bwMode="auto">
          <a:xfrm>
            <a:off x="2297113" y="294481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2" name="Rectangle 102"/>
          <p:cNvSpPr>
            <a:spLocks noChangeArrowheads="1"/>
          </p:cNvSpPr>
          <p:nvPr/>
        </p:nvSpPr>
        <p:spPr bwMode="auto">
          <a:xfrm>
            <a:off x="2297113" y="2967038"/>
            <a:ext cx="4445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3" name="Freeform 103"/>
          <p:cNvSpPr>
            <a:spLocks/>
          </p:cNvSpPr>
          <p:nvPr/>
        </p:nvSpPr>
        <p:spPr bwMode="auto">
          <a:xfrm>
            <a:off x="2297113" y="314325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4" name="Freeform 104"/>
          <p:cNvSpPr>
            <a:spLocks/>
          </p:cNvSpPr>
          <p:nvPr/>
        </p:nvSpPr>
        <p:spPr bwMode="auto">
          <a:xfrm>
            <a:off x="2297113" y="3232150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5" name="Rectangle 105"/>
          <p:cNvSpPr>
            <a:spLocks noChangeArrowheads="1"/>
          </p:cNvSpPr>
          <p:nvPr/>
        </p:nvSpPr>
        <p:spPr bwMode="auto">
          <a:xfrm>
            <a:off x="2297113" y="3254375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6" name="Freeform 106"/>
          <p:cNvSpPr>
            <a:spLocks/>
          </p:cNvSpPr>
          <p:nvPr/>
        </p:nvSpPr>
        <p:spPr bwMode="auto">
          <a:xfrm>
            <a:off x="2297113" y="3432175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7" name="Freeform 107"/>
          <p:cNvSpPr>
            <a:spLocks/>
          </p:cNvSpPr>
          <p:nvPr/>
        </p:nvSpPr>
        <p:spPr bwMode="auto">
          <a:xfrm>
            <a:off x="2297113" y="3543300"/>
            <a:ext cx="44450" cy="158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8" name="Rectangle 108"/>
          <p:cNvSpPr>
            <a:spLocks noChangeArrowheads="1"/>
          </p:cNvSpPr>
          <p:nvPr/>
        </p:nvSpPr>
        <p:spPr bwMode="auto">
          <a:xfrm>
            <a:off x="2297113" y="3543300"/>
            <a:ext cx="44450" cy="198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9" name="Freeform 109"/>
          <p:cNvSpPr>
            <a:spLocks/>
          </p:cNvSpPr>
          <p:nvPr/>
        </p:nvSpPr>
        <p:spPr bwMode="auto">
          <a:xfrm>
            <a:off x="2297113" y="374173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0" name="Freeform 110"/>
          <p:cNvSpPr>
            <a:spLocks/>
          </p:cNvSpPr>
          <p:nvPr/>
        </p:nvSpPr>
        <p:spPr bwMode="auto">
          <a:xfrm>
            <a:off x="2297113" y="3830638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1" name="Rectangle 111"/>
          <p:cNvSpPr>
            <a:spLocks noChangeArrowheads="1"/>
          </p:cNvSpPr>
          <p:nvPr/>
        </p:nvSpPr>
        <p:spPr bwMode="auto">
          <a:xfrm>
            <a:off x="2297113" y="3852863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2" name="Freeform 112"/>
          <p:cNvSpPr>
            <a:spLocks/>
          </p:cNvSpPr>
          <p:nvPr/>
        </p:nvSpPr>
        <p:spPr bwMode="auto">
          <a:xfrm>
            <a:off x="2297113" y="403066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3" name="Freeform 113"/>
          <p:cNvSpPr>
            <a:spLocks/>
          </p:cNvSpPr>
          <p:nvPr/>
        </p:nvSpPr>
        <p:spPr bwMode="auto">
          <a:xfrm>
            <a:off x="2297113" y="411956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4" name="Rectangle 114"/>
          <p:cNvSpPr>
            <a:spLocks noChangeArrowheads="1"/>
          </p:cNvSpPr>
          <p:nvPr/>
        </p:nvSpPr>
        <p:spPr bwMode="auto">
          <a:xfrm>
            <a:off x="2297113" y="4141788"/>
            <a:ext cx="4445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5" name="Freeform 115"/>
          <p:cNvSpPr>
            <a:spLocks/>
          </p:cNvSpPr>
          <p:nvPr/>
        </p:nvSpPr>
        <p:spPr bwMode="auto">
          <a:xfrm>
            <a:off x="2297113" y="431800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6" name="Freeform 116"/>
          <p:cNvSpPr>
            <a:spLocks/>
          </p:cNvSpPr>
          <p:nvPr/>
        </p:nvSpPr>
        <p:spPr bwMode="auto">
          <a:xfrm>
            <a:off x="2297113" y="4429125"/>
            <a:ext cx="44450" cy="158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7" name="Rectangle 117"/>
          <p:cNvSpPr>
            <a:spLocks noChangeArrowheads="1"/>
          </p:cNvSpPr>
          <p:nvPr/>
        </p:nvSpPr>
        <p:spPr bwMode="auto">
          <a:xfrm>
            <a:off x="2297113" y="4429125"/>
            <a:ext cx="4445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8" name="Freeform 118"/>
          <p:cNvSpPr>
            <a:spLocks/>
          </p:cNvSpPr>
          <p:nvPr/>
        </p:nvSpPr>
        <p:spPr bwMode="auto">
          <a:xfrm>
            <a:off x="2297113" y="462915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9" name="Freeform 119"/>
          <p:cNvSpPr>
            <a:spLocks/>
          </p:cNvSpPr>
          <p:nvPr/>
        </p:nvSpPr>
        <p:spPr bwMode="auto">
          <a:xfrm>
            <a:off x="2297113" y="4718050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0" name="Rectangle 120"/>
          <p:cNvSpPr>
            <a:spLocks noChangeArrowheads="1"/>
          </p:cNvSpPr>
          <p:nvPr/>
        </p:nvSpPr>
        <p:spPr bwMode="auto">
          <a:xfrm>
            <a:off x="2297113" y="4740275"/>
            <a:ext cx="4445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1" name="Freeform 121"/>
          <p:cNvSpPr>
            <a:spLocks/>
          </p:cNvSpPr>
          <p:nvPr/>
        </p:nvSpPr>
        <p:spPr bwMode="auto">
          <a:xfrm>
            <a:off x="2297113" y="491648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2" name="Freeform 122"/>
          <p:cNvSpPr>
            <a:spLocks/>
          </p:cNvSpPr>
          <p:nvPr/>
        </p:nvSpPr>
        <p:spPr bwMode="auto">
          <a:xfrm>
            <a:off x="2297113" y="5005388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3" name="Rectangle 123"/>
          <p:cNvSpPr>
            <a:spLocks noChangeArrowheads="1"/>
          </p:cNvSpPr>
          <p:nvPr/>
        </p:nvSpPr>
        <p:spPr bwMode="auto">
          <a:xfrm>
            <a:off x="2297113" y="5027613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4" name="Freeform 124"/>
          <p:cNvSpPr>
            <a:spLocks/>
          </p:cNvSpPr>
          <p:nvPr/>
        </p:nvSpPr>
        <p:spPr bwMode="auto">
          <a:xfrm>
            <a:off x="2297113" y="520541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5" name="Freeform 125"/>
          <p:cNvSpPr>
            <a:spLocks/>
          </p:cNvSpPr>
          <p:nvPr/>
        </p:nvSpPr>
        <p:spPr bwMode="auto">
          <a:xfrm>
            <a:off x="2297113" y="5316538"/>
            <a:ext cx="44450" cy="15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6" name="Rectangle 126"/>
          <p:cNvSpPr>
            <a:spLocks noChangeArrowheads="1"/>
          </p:cNvSpPr>
          <p:nvPr/>
        </p:nvSpPr>
        <p:spPr bwMode="auto">
          <a:xfrm>
            <a:off x="2297113" y="5316538"/>
            <a:ext cx="44450" cy="198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7" name="Freeform 127"/>
          <p:cNvSpPr>
            <a:spLocks/>
          </p:cNvSpPr>
          <p:nvPr/>
        </p:nvSpPr>
        <p:spPr bwMode="auto">
          <a:xfrm>
            <a:off x="2297113" y="5514975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8" name="Freeform 128"/>
          <p:cNvSpPr>
            <a:spLocks/>
          </p:cNvSpPr>
          <p:nvPr/>
        </p:nvSpPr>
        <p:spPr bwMode="auto">
          <a:xfrm>
            <a:off x="2297113" y="5603875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9" name="Freeform 129"/>
          <p:cNvSpPr>
            <a:spLocks/>
          </p:cNvSpPr>
          <p:nvPr/>
        </p:nvSpPr>
        <p:spPr bwMode="auto">
          <a:xfrm>
            <a:off x="2297113" y="5626100"/>
            <a:ext cx="44450" cy="177800"/>
          </a:xfrm>
          <a:custGeom>
            <a:avLst/>
            <a:gdLst/>
            <a:ahLst/>
            <a:cxnLst>
              <a:cxn ang="0">
                <a:pos x="14" y="112"/>
              </a:cxn>
              <a:cxn ang="0">
                <a:pos x="28" y="112"/>
              </a:cxn>
              <a:cxn ang="0">
                <a:pos x="28" y="0"/>
              </a:cxn>
              <a:cxn ang="0">
                <a:pos x="0" y="0"/>
              </a:cxn>
              <a:cxn ang="0">
                <a:pos x="0" y="112"/>
              </a:cxn>
              <a:cxn ang="0">
                <a:pos x="14" y="112"/>
              </a:cxn>
            </a:cxnLst>
            <a:rect l="0" t="0" r="r" b="b"/>
            <a:pathLst>
              <a:path w="28" h="112">
                <a:moveTo>
                  <a:pt x="14" y="112"/>
                </a:moveTo>
                <a:lnTo>
                  <a:pt x="28" y="112"/>
                </a:lnTo>
                <a:lnTo>
                  <a:pt x="28" y="0"/>
                </a:lnTo>
                <a:lnTo>
                  <a:pt x="0" y="0"/>
                </a:lnTo>
                <a:lnTo>
                  <a:pt x="0" y="112"/>
                </a:lnTo>
                <a:lnTo>
                  <a:pt x="14" y="1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0" name="Freeform 130"/>
          <p:cNvSpPr>
            <a:spLocks/>
          </p:cNvSpPr>
          <p:nvPr/>
        </p:nvSpPr>
        <p:spPr bwMode="auto">
          <a:xfrm>
            <a:off x="2297113" y="580390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14"/>
              </a:cxn>
              <a:cxn ang="0">
                <a:pos x="14" y="0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1" name="Freeform 131"/>
          <p:cNvSpPr>
            <a:spLocks/>
          </p:cNvSpPr>
          <p:nvPr/>
        </p:nvSpPr>
        <p:spPr bwMode="auto">
          <a:xfrm>
            <a:off x="3186113" y="294481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2" name="Rectangle 132"/>
          <p:cNvSpPr>
            <a:spLocks noChangeArrowheads="1"/>
          </p:cNvSpPr>
          <p:nvPr/>
        </p:nvSpPr>
        <p:spPr bwMode="auto">
          <a:xfrm>
            <a:off x="3186113" y="2967038"/>
            <a:ext cx="4445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3" name="Freeform 133"/>
          <p:cNvSpPr>
            <a:spLocks/>
          </p:cNvSpPr>
          <p:nvPr/>
        </p:nvSpPr>
        <p:spPr bwMode="auto">
          <a:xfrm>
            <a:off x="3186113" y="314325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4" name="Freeform 134"/>
          <p:cNvSpPr>
            <a:spLocks/>
          </p:cNvSpPr>
          <p:nvPr/>
        </p:nvSpPr>
        <p:spPr bwMode="auto">
          <a:xfrm>
            <a:off x="3186113" y="3232150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5" name="Rectangle 135"/>
          <p:cNvSpPr>
            <a:spLocks noChangeArrowheads="1"/>
          </p:cNvSpPr>
          <p:nvPr/>
        </p:nvSpPr>
        <p:spPr bwMode="auto">
          <a:xfrm>
            <a:off x="3186113" y="3254375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6" name="Freeform 136"/>
          <p:cNvSpPr>
            <a:spLocks/>
          </p:cNvSpPr>
          <p:nvPr/>
        </p:nvSpPr>
        <p:spPr bwMode="auto">
          <a:xfrm>
            <a:off x="3186113" y="3432175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7" name="Freeform 137"/>
          <p:cNvSpPr>
            <a:spLocks/>
          </p:cNvSpPr>
          <p:nvPr/>
        </p:nvSpPr>
        <p:spPr bwMode="auto">
          <a:xfrm>
            <a:off x="3186113" y="3543300"/>
            <a:ext cx="44450" cy="158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8" name="Rectangle 138"/>
          <p:cNvSpPr>
            <a:spLocks noChangeArrowheads="1"/>
          </p:cNvSpPr>
          <p:nvPr/>
        </p:nvSpPr>
        <p:spPr bwMode="auto">
          <a:xfrm>
            <a:off x="3186113" y="3543300"/>
            <a:ext cx="44450" cy="198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9" name="Freeform 139"/>
          <p:cNvSpPr>
            <a:spLocks/>
          </p:cNvSpPr>
          <p:nvPr/>
        </p:nvSpPr>
        <p:spPr bwMode="auto">
          <a:xfrm>
            <a:off x="3186113" y="374173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0" name="Freeform 140"/>
          <p:cNvSpPr>
            <a:spLocks/>
          </p:cNvSpPr>
          <p:nvPr/>
        </p:nvSpPr>
        <p:spPr bwMode="auto">
          <a:xfrm>
            <a:off x="3186113" y="3830638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1" name="Rectangle 141"/>
          <p:cNvSpPr>
            <a:spLocks noChangeArrowheads="1"/>
          </p:cNvSpPr>
          <p:nvPr/>
        </p:nvSpPr>
        <p:spPr bwMode="auto">
          <a:xfrm>
            <a:off x="3186113" y="3852863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2" name="Freeform 142"/>
          <p:cNvSpPr>
            <a:spLocks/>
          </p:cNvSpPr>
          <p:nvPr/>
        </p:nvSpPr>
        <p:spPr bwMode="auto">
          <a:xfrm>
            <a:off x="3186113" y="403066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3" name="Freeform 143"/>
          <p:cNvSpPr>
            <a:spLocks/>
          </p:cNvSpPr>
          <p:nvPr/>
        </p:nvSpPr>
        <p:spPr bwMode="auto">
          <a:xfrm>
            <a:off x="3186113" y="411956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4" name="Rectangle 144"/>
          <p:cNvSpPr>
            <a:spLocks noChangeArrowheads="1"/>
          </p:cNvSpPr>
          <p:nvPr/>
        </p:nvSpPr>
        <p:spPr bwMode="auto">
          <a:xfrm>
            <a:off x="3186113" y="4141788"/>
            <a:ext cx="4445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5" name="Freeform 145"/>
          <p:cNvSpPr>
            <a:spLocks/>
          </p:cNvSpPr>
          <p:nvPr/>
        </p:nvSpPr>
        <p:spPr bwMode="auto">
          <a:xfrm>
            <a:off x="3186113" y="431800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6" name="Freeform 146"/>
          <p:cNvSpPr>
            <a:spLocks/>
          </p:cNvSpPr>
          <p:nvPr/>
        </p:nvSpPr>
        <p:spPr bwMode="auto">
          <a:xfrm>
            <a:off x="3186113" y="4429125"/>
            <a:ext cx="44450" cy="158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7" name="Rectangle 147"/>
          <p:cNvSpPr>
            <a:spLocks noChangeArrowheads="1"/>
          </p:cNvSpPr>
          <p:nvPr/>
        </p:nvSpPr>
        <p:spPr bwMode="auto">
          <a:xfrm>
            <a:off x="3186113" y="4429125"/>
            <a:ext cx="4445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8" name="Freeform 148"/>
          <p:cNvSpPr>
            <a:spLocks/>
          </p:cNvSpPr>
          <p:nvPr/>
        </p:nvSpPr>
        <p:spPr bwMode="auto">
          <a:xfrm>
            <a:off x="3186113" y="462915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9" name="Freeform 149"/>
          <p:cNvSpPr>
            <a:spLocks/>
          </p:cNvSpPr>
          <p:nvPr/>
        </p:nvSpPr>
        <p:spPr bwMode="auto">
          <a:xfrm>
            <a:off x="3186113" y="4718050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0" name="Rectangle 150"/>
          <p:cNvSpPr>
            <a:spLocks noChangeArrowheads="1"/>
          </p:cNvSpPr>
          <p:nvPr/>
        </p:nvSpPr>
        <p:spPr bwMode="auto">
          <a:xfrm>
            <a:off x="3186113" y="4740275"/>
            <a:ext cx="4445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1" name="Freeform 151"/>
          <p:cNvSpPr>
            <a:spLocks/>
          </p:cNvSpPr>
          <p:nvPr/>
        </p:nvSpPr>
        <p:spPr bwMode="auto">
          <a:xfrm>
            <a:off x="3186113" y="491648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2" name="Freeform 152"/>
          <p:cNvSpPr>
            <a:spLocks/>
          </p:cNvSpPr>
          <p:nvPr/>
        </p:nvSpPr>
        <p:spPr bwMode="auto">
          <a:xfrm>
            <a:off x="3186113" y="5005388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14"/>
              </a:cxn>
              <a:cxn ang="0">
                <a:pos x="0" y="14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3" name="Rectangle 153"/>
          <p:cNvSpPr>
            <a:spLocks noChangeArrowheads="1"/>
          </p:cNvSpPr>
          <p:nvPr/>
        </p:nvSpPr>
        <p:spPr bwMode="auto">
          <a:xfrm>
            <a:off x="3186113" y="5027613"/>
            <a:ext cx="44450" cy="17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4" name="Freeform 154"/>
          <p:cNvSpPr>
            <a:spLocks/>
          </p:cNvSpPr>
          <p:nvPr/>
        </p:nvSpPr>
        <p:spPr bwMode="auto">
          <a:xfrm>
            <a:off x="3186113" y="5205413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5" name="Freeform 155"/>
          <p:cNvSpPr>
            <a:spLocks/>
          </p:cNvSpPr>
          <p:nvPr/>
        </p:nvSpPr>
        <p:spPr bwMode="auto">
          <a:xfrm>
            <a:off x="3186113" y="5316538"/>
            <a:ext cx="44450" cy="15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6" name="Rectangle 156"/>
          <p:cNvSpPr>
            <a:spLocks noChangeArrowheads="1"/>
          </p:cNvSpPr>
          <p:nvPr/>
        </p:nvSpPr>
        <p:spPr bwMode="auto">
          <a:xfrm>
            <a:off x="3186113" y="5316538"/>
            <a:ext cx="44450" cy="198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7" name="Freeform 157"/>
          <p:cNvSpPr>
            <a:spLocks/>
          </p:cNvSpPr>
          <p:nvPr/>
        </p:nvSpPr>
        <p:spPr bwMode="auto">
          <a:xfrm>
            <a:off x="3186113" y="5514975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8" name="Freeform 158"/>
          <p:cNvSpPr>
            <a:spLocks/>
          </p:cNvSpPr>
          <p:nvPr/>
        </p:nvSpPr>
        <p:spPr bwMode="auto">
          <a:xfrm>
            <a:off x="3186113" y="5603875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9" name="Freeform 159"/>
          <p:cNvSpPr>
            <a:spLocks/>
          </p:cNvSpPr>
          <p:nvPr/>
        </p:nvSpPr>
        <p:spPr bwMode="auto">
          <a:xfrm>
            <a:off x="3186113" y="5626100"/>
            <a:ext cx="44450" cy="177800"/>
          </a:xfrm>
          <a:custGeom>
            <a:avLst/>
            <a:gdLst/>
            <a:ahLst/>
            <a:cxnLst>
              <a:cxn ang="0">
                <a:pos x="14" y="112"/>
              </a:cxn>
              <a:cxn ang="0">
                <a:pos x="28" y="112"/>
              </a:cxn>
              <a:cxn ang="0">
                <a:pos x="28" y="0"/>
              </a:cxn>
              <a:cxn ang="0">
                <a:pos x="0" y="0"/>
              </a:cxn>
              <a:cxn ang="0">
                <a:pos x="0" y="112"/>
              </a:cxn>
              <a:cxn ang="0">
                <a:pos x="14" y="112"/>
              </a:cxn>
            </a:cxnLst>
            <a:rect l="0" t="0" r="r" b="b"/>
            <a:pathLst>
              <a:path w="28" h="112">
                <a:moveTo>
                  <a:pt x="14" y="112"/>
                </a:moveTo>
                <a:lnTo>
                  <a:pt x="28" y="112"/>
                </a:lnTo>
                <a:lnTo>
                  <a:pt x="28" y="0"/>
                </a:lnTo>
                <a:lnTo>
                  <a:pt x="0" y="0"/>
                </a:lnTo>
                <a:lnTo>
                  <a:pt x="0" y="112"/>
                </a:lnTo>
                <a:lnTo>
                  <a:pt x="14" y="1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0" name="Freeform 160"/>
          <p:cNvSpPr>
            <a:spLocks/>
          </p:cNvSpPr>
          <p:nvPr/>
        </p:nvSpPr>
        <p:spPr bwMode="auto">
          <a:xfrm>
            <a:off x="3186113" y="5803900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  <a:cxn ang="0">
                <a:pos x="14" y="14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14" y="14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1" name="Rectangle 161"/>
          <p:cNvSpPr>
            <a:spLocks noChangeArrowheads="1"/>
          </p:cNvSpPr>
          <p:nvPr/>
        </p:nvSpPr>
        <p:spPr bwMode="auto">
          <a:xfrm>
            <a:off x="996950" y="284321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4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2" name="Rectangle 162"/>
          <p:cNvSpPr>
            <a:spLocks noChangeArrowheads="1"/>
          </p:cNvSpPr>
          <p:nvPr/>
        </p:nvSpPr>
        <p:spPr bwMode="auto">
          <a:xfrm>
            <a:off x="996950" y="4262438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2</a:t>
            </a:r>
          </a:p>
        </p:txBody>
      </p:sp>
      <p:sp>
        <p:nvSpPr>
          <p:cNvPr id="307363" name="Rectangle 163"/>
          <p:cNvSpPr>
            <a:spLocks noChangeArrowheads="1"/>
          </p:cNvSpPr>
          <p:nvPr/>
        </p:nvSpPr>
        <p:spPr bwMode="auto">
          <a:xfrm rot="16200000">
            <a:off x="569913" y="4852988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4" name="Rectangle 164"/>
          <p:cNvSpPr>
            <a:spLocks noChangeArrowheads="1"/>
          </p:cNvSpPr>
          <p:nvPr/>
        </p:nvSpPr>
        <p:spPr bwMode="auto">
          <a:xfrm rot="16200000">
            <a:off x="547688" y="4654550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5" name="Rectangle 165"/>
          <p:cNvSpPr>
            <a:spLocks noChangeArrowheads="1"/>
          </p:cNvSpPr>
          <p:nvPr/>
        </p:nvSpPr>
        <p:spPr bwMode="auto">
          <a:xfrm rot="16200000">
            <a:off x="743744" y="4134644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6" name="Rectangle 166"/>
          <p:cNvSpPr>
            <a:spLocks noChangeArrowheads="1"/>
          </p:cNvSpPr>
          <p:nvPr/>
        </p:nvSpPr>
        <p:spPr bwMode="auto">
          <a:xfrm rot="16200000">
            <a:off x="614363" y="4410075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7" name="Rectangle 167"/>
          <p:cNvSpPr>
            <a:spLocks noChangeArrowheads="1"/>
          </p:cNvSpPr>
          <p:nvPr/>
        </p:nvSpPr>
        <p:spPr bwMode="auto">
          <a:xfrm rot="16200000">
            <a:off x="569913" y="4367213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8" name="Rectangle 168"/>
          <p:cNvSpPr>
            <a:spLocks noChangeArrowheads="1"/>
          </p:cNvSpPr>
          <p:nvPr/>
        </p:nvSpPr>
        <p:spPr bwMode="auto">
          <a:xfrm rot="16200000">
            <a:off x="569913" y="4344988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69" name="Rectangle 169"/>
          <p:cNvSpPr>
            <a:spLocks noChangeArrowheads="1"/>
          </p:cNvSpPr>
          <p:nvPr/>
        </p:nvSpPr>
        <p:spPr bwMode="auto">
          <a:xfrm rot="16200000">
            <a:off x="569913" y="4122738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0" name="Rectangle 170"/>
          <p:cNvSpPr>
            <a:spLocks noChangeArrowheads="1"/>
          </p:cNvSpPr>
          <p:nvPr/>
        </p:nvSpPr>
        <p:spPr bwMode="auto">
          <a:xfrm rot="16200000">
            <a:off x="569913" y="4056063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1" name="Rectangle 171"/>
          <p:cNvSpPr>
            <a:spLocks noChangeArrowheads="1"/>
          </p:cNvSpPr>
          <p:nvPr/>
        </p:nvSpPr>
        <p:spPr bwMode="auto">
          <a:xfrm rot="16200000">
            <a:off x="569913" y="3944938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2" name="Rectangle 172"/>
          <p:cNvSpPr>
            <a:spLocks noChangeArrowheads="1"/>
          </p:cNvSpPr>
          <p:nvPr/>
        </p:nvSpPr>
        <p:spPr bwMode="auto">
          <a:xfrm rot="16200000">
            <a:off x="614363" y="3922713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3" name="Rectangle 173"/>
          <p:cNvSpPr>
            <a:spLocks noChangeArrowheads="1"/>
          </p:cNvSpPr>
          <p:nvPr/>
        </p:nvSpPr>
        <p:spPr bwMode="auto">
          <a:xfrm rot="16200000">
            <a:off x="636588" y="4610100"/>
            <a:ext cx="50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4" name="Rectangle 174"/>
          <p:cNvSpPr>
            <a:spLocks noChangeArrowheads="1"/>
          </p:cNvSpPr>
          <p:nvPr/>
        </p:nvSpPr>
        <p:spPr bwMode="auto">
          <a:xfrm>
            <a:off x="2574925" y="5835650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150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5" name="Rectangle 175"/>
          <p:cNvSpPr>
            <a:spLocks noChangeArrowheads="1"/>
          </p:cNvSpPr>
          <p:nvPr/>
        </p:nvSpPr>
        <p:spPr bwMode="auto">
          <a:xfrm>
            <a:off x="1841500" y="6169025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6" name="Rectangle 176"/>
          <p:cNvSpPr>
            <a:spLocks noChangeArrowheads="1"/>
          </p:cNvSpPr>
          <p:nvPr/>
        </p:nvSpPr>
        <p:spPr bwMode="auto">
          <a:xfrm>
            <a:off x="2041525" y="6169025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7" name="Rectangle 177"/>
          <p:cNvSpPr>
            <a:spLocks noChangeArrowheads="1"/>
          </p:cNvSpPr>
          <p:nvPr/>
        </p:nvSpPr>
        <p:spPr bwMode="auto">
          <a:xfrm>
            <a:off x="2330450" y="61690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8" name="Rectangle 178"/>
          <p:cNvSpPr>
            <a:spLocks noChangeArrowheads="1"/>
          </p:cNvSpPr>
          <p:nvPr/>
        </p:nvSpPr>
        <p:spPr bwMode="auto">
          <a:xfrm>
            <a:off x="1371600" y="6172200"/>
            <a:ext cx="2624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Work Rate (Watts)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79" name="Rectangle 179"/>
          <p:cNvSpPr>
            <a:spLocks noChangeArrowheads="1"/>
          </p:cNvSpPr>
          <p:nvPr/>
        </p:nvSpPr>
        <p:spPr bwMode="auto">
          <a:xfrm>
            <a:off x="2862263" y="6169025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0" name="Rectangle 180"/>
          <p:cNvSpPr>
            <a:spLocks noChangeArrowheads="1"/>
          </p:cNvSpPr>
          <p:nvPr/>
        </p:nvSpPr>
        <p:spPr bwMode="auto">
          <a:xfrm>
            <a:off x="2928938" y="6169025"/>
            <a:ext cx="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1" name="Rectangle 181"/>
          <p:cNvSpPr>
            <a:spLocks noChangeArrowheads="1"/>
          </p:cNvSpPr>
          <p:nvPr/>
        </p:nvSpPr>
        <p:spPr bwMode="auto">
          <a:xfrm>
            <a:off x="1685925" y="2000250"/>
            <a:ext cx="809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I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2" name="Rectangle 182"/>
          <p:cNvSpPr>
            <a:spLocks noChangeArrowheads="1"/>
          </p:cNvSpPr>
          <p:nvPr/>
        </p:nvSpPr>
        <p:spPr bwMode="auto">
          <a:xfrm>
            <a:off x="1752600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3" name="Rectangle 183"/>
          <p:cNvSpPr>
            <a:spLocks noChangeArrowheads="1"/>
          </p:cNvSpPr>
          <p:nvPr/>
        </p:nvSpPr>
        <p:spPr bwMode="auto">
          <a:xfrm>
            <a:off x="1974850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C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4" name="Rectangle 184"/>
          <p:cNvSpPr>
            <a:spLocks noChangeArrowheads="1"/>
          </p:cNvSpPr>
          <p:nvPr/>
        </p:nvSpPr>
        <p:spPr bwMode="auto">
          <a:xfrm>
            <a:off x="2174875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R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5" name="Rectangle 185"/>
          <p:cNvSpPr>
            <a:spLocks noChangeArrowheads="1"/>
          </p:cNvSpPr>
          <p:nvPr/>
        </p:nvSpPr>
        <p:spPr bwMode="auto">
          <a:xfrm>
            <a:off x="2374900" y="2000250"/>
            <a:ext cx="1952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6" name="Rectangle 186"/>
          <p:cNvSpPr>
            <a:spLocks noChangeArrowheads="1"/>
          </p:cNvSpPr>
          <p:nvPr/>
        </p:nvSpPr>
        <p:spPr bwMode="auto">
          <a:xfrm>
            <a:off x="2574925" y="2000250"/>
            <a:ext cx="2428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M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7" name="Rectangle 187"/>
          <p:cNvSpPr>
            <a:spLocks noChangeArrowheads="1"/>
          </p:cNvSpPr>
          <p:nvPr/>
        </p:nvSpPr>
        <p:spPr bwMode="auto">
          <a:xfrm>
            <a:off x="2817813" y="2000250"/>
            <a:ext cx="1952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8" name="Rectangle 188"/>
          <p:cNvSpPr>
            <a:spLocks noChangeArrowheads="1"/>
          </p:cNvSpPr>
          <p:nvPr/>
        </p:nvSpPr>
        <p:spPr bwMode="auto">
          <a:xfrm>
            <a:off x="3017838" y="2000250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89" name="Rectangle 189"/>
          <p:cNvSpPr>
            <a:spLocks noChangeArrowheads="1"/>
          </p:cNvSpPr>
          <p:nvPr/>
        </p:nvSpPr>
        <p:spPr bwMode="auto">
          <a:xfrm>
            <a:off x="3217863" y="20002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0" name="Rectangle 190"/>
          <p:cNvSpPr>
            <a:spLocks noChangeArrowheads="1"/>
          </p:cNvSpPr>
          <p:nvPr/>
        </p:nvSpPr>
        <p:spPr bwMode="auto">
          <a:xfrm>
            <a:off x="3373438" y="2000250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A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1" name="Rectangle 191"/>
          <p:cNvSpPr>
            <a:spLocks noChangeArrowheads="1"/>
          </p:cNvSpPr>
          <p:nvPr/>
        </p:nvSpPr>
        <p:spPr bwMode="auto">
          <a:xfrm>
            <a:off x="3573463" y="20002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L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2" name="Rectangle 192"/>
          <p:cNvSpPr>
            <a:spLocks noChangeArrowheads="1"/>
          </p:cNvSpPr>
          <p:nvPr/>
        </p:nvSpPr>
        <p:spPr bwMode="auto">
          <a:xfrm>
            <a:off x="5838825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C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3" name="Rectangle 193"/>
          <p:cNvSpPr>
            <a:spLocks noChangeArrowheads="1"/>
          </p:cNvSpPr>
          <p:nvPr/>
        </p:nvSpPr>
        <p:spPr bwMode="auto">
          <a:xfrm>
            <a:off x="6038850" y="2000250"/>
            <a:ext cx="2270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O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4" name="Rectangle 194"/>
          <p:cNvSpPr>
            <a:spLocks noChangeArrowheads="1"/>
          </p:cNvSpPr>
          <p:nvPr/>
        </p:nvSpPr>
        <p:spPr bwMode="auto">
          <a:xfrm>
            <a:off x="6261100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5" name="Rectangle 195"/>
          <p:cNvSpPr>
            <a:spLocks noChangeArrowheads="1"/>
          </p:cNvSpPr>
          <p:nvPr/>
        </p:nvSpPr>
        <p:spPr bwMode="auto">
          <a:xfrm>
            <a:off x="6461125" y="2000250"/>
            <a:ext cx="1952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S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6" name="Rectangle 196"/>
          <p:cNvSpPr>
            <a:spLocks noChangeArrowheads="1"/>
          </p:cNvSpPr>
          <p:nvPr/>
        </p:nvSpPr>
        <p:spPr bwMode="auto">
          <a:xfrm>
            <a:off x="6661150" y="20002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7" name="Rectangle 197"/>
          <p:cNvSpPr>
            <a:spLocks noChangeArrowheads="1"/>
          </p:cNvSpPr>
          <p:nvPr/>
        </p:nvSpPr>
        <p:spPr bwMode="auto">
          <a:xfrm>
            <a:off x="6816725" y="2000250"/>
            <a:ext cx="211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A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8" name="Rectangle 198"/>
          <p:cNvSpPr>
            <a:spLocks noChangeArrowheads="1"/>
          </p:cNvSpPr>
          <p:nvPr/>
        </p:nvSpPr>
        <p:spPr bwMode="auto">
          <a:xfrm>
            <a:off x="7037388" y="2000250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N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399" name="Rectangle 199"/>
          <p:cNvSpPr>
            <a:spLocks noChangeArrowheads="1"/>
          </p:cNvSpPr>
          <p:nvPr/>
        </p:nvSpPr>
        <p:spPr bwMode="auto">
          <a:xfrm>
            <a:off x="7237413" y="20002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0" name="Rectangle 200"/>
          <p:cNvSpPr>
            <a:spLocks noChangeArrowheads="1"/>
          </p:cNvSpPr>
          <p:nvPr/>
        </p:nvSpPr>
        <p:spPr bwMode="auto">
          <a:xfrm>
            <a:off x="7415213" y="2000250"/>
            <a:ext cx="809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1" name="Rectangle 201"/>
          <p:cNvSpPr>
            <a:spLocks noChangeArrowheads="1"/>
          </p:cNvSpPr>
          <p:nvPr/>
        </p:nvSpPr>
        <p:spPr bwMode="auto">
          <a:xfrm>
            <a:off x="7481888" y="2000250"/>
            <a:ext cx="17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L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2" name="Rectangle 202"/>
          <p:cNvSpPr>
            <a:spLocks noChangeArrowheads="1"/>
          </p:cNvSpPr>
          <p:nvPr/>
        </p:nvSpPr>
        <p:spPr bwMode="auto">
          <a:xfrm>
            <a:off x="7659688" y="2000250"/>
            <a:ext cx="2270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O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3" name="Rectangle 203"/>
          <p:cNvSpPr>
            <a:spLocks noChangeArrowheads="1"/>
          </p:cNvSpPr>
          <p:nvPr/>
        </p:nvSpPr>
        <p:spPr bwMode="auto">
          <a:xfrm>
            <a:off x="7881938" y="2000250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A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4" name="Rectangle 204"/>
          <p:cNvSpPr>
            <a:spLocks noChangeArrowheads="1"/>
          </p:cNvSpPr>
          <p:nvPr/>
        </p:nvSpPr>
        <p:spPr bwMode="auto">
          <a:xfrm>
            <a:off x="8081963" y="2000250"/>
            <a:ext cx="2111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FFFFFF"/>
                </a:solidFill>
                <a:latin typeface="Arial" pitchFamily="34" charset="0"/>
              </a:rPr>
              <a:t>D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5" name="Rectangle 205"/>
          <p:cNvSpPr>
            <a:spLocks noChangeArrowheads="1"/>
          </p:cNvSpPr>
          <p:nvPr/>
        </p:nvSpPr>
        <p:spPr bwMode="auto">
          <a:xfrm>
            <a:off x="1300163" y="5394325"/>
            <a:ext cx="903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Moderate</a:t>
            </a:r>
            <a:endParaRPr lang="en-US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6" name="Rectangle 206"/>
          <p:cNvSpPr>
            <a:spLocks noChangeArrowheads="1"/>
          </p:cNvSpPr>
          <p:nvPr/>
        </p:nvSpPr>
        <p:spPr bwMode="auto">
          <a:xfrm>
            <a:off x="2451100" y="4800600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Heavy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7" name="Rectangle 207"/>
          <p:cNvSpPr>
            <a:spLocks noChangeArrowheads="1"/>
          </p:cNvSpPr>
          <p:nvPr/>
        </p:nvSpPr>
        <p:spPr bwMode="auto">
          <a:xfrm>
            <a:off x="2130425" y="2598738"/>
            <a:ext cx="43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T</a:t>
            </a:r>
            <a:r>
              <a:rPr lang="en-US" sz="2000" baseline="-25000">
                <a:solidFill>
                  <a:srgbClr val="FFFFFF"/>
                </a:solidFill>
                <a:latin typeface="Helvetica" charset="0"/>
              </a:rPr>
              <a:t>Lac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8" name="Rectangle 208"/>
          <p:cNvSpPr>
            <a:spLocks noChangeArrowheads="1"/>
          </p:cNvSpPr>
          <p:nvPr/>
        </p:nvSpPr>
        <p:spPr bwMode="auto">
          <a:xfrm>
            <a:off x="3062288" y="2598738"/>
            <a:ext cx="239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W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09" name="Rectangle 209"/>
          <p:cNvSpPr>
            <a:spLocks noChangeArrowheads="1"/>
          </p:cNvSpPr>
          <p:nvPr/>
        </p:nvSpPr>
        <p:spPr bwMode="auto">
          <a:xfrm>
            <a:off x="3284538" y="26876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FFFFFF"/>
                </a:solidFill>
                <a:latin typeface="Helvetica" charset="0"/>
              </a:rPr>
              <a:t>a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10" name="Rectangle 210"/>
          <p:cNvSpPr>
            <a:spLocks noChangeArrowheads="1"/>
          </p:cNvSpPr>
          <p:nvPr/>
        </p:nvSpPr>
        <p:spPr bwMode="auto">
          <a:xfrm>
            <a:off x="4114800" y="5835650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300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11" name="Freeform 211"/>
          <p:cNvSpPr>
            <a:spLocks/>
          </p:cNvSpPr>
          <p:nvPr/>
        </p:nvSpPr>
        <p:spPr bwMode="auto">
          <a:xfrm>
            <a:off x="4384675" y="254476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2" name="Freeform 212"/>
          <p:cNvSpPr>
            <a:spLocks/>
          </p:cNvSpPr>
          <p:nvPr/>
        </p:nvSpPr>
        <p:spPr bwMode="auto">
          <a:xfrm>
            <a:off x="4384675" y="2566988"/>
            <a:ext cx="44450" cy="133350"/>
          </a:xfrm>
          <a:custGeom>
            <a:avLst/>
            <a:gdLst/>
            <a:ahLst/>
            <a:cxnLst>
              <a:cxn ang="0">
                <a:pos x="14" y="84"/>
              </a:cxn>
              <a:cxn ang="0">
                <a:pos x="28" y="84"/>
              </a:cxn>
              <a:cxn ang="0">
                <a:pos x="28" y="0"/>
              </a:cxn>
              <a:cxn ang="0">
                <a:pos x="0" y="0"/>
              </a:cxn>
              <a:cxn ang="0">
                <a:pos x="0" y="84"/>
              </a:cxn>
              <a:cxn ang="0">
                <a:pos x="14" y="84"/>
              </a:cxn>
            </a:cxnLst>
            <a:rect l="0" t="0" r="r" b="b"/>
            <a:pathLst>
              <a:path w="28" h="84">
                <a:moveTo>
                  <a:pt x="14" y="84"/>
                </a:moveTo>
                <a:lnTo>
                  <a:pt x="28" y="84"/>
                </a:lnTo>
                <a:lnTo>
                  <a:pt x="28" y="0"/>
                </a:lnTo>
                <a:lnTo>
                  <a:pt x="0" y="0"/>
                </a:lnTo>
                <a:lnTo>
                  <a:pt x="0" y="84"/>
                </a:lnTo>
                <a:lnTo>
                  <a:pt x="14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3" name="Freeform 213"/>
          <p:cNvSpPr>
            <a:spLocks/>
          </p:cNvSpPr>
          <p:nvPr/>
        </p:nvSpPr>
        <p:spPr bwMode="auto">
          <a:xfrm>
            <a:off x="4295775" y="2700338"/>
            <a:ext cx="222250" cy="222250"/>
          </a:xfrm>
          <a:custGeom>
            <a:avLst/>
            <a:gdLst/>
            <a:ahLst/>
            <a:cxnLst>
              <a:cxn ang="0">
                <a:pos x="70" y="140"/>
              </a:cxn>
              <a:cxn ang="0">
                <a:pos x="140" y="0"/>
              </a:cxn>
              <a:cxn ang="0">
                <a:pos x="0" y="0"/>
              </a:cxn>
              <a:cxn ang="0">
                <a:pos x="70" y="140"/>
              </a:cxn>
              <a:cxn ang="0">
                <a:pos x="70" y="140"/>
              </a:cxn>
            </a:cxnLst>
            <a:rect l="0" t="0" r="r" b="b"/>
            <a:pathLst>
              <a:path w="140" h="140">
                <a:moveTo>
                  <a:pt x="70" y="140"/>
                </a:moveTo>
                <a:lnTo>
                  <a:pt x="140" y="0"/>
                </a:lnTo>
                <a:lnTo>
                  <a:pt x="0" y="0"/>
                </a:lnTo>
                <a:lnTo>
                  <a:pt x="70" y="140"/>
                </a:lnTo>
                <a:lnTo>
                  <a:pt x="70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4" name="Freeform 214"/>
          <p:cNvSpPr>
            <a:spLocks/>
          </p:cNvSpPr>
          <p:nvPr/>
        </p:nvSpPr>
        <p:spPr bwMode="auto">
          <a:xfrm>
            <a:off x="4384675" y="270033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5" name="Freeform 215"/>
          <p:cNvSpPr>
            <a:spLocks/>
          </p:cNvSpPr>
          <p:nvPr/>
        </p:nvSpPr>
        <p:spPr bwMode="auto">
          <a:xfrm>
            <a:off x="7227888" y="2544763"/>
            <a:ext cx="44450" cy="22225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28" y="0"/>
              </a:cxn>
              <a:cxn ang="0">
                <a:pos x="28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28" y="14"/>
              </a:cxn>
            </a:cxnLst>
            <a:rect l="0" t="0" r="r" b="b"/>
            <a:pathLst>
              <a:path w="28" h="14">
                <a:moveTo>
                  <a:pt x="28" y="14"/>
                </a:move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6" name="Freeform 216"/>
          <p:cNvSpPr>
            <a:spLocks/>
          </p:cNvSpPr>
          <p:nvPr/>
        </p:nvSpPr>
        <p:spPr bwMode="auto">
          <a:xfrm>
            <a:off x="7227888" y="2566988"/>
            <a:ext cx="44450" cy="133350"/>
          </a:xfrm>
          <a:custGeom>
            <a:avLst/>
            <a:gdLst/>
            <a:ahLst/>
            <a:cxnLst>
              <a:cxn ang="0">
                <a:pos x="14" y="84"/>
              </a:cxn>
              <a:cxn ang="0">
                <a:pos x="28" y="84"/>
              </a:cxn>
              <a:cxn ang="0">
                <a:pos x="28" y="0"/>
              </a:cxn>
              <a:cxn ang="0">
                <a:pos x="0" y="0"/>
              </a:cxn>
              <a:cxn ang="0">
                <a:pos x="0" y="84"/>
              </a:cxn>
              <a:cxn ang="0">
                <a:pos x="14" y="84"/>
              </a:cxn>
            </a:cxnLst>
            <a:rect l="0" t="0" r="r" b="b"/>
            <a:pathLst>
              <a:path w="28" h="84">
                <a:moveTo>
                  <a:pt x="14" y="84"/>
                </a:moveTo>
                <a:lnTo>
                  <a:pt x="28" y="84"/>
                </a:lnTo>
                <a:lnTo>
                  <a:pt x="28" y="0"/>
                </a:lnTo>
                <a:lnTo>
                  <a:pt x="0" y="0"/>
                </a:lnTo>
                <a:lnTo>
                  <a:pt x="0" y="84"/>
                </a:lnTo>
                <a:lnTo>
                  <a:pt x="14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7" name="Freeform 217"/>
          <p:cNvSpPr>
            <a:spLocks/>
          </p:cNvSpPr>
          <p:nvPr/>
        </p:nvSpPr>
        <p:spPr bwMode="auto">
          <a:xfrm>
            <a:off x="7138988" y="2700338"/>
            <a:ext cx="222250" cy="222250"/>
          </a:xfrm>
          <a:custGeom>
            <a:avLst/>
            <a:gdLst/>
            <a:ahLst/>
            <a:cxnLst>
              <a:cxn ang="0">
                <a:pos x="70" y="140"/>
              </a:cxn>
              <a:cxn ang="0">
                <a:pos x="140" y="0"/>
              </a:cxn>
              <a:cxn ang="0">
                <a:pos x="0" y="0"/>
              </a:cxn>
              <a:cxn ang="0">
                <a:pos x="70" y="140"/>
              </a:cxn>
              <a:cxn ang="0">
                <a:pos x="70" y="140"/>
              </a:cxn>
            </a:cxnLst>
            <a:rect l="0" t="0" r="r" b="b"/>
            <a:pathLst>
              <a:path w="140" h="140">
                <a:moveTo>
                  <a:pt x="70" y="140"/>
                </a:moveTo>
                <a:lnTo>
                  <a:pt x="140" y="0"/>
                </a:lnTo>
                <a:lnTo>
                  <a:pt x="0" y="0"/>
                </a:lnTo>
                <a:lnTo>
                  <a:pt x="70" y="140"/>
                </a:lnTo>
                <a:lnTo>
                  <a:pt x="70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8" name="Freeform 218"/>
          <p:cNvSpPr>
            <a:spLocks/>
          </p:cNvSpPr>
          <p:nvPr/>
        </p:nvSpPr>
        <p:spPr bwMode="auto">
          <a:xfrm>
            <a:off x="7227888" y="2700338"/>
            <a:ext cx="4445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14" y="14"/>
              </a:cxn>
              <a:cxn ang="0">
                <a:pos x="28" y="14"/>
              </a:cxn>
              <a:cxn ang="0">
                <a:pos x="28" y="14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0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28" y="14"/>
                </a:lnTo>
                <a:lnTo>
                  <a:pt x="28" y="14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9" name="Text Box 219"/>
          <p:cNvSpPr txBox="1">
            <a:spLocks noChangeArrowheads="1"/>
          </p:cNvSpPr>
          <p:nvPr/>
        </p:nvSpPr>
        <p:spPr bwMode="auto">
          <a:xfrm rot="-5400000">
            <a:off x="-34131" y="4058444"/>
            <a:ext cx="1474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VO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(l/min)</a:t>
            </a:r>
          </a:p>
        </p:txBody>
      </p:sp>
      <p:sp>
        <p:nvSpPr>
          <p:cNvPr id="307420" name="Text Box 220"/>
          <p:cNvSpPr txBox="1">
            <a:spLocks noChangeArrowheads="1"/>
          </p:cNvSpPr>
          <p:nvPr/>
        </p:nvSpPr>
        <p:spPr bwMode="auto">
          <a:xfrm>
            <a:off x="3265488" y="4191000"/>
            <a:ext cx="8509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Severe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21" name="Rectangle 221"/>
          <p:cNvSpPr>
            <a:spLocks noChangeArrowheads="1"/>
          </p:cNvSpPr>
          <p:nvPr/>
        </p:nvSpPr>
        <p:spPr bwMode="auto">
          <a:xfrm>
            <a:off x="7467600" y="4343400"/>
            <a:ext cx="90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Moderate</a:t>
            </a:r>
            <a:endParaRPr lang="en-US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22" name="Rectangle 222"/>
          <p:cNvSpPr>
            <a:spLocks noChangeArrowheads="1"/>
          </p:cNvSpPr>
          <p:nvPr/>
        </p:nvSpPr>
        <p:spPr bwMode="auto">
          <a:xfrm>
            <a:off x="7848600" y="3505200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Heavy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23" name="Text Box 223"/>
          <p:cNvSpPr txBox="1">
            <a:spLocks noChangeArrowheads="1"/>
          </p:cNvSpPr>
          <p:nvPr/>
        </p:nvSpPr>
        <p:spPr bwMode="auto">
          <a:xfrm>
            <a:off x="6172200" y="2590800"/>
            <a:ext cx="8509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Severe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24" name="Rectangle 224"/>
          <p:cNvSpPr>
            <a:spLocks noChangeArrowheads="1"/>
          </p:cNvSpPr>
          <p:nvPr/>
        </p:nvSpPr>
        <p:spPr bwMode="auto">
          <a:xfrm>
            <a:off x="1066800" y="580231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307425" name="Rectangle 225"/>
          <p:cNvSpPr>
            <a:spLocks noChangeArrowheads="1"/>
          </p:cNvSpPr>
          <p:nvPr/>
        </p:nvSpPr>
        <p:spPr bwMode="auto">
          <a:xfrm>
            <a:off x="5181600" y="28956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Helvetica" charset="0"/>
              </a:rPr>
              <a:t>4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307426" name="Line 226"/>
          <p:cNvSpPr>
            <a:spLocks noChangeShapeType="1"/>
          </p:cNvSpPr>
          <p:nvPr/>
        </p:nvSpPr>
        <p:spPr bwMode="auto">
          <a:xfrm>
            <a:off x="6096000" y="4681538"/>
            <a:ext cx="259080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27" name="Line 227"/>
          <p:cNvSpPr>
            <a:spLocks noChangeShapeType="1"/>
          </p:cNvSpPr>
          <p:nvPr/>
        </p:nvSpPr>
        <p:spPr bwMode="auto">
          <a:xfrm flipV="1">
            <a:off x="6934200" y="3962400"/>
            <a:ext cx="1752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28" name="Line 228"/>
          <p:cNvSpPr>
            <a:spLocks noChangeShapeType="1"/>
          </p:cNvSpPr>
          <p:nvPr/>
        </p:nvSpPr>
        <p:spPr bwMode="auto">
          <a:xfrm flipV="1">
            <a:off x="6096000" y="4038600"/>
            <a:ext cx="2590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29" name="Line 229"/>
          <p:cNvSpPr>
            <a:spLocks noChangeShapeType="1"/>
          </p:cNvSpPr>
          <p:nvPr/>
        </p:nvSpPr>
        <p:spPr bwMode="auto">
          <a:xfrm>
            <a:off x="6248400" y="4038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0" name="Line 230"/>
          <p:cNvSpPr>
            <a:spLocks noChangeShapeType="1"/>
          </p:cNvSpPr>
          <p:nvPr/>
        </p:nvSpPr>
        <p:spPr bwMode="auto">
          <a:xfrm>
            <a:off x="7696200" y="3940175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1" name="Line 231"/>
          <p:cNvSpPr>
            <a:spLocks noChangeShapeType="1"/>
          </p:cNvSpPr>
          <p:nvPr/>
        </p:nvSpPr>
        <p:spPr bwMode="auto">
          <a:xfrm>
            <a:off x="6462713" y="4005263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2" name="Line 232"/>
          <p:cNvSpPr>
            <a:spLocks noChangeShapeType="1"/>
          </p:cNvSpPr>
          <p:nvPr/>
        </p:nvSpPr>
        <p:spPr bwMode="auto">
          <a:xfrm flipV="1">
            <a:off x="6705600" y="3919538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3" name="Line 233"/>
          <p:cNvSpPr>
            <a:spLocks noChangeShapeType="1"/>
          </p:cNvSpPr>
          <p:nvPr/>
        </p:nvSpPr>
        <p:spPr bwMode="auto">
          <a:xfrm>
            <a:off x="7162800" y="3919538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4" name="Line 234"/>
          <p:cNvSpPr>
            <a:spLocks noChangeShapeType="1"/>
          </p:cNvSpPr>
          <p:nvPr/>
        </p:nvSpPr>
        <p:spPr bwMode="auto">
          <a:xfrm>
            <a:off x="7010400" y="39735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5" name="Line 235"/>
          <p:cNvSpPr>
            <a:spLocks noChangeShapeType="1"/>
          </p:cNvSpPr>
          <p:nvPr/>
        </p:nvSpPr>
        <p:spPr bwMode="auto">
          <a:xfrm>
            <a:off x="7696200" y="3886200"/>
            <a:ext cx="97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6" name="Line 236"/>
          <p:cNvSpPr>
            <a:spLocks noChangeShapeType="1"/>
          </p:cNvSpPr>
          <p:nvPr/>
        </p:nvSpPr>
        <p:spPr bwMode="auto">
          <a:xfrm>
            <a:off x="8697913" y="38862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7" name="Line 237"/>
          <p:cNvSpPr>
            <a:spLocks noChangeShapeType="1"/>
          </p:cNvSpPr>
          <p:nvPr/>
        </p:nvSpPr>
        <p:spPr bwMode="auto">
          <a:xfrm flipV="1">
            <a:off x="5822950" y="4114800"/>
            <a:ext cx="28956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8" name="Line 238"/>
          <p:cNvSpPr>
            <a:spLocks noChangeShapeType="1"/>
          </p:cNvSpPr>
          <p:nvPr/>
        </p:nvSpPr>
        <p:spPr bwMode="auto">
          <a:xfrm flipV="1">
            <a:off x="5986463" y="40386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9" name="Line 239"/>
          <p:cNvSpPr>
            <a:spLocks noChangeShapeType="1"/>
          </p:cNvSpPr>
          <p:nvPr/>
        </p:nvSpPr>
        <p:spPr bwMode="auto">
          <a:xfrm>
            <a:off x="6096000" y="40608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0" name="Line 240"/>
          <p:cNvSpPr>
            <a:spLocks noChangeShapeType="1"/>
          </p:cNvSpPr>
          <p:nvPr/>
        </p:nvSpPr>
        <p:spPr bwMode="auto">
          <a:xfrm>
            <a:off x="5932488" y="4146550"/>
            <a:ext cx="2808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1" name="Line 241"/>
          <p:cNvSpPr>
            <a:spLocks noChangeShapeType="1"/>
          </p:cNvSpPr>
          <p:nvPr/>
        </p:nvSpPr>
        <p:spPr bwMode="auto">
          <a:xfrm>
            <a:off x="7369175" y="387508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Lactate and Exercise Domains </a:t>
            </a:r>
          </a:p>
        </p:txBody>
      </p:sp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68500"/>
            <a:ext cx="4953000" cy="45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Lactate Threshold</a:t>
            </a:r>
          </a:p>
        </p:txBody>
      </p:sp>
      <p:pic>
        <p:nvPicPr>
          <p:cNvPr id="506883" name="Picture 3" descr="20"/>
          <p:cNvPicPr>
            <a:picLocks noChangeAspect="1" noChangeArrowheads="1"/>
          </p:cNvPicPr>
          <p:nvPr/>
        </p:nvPicPr>
        <p:blipFill>
          <a:blip r:embed="rId3"/>
          <a:srcRect l="10185" t="6456" r="8908" b="7961"/>
          <a:stretch>
            <a:fillRect/>
          </a:stretch>
        </p:blipFill>
        <p:spPr bwMode="auto">
          <a:xfrm>
            <a:off x="1143000" y="1752600"/>
            <a:ext cx="720725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Lactate as a Function of Training</a:t>
            </a:r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 rot="-5400000">
            <a:off x="-255588" y="3552826"/>
            <a:ext cx="3248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bg2"/>
                </a:solidFill>
                <a:latin typeface="Helvetica" charset="0"/>
              </a:rPr>
              <a:t>Blood Lactate (mM)</a:t>
            </a: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2727325" y="6202363"/>
            <a:ext cx="2919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bg2"/>
                </a:solidFill>
                <a:latin typeface="Helvetica" charset="0"/>
              </a:rPr>
              <a:t>Percent of VO</a:t>
            </a:r>
            <a:r>
              <a:rPr lang="en-US" sz="2600" baseline="-25000">
                <a:solidFill>
                  <a:schemeClr val="bg2"/>
                </a:solidFill>
                <a:latin typeface="Helvetica" charset="0"/>
              </a:rPr>
              <a:t>2max</a:t>
            </a:r>
            <a:endParaRPr lang="en-US" b="0">
              <a:solidFill>
                <a:schemeClr val="bg2"/>
              </a:solidFill>
            </a:endParaRPr>
          </a:p>
        </p:txBody>
      </p:sp>
      <p:pic>
        <p:nvPicPr>
          <p:cNvPr id="541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38313"/>
            <a:ext cx="5338763" cy="4111625"/>
          </a:xfrm>
          <a:prstGeom prst="rect">
            <a:avLst/>
          </a:prstGeom>
          <a:noFill/>
        </p:spPr>
      </p:pic>
      <p:sp>
        <p:nvSpPr>
          <p:cNvPr id="541702" name="Text Box 6"/>
          <p:cNvSpPr txBox="1">
            <a:spLocks noChangeArrowheads="1"/>
          </p:cNvSpPr>
          <p:nvPr/>
        </p:nvSpPr>
        <p:spPr bwMode="auto">
          <a:xfrm>
            <a:off x="2784475" y="58293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25</a:t>
            </a:r>
            <a:endParaRPr lang="en-US" b="0"/>
          </a:p>
        </p:txBody>
      </p:sp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3952875" y="58293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5095875" y="58293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75</a:t>
            </a:r>
            <a:endParaRPr lang="en-US" b="0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6238875" y="58293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100</a:t>
            </a:r>
            <a:endParaRPr lang="en-US" b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Lactate Threshold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LT as a % of VO</a:t>
            </a:r>
            <a:r>
              <a:rPr lang="en-US" baseline="-25000"/>
              <a:t>2max</a:t>
            </a:r>
            <a:r>
              <a:rPr lang="en-US"/>
              <a:t> or workload</a:t>
            </a:r>
          </a:p>
          <a:p>
            <a:pPr lvl="1">
              <a:lnSpc>
                <a:spcPct val="90000"/>
              </a:lnSpc>
            </a:pPr>
            <a:r>
              <a:rPr lang="en-US"/>
              <a:t>Sedentary individual</a:t>
            </a:r>
            <a:r>
              <a:rPr lang="en-US">
                <a:sym typeface="Symbol" pitchFamily="18" charset="2"/>
              </a:rPr>
              <a:t> 40-60% VO</a:t>
            </a:r>
            <a:r>
              <a:rPr lang="en-US" baseline="-25000">
                <a:sym typeface="Symbol" pitchFamily="18" charset="2"/>
              </a:rPr>
              <a:t>2max</a:t>
            </a:r>
            <a:endParaRPr 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Endurance-trained &gt; 70% VO</a:t>
            </a:r>
            <a:r>
              <a:rPr lang="en-US" baseline="-25000">
                <a:sym typeface="Symbol" pitchFamily="18" charset="2"/>
              </a:rPr>
              <a:t>2max</a:t>
            </a:r>
            <a:endParaRPr lang="en-US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/>
              <a:t>LT: Maximal lactate at Steady State exercise</a:t>
            </a:r>
          </a:p>
          <a:p>
            <a:pPr lvl="1">
              <a:lnSpc>
                <a:spcPct val="90000"/>
              </a:lnSpc>
            </a:pPr>
            <a:r>
              <a:rPr lang="en-US"/>
              <a:t>Max intensity SS-exercise can be maintained</a:t>
            </a:r>
          </a:p>
          <a:p>
            <a:pPr lvl="1">
              <a:lnSpc>
                <a:spcPct val="90000"/>
              </a:lnSpc>
            </a:pPr>
            <a:r>
              <a:rPr lang="en-US"/>
              <a:t>Prescribe intensity as % of 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Lactate Threshold Terminology</a:t>
            </a:r>
          </a:p>
        </p:txBody>
      </p:sp>
      <p:sp>
        <p:nvSpPr>
          <p:cNvPr id="531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981200"/>
            <a:ext cx="8229600" cy="4114800"/>
          </a:xfrm>
        </p:spPr>
        <p:txBody>
          <a:bodyPr/>
          <a:lstStyle/>
          <a:p>
            <a:r>
              <a:rPr lang="en-US" sz="2800"/>
              <a:t> Anaerobic threshold or AT</a:t>
            </a:r>
          </a:p>
          <a:p>
            <a:pPr lvl="1"/>
            <a:r>
              <a:rPr lang="en-US" sz="2400"/>
              <a:t>first used in 1964</a:t>
            </a:r>
          </a:p>
          <a:p>
            <a:pPr lvl="1"/>
            <a:r>
              <a:rPr lang="en-US" sz="2400"/>
              <a:t>based on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blood La- being associated with hypoxia  </a:t>
            </a:r>
          </a:p>
          <a:p>
            <a:pPr lvl="2"/>
            <a:r>
              <a:rPr lang="en-US" sz="2400"/>
              <a:t>Should not be used</a:t>
            </a:r>
          </a:p>
          <a:p>
            <a:r>
              <a:rPr lang="en-US" sz="2800"/>
              <a:t> Onset of blood lactate accumulation (OBLA)</a:t>
            </a:r>
          </a:p>
          <a:p>
            <a:pPr lvl="1"/>
            <a:r>
              <a:rPr lang="en-US" sz="2400"/>
              <a:t>maximal steady state blood lactate concentration</a:t>
            </a:r>
          </a:p>
          <a:p>
            <a:pPr lvl="2"/>
            <a:r>
              <a:rPr lang="en-US" sz="2400"/>
              <a:t>Can vary between 3 to 7 mmol/L</a:t>
            </a:r>
          </a:p>
          <a:p>
            <a:pPr lvl="2"/>
            <a:r>
              <a:rPr lang="en-US" sz="2400"/>
              <a:t>Usually assumed to be around 4 mmol/L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sz="3800"/>
              <a:t>What is the Lactate Threshold (LT)?</a:t>
            </a:r>
            <a:endParaRPr lang="en-US"/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636000" cy="4114800"/>
          </a:xfrm>
        </p:spPr>
        <p:txBody>
          <a:bodyPr/>
          <a:lstStyle/>
          <a:p>
            <a:r>
              <a:rPr lang="en-US" sz="2800"/>
              <a:t> Point La- production exceeds removal in blood</a:t>
            </a:r>
          </a:p>
          <a:p>
            <a:pPr lvl="1"/>
            <a:r>
              <a:rPr lang="en-US" sz="2400"/>
              <a:t> La- rises in a non-linear fashion</a:t>
            </a:r>
          </a:p>
          <a:p>
            <a:pPr lvl="1"/>
            <a:r>
              <a:rPr lang="en-US" sz="2400"/>
              <a:t> Rest [La-]</a:t>
            </a:r>
            <a:r>
              <a:rPr lang="en-US" sz="2400">
                <a:sym typeface="Symbol" pitchFamily="18" charset="2"/>
              </a:rPr>
              <a:t> 1 mmol/L blood (max 12-15 mmol) </a:t>
            </a:r>
          </a:p>
          <a:p>
            <a:r>
              <a:rPr lang="en-US" sz="2800">
                <a:sym typeface="Symbol" pitchFamily="18" charset="2"/>
              </a:rPr>
              <a:t> </a:t>
            </a:r>
            <a:r>
              <a:rPr lang="en-US" sz="2800"/>
              <a:t>LT represents </a:t>
            </a:r>
            <a:r>
              <a:rPr lang="en-US" sz="2800">
                <a:sym typeface="Symbol" pitchFamily="18" charset="2"/>
              </a:rPr>
              <a:t></a:t>
            </a:r>
            <a:r>
              <a:rPr lang="en-US" sz="2800"/>
              <a:t> metabolism</a:t>
            </a:r>
          </a:p>
          <a:p>
            <a:pPr lvl="1"/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 glycogenolysis and glycolytic metabolism</a:t>
            </a:r>
          </a:p>
          <a:p>
            <a:pPr lvl="1"/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recruitment of fast-twitch motor units</a:t>
            </a:r>
          </a:p>
          <a:p>
            <a:pPr lvl="1"/>
            <a:r>
              <a:rPr lang="en-US" sz="2400"/>
              <a:t> Mitochondrial capacity for pyruvate is exceeded</a:t>
            </a:r>
          </a:p>
          <a:p>
            <a:pPr lvl="2"/>
            <a:r>
              <a:rPr lang="en-US" sz="2400">
                <a:sym typeface="Symbol" pitchFamily="18" charset="2"/>
              </a:rPr>
              <a:t> Pyruvate converted to lactate to maintain NAD+</a:t>
            </a:r>
          </a:p>
          <a:p>
            <a:pPr lvl="1"/>
            <a:r>
              <a:rPr lang="en-US" sz="2400">
                <a:sym typeface="Symbol" pitchFamily="18" charset="2"/>
              </a:rPr>
              <a:t>  </a:t>
            </a:r>
            <a:r>
              <a:rPr lang="en-US" sz="2400"/>
              <a:t>Redox potential (NAD+/NADH)</a:t>
            </a:r>
            <a:endParaRPr lang="en-US" sz="2400">
              <a:sym typeface="Symbol" pitchFamily="18" charset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7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7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7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7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27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27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27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27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013" name="Group 29"/>
          <p:cNvGrpSpPr>
            <a:grpSpLocks/>
          </p:cNvGrpSpPr>
          <p:nvPr/>
        </p:nvGrpSpPr>
        <p:grpSpPr bwMode="auto">
          <a:xfrm>
            <a:off x="347663" y="5029200"/>
            <a:ext cx="1846262" cy="1447800"/>
            <a:chOff x="219" y="3034"/>
            <a:chExt cx="1163" cy="912"/>
          </a:xfrm>
        </p:grpSpPr>
        <p:sp>
          <p:nvSpPr>
            <p:cNvPr id="553987" name="Rectangle 3"/>
            <p:cNvSpPr>
              <a:spLocks noChangeArrowheads="1"/>
            </p:cNvSpPr>
            <p:nvPr/>
          </p:nvSpPr>
          <p:spPr bwMode="auto">
            <a:xfrm>
              <a:off x="230" y="3034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8" name="Text Box 4"/>
            <p:cNvSpPr txBox="1">
              <a:spLocks noChangeArrowheads="1"/>
            </p:cNvSpPr>
            <p:nvPr/>
          </p:nvSpPr>
          <p:spPr bwMode="auto">
            <a:xfrm>
              <a:off x="219" y="3274"/>
              <a:ext cx="11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Redox Potential</a:t>
              </a:r>
            </a:p>
          </p:txBody>
        </p:sp>
      </p:grpSp>
      <p:grpSp>
        <p:nvGrpSpPr>
          <p:cNvPr id="554016" name="Group 32"/>
          <p:cNvGrpSpPr>
            <a:grpSpLocks/>
          </p:cNvGrpSpPr>
          <p:nvPr/>
        </p:nvGrpSpPr>
        <p:grpSpPr bwMode="auto">
          <a:xfrm>
            <a:off x="6950075" y="5029200"/>
            <a:ext cx="1828800" cy="1447800"/>
            <a:chOff x="4378" y="2976"/>
            <a:chExt cx="1152" cy="912"/>
          </a:xfrm>
        </p:grpSpPr>
        <p:sp>
          <p:nvSpPr>
            <p:cNvPr id="553989" name="Rectangle 5"/>
            <p:cNvSpPr>
              <a:spLocks noChangeArrowheads="1"/>
            </p:cNvSpPr>
            <p:nvPr/>
          </p:nvSpPr>
          <p:spPr bwMode="auto">
            <a:xfrm>
              <a:off x="4378" y="2976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0" name="Text Box 6"/>
            <p:cNvSpPr txBox="1">
              <a:spLocks noChangeArrowheads="1"/>
            </p:cNvSpPr>
            <p:nvPr/>
          </p:nvSpPr>
          <p:spPr bwMode="auto">
            <a:xfrm>
              <a:off x="4378" y="3013"/>
              <a:ext cx="115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Mitochon Capacity for Pyruvate Exceeded</a:t>
              </a:r>
            </a:p>
          </p:txBody>
        </p:sp>
      </p:grpSp>
      <p:grpSp>
        <p:nvGrpSpPr>
          <p:cNvPr id="554019" name="Group 35"/>
          <p:cNvGrpSpPr>
            <a:grpSpLocks/>
          </p:cNvGrpSpPr>
          <p:nvPr/>
        </p:nvGrpSpPr>
        <p:grpSpPr bwMode="auto">
          <a:xfrm>
            <a:off x="7086600" y="1295400"/>
            <a:ext cx="1828800" cy="1447800"/>
            <a:chOff x="4464" y="720"/>
            <a:chExt cx="1152" cy="912"/>
          </a:xfrm>
        </p:grpSpPr>
        <p:sp>
          <p:nvSpPr>
            <p:cNvPr id="553991" name="Rectangle 7"/>
            <p:cNvSpPr>
              <a:spLocks noChangeArrowheads="1"/>
            </p:cNvSpPr>
            <p:nvPr/>
          </p:nvSpPr>
          <p:spPr bwMode="auto">
            <a:xfrm>
              <a:off x="4464" y="720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2" name="Text Box 8"/>
            <p:cNvSpPr txBox="1">
              <a:spLocks noChangeArrowheads="1"/>
            </p:cNvSpPr>
            <p:nvPr/>
          </p:nvSpPr>
          <p:spPr bwMode="auto">
            <a:xfrm>
              <a:off x="4464" y="960"/>
              <a:ext cx="1152" cy="44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La- Production</a:t>
              </a:r>
            </a:p>
          </p:txBody>
        </p:sp>
      </p:grp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261938" y="1295400"/>
            <a:ext cx="1828800" cy="1447800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50000">
                <a:schemeClr val="bg2"/>
              </a:gs>
              <a:gs pos="100000">
                <a:srgbClr val="599BB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228600" y="1646238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Blood Catechols</a:t>
            </a:r>
          </a:p>
        </p:txBody>
      </p:sp>
      <p:sp>
        <p:nvSpPr>
          <p:cNvPr id="553996" name="Line 12"/>
          <p:cNvSpPr>
            <a:spLocks noChangeShapeType="1"/>
          </p:cNvSpPr>
          <p:nvPr/>
        </p:nvSpPr>
        <p:spPr bwMode="auto">
          <a:xfrm flipV="1">
            <a:off x="2081213" y="1981200"/>
            <a:ext cx="1524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53997" name="Line 13"/>
          <p:cNvSpPr>
            <a:spLocks noChangeShapeType="1"/>
          </p:cNvSpPr>
          <p:nvPr/>
        </p:nvSpPr>
        <p:spPr bwMode="auto">
          <a:xfrm flipH="1" flipV="1">
            <a:off x="5562600" y="1981200"/>
            <a:ext cx="1524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609600" y="2971800"/>
            <a:ext cx="1828800" cy="1447800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50000">
                <a:schemeClr val="bg2"/>
              </a:gs>
              <a:gs pos="100000">
                <a:srgbClr val="599BB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2" name="Rectangle 18"/>
          <p:cNvSpPr>
            <a:spLocks noChangeArrowheads="1"/>
          </p:cNvSpPr>
          <p:nvPr/>
        </p:nvSpPr>
        <p:spPr bwMode="auto">
          <a:xfrm>
            <a:off x="6629400" y="2971800"/>
            <a:ext cx="1828800" cy="1447800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50000">
                <a:schemeClr val="bg2"/>
              </a:gs>
              <a:gs pos="100000">
                <a:srgbClr val="599BB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3695700" y="1295400"/>
            <a:ext cx="1828800" cy="1447800"/>
            <a:chOff x="2400" y="720"/>
            <a:chExt cx="1152" cy="912"/>
          </a:xfrm>
        </p:grpSpPr>
        <p:sp>
          <p:nvSpPr>
            <p:cNvPr id="554000" name="Rectangle 16"/>
            <p:cNvSpPr>
              <a:spLocks noChangeArrowheads="1"/>
            </p:cNvSpPr>
            <p:nvPr/>
          </p:nvSpPr>
          <p:spPr bwMode="auto">
            <a:xfrm>
              <a:off x="2400" y="720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FF6B93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7" name="Text Box 23"/>
            <p:cNvSpPr txBox="1">
              <a:spLocks noChangeArrowheads="1"/>
            </p:cNvSpPr>
            <p:nvPr/>
          </p:nvSpPr>
          <p:spPr bwMode="auto">
            <a:xfrm>
              <a:off x="2400" y="912"/>
              <a:ext cx="1152" cy="442"/>
            </a:xfrm>
            <a:prstGeom prst="rect">
              <a:avLst/>
            </a:prstGeom>
            <a:gradFill rotWithShape="0">
              <a:gsLst>
                <a:gs pos="0">
                  <a:srgbClr val="FF6B93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Lactate Threshold</a:t>
              </a:r>
            </a:p>
          </p:txBody>
        </p:sp>
      </p:grp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6629400" y="3184525"/>
            <a:ext cx="1828800" cy="1006475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50000">
                <a:schemeClr val="bg2"/>
              </a:gs>
              <a:gs pos="100000">
                <a:srgbClr val="599BB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Reduced Removal of Lactate</a:t>
            </a:r>
          </a:p>
        </p:txBody>
      </p:sp>
      <p:sp>
        <p:nvSpPr>
          <p:cNvPr id="554009" name="Text Box 25"/>
          <p:cNvSpPr txBox="1">
            <a:spLocks noChangeArrowheads="1"/>
          </p:cNvSpPr>
          <p:nvPr/>
        </p:nvSpPr>
        <p:spPr bwMode="auto">
          <a:xfrm>
            <a:off x="609600" y="3352800"/>
            <a:ext cx="1828800" cy="701675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50000">
                <a:schemeClr val="bg2"/>
              </a:gs>
              <a:gs pos="100000">
                <a:srgbClr val="599BB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 charset="0"/>
              </a:rPr>
              <a:t>Low </a:t>
            </a:r>
            <a:br>
              <a:rPr lang="en-US" sz="2000">
                <a:solidFill>
                  <a:schemeClr val="bg1"/>
                </a:solidFill>
                <a:latin typeface="Helvetica" charset="0"/>
              </a:rPr>
            </a:br>
            <a:r>
              <a:rPr lang="en-US" sz="2000">
                <a:solidFill>
                  <a:schemeClr val="bg1"/>
                </a:solidFill>
                <a:latin typeface="Helvetica" charset="0"/>
              </a:rPr>
              <a:t>Muscle O</a:t>
            </a:r>
            <a:r>
              <a:rPr lang="en-US" sz="2000" baseline="-25000">
                <a:solidFill>
                  <a:schemeClr val="bg1"/>
                </a:solidFill>
                <a:latin typeface="Helvetica" charset="0"/>
              </a:rPr>
              <a:t>2</a:t>
            </a:r>
            <a:endParaRPr lang="en-US" sz="2000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554014" name="Group 30"/>
          <p:cNvGrpSpPr>
            <a:grpSpLocks/>
          </p:cNvGrpSpPr>
          <p:nvPr/>
        </p:nvGrpSpPr>
        <p:grpSpPr bwMode="auto">
          <a:xfrm>
            <a:off x="2555875" y="5029200"/>
            <a:ext cx="1831975" cy="1447800"/>
            <a:chOff x="1610" y="3034"/>
            <a:chExt cx="1154" cy="912"/>
          </a:xfrm>
        </p:grpSpPr>
        <p:sp>
          <p:nvSpPr>
            <p:cNvPr id="554003" name="Rectangle 19"/>
            <p:cNvSpPr>
              <a:spLocks noChangeArrowheads="1"/>
            </p:cNvSpPr>
            <p:nvPr/>
          </p:nvSpPr>
          <p:spPr bwMode="auto">
            <a:xfrm>
              <a:off x="1612" y="3034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10" name="Text Box 26"/>
            <p:cNvSpPr txBox="1">
              <a:spLocks noChangeArrowheads="1"/>
            </p:cNvSpPr>
            <p:nvPr/>
          </p:nvSpPr>
          <p:spPr bwMode="auto">
            <a:xfrm>
              <a:off x="1610" y="3264"/>
              <a:ext cx="1152" cy="44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Accelerated Glycolysis</a:t>
              </a:r>
            </a:p>
          </p:txBody>
        </p:sp>
      </p:grpSp>
      <p:grpSp>
        <p:nvGrpSpPr>
          <p:cNvPr id="554015" name="Group 31"/>
          <p:cNvGrpSpPr>
            <a:grpSpLocks/>
          </p:cNvGrpSpPr>
          <p:nvPr/>
        </p:nvGrpSpPr>
        <p:grpSpPr bwMode="auto">
          <a:xfrm>
            <a:off x="4754563" y="5029200"/>
            <a:ext cx="1833562" cy="1447800"/>
            <a:chOff x="2995" y="3034"/>
            <a:chExt cx="1155" cy="912"/>
          </a:xfrm>
        </p:grpSpPr>
        <p:sp>
          <p:nvSpPr>
            <p:cNvPr id="554004" name="Rectangle 20"/>
            <p:cNvSpPr>
              <a:spLocks noChangeArrowheads="1"/>
            </p:cNvSpPr>
            <p:nvPr/>
          </p:nvSpPr>
          <p:spPr bwMode="auto">
            <a:xfrm>
              <a:off x="2995" y="3034"/>
              <a:ext cx="1152" cy="912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11" name="Text Box 27"/>
            <p:cNvSpPr txBox="1">
              <a:spLocks noChangeArrowheads="1"/>
            </p:cNvSpPr>
            <p:nvPr/>
          </p:nvSpPr>
          <p:spPr bwMode="auto">
            <a:xfrm>
              <a:off x="2998" y="3216"/>
              <a:ext cx="1152" cy="634"/>
            </a:xfrm>
            <a:prstGeom prst="rect">
              <a:avLst/>
            </a:prstGeom>
            <a:gradFill rotWithShape="0">
              <a:gsLst>
                <a:gs pos="0">
                  <a:srgbClr val="599BBA"/>
                </a:gs>
                <a:gs pos="50000">
                  <a:schemeClr val="bg2"/>
                </a:gs>
                <a:gs pos="100000">
                  <a:srgbClr val="599BB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Recruitment of Type II Fibers</a:t>
              </a:r>
            </a:p>
          </p:txBody>
        </p:sp>
      </p:grpSp>
      <p:sp>
        <p:nvSpPr>
          <p:cNvPr id="55401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to Explain LT</a:t>
            </a:r>
          </a:p>
        </p:txBody>
      </p:sp>
      <p:sp>
        <p:nvSpPr>
          <p:cNvPr id="554026" name="Line 42"/>
          <p:cNvSpPr>
            <a:spLocks noChangeShapeType="1"/>
          </p:cNvSpPr>
          <p:nvPr/>
        </p:nvSpPr>
        <p:spPr bwMode="auto">
          <a:xfrm>
            <a:off x="34290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34" name="Line 50"/>
          <p:cNvSpPr>
            <a:spLocks noChangeShapeType="1"/>
          </p:cNvSpPr>
          <p:nvPr/>
        </p:nvSpPr>
        <p:spPr bwMode="auto">
          <a:xfrm flipV="1">
            <a:off x="1447800" y="2743200"/>
            <a:ext cx="2362200" cy="22860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35" name="Line 51"/>
          <p:cNvSpPr>
            <a:spLocks noChangeShapeType="1"/>
          </p:cNvSpPr>
          <p:nvPr/>
        </p:nvSpPr>
        <p:spPr bwMode="auto">
          <a:xfrm flipH="1" flipV="1">
            <a:off x="5410200" y="2743200"/>
            <a:ext cx="2362200" cy="22860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37" name="Line 53"/>
          <p:cNvSpPr>
            <a:spLocks noChangeShapeType="1"/>
          </p:cNvSpPr>
          <p:nvPr/>
        </p:nvSpPr>
        <p:spPr bwMode="auto">
          <a:xfrm flipV="1">
            <a:off x="3352800" y="2743200"/>
            <a:ext cx="914400" cy="22860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38" name="Line 54"/>
          <p:cNvSpPr>
            <a:spLocks noChangeShapeType="1"/>
          </p:cNvSpPr>
          <p:nvPr/>
        </p:nvSpPr>
        <p:spPr bwMode="auto">
          <a:xfrm flipH="1" flipV="1">
            <a:off x="4724400" y="2743200"/>
            <a:ext cx="914400" cy="22860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40" name="Line 56"/>
          <p:cNvSpPr>
            <a:spLocks noChangeShapeType="1"/>
          </p:cNvSpPr>
          <p:nvPr/>
        </p:nvSpPr>
        <p:spPr bwMode="auto">
          <a:xfrm flipV="1">
            <a:off x="2057400" y="2362200"/>
            <a:ext cx="1600200" cy="6096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41" name="Line 57"/>
          <p:cNvSpPr>
            <a:spLocks noChangeShapeType="1"/>
          </p:cNvSpPr>
          <p:nvPr/>
        </p:nvSpPr>
        <p:spPr bwMode="auto">
          <a:xfrm flipH="1" flipV="1">
            <a:off x="5486400" y="2362200"/>
            <a:ext cx="1600200" cy="609600"/>
          </a:xfrm>
          <a:prstGeom prst="line">
            <a:avLst/>
          </a:prstGeom>
          <a:noFill/>
          <a:ln w="44450">
            <a:solidFill>
              <a:schemeClr val="tx1"/>
            </a:solidFill>
            <a:miter lim="800000"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Physiology: </a:t>
            </a:r>
            <a:br>
              <a:rPr lang="en-US"/>
            </a:br>
            <a:r>
              <a:rPr lang="en-US"/>
              <a:t>Terms and Concepts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Energy Systems</a:t>
            </a:r>
          </a:p>
          <a:p>
            <a:r>
              <a:rPr lang="en-US" sz="2800"/>
              <a:t>Lactate Threshold</a:t>
            </a:r>
          </a:p>
          <a:p>
            <a:r>
              <a:rPr lang="en-US" sz="2800"/>
              <a:t>Aerobic vs. Anaerobic Power</a:t>
            </a:r>
          </a:p>
          <a:p>
            <a:r>
              <a:rPr lang="en-US" sz="2800"/>
              <a:t>Exercise Intensity Domains</a:t>
            </a:r>
          </a:p>
          <a:p>
            <a:r>
              <a:rPr lang="en-US" sz="2800"/>
              <a:t>Principles of Training</a:t>
            </a:r>
          </a:p>
          <a:p>
            <a:r>
              <a:rPr lang="en-US" sz="2800"/>
              <a:t>Maximal Aerobic Power</a:t>
            </a:r>
          </a:p>
          <a:p>
            <a:r>
              <a:rPr lang="en-US" sz="2800"/>
              <a:t>Anaerobic Power</a:t>
            </a:r>
          </a:p>
          <a:p>
            <a:r>
              <a:rPr lang="en-US" sz="2800"/>
              <a:t>Miscellaneous Concepts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Lactate is Critical to Cellular Function</a:t>
            </a:r>
          </a:p>
        </p:txBody>
      </p:sp>
      <p:sp>
        <p:nvSpPr>
          <p:cNvPr id="5468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Does not cause acidosis related to fatigue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 in body too high for Lactic Acid to be formed</a:t>
            </a:r>
          </a:p>
          <a:p>
            <a:pPr>
              <a:lnSpc>
                <a:spcPct val="90000"/>
              </a:lnSpc>
            </a:pPr>
            <a:r>
              <a:rPr lang="en-US" sz="2800"/>
              <a:t>Assists in regenerating NAD+ (oxidizing power)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NAD+, no glycolysis, no ATP</a:t>
            </a:r>
          </a:p>
          <a:p>
            <a:pPr>
              <a:lnSpc>
                <a:spcPct val="90000"/>
              </a:lnSpc>
            </a:pPr>
            <a:r>
              <a:rPr lang="en-US" sz="2800"/>
              <a:t>Removes H+ when it leaves cell: proton consumer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Helps maintain pH in muscle</a:t>
            </a:r>
          </a:p>
          <a:p>
            <a:pPr>
              <a:lnSpc>
                <a:spcPct val="90000"/>
              </a:lnSpc>
            </a:pPr>
            <a:r>
              <a:rPr lang="en-US" sz="2800"/>
              <a:t>Can be converted to glucose/glycogen in liver via Cori cycle</a:t>
            </a: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6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6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Ventilatory Threshold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3 methods used in research:</a:t>
            </a:r>
          </a:p>
          <a:p>
            <a:pPr lvl="1"/>
            <a:r>
              <a:rPr lang="en-US" sz="2400"/>
              <a:t>Minute ventilation vs VO</a:t>
            </a:r>
            <a:r>
              <a:rPr lang="en-US" sz="2400" baseline="-25000"/>
              <a:t>2</a:t>
            </a:r>
            <a:r>
              <a:rPr lang="en-US" sz="2400"/>
              <a:t>, Work or HR</a:t>
            </a:r>
          </a:p>
          <a:p>
            <a:pPr lvl="1"/>
            <a:r>
              <a:rPr lang="en-US" sz="2400"/>
              <a:t>V-slope (VO</a:t>
            </a:r>
            <a:r>
              <a:rPr lang="en-US" sz="2400" baseline="-25000"/>
              <a:t>2</a:t>
            </a:r>
            <a:r>
              <a:rPr lang="en-US" sz="2400"/>
              <a:t> &amp; VCO</a:t>
            </a:r>
            <a:r>
              <a:rPr lang="en-US" sz="2400" baseline="-25000"/>
              <a:t>2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Ventilatory equivalents (V</a:t>
            </a:r>
            <a:r>
              <a:rPr lang="en-US" sz="2400" baseline="-25000"/>
              <a:t>E</a:t>
            </a:r>
            <a:r>
              <a:rPr lang="en-US" sz="2400"/>
              <a:t>/VO</a:t>
            </a:r>
            <a:r>
              <a:rPr lang="en-US" sz="2400" baseline="-25000"/>
              <a:t>2</a:t>
            </a:r>
            <a:r>
              <a:rPr lang="en-US" sz="2400"/>
              <a:t> &amp; V</a:t>
            </a:r>
            <a:r>
              <a:rPr lang="en-US" sz="2400" baseline="-25000"/>
              <a:t>E</a:t>
            </a:r>
            <a:r>
              <a:rPr lang="en-US" sz="2400"/>
              <a:t>/VCO</a:t>
            </a:r>
            <a:r>
              <a:rPr lang="en-US" sz="2400" baseline="-25000"/>
              <a:t>2</a:t>
            </a:r>
            <a:r>
              <a:rPr lang="en-US" sz="2400"/>
              <a:t>)</a:t>
            </a:r>
          </a:p>
          <a:p>
            <a:r>
              <a:rPr lang="en-US" sz="2800"/>
              <a:t> Relation of VT &amp; LT</a:t>
            </a:r>
          </a:p>
          <a:p>
            <a:pPr lvl="1"/>
            <a:r>
              <a:rPr lang="en-US" sz="2400"/>
              <a:t> highly related (r = .93)</a:t>
            </a:r>
          </a:p>
          <a:p>
            <a:pPr lvl="1"/>
            <a:r>
              <a:rPr lang="en-US" sz="2400"/>
              <a:t> 30 second difference between thresholds   </a:t>
            </a:r>
          </a:p>
        </p:txBody>
      </p:sp>
      <p:pic>
        <p:nvPicPr>
          <p:cNvPr id="532484" name="Picture 4" descr="Check your pu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038" y="4343400"/>
            <a:ext cx="1477962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47" name="Group 19"/>
          <p:cNvGrpSpPr>
            <a:grpSpLocks/>
          </p:cNvGrpSpPr>
          <p:nvPr/>
        </p:nvGrpSpPr>
        <p:grpSpPr bwMode="auto">
          <a:xfrm>
            <a:off x="1219200" y="4000500"/>
            <a:ext cx="6581775" cy="574675"/>
            <a:chOff x="768" y="2681"/>
            <a:chExt cx="4146" cy="362"/>
          </a:xfrm>
        </p:grpSpPr>
        <p:sp>
          <p:nvSpPr>
            <p:cNvPr id="534535" name="Text Box 7"/>
            <p:cNvSpPr txBox="1">
              <a:spLocks noChangeArrowheads="1"/>
            </p:cNvSpPr>
            <p:nvPr/>
          </p:nvSpPr>
          <p:spPr bwMode="auto">
            <a:xfrm>
              <a:off x="804" y="2712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FF6B93"/>
                  </a:solidFill>
                  <a:latin typeface="Helvetica" charset="0"/>
                </a:rPr>
                <a:t>Muscle</a:t>
              </a:r>
              <a:endParaRPr lang="en-US" sz="28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534536" name="Text Box 8"/>
            <p:cNvSpPr txBox="1">
              <a:spLocks noChangeArrowheads="1"/>
            </p:cNvSpPr>
            <p:nvPr/>
          </p:nvSpPr>
          <p:spPr bwMode="auto">
            <a:xfrm>
              <a:off x="2574" y="2716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C10000"/>
                  </a:solidFill>
                  <a:latin typeface="Helvetica" charset="0"/>
                </a:rPr>
                <a:t>RBC</a:t>
              </a:r>
              <a:endParaRPr lang="en-US" sz="28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534537" name="Text Box 9"/>
            <p:cNvSpPr txBox="1">
              <a:spLocks noChangeArrowheads="1"/>
            </p:cNvSpPr>
            <p:nvPr/>
          </p:nvSpPr>
          <p:spPr bwMode="auto">
            <a:xfrm>
              <a:off x="4098" y="2681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hlink"/>
                  </a:solidFill>
                  <a:latin typeface="Helvetica" charset="0"/>
                </a:rPr>
                <a:t>Lung</a:t>
              </a:r>
            </a:p>
          </p:txBody>
        </p:sp>
        <p:sp>
          <p:nvSpPr>
            <p:cNvPr id="534538" name="Line 10"/>
            <p:cNvSpPr>
              <a:spLocks noChangeShapeType="1"/>
            </p:cNvSpPr>
            <p:nvPr/>
          </p:nvSpPr>
          <p:spPr bwMode="auto">
            <a:xfrm>
              <a:off x="1791" y="2858"/>
              <a:ext cx="672" cy="0"/>
            </a:xfrm>
            <a:prstGeom prst="line">
              <a:avLst/>
            </a:prstGeom>
            <a:noFill/>
            <a:ln w="57150">
              <a:pattFill prst="lgCheck">
                <a:fgClr>
                  <a:schemeClr val="accent2"/>
                </a:fgClr>
                <a:bgClr>
                  <a:srgbClr val="FFFF00"/>
                </a:bgClr>
              </a:patt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39" name="Line 11"/>
            <p:cNvSpPr>
              <a:spLocks noChangeShapeType="1"/>
            </p:cNvSpPr>
            <p:nvPr/>
          </p:nvSpPr>
          <p:spPr bwMode="auto">
            <a:xfrm>
              <a:off x="3261" y="2858"/>
              <a:ext cx="672" cy="0"/>
            </a:xfrm>
            <a:prstGeom prst="line">
              <a:avLst/>
            </a:prstGeom>
            <a:noFill/>
            <a:ln w="57150">
              <a:pattFill prst="lgCheck">
                <a:fgClr>
                  <a:schemeClr val="accent2"/>
                </a:fgClr>
                <a:bgClr>
                  <a:srgbClr val="FFFF00"/>
                </a:bgClr>
              </a:patt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40" name="Rectangle 12"/>
            <p:cNvSpPr>
              <a:spLocks noChangeArrowheads="1"/>
            </p:cNvSpPr>
            <p:nvPr/>
          </p:nvSpPr>
          <p:spPr bwMode="auto">
            <a:xfrm>
              <a:off x="768" y="2736"/>
              <a:ext cx="960" cy="288"/>
            </a:xfrm>
            <a:prstGeom prst="rect">
              <a:avLst/>
            </a:prstGeom>
            <a:noFill/>
            <a:ln w="31750">
              <a:solidFill>
                <a:srgbClr val="FF6B9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2492" y="2736"/>
              <a:ext cx="720" cy="240"/>
            </a:xfrm>
            <a:prstGeom prst="rect">
              <a:avLst/>
            </a:prstGeom>
            <a:noFill/>
            <a:ln w="9525">
              <a:solidFill>
                <a:srgbClr val="C1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981" y="2723"/>
              <a:ext cx="915" cy="277"/>
            </a:xfrm>
            <a:prstGeom prst="rect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1063625" y="3276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6B93"/>
                </a:solidFill>
                <a:latin typeface="Helvetica" charset="0"/>
              </a:rPr>
              <a:t>H</a:t>
            </a:r>
            <a:r>
              <a:rPr lang="en-US" sz="3200" baseline="30000">
                <a:solidFill>
                  <a:srgbClr val="FF6B93"/>
                </a:solidFill>
                <a:latin typeface="Helvetica" charset="0"/>
              </a:rPr>
              <a:t>+</a:t>
            </a:r>
            <a:r>
              <a:rPr lang="en-US" sz="3200">
                <a:solidFill>
                  <a:srgbClr val="FF6B93"/>
                </a:solidFill>
                <a:latin typeface="Helvetica" charset="0"/>
              </a:rPr>
              <a:t> + HCO</a:t>
            </a:r>
            <a:r>
              <a:rPr lang="en-US" sz="3200" baseline="-25000">
                <a:solidFill>
                  <a:srgbClr val="FF6B93"/>
                </a:solidFill>
                <a:latin typeface="Helvetica" charset="0"/>
              </a:rPr>
              <a:t>3</a:t>
            </a:r>
            <a:r>
              <a:rPr lang="en-US" sz="3200" baseline="30000">
                <a:solidFill>
                  <a:srgbClr val="FF6B93"/>
                </a:solidFill>
                <a:latin typeface="Helvetica" charset="0"/>
              </a:rPr>
              <a:t>-</a:t>
            </a:r>
            <a:r>
              <a:rPr lang="en-US" sz="3200">
                <a:solidFill>
                  <a:srgbClr val="FF6B93"/>
                </a:solidFill>
                <a:latin typeface="Helvetica" charset="0"/>
              </a:rPr>
              <a:t> </a:t>
            </a:r>
            <a:r>
              <a:rPr lang="en-US" sz="3200">
                <a:solidFill>
                  <a:srgbClr val="FF6B93"/>
                </a:solidFill>
                <a:latin typeface="Helvetica" charset="0"/>
                <a:sym typeface="Wingdings" pitchFamily="2" charset="2"/>
              </a:rPr>
              <a:t></a:t>
            </a:r>
            <a:r>
              <a:rPr lang="en-US" sz="3200">
                <a:solidFill>
                  <a:srgbClr val="FF6B93"/>
                </a:solidFill>
                <a:latin typeface="Helvetica" charset="0"/>
              </a:rPr>
              <a:t>  H</a:t>
            </a:r>
            <a:r>
              <a:rPr lang="en-US" sz="3200" baseline="-25000">
                <a:solidFill>
                  <a:srgbClr val="FF6B93"/>
                </a:solidFill>
                <a:latin typeface="Helvetica" charset="0"/>
              </a:rPr>
              <a:t>2</a:t>
            </a:r>
            <a:r>
              <a:rPr lang="en-US" sz="3200">
                <a:solidFill>
                  <a:srgbClr val="FF6B93"/>
                </a:solidFill>
                <a:latin typeface="Helvetica" charset="0"/>
              </a:rPr>
              <a:t>CO</a:t>
            </a:r>
            <a:r>
              <a:rPr lang="en-US" sz="3200" baseline="-25000">
                <a:solidFill>
                  <a:srgbClr val="FF6B93"/>
                </a:solidFill>
                <a:latin typeface="Helvetica" charset="0"/>
              </a:rPr>
              <a:t>3</a:t>
            </a:r>
            <a:r>
              <a:rPr lang="en-US" sz="3200">
                <a:solidFill>
                  <a:srgbClr val="008000"/>
                </a:solidFill>
                <a:latin typeface="Helvetica" charset="0"/>
              </a:rPr>
              <a:t> </a:t>
            </a:r>
            <a:r>
              <a:rPr lang="en-US" sz="3200">
                <a:latin typeface="Helvetica" charset="0"/>
                <a:sym typeface="Wingdings" pitchFamily="2" charset="2"/>
              </a:rPr>
              <a:t> </a:t>
            </a:r>
            <a:r>
              <a:rPr lang="en-US" sz="3200">
                <a:latin typeface="Helvetica" charset="0"/>
              </a:rPr>
              <a:t>H</a:t>
            </a:r>
            <a:r>
              <a:rPr lang="en-US" sz="3200" baseline="-25000">
                <a:latin typeface="Helvetica" charset="0"/>
              </a:rPr>
              <a:t>2</a:t>
            </a:r>
            <a:r>
              <a:rPr lang="en-US" sz="3200">
                <a:latin typeface="Helvetica" charset="0"/>
              </a:rPr>
              <a:t>O +</a:t>
            </a:r>
            <a:r>
              <a:rPr lang="en-US" sz="3200" baseline="-25000">
                <a:latin typeface="Helvetica" charset="0"/>
              </a:rPr>
              <a:t>  </a:t>
            </a:r>
            <a:r>
              <a:rPr lang="en-US" sz="3200">
                <a:latin typeface="Helvetica" charset="0"/>
              </a:rPr>
              <a:t>CO</a:t>
            </a:r>
            <a:r>
              <a:rPr lang="en-US" sz="3200" baseline="-25000">
                <a:latin typeface="Helvetica" charset="0"/>
              </a:rPr>
              <a:t>2</a:t>
            </a:r>
          </a:p>
        </p:txBody>
      </p:sp>
      <p:sp>
        <p:nvSpPr>
          <p:cNvPr id="534543" name="Oval 15"/>
          <p:cNvSpPr>
            <a:spLocks noChangeArrowheads="1"/>
          </p:cNvSpPr>
          <p:nvPr/>
        </p:nvSpPr>
        <p:spPr bwMode="auto">
          <a:xfrm>
            <a:off x="7115175" y="3314700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  </a:t>
            </a:r>
          </a:p>
        </p:txBody>
      </p:sp>
      <p:sp>
        <p:nvSpPr>
          <p:cNvPr id="5345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Ventilatory Threshold</a:t>
            </a:r>
          </a:p>
        </p:txBody>
      </p:sp>
      <p:sp>
        <p:nvSpPr>
          <p:cNvPr id="534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 During incremental exercise:</a:t>
            </a:r>
          </a:p>
          <a:p>
            <a:pPr lvl="1"/>
            <a:r>
              <a:rPr lang="en-US"/>
              <a:t> Increased acidosis (H+ concentration)</a:t>
            </a:r>
          </a:p>
          <a:p>
            <a:pPr lvl="1"/>
            <a:r>
              <a:rPr lang="en-US"/>
              <a:t> Buffered by bicarbonate (HCO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685800" y="4837113"/>
            <a:ext cx="68199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SzPct val="140000"/>
              <a:buFont typeface="Times" charset="0"/>
              <a:buChar char="•"/>
            </a:pPr>
            <a:r>
              <a:rPr lang="en-US" sz="2800">
                <a:solidFill>
                  <a:srgbClr val="FF6B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  </a:t>
            </a:r>
            <a:r>
              <a:rPr lang="en-US" sz="3200">
                <a:solidFill>
                  <a:srgbClr val="FF6B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Marked by increased ventilation</a:t>
            </a:r>
          </a:p>
          <a:p>
            <a:pPr lvl="1" eaLnBrk="0" hangingPunct="0">
              <a:spcBef>
                <a:spcPct val="20000"/>
              </a:spcBef>
              <a:buClr>
                <a:srgbClr val="D07A99"/>
              </a:buClr>
              <a:buSzPct val="115000"/>
              <a:buFont typeface="Wingdings" pitchFamily="2" charset="2"/>
              <a:buChar char="§"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Hyperventilation</a:t>
            </a:r>
          </a:p>
          <a:p>
            <a:endParaRPr lang="en-US" b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/>
      <p:bldP spid="534543" grpId="0" animBg="1"/>
      <p:bldP spid="534544" grpId="0"/>
      <p:bldP spid="534545" grpId="0" build="p"/>
      <p:bldP spid="5345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V-Slope Ventilatory Threshold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5584825" cy="4792663"/>
          </a:xfrm>
          <a:prstGeom prst="rect">
            <a:avLst/>
          </a:prstGeom>
          <a:noFill/>
        </p:spPr>
      </p:pic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375025" y="2133600"/>
            <a:ext cx="34051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latin typeface="Helvetica" charset="0"/>
              </a:rPr>
              <a:t>By V Slope Method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-24384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0" hangingPunct="0">
              <a:lnSpc>
                <a:spcPct val="90000"/>
              </a:lnSpc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US" baseline="-25000"/>
              <a:t>E</a:t>
            </a:r>
            <a:r>
              <a:rPr lang="en-US"/>
              <a:t> Ventilatory Threshold</a:t>
            </a:r>
          </a:p>
        </p:txBody>
      </p:sp>
      <p:grpSp>
        <p:nvGrpSpPr>
          <p:cNvPr id="543748" name="Group 4"/>
          <p:cNvGrpSpPr>
            <a:grpSpLocks noChangeAspect="1"/>
          </p:cNvGrpSpPr>
          <p:nvPr/>
        </p:nvGrpSpPr>
        <p:grpSpPr bwMode="auto">
          <a:xfrm>
            <a:off x="1066800" y="1752600"/>
            <a:ext cx="6707188" cy="4995863"/>
            <a:chOff x="1008" y="1158"/>
            <a:chExt cx="3962" cy="2951"/>
          </a:xfrm>
        </p:grpSpPr>
        <p:sp>
          <p:nvSpPr>
            <p:cNvPr id="543749" name="Freeform 5"/>
            <p:cNvSpPr>
              <a:spLocks noChangeAspect="1"/>
            </p:cNvSpPr>
            <p:nvPr/>
          </p:nvSpPr>
          <p:spPr bwMode="auto">
            <a:xfrm>
              <a:off x="1934" y="1310"/>
              <a:ext cx="2240" cy="2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36"/>
                </a:cxn>
                <a:cxn ang="0">
                  <a:pos x="1636" y="1636"/>
                </a:cxn>
              </a:cxnLst>
              <a:rect l="0" t="0" r="r" b="b"/>
              <a:pathLst>
                <a:path w="1636" h="1636">
                  <a:moveTo>
                    <a:pt x="0" y="0"/>
                  </a:moveTo>
                  <a:lnTo>
                    <a:pt x="0" y="1636"/>
                  </a:lnTo>
                  <a:lnTo>
                    <a:pt x="1636" y="1636"/>
                  </a:lnTo>
                </a:path>
              </a:pathLst>
            </a:custGeom>
            <a:noFill/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0" name="Line 6"/>
            <p:cNvSpPr>
              <a:spLocks noChangeAspect="1" noChangeShapeType="1"/>
            </p:cNvSpPr>
            <p:nvPr/>
          </p:nvSpPr>
          <p:spPr bwMode="auto">
            <a:xfrm>
              <a:off x="4099" y="3487"/>
              <a:ext cx="45" cy="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1" name="Line 7"/>
            <p:cNvSpPr>
              <a:spLocks noChangeAspect="1" noChangeShapeType="1"/>
            </p:cNvSpPr>
            <p:nvPr/>
          </p:nvSpPr>
          <p:spPr bwMode="auto">
            <a:xfrm>
              <a:off x="1888" y="2943"/>
              <a:ext cx="45" cy="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2" name="Line 8"/>
            <p:cNvSpPr>
              <a:spLocks noChangeAspect="1" noChangeShapeType="1"/>
            </p:cNvSpPr>
            <p:nvPr/>
          </p:nvSpPr>
          <p:spPr bwMode="auto">
            <a:xfrm>
              <a:off x="1888" y="2398"/>
              <a:ext cx="45" cy="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3" name="Line 9"/>
            <p:cNvSpPr>
              <a:spLocks noChangeAspect="1" noChangeShapeType="1"/>
            </p:cNvSpPr>
            <p:nvPr/>
          </p:nvSpPr>
          <p:spPr bwMode="auto">
            <a:xfrm>
              <a:off x="1888" y="1854"/>
              <a:ext cx="45" cy="2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4" name="Line 10"/>
            <p:cNvSpPr>
              <a:spLocks noChangeAspect="1" noChangeShapeType="1"/>
            </p:cNvSpPr>
            <p:nvPr/>
          </p:nvSpPr>
          <p:spPr bwMode="auto">
            <a:xfrm>
              <a:off x="1888" y="1325"/>
              <a:ext cx="45" cy="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5" name="Line 11"/>
            <p:cNvSpPr>
              <a:spLocks noChangeAspect="1" noChangeShapeType="1"/>
            </p:cNvSpPr>
            <p:nvPr/>
          </p:nvSpPr>
          <p:spPr bwMode="auto">
            <a:xfrm>
              <a:off x="1878" y="3487"/>
              <a:ext cx="44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6" name="Line 12"/>
            <p:cNvSpPr>
              <a:spLocks noChangeAspect="1" noChangeShapeType="1"/>
            </p:cNvSpPr>
            <p:nvPr/>
          </p:nvSpPr>
          <p:spPr bwMode="auto">
            <a:xfrm flipV="1">
              <a:off x="1934" y="1310"/>
              <a:ext cx="2" cy="2177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7" name="Line 13"/>
            <p:cNvSpPr>
              <a:spLocks noChangeAspect="1" noChangeShapeType="1"/>
            </p:cNvSpPr>
            <p:nvPr/>
          </p:nvSpPr>
          <p:spPr bwMode="auto">
            <a:xfrm flipH="1">
              <a:off x="1932" y="3510"/>
              <a:ext cx="2" cy="6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8" name="Line 14"/>
            <p:cNvSpPr>
              <a:spLocks noChangeAspect="1" noChangeShapeType="1"/>
            </p:cNvSpPr>
            <p:nvPr/>
          </p:nvSpPr>
          <p:spPr bwMode="auto">
            <a:xfrm>
              <a:off x="2382" y="3510"/>
              <a:ext cx="2" cy="43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9" name="Line 15"/>
            <p:cNvSpPr>
              <a:spLocks noChangeAspect="1" noChangeShapeType="1"/>
            </p:cNvSpPr>
            <p:nvPr/>
          </p:nvSpPr>
          <p:spPr bwMode="auto">
            <a:xfrm>
              <a:off x="2829" y="3494"/>
              <a:ext cx="1" cy="6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0" name="Line 16"/>
            <p:cNvSpPr>
              <a:spLocks noChangeAspect="1" noChangeShapeType="1"/>
            </p:cNvSpPr>
            <p:nvPr/>
          </p:nvSpPr>
          <p:spPr bwMode="auto">
            <a:xfrm>
              <a:off x="3278" y="3506"/>
              <a:ext cx="0" cy="6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1" name="Line 17"/>
            <p:cNvSpPr>
              <a:spLocks noChangeAspect="1" noChangeShapeType="1"/>
            </p:cNvSpPr>
            <p:nvPr/>
          </p:nvSpPr>
          <p:spPr bwMode="auto">
            <a:xfrm>
              <a:off x="3726" y="3510"/>
              <a:ext cx="3" cy="61"/>
            </a:xfrm>
            <a:prstGeom prst="line">
              <a:avLst/>
            </a:prstGeom>
            <a:noFill/>
            <a:ln w="38100">
              <a:solidFill>
                <a:srgbClr val="CAE1F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2" name="Line 18"/>
            <p:cNvSpPr>
              <a:spLocks noChangeAspect="1" noChangeShapeType="1"/>
            </p:cNvSpPr>
            <p:nvPr/>
          </p:nvSpPr>
          <p:spPr bwMode="auto">
            <a:xfrm>
              <a:off x="4174" y="3510"/>
              <a:ext cx="1" cy="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3" name="Line 19"/>
            <p:cNvSpPr>
              <a:spLocks noChangeAspect="1" noChangeShapeType="1"/>
            </p:cNvSpPr>
            <p:nvPr/>
          </p:nvSpPr>
          <p:spPr bwMode="auto">
            <a:xfrm>
              <a:off x="1934" y="3487"/>
              <a:ext cx="2240" cy="2"/>
            </a:xfrm>
            <a:prstGeom prst="line">
              <a:avLst/>
            </a:prstGeom>
            <a:no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4" name="Freeform 20"/>
            <p:cNvSpPr>
              <a:spLocks noChangeAspect="1"/>
            </p:cNvSpPr>
            <p:nvPr/>
          </p:nvSpPr>
          <p:spPr bwMode="auto">
            <a:xfrm>
              <a:off x="2112" y="1854"/>
              <a:ext cx="1658" cy="1307"/>
            </a:xfrm>
            <a:custGeom>
              <a:avLst/>
              <a:gdLst/>
              <a:ahLst/>
              <a:cxnLst>
                <a:cxn ang="0">
                  <a:pos x="0" y="982"/>
                </a:cxn>
                <a:cxn ang="0">
                  <a:pos x="540" y="695"/>
                </a:cxn>
                <a:cxn ang="0">
                  <a:pos x="720" y="597"/>
                </a:cxn>
                <a:cxn ang="0">
                  <a:pos x="835" y="532"/>
                </a:cxn>
                <a:cxn ang="0">
                  <a:pos x="949" y="409"/>
                </a:cxn>
                <a:cxn ang="0">
                  <a:pos x="1080" y="245"/>
                </a:cxn>
                <a:cxn ang="0">
                  <a:pos x="1211" y="0"/>
                </a:cxn>
              </a:cxnLst>
              <a:rect l="0" t="0" r="r" b="b"/>
              <a:pathLst>
                <a:path w="1211" h="982">
                  <a:moveTo>
                    <a:pt x="0" y="982"/>
                  </a:moveTo>
                  <a:lnTo>
                    <a:pt x="540" y="695"/>
                  </a:lnTo>
                  <a:lnTo>
                    <a:pt x="720" y="597"/>
                  </a:lnTo>
                  <a:lnTo>
                    <a:pt x="835" y="532"/>
                  </a:lnTo>
                  <a:lnTo>
                    <a:pt x="949" y="409"/>
                  </a:lnTo>
                  <a:lnTo>
                    <a:pt x="1080" y="245"/>
                  </a:lnTo>
                  <a:lnTo>
                    <a:pt x="1211" y="0"/>
                  </a:lnTo>
                </a:path>
              </a:pathLst>
            </a:custGeom>
            <a:noFill/>
            <a:ln w="47625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5" name="Freeform 21"/>
            <p:cNvSpPr>
              <a:spLocks noChangeAspect="1"/>
            </p:cNvSpPr>
            <p:nvPr/>
          </p:nvSpPr>
          <p:spPr bwMode="auto">
            <a:xfrm>
              <a:off x="2080" y="3127"/>
              <a:ext cx="89" cy="89"/>
            </a:xfrm>
            <a:custGeom>
              <a:avLst/>
              <a:gdLst/>
              <a:ahLst/>
              <a:cxnLst>
                <a:cxn ang="0">
                  <a:pos x="33" y="66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3" y="66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FF788F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6" name="Freeform 22"/>
            <p:cNvSpPr>
              <a:spLocks noChangeAspect="1"/>
            </p:cNvSpPr>
            <p:nvPr/>
          </p:nvSpPr>
          <p:spPr bwMode="auto">
            <a:xfrm>
              <a:off x="2819" y="2747"/>
              <a:ext cx="89" cy="87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3" y="65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FF788F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7" name="Freeform 23"/>
            <p:cNvSpPr>
              <a:spLocks noChangeAspect="1"/>
            </p:cNvSpPr>
            <p:nvPr/>
          </p:nvSpPr>
          <p:spPr bwMode="auto">
            <a:xfrm>
              <a:off x="3065" y="2616"/>
              <a:ext cx="88" cy="87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3" y="65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FF788F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8" name="Freeform 24"/>
            <p:cNvSpPr>
              <a:spLocks noChangeAspect="1"/>
            </p:cNvSpPr>
            <p:nvPr/>
          </p:nvSpPr>
          <p:spPr bwMode="auto">
            <a:xfrm>
              <a:off x="3221" y="2529"/>
              <a:ext cx="91" cy="87"/>
            </a:xfrm>
            <a:custGeom>
              <a:avLst/>
              <a:gdLst/>
              <a:ahLst/>
              <a:cxnLst>
                <a:cxn ang="0">
                  <a:pos x="33" y="6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33" y="66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FF788F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9" name="Freeform 25"/>
            <p:cNvSpPr>
              <a:spLocks noChangeAspect="1"/>
            </p:cNvSpPr>
            <p:nvPr/>
          </p:nvSpPr>
          <p:spPr bwMode="auto">
            <a:xfrm>
              <a:off x="3379" y="2367"/>
              <a:ext cx="88" cy="86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3" y="65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chemeClr val="tx2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0" name="Freeform 26"/>
            <p:cNvSpPr>
              <a:spLocks noChangeAspect="1"/>
            </p:cNvSpPr>
            <p:nvPr/>
          </p:nvSpPr>
          <p:spPr bwMode="auto">
            <a:xfrm>
              <a:off x="3558" y="2148"/>
              <a:ext cx="88" cy="87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3" y="65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chemeClr val="tx2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1" name="Freeform 27"/>
            <p:cNvSpPr>
              <a:spLocks noChangeAspect="1"/>
            </p:cNvSpPr>
            <p:nvPr/>
          </p:nvSpPr>
          <p:spPr bwMode="auto">
            <a:xfrm>
              <a:off x="3738" y="1821"/>
              <a:ext cx="88" cy="88"/>
            </a:xfrm>
            <a:custGeom>
              <a:avLst/>
              <a:gdLst/>
              <a:ahLst/>
              <a:cxnLst>
                <a:cxn ang="0">
                  <a:pos x="32" y="66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2" y="66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chemeClr val="tx2"/>
            </a:solidFill>
            <a:ln w="5715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2" name="Rectangle 28"/>
            <p:cNvSpPr>
              <a:spLocks noChangeAspect="1" noChangeArrowheads="1"/>
            </p:cNvSpPr>
            <p:nvPr/>
          </p:nvSpPr>
          <p:spPr bwMode="auto">
            <a:xfrm>
              <a:off x="1837" y="3589"/>
              <a:ext cx="20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80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3" name="Rectangle 29"/>
            <p:cNvSpPr>
              <a:spLocks noChangeAspect="1" noChangeArrowheads="1"/>
            </p:cNvSpPr>
            <p:nvPr/>
          </p:nvSpPr>
          <p:spPr bwMode="auto">
            <a:xfrm>
              <a:off x="2240" y="3589"/>
              <a:ext cx="3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100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4" name="Rectangle 30"/>
            <p:cNvSpPr>
              <a:spLocks noChangeAspect="1" noChangeArrowheads="1"/>
            </p:cNvSpPr>
            <p:nvPr/>
          </p:nvSpPr>
          <p:spPr bwMode="auto">
            <a:xfrm>
              <a:off x="2689" y="3589"/>
              <a:ext cx="3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120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5" name="Rectangle 31"/>
            <p:cNvSpPr>
              <a:spLocks noChangeAspect="1" noChangeArrowheads="1"/>
            </p:cNvSpPr>
            <p:nvPr/>
          </p:nvSpPr>
          <p:spPr bwMode="auto">
            <a:xfrm>
              <a:off x="3137" y="3589"/>
              <a:ext cx="3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140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6" name="Rectangle 32"/>
            <p:cNvSpPr>
              <a:spLocks noChangeAspect="1" noChangeArrowheads="1"/>
            </p:cNvSpPr>
            <p:nvPr/>
          </p:nvSpPr>
          <p:spPr bwMode="auto">
            <a:xfrm>
              <a:off x="3584" y="3589"/>
              <a:ext cx="3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160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7" name="Rectangle 33"/>
            <p:cNvSpPr>
              <a:spLocks noChangeAspect="1" noChangeArrowheads="1"/>
            </p:cNvSpPr>
            <p:nvPr/>
          </p:nvSpPr>
          <p:spPr bwMode="auto">
            <a:xfrm>
              <a:off x="4031" y="3589"/>
              <a:ext cx="3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Helvetica" charset="0"/>
                </a:rPr>
                <a:t>180</a:t>
              </a:r>
              <a:endParaRPr lang="en-US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8" name="Rectangle 34"/>
            <p:cNvSpPr>
              <a:spLocks noChangeAspect="1" noChangeArrowheads="1"/>
            </p:cNvSpPr>
            <p:nvPr/>
          </p:nvSpPr>
          <p:spPr bwMode="auto">
            <a:xfrm>
              <a:off x="2417" y="3821"/>
              <a:ext cx="1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FFFFFF"/>
                  </a:solidFill>
                  <a:latin typeface="Helvetica" charset="0"/>
                </a:rPr>
                <a:t>Heart Rate</a:t>
              </a:r>
              <a:endParaRPr lang="en-US" sz="3200" b="0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543779" name="Text Box 35"/>
            <p:cNvSpPr txBox="1">
              <a:spLocks noChangeAspect="1" noChangeArrowheads="1"/>
            </p:cNvSpPr>
            <p:nvPr/>
          </p:nvSpPr>
          <p:spPr bwMode="auto">
            <a:xfrm>
              <a:off x="1630" y="3302"/>
              <a:ext cx="22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Helvetica" charset="0"/>
                </a:rPr>
                <a:t>0</a:t>
              </a:r>
            </a:p>
          </p:txBody>
        </p:sp>
        <p:sp>
          <p:nvSpPr>
            <p:cNvPr id="543780" name="Text Box 36"/>
            <p:cNvSpPr txBox="1">
              <a:spLocks noChangeAspect="1" noChangeArrowheads="1"/>
            </p:cNvSpPr>
            <p:nvPr/>
          </p:nvSpPr>
          <p:spPr bwMode="auto">
            <a:xfrm>
              <a:off x="1481" y="2836"/>
              <a:ext cx="34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Helvetica" charset="0"/>
                </a:rPr>
                <a:t>50</a:t>
              </a:r>
            </a:p>
          </p:txBody>
        </p:sp>
        <p:sp>
          <p:nvSpPr>
            <p:cNvPr id="543781" name="Text Box 37"/>
            <p:cNvSpPr txBox="1">
              <a:spLocks noChangeAspect="1" noChangeArrowheads="1"/>
            </p:cNvSpPr>
            <p:nvPr/>
          </p:nvSpPr>
          <p:spPr bwMode="auto">
            <a:xfrm>
              <a:off x="1372" y="2257"/>
              <a:ext cx="45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Helvetica" charset="0"/>
                </a:rPr>
                <a:t>100</a:t>
              </a:r>
            </a:p>
          </p:txBody>
        </p:sp>
        <p:sp>
          <p:nvSpPr>
            <p:cNvPr id="543782" name="Text Box 38"/>
            <p:cNvSpPr txBox="1">
              <a:spLocks noChangeAspect="1" noChangeArrowheads="1"/>
            </p:cNvSpPr>
            <p:nvPr/>
          </p:nvSpPr>
          <p:spPr bwMode="auto">
            <a:xfrm>
              <a:off x="1372" y="1715"/>
              <a:ext cx="45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Helvetica" charset="0"/>
                </a:rPr>
                <a:t>150</a:t>
              </a:r>
            </a:p>
          </p:txBody>
        </p:sp>
        <p:sp>
          <p:nvSpPr>
            <p:cNvPr id="543783" name="Text Box 39"/>
            <p:cNvSpPr txBox="1">
              <a:spLocks noChangeAspect="1" noChangeArrowheads="1"/>
            </p:cNvSpPr>
            <p:nvPr/>
          </p:nvSpPr>
          <p:spPr bwMode="auto">
            <a:xfrm>
              <a:off x="1372" y="1158"/>
              <a:ext cx="45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Helvetica" charset="0"/>
                </a:rPr>
                <a:t>200</a:t>
              </a:r>
            </a:p>
          </p:txBody>
        </p:sp>
        <p:sp>
          <p:nvSpPr>
            <p:cNvPr id="543784" name="Text Box 40"/>
            <p:cNvSpPr txBox="1">
              <a:spLocks noChangeAspect="1" noChangeArrowheads="1"/>
            </p:cNvSpPr>
            <p:nvPr/>
          </p:nvSpPr>
          <p:spPr bwMode="auto">
            <a:xfrm rot="-5400000">
              <a:off x="531" y="2163"/>
              <a:ext cx="129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Helvetica" charset="0"/>
                </a:rPr>
                <a:t>VE (L/min)</a:t>
              </a:r>
            </a:p>
          </p:txBody>
        </p:sp>
        <p:sp>
          <p:nvSpPr>
            <p:cNvPr id="543785" name="Line 41"/>
            <p:cNvSpPr>
              <a:spLocks noChangeAspect="1" noChangeShapeType="1"/>
            </p:cNvSpPr>
            <p:nvPr/>
          </p:nvSpPr>
          <p:spPr bwMode="auto">
            <a:xfrm rot="180342" flipV="1">
              <a:off x="2102" y="2108"/>
              <a:ext cx="1986" cy="1114"/>
            </a:xfrm>
            <a:prstGeom prst="line">
              <a:avLst/>
            </a:prstGeom>
            <a:noFill/>
            <a:ln w="47625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86" name="Text Box 42"/>
            <p:cNvSpPr txBox="1">
              <a:spLocks noChangeAspect="1" noChangeArrowheads="1"/>
            </p:cNvSpPr>
            <p:nvPr/>
          </p:nvSpPr>
          <p:spPr bwMode="auto">
            <a:xfrm>
              <a:off x="1920" y="1344"/>
              <a:ext cx="3050" cy="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tx2"/>
                  </a:solidFill>
                  <a:latin typeface="Helvetica" charset="0"/>
                </a:rPr>
                <a:t>By Minute Ventilation Method</a:t>
              </a:r>
              <a:endParaRPr lang="en-US" sz="2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Deficit and Debt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Oxygen deficit = difference between the total oxygen used during exercise and the total that would have been used if if use had achieved steady state immediately</a:t>
            </a:r>
          </a:p>
          <a:p>
            <a:r>
              <a:rPr lang="en-US"/>
              <a:t>Oxygen debt = total oxygen used during the recovery period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0" name="Rectangle 6"/>
          <p:cNvSpPr>
            <a:spLocks noGrp="1" noChangeArrowheads="1"/>
          </p:cNvSpPr>
          <p:nvPr>
            <p:ph type="title"/>
          </p:nvPr>
        </p:nvSpPr>
        <p:spPr>
          <a:xfrm>
            <a:off x="-1588" y="304800"/>
            <a:ext cx="9144001" cy="1143000"/>
          </a:xfrm>
        </p:spPr>
        <p:txBody>
          <a:bodyPr/>
          <a:lstStyle/>
          <a:p>
            <a:r>
              <a:rPr lang="en-US"/>
              <a:t>Recovery VO</a:t>
            </a:r>
            <a:r>
              <a:rPr lang="en-US" baseline="-25000"/>
              <a:t>2 or </a:t>
            </a:r>
            <a:r>
              <a:rPr lang="en-US"/>
              <a:t>Excess Post-exercise O</a:t>
            </a:r>
            <a:r>
              <a:rPr lang="en-US" baseline="-25000"/>
              <a:t>2</a:t>
            </a:r>
            <a:r>
              <a:rPr lang="en-US"/>
              <a:t> Consumption (EPOC)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5613" y="2017713"/>
            <a:ext cx="8229600" cy="4114800"/>
          </a:xfrm>
        </p:spPr>
        <p:txBody>
          <a:bodyPr/>
          <a:lstStyle/>
          <a:p>
            <a:pPr marL="406400" indent="-406400"/>
            <a:r>
              <a:rPr lang="en-US" sz="2800"/>
              <a:t>Fast component (Alactacid debt) = when prior exercise was primarily aerobic; repaid within 30 to 90 sec; restoration of ATP and CP depleted during exercise.</a:t>
            </a:r>
          </a:p>
          <a:p>
            <a:pPr marL="406400" indent="-406400"/>
            <a:r>
              <a:rPr lang="en-US" sz="2800"/>
              <a:t>Slow component (Lactacid debt) = reflects strenuous exercise; may take up to several hours to repay; may represent reconversion of lactate to glycogen and restoration of core temperature.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543800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Oxygen Deficit and Debt</a:t>
            </a:r>
            <a:endParaRPr lang="en-US" sz="4400" b="0" u="sng">
              <a:latin typeface="Century Schoolbook" pitchFamily="18" charset="0"/>
            </a:endParaRPr>
          </a:p>
        </p:txBody>
      </p:sp>
      <p:pic>
        <p:nvPicPr>
          <p:cNvPr id="219141" name="Picture 5" descr="fig04"/>
          <p:cNvPicPr>
            <a:picLocks noChangeAspect="1" noChangeArrowheads="1"/>
          </p:cNvPicPr>
          <p:nvPr/>
        </p:nvPicPr>
        <p:blipFill>
          <a:blip r:embed="rId3"/>
          <a:srcRect l="4201" t="7762" r="2475" b="2147"/>
          <a:stretch>
            <a:fillRect/>
          </a:stretch>
        </p:blipFill>
        <p:spPr bwMode="auto">
          <a:xfrm>
            <a:off x="22225" y="1752600"/>
            <a:ext cx="9121775" cy="414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Exchange Ratio/Quotient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Respiratory Exchange Ratio (RER): CO</a:t>
            </a:r>
            <a:r>
              <a:rPr lang="en-US" sz="2800" baseline="-25000"/>
              <a:t>2</a:t>
            </a:r>
            <a:r>
              <a:rPr lang="en-US" sz="2800"/>
              <a:t> expired/O</a:t>
            </a:r>
            <a:r>
              <a:rPr lang="en-US" sz="2800" baseline="-25000"/>
              <a:t>2</a:t>
            </a:r>
            <a:r>
              <a:rPr lang="en-US" sz="2800"/>
              <a:t> consumed </a:t>
            </a:r>
          </a:p>
          <a:p>
            <a:pPr>
              <a:lnSpc>
                <a:spcPct val="90000"/>
              </a:lnSpc>
            </a:pPr>
            <a:r>
              <a:rPr lang="en-US" sz="2800"/>
              <a:t>Respiratory Quotient (RQ): CO</a:t>
            </a:r>
            <a:r>
              <a:rPr lang="en-US" sz="2800" baseline="-25000"/>
              <a:t>2</a:t>
            </a:r>
            <a:r>
              <a:rPr lang="en-US" sz="2800"/>
              <a:t> produced/O</a:t>
            </a:r>
            <a:r>
              <a:rPr lang="en-US" sz="2800" baseline="-25000"/>
              <a:t>2</a:t>
            </a:r>
            <a:r>
              <a:rPr lang="en-US" sz="2800"/>
              <a:t> consumed at cellular level </a:t>
            </a:r>
          </a:p>
          <a:p>
            <a:pPr>
              <a:lnSpc>
                <a:spcPct val="90000"/>
              </a:lnSpc>
            </a:pPr>
            <a:r>
              <a:rPr lang="en-US" sz="2800"/>
              <a:t>RQ indicates type of substrate (fat vs. carbohydrate) being metabolized: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0.7 when fatty acids are main source of energy.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1.0 when CHO are primary energy source.</a:t>
            </a:r>
          </a:p>
          <a:p>
            <a:pPr>
              <a:lnSpc>
                <a:spcPct val="90000"/>
              </a:lnSpc>
            </a:pPr>
            <a:r>
              <a:rPr lang="en-US" sz="2800"/>
              <a:t>Can exceed 1.0 during heavy non-steady state, maximal exercise due to increased respiratory and metabolic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28600"/>
            <a:ext cx="7793038" cy="1143000"/>
          </a:xfrm>
        </p:spPr>
        <p:txBody>
          <a:bodyPr/>
          <a:lstStyle/>
          <a:p>
            <a:r>
              <a:rPr lang="en-US"/>
              <a:t>Energy from RER (No table)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(RER + 4) x (L/O</a:t>
            </a:r>
            <a:r>
              <a:rPr lang="en-US" baseline="-25000"/>
              <a:t>2</a:t>
            </a:r>
            <a:r>
              <a:rPr lang="en-US"/>
              <a:t> consumed per minute) = kcal/minute</a:t>
            </a:r>
          </a:p>
          <a:p>
            <a:pPr>
              <a:lnSpc>
                <a:spcPct val="90000"/>
              </a:lnSpc>
            </a:pPr>
            <a:r>
              <a:rPr lang="en-US"/>
              <a:t>For example:  </a:t>
            </a:r>
          </a:p>
          <a:p>
            <a:pPr lvl="1">
              <a:lnSpc>
                <a:spcPct val="90000"/>
              </a:lnSpc>
            </a:pPr>
            <a:r>
              <a:rPr lang="en-US"/>
              <a:t>RER determined from gas analysis =0.75</a:t>
            </a:r>
          </a:p>
          <a:p>
            <a:pPr lvl="1">
              <a:lnSpc>
                <a:spcPct val="90000"/>
              </a:lnSpc>
            </a:pPr>
            <a:r>
              <a:rPr lang="en-US"/>
              <a:t>4.0 + 0.75 = 4.75</a:t>
            </a:r>
          </a:p>
          <a:p>
            <a:pPr lvl="1">
              <a:lnSpc>
                <a:spcPct val="90000"/>
              </a:lnSpc>
            </a:pPr>
            <a:r>
              <a:rPr lang="en-US"/>
              <a:t>L of O</a:t>
            </a:r>
            <a:r>
              <a:rPr lang="en-US" baseline="-25000"/>
              <a:t>2</a:t>
            </a:r>
            <a:r>
              <a:rPr lang="en-US"/>
              <a:t> per minute = 3 liters</a:t>
            </a:r>
          </a:p>
          <a:p>
            <a:pPr lvl="1">
              <a:lnSpc>
                <a:spcPct val="90000"/>
              </a:lnSpc>
            </a:pPr>
            <a:r>
              <a:rPr lang="en-US"/>
              <a:t>4.75 x 3 = 14.25 kcal/min</a:t>
            </a:r>
          </a:p>
          <a:p>
            <a:pPr lvl="1">
              <a:lnSpc>
                <a:spcPct val="90000"/>
              </a:lnSpc>
            </a:pPr>
            <a:r>
              <a:rPr lang="en-US"/>
              <a:t>If exercised for 30 minutes = 427.5 kcals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Systems </a:t>
            </a:r>
            <a:br>
              <a:rPr lang="en-US"/>
            </a:br>
            <a:r>
              <a:rPr lang="en-US"/>
              <a:t>for Exercise</a:t>
            </a:r>
          </a:p>
        </p:txBody>
      </p:sp>
      <p:graphicFrame>
        <p:nvGraphicFramePr>
          <p:cNvPr id="366623" name="Group 31"/>
          <p:cNvGraphicFramePr>
            <a:graphicFrameLocks noGrp="1"/>
          </p:cNvGraphicFramePr>
          <p:nvPr>
            <p:ph type="tbl" idx="1"/>
          </p:nvPr>
        </p:nvGraphicFramePr>
        <p:xfrm>
          <a:off x="228600" y="1981200"/>
          <a:ext cx="8610600" cy="3700272"/>
        </p:xfrm>
        <a:graphic>
          <a:graphicData uri="http://schemas.openxmlformats.org/drawingml/2006/table">
            <a:tbl>
              <a:tblPr/>
              <a:tblGrid>
                <a:gridCol w="4703763"/>
                <a:gridCol w="1674812"/>
                <a:gridCol w="22320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Energy Systems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Mole of ATP/min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Time to Fatigue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Immediate: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 Phosphagen (Phosphocreatine and ATP)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5 to 10 sec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6B9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Short Term: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 Glycolysis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(Glycogen-Lactic Acid)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2.5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1.0 to 1.6 min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Long Term: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 Aerobic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" charset="0"/>
                        </a:rPr>
                        <a:t>Unlimited time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839788"/>
            <a:ext cx="8686800" cy="608012"/>
          </a:xfrm>
        </p:spPr>
        <p:txBody>
          <a:bodyPr/>
          <a:lstStyle/>
          <a:p>
            <a:r>
              <a:rPr lang="en-US"/>
              <a:t>Estimating Energy Expenditure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From RER: (RER + 4) x (L/O</a:t>
            </a:r>
            <a:r>
              <a:rPr lang="en-US" sz="2800" baseline="-25000"/>
              <a:t>2</a:t>
            </a:r>
            <a:r>
              <a:rPr lang="en-US" sz="2800"/>
              <a:t> per minute) = kcal/minute</a:t>
            </a:r>
          </a:p>
          <a:p>
            <a:pPr lvl="1"/>
            <a:r>
              <a:rPr lang="en-US" sz="2400"/>
              <a:t>RER = 0.75</a:t>
            </a:r>
          </a:p>
          <a:p>
            <a:pPr lvl="1"/>
            <a:r>
              <a:rPr lang="en-US" sz="2400"/>
              <a:t>4.0 + 0.75 = 4.75</a:t>
            </a:r>
          </a:p>
          <a:p>
            <a:pPr lvl="1"/>
            <a:r>
              <a:rPr lang="en-US" sz="2400"/>
              <a:t>L of O</a:t>
            </a:r>
            <a:r>
              <a:rPr lang="en-US" sz="2400" baseline="-25000"/>
              <a:t>2</a:t>
            </a:r>
            <a:r>
              <a:rPr lang="en-US" sz="2400"/>
              <a:t> per minute = 3 liters</a:t>
            </a:r>
          </a:p>
          <a:p>
            <a:pPr lvl="1"/>
            <a:r>
              <a:rPr lang="en-US" sz="2400"/>
              <a:t>4.75 x 3 = 14.25 kcal/min</a:t>
            </a:r>
          </a:p>
          <a:p>
            <a:r>
              <a:rPr lang="en-US" sz="2800"/>
              <a:t>From VO2: 1 L/min of O</a:t>
            </a:r>
            <a:r>
              <a:rPr lang="en-US" sz="2800" baseline="-25000"/>
              <a:t>2 </a:t>
            </a:r>
            <a:r>
              <a:rPr lang="en-US" sz="2800"/>
              <a:t>is</a:t>
            </a:r>
            <a:r>
              <a:rPr lang="en-US" sz="2800" baseline="-25000"/>
              <a:t> </a:t>
            </a:r>
            <a:r>
              <a:rPr lang="en-US" sz="2800"/>
              <a:t>~ 5 kcal/L </a:t>
            </a:r>
            <a:endParaRPr lang="en-US" sz="2800" baseline="-25000"/>
          </a:p>
          <a:p>
            <a:pPr lvl="1"/>
            <a:r>
              <a:rPr lang="en-US" sz="2400"/>
              <a:t>VO</a:t>
            </a:r>
            <a:r>
              <a:rPr lang="en-US" sz="2400" baseline="-25000"/>
              <a:t>2 </a:t>
            </a:r>
            <a:r>
              <a:rPr lang="en-US" sz="2400"/>
              <a:t>(L/min) = 3 </a:t>
            </a:r>
          </a:p>
          <a:p>
            <a:pPr lvl="1"/>
            <a:r>
              <a:rPr lang="en-US" sz="2400"/>
              <a:t>3 * 5 kcal/L = 15 kcal/min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MET: Metabolic Energy Equivalent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Expression of energy cost in METS</a:t>
            </a:r>
          </a:p>
          <a:p>
            <a:pPr lvl="1"/>
            <a:r>
              <a:rPr lang="en-US"/>
              <a:t>1 MET = energy cost at rest</a:t>
            </a:r>
          </a:p>
          <a:p>
            <a:pPr lvl="1"/>
            <a:r>
              <a:rPr lang="en-US"/>
              <a:t>1 MET = 3.5 ml/kg/min.</a:t>
            </a:r>
          </a:p>
          <a:p>
            <a:pPr lvl="1"/>
            <a:r>
              <a:rPr lang="en-US"/>
              <a:t>3 MET = 10.5 ml/kg/min</a:t>
            </a:r>
          </a:p>
          <a:p>
            <a:pPr lvl="1"/>
            <a:r>
              <a:rPr lang="en-US"/>
              <a:t>8 MET = 28 ml/kg/min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191000"/>
            <a:ext cx="1981200" cy="1930400"/>
          </a:xfrm>
          <a:prstGeom prst="rect">
            <a:avLst/>
          </a:prstGeom>
          <a:noFill/>
        </p:spPr>
      </p:pic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Training Principles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Individuality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Consider specific needs/ abilities of individual.</a:t>
            </a:r>
          </a:p>
          <a:p>
            <a:pPr>
              <a:lnSpc>
                <a:spcPct val="90000"/>
              </a:lnSpc>
            </a:pPr>
            <a:r>
              <a:rPr lang="en-US" sz="2800"/>
              <a:t>Specificity - SAID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Stress physiological systems critical for specific sport.</a:t>
            </a:r>
          </a:p>
          <a:p>
            <a:pPr>
              <a:lnSpc>
                <a:spcPct val="90000"/>
              </a:lnSpc>
            </a:pPr>
            <a:r>
              <a:rPr lang="en-US" sz="2800"/>
              <a:t>FITT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Frequency, Intensity, Time, Type</a:t>
            </a:r>
          </a:p>
          <a:p>
            <a:pPr>
              <a:lnSpc>
                <a:spcPct val="90000"/>
              </a:lnSpc>
            </a:pPr>
            <a:r>
              <a:rPr lang="en-US" sz="2800"/>
              <a:t>Progressive Overload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 training stimulus as body adapts.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Training Principles</a:t>
            </a:r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Periodization</a:t>
            </a:r>
          </a:p>
          <a:p>
            <a:pPr lvl="1"/>
            <a:r>
              <a:rPr lang="en-US" sz="2400"/>
              <a:t>Cycle specificity, intensity, and volume of training.</a:t>
            </a:r>
          </a:p>
          <a:p>
            <a:r>
              <a:rPr lang="en-US" sz="2800"/>
              <a:t>Hard/Easy</a:t>
            </a:r>
          </a:p>
          <a:p>
            <a:pPr lvl="1"/>
            <a:r>
              <a:rPr lang="en-US" sz="2400"/>
              <a:t>Alternate high with low intensity workouts.</a:t>
            </a:r>
          </a:p>
          <a:p>
            <a:r>
              <a:rPr lang="en-US" sz="2800"/>
              <a:t>Reversibility</a:t>
            </a:r>
          </a:p>
          <a:p>
            <a:pPr lvl="1"/>
            <a:r>
              <a:rPr lang="en-US" sz="2400"/>
              <a:t>When training is stopped, the training effect is quickly lost</a:t>
            </a:r>
          </a:p>
          <a:p>
            <a:endParaRPr lang="en-US" sz="2800"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SAID Principle</a:t>
            </a:r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Specific Adaptations to Imposed Demands</a:t>
            </a:r>
          </a:p>
          <a:p>
            <a:pPr lvl="1"/>
            <a:r>
              <a:rPr lang="en-US" sz="2400"/>
              <a:t>Specific exercise elicits specific adaptations to elicit specific training effects.</a:t>
            </a:r>
          </a:p>
          <a:p>
            <a:pPr lvl="1"/>
            <a:r>
              <a:rPr lang="en-US" sz="2400"/>
              <a:t>E.g. swimmers who swam 1 hr/day, 3x/wk for 10 weeks showed almost no improvement in running VO2 max.</a:t>
            </a:r>
          </a:p>
          <a:p>
            <a:pPr lvl="2"/>
            <a:r>
              <a:rPr lang="en-US" sz="2400"/>
              <a:t>Swimming VO2 increase – 11%</a:t>
            </a:r>
          </a:p>
          <a:p>
            <a:pPr lvl="2"/>
            <a:r>
              <a:rPr lang="en-US" sz="2400"/>
              <a:t>Running VO2 increase – 1.5%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Reversibility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514600"/>
            <a:ext cx="38100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sz="2800"/>
              <a:t>	Training effects gained through aerobic training are reversible through detraining.</a:t>
            </a:r>
          </a:p>
        </p:txBody>
      </p:sp>
      <p:grpSp>
        <p:nvGrpSpPr>
          <p:cNvPr id="486404" name="Group 4"/>
          <p:cNvGrpSpPr>
            <a:grpSpLocks noChangeAspect="1"/>
          </p:cNvGrpSpPr>
          <p:nvPr/>
        </p:nvGrpSpPr>
        <p:grpSpPr bwMode="auto">
          <a:xfrm>
            <a:off x="3605213" y="2032000"/>
            <a:ext cx="5233987" cy="4454525"/>
            <a:chOff x="881" y="1042"/>
            <a:chExt cx="3716" cy="3162"/>
          </a:xfrm>
        </p:grpSpPr>
        <p:sp>
          <p:nvSpPr>
            <p:cNvPr id="486405" name="Text Box 5"/>
            <p:cNvSpPr txBox="1">
              <a:spLocks noChangeAspect="1" noChangeArrowheads="1"/>
            </p:cNvSpPr>
            <p:nvPr/>
          </p:nvSpPr>
          <p:spPr bwMode="auto">
            <a:xfrm>
              <a:off x="1531" y="3958"/>
              <a:ext cx="2657" cy="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32" charset="0"/>
                </a:rPr>
                <a:t>Data from VA Convertino MSSE 1997</a:t>
              </a:r>
            </a:p>
          </p:txBody>
        </p:sp>
        <p:sp>
          <p:nvSpPr>
            <p:cNvPr id="486406" name="Freeform 6"/>
            <p:cNvSpPr>
              <a:spLocks noChangeAspect="1"/>
            </p:cNvSpPr>
            <p:nvPr/>
          </p:nvSpPr>
          <p:spPr bwMode="auto">
            <a:xfrm>
              <a:off x="1599" y="1386"/>
              <a:ext cx="2258" cy="20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06"/>
                </a:cxn>
                <a:cxn ang="0">
                  <a:pos x="2258" y="2006"/>
                </a:cxn>
              </a:cxnLst>
              <a:rect l="0" t="0" r="r" b="b"/>
              <a:pathLst>
                <a:path w="2258" h="2006">
                  <a:moveTo>
                    <a:pt x="0" y="0"/>
                  </a:moveTo>
                  <a:lnTo>
                    <a:pt x="0" y="2006"/>
                  </a:lnTo>
                  <a:lnTo>
                    <a:pt x="2258" y="2006"/>
                  </a:lnTo>
                </a:path>
              </a:pathLst>
            </a:cu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07" name="Line 7"/>
            <p:cNvSpPr>
              <a:spLocks noChangeAspect="1" noChangeShapeType="1"/>
            </p:cNvSpPr>
            <p:nvPr/>
          </p:nvSpPr>
          <p:spPr bwMode="auto">
            <a:xfrm>
              <a:off x="1564" y="3392"/>
              <a:ext cx="2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08" name="Line 8"/>
            <p:cNvSpPr>
              <a:spLocks noChangeAspect="1" noChangeShapeType="1"/>
            </p:cNvSpPr>
            <p:nvPr/>
          </p:nvSpPr>
          <p:spPr bwMode="auto">
            <a:xfrm>
              <a:off x="1564" y="2891"/>
              <a:ext cx="2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09" name="Line 9"/>
            <p:cNvSpPr>
              <a:spLocks noChangeAspect="1" noChangeShapeType="1"/>
            </p:cNvSpPr>
            <p:nvPr/>
          </p:nvSpPr>
          <p:spPr bwMode="auto">
            <a:xfrm>
              <a:off x="1564" y="2389"/>
              <a:ext cx="2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0" name="Line 10"/>
            <p:cNvSpPr>
              <a:spLocks noChangeAspect="1" noChangeShapeType="1"/>
            </p:cNvSpPr>
            <p:nvPr/>
          </p:nvSpPr>
          <p:spPr bwMode="auto">
            <a:xfrm>
              <a:off x="1564" y="1887"/>
              <a:ext cx="2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1" name="Line 11"/>
            <p:cNvSpPr>
              <a:spLocks noChangeAspect="1" noChangeShapeType="1"/>
            </p:cNvSpPr>
            <p:nvPr/>
          </p:nvSpPr>
          <p:spPr bwMode="auto">
            <a:xfrm>
              <a:off x="1564" y="1386"/>
              <a:ext cx="2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2" name="Line 12"/>
            <p:cNvSpPr>
              <a:spLocks noChangeAspect="1" noChangeShapeType="1"/>
            </p:cNvSpPr>
            <p:nvPr/>
          </p:nvSpPr>
          <p:spPr bwMode="auto">
            <a:xfrm flipV="1">
              <a:off x="1599" y="1386"/>
              <a:ext cx="1" cy="2006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3" name="Line 13"/>
            <p:cNvSpPr>
              <a:spLocks noChangeAspect="1" noChangeShapeType="1"/>
            </p:cNvSpPr>
            <p:nvPr/>
          </p:nvSpPr>
          <p:spPr bwMode="auto">
            <a:xfrm>
              <a:off x="1599" y="3413"/>
              <a:ext cx="1" cy="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4" name="Line 14"/>
            <p:cNvSpPr>
              <a:spLocks noChangeAspect="1" noChangeShapeType="1"/>
            </p:cNvSpPr>
            <p:nvPr/>
          </p:nvSpPr>
          <p:spPr bwMode="auto">
            <a:xfrm>
              <a:off x="2163" y="3413"/>
              <a:ext cx="1" cy="2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5" name="Line 15"/>
            <p:cNvSpPr>
              <a:spLocks noChangeAspect="1" noChangeShapeType="1"/>
            </p:cNvSpPr>
            <p:nvPr/>
          </p:nvSpPr>
          <p:spPr bwMode="auto">
            <a:xfrm>
              <a:off x="2728" y="3413"/>
              <a:ext cx="1" cy="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6" name="Line 16"/>
            <p:cNvSpPr>
              <a:spLocks noChangeAspect="1" noChangeShapeType="1"/>
            </p:cNvSpPr>
            <p:nvPr/>
          </p:nvSpPr>
          <p:spPr bwMode="auto">
            <a:xfrm>
              <a:off x="3292" y="3413"/>
              <a:ext cx="1" cy="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7" name="Line 17"/>
            <p:cNvSpPr>
              <a:spLocks noChangeAspect="1" noChangeShapeType="1"/>
            </p:cNvSpPr>
            <p:nvPr/>
          </p:nvSpPr>
          <p:spPr bwMode="auto">
            <a:xfrm>
              <a:off x="3857" y="3413"/>
              <a:ext cx="1" cy="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8" name="Line 18"/>
            <p:cNvSpPr>
              <a:spLocks noChangeAspect="1" noChangeShapeType="1"/>
            </p:cNvSpPr>
            <p:nvPr/>
          </p:nvSpPr>
          <p:spPr bwMode="auto">
            <a:xfrm>
              <a:off x="1599" y="3392"/>
              <a:ext cx="2258" cy="1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19" name="Oval 19"/>
            <p:cNvSpPr>
              <a:spLocks noChangeAspect="1" noChangeArrowheads="1"/>
            </p:cNvSpPr>
            <p:nvPr/>
          </p:nvSpPr>
          <p:spPr bwMode="auto">
            <a:xfrm>
              <a:off x="1975" y="1664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0" name="Oval 20"/>
            <p:cNvSpPr>
              <a:spLocks noChangeAspect="1" noChangeArrowheads="1"/>
            </p:cNvSpPr>
            <p:nvPr/>
          </p:nvSpPr>
          <p:spPr bwMode="auto">
            <a:xfrm>
              <a:off x="1975" y="1664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1" name="Oval 21"/>
            <p:cNvSpPr>
              <a:spLocks noChangeAspect="1" noChangeArrowheads="1"/>
            </p:cNvSpPr>
            <p:nvPr/>
          </p:nvSpPr>
          <p:spPr bwMode="auto">
            <a:xfrm>
              <a:off x="2142" y="1616"/>
              <a:ext cx="56" cy="55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2" name="Oval 22"/>
            <p:cNvSpPr>
              <a:spLocks noChangeAspect="1" noChangeArrowheads="1"/>
            </p:cNvSpPr>
            <p:nvPr/>
          </p:nvSpPr>
          <p:spPr bwMode="auto">
            <a:xfrm>
              <a:off x="2142" y="1616"/>
              <a:ext cx="63" cy="62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3" name="Oval 23"/>
            <p:cNvSpPr>
              <a:spLocks noChangeAspect="1" noChangeArrowheads="1"/>
            </p:cNvSpPr>
            <p:nvPr/>
          </p:nvSpPr>
          <p:spPr bwMode="auto">
            <a:xfrm>
              <a:off x="2142" y="1720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4" name="Oval 24"/>
            <p:cNvSpPr>
              <a:spLocks noChangeAspect="1" noChangeArrowheads="1"/>
            </p:cNvSpPr>
            <p:nvPr/>
          </p:nvSpPr>
          <p:spPr bwMode="auto">
            <a:xfrm>
              <a:off x="2142" y="1720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5" name="Oval 25"/>
            <p:cNvSpPr>
              <a:spLocks noChangeAspect="1" noChangeArrowheads="1"/>
            </p:cNvSpPr>
            <p:nvPr/>
          </p:nvSpPr>
          <p:spPr bwMode="auto">
            <a:xfrm>
              <a:off x="2142" y="1769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6" name="Oval 26"/>
            <p:cNvSpPr>
              <a:spLocks noChangeAspect="1" noChangeArrowheads="1"/>
            </p:cNvSpPr>
            <p:nvPr/>
          </p:nvSpPr>
          <p:spPr bwMode="auto">
            <a:xfrm>
              <a:off x="2142" y="1769"/>
              <a:ext cx="63" cy="63"/>
            </a:xfrm>
            <a:prstGeom prst="ellipse">
              <a:avLst/>
            </a:prstGeom>
            <a:solidFill>
              <a:srgbClr val="FD788C"/>
            </a:solidFill>
            <a:ln w="11113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7" name="Oval 27"/>
            <p:cNvSpPr>
              <a:spLocks noChangeAspect="1" noChangeArrowheads="1"/>
            </p:cNvSpPr>
            <p:nvPr/>
          </p:nvSpPr>
          <p:spPr bwMode="auto">
            <a:xfrm>
              <a:off x="2142" y="1818"/>
              <a:ext cx="56" cy="55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8" name="Oval 28"/>
            <p:cNvSpPr>
              <a:spLocks noChangeAspect="1" noChangeArrowheads="1"/>
            </p:cNvSpPr>
            <p:nvPr/>
          </p:nvSpPr>
          <p:spPr bwMode="auto">
            <a:xfrm>
              <a:off x="2142" y="1818"/>
              <a:ext cx="63" cy="62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29" name="Oval 29"/>
            <p:cNvSpPr>
              <a:spLocks noChangeAspect="1" noChangeArrowheads="1"/>
            </p:cNvSpPr>
            <p:nvPr/>
          </p:nvSpPr>
          <p:spPr bwMode="auto">
            <a:xfrm>
              <a:off x="2310" y="1818"/>
              <a:ext cx="55" cy="55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0" name="Oval 30"/>
            <p:cNvSpPr>
              <a:spLocks noChangeAspect="1" noChangeArrowheads="1"/>
            </p:cNvSpPr>
            <p:nvPr/>
          </p:nvSpPr>
          <p:spPr bwMode="auto">
            <a:xfrm>
              <a:off x="2310" y="1818"/>
              <a:ext cx="62" cy="62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1" name="Oval 31"/>
            <p:cNvSpPr>
              <a:spLocks noChangeAspect="1" noChangeArrowheads="1"/>
            </p:cNvSpPr>
            <p:nvPr/>
          </p:nvSpPr>
          <p:spPr bwMode="auto">
            <a:xfrm>
              <a:off x="2365" y="1720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2" name="Oval 32"/>
            <p:cNvSpPr>
              <a:spLocks noChangeAspect="1" noChangeArrowheads="1"/>
            </p:cNvSpPr>
            <p:nvPr/>
          </p:nvSpPr>
          <p:spPr bwMode="auto">
            <a:xfrm>
              <a:off x="2365" y="1720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3" name="Oval 33"/>
            <p:cNvSpPr>
              <a:spLocks noChangeAspect="1" noChangeArrowheads="1"/>
            </p:cNvSpPr>
            <p:nvPr/>
          </p:nvSpPr>
          <p:spPr bwMode="auto">
            <a:xfrm>
              <a:off x="2365" y="1845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4" name="Oval 34"/>
            <p:cNvSpPr>
              <a:spLocks noChangeAspect="1" noChangeArrowheads="1"/>
            </p:cNvSpPr>
            <p:nvPr/>
          </p:nvSpPr>
          <p:spPr bwMode="auto">
            <a:xfrm>
              <a:off x="2365" y="1845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5" name="Oval 35"/>
            <p:cNvSpPr>
              <a:spLocks noChangeAspect="1" noChangeArrowheads="1"/>
            </p:cNvSpPr>
            <p:nvPr/>
          </p:nvSpPr>
          <p:spPr bwMode="auto">
            <a:xfrm>
              <a:off x="2365" y="1992"/>
              <a:ext cx="56" cy="55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6" name="Oval 36"/>
            <p:cNvSpPr>
              <a:spLocks noChangeAspect="1" noChangeArrowheads="1"/>
            </p:cNvSpPr>
            <p:nvPr/>
          </p:nvSpPr>
          <p:spPr bwMode="auto">
            <a:xfrm>
              <a:off x="2365" y="1992"/>
              <a:ext cx="63" cy="62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7" name="Oval 37"/>
            <p:cNvSpPr>
              <a:spLocks noChangeAspect="1" noChangeArrowheads="1"/>
            </p:cNvSpPr>
            <p:nvPr/>
          </p:nvSpPr>
          <p:spPr bwMode="auto">
            <a:xfrm>
              <a:off x="2421" y="2068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8" name="Oval 38"/>
            <p:cNvSpPr>
              <a:spLocks noChangeAspect="1" noChangeArrowheads="1"/>
            </p:cNvSpPr>
            <p:nvPr/>
          </p:nvSpPr>
          <p:spPr bwMode="auto">
            <a:xfrm>
              <a:off x="2421" y="2068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39" name="Oval 39"/>
            <p:cNvSpPr>
              <a:spLocks noChangeAspect="1" noChangeArrowheads="1"/>
            </p:cNvSpPr>
            <p:nvPr/>
          </p:nvSpPr>
          <p:spPr bwMode="auto">
            <a:xfrm>
              <a:off x="2540" y="1866"/>
              <a:ext cx="55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0" name="Oval 40"/>
            <p:cNvSpPr>
              <a:spLocks noChangeAspect="1" noChangeArrowheads="1"/>
            </p:cNvSpPr>
            <p:nvPr/>
          </p:nvSpPr>
          <p:spPr bwMode="auto">
            <a:xfrm>
              <a:off x="2540" y="1866"/>
              <a:ext cx="62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1" name="Oval 41"/>
            <p:cNvSpPr>
              <a:spLocks noChangeAspect="1" noChangeArrowheads="1"/>
            </p:cNvSpPr>
            <p:nvPr/>
          </p:nvSpPr>
          <p:spPr bwMode="auto">
            <a:xfrm>
              <a:off x="2707" y="1971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2" name="Oval 42"/>
            <p:cNvSpPr>
              <a:spLocks noChangeAspect="1" noChangeArrowheads="1"/>
            </p:cNvSpPr>
            <p:nvPr/>
          </p:nvSpPr>
          <p:spPr bwMode="auto">
            <a:xfrm>
              <a:off x="2707" y="1971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3" name="Oval 43"/>
            <p:cNvSpPr>
              <a:spLocks noChangeAspect="1" noChangeArrowheads="1"/>
            </p:cNvSpPr>
            <p:nvPr/>
          </p:nvSpPr>
          <p:spPr bwMode="auto">
            <a:xfrm>
              <a:off x="2707" y="2723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4" name="Oval 44"/>
            <p:cNvSpPr>
              <a:spLocks noChangeAspect="1" noChangeArrowheads="1"/>
            </p:cNvSpPr>
            <p:nvPr/>
          </p:nvSpPr>
          <p:spPr bwMode="auto">
            <a:xfrm>
              <a:off x="2707" y="2723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5" name="Oval 45"/>
            <p:cNvSpPr>
              <a:spLocks noChangeAspect="1" noChangeArrowheads="1"/>
            </p:cNvSpPr>
            <p:nvPr/>
          </p:nvSpPr>
          <p:spPr bwMode="auto">
            <a:xfrm>
              <a:off x="3041" y="2368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6" name="Oval 46"/>
            <p:cNvSpPr>
              <a:spLocks noChangeAspect="1" noChangeArrowheads="1"/>
            </p:cNvSpPr>
            <p:nvPr/>
          </p:nvSpPr>
          <p:spPr bwMode="auto">
            <a:xfrm>
              <a:off x="3041" y="2368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7" name="Oval 47"/>
            <p:cNvSpPr>
              <a:spLocks noChangeAspect="1" noChangeArrowheads="1"/>
            </p:cNvSpPr>
            <p:nvPr/>
          </p:nvSpPr>
          <p:spPr bwMode="auto">
            <a:xfrm>
              <a:off x="3160" y="2270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8" name="Oval 48"/>
            <p:cNvSpPr>
              <a:spLocks noChangeAspect="1" noChangeArrowheads="1"/>
            </p:cNvSpPr>
            <p:nvPr/>
          </p:nvSpPr>
          <p:spPr bwMode="auto">
            <a:xfrm>
              <a:off x="3160" y="2270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49" name="Oval 49"/>
            <p:cNvSpPr>
              <a:spLocks noChangeAspect="1" noChangeArrowheads="1"/>
            </p:cNvSpPr>
            <p:nvPr/>
          </p:nvSpPr>
          <p:spPr bwMode="auto">
            <a:xfrm>
              <a:off x="3160" y="2319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0" name="Oval 50"/>
            <p:cNvSpPr>
              <a:spLocks noChangeAspect="1" noChangeArrowheads="1"/>
            </p:cNvSpPr>
            <p:nvPr/>
          </p:nvSpPr>
          <p:spPr bwMode="auto">
            <a:xfrm>
              <a:off x="3160" y="2319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1" name="Oval 51"/>
            <p:cNvSpPr>
              <a:spLocks noChangeAspect="1" noChangeArrowheads="1"/>
            </p:cNvSpPr>
            <p:nvPr/>
          </p:nvSpPr>
          <p:spPr bwMode="auto">
            <a:xfrm>
              <a:off x="3160" y="2368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2" name="Oval 52"/>
            <p:cNvSpPr>
              <a:spLocks noChangeAspect="1" noChangeArrowheads="1"/>
            </p:cNvSpPr>
            <p:nvPr/>
          </p:nvSpPr>
          <p:spPr bwMode="auto">
            <a:xfrm>
              <a:off x="3160" y="2368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3" name="Oval 53"/>
            <p:cNvSpPr>
              <a:spLocks noChangeAspect="1" noChangeArrowheads="1"/>
            </p:cNvSpPr>
            <p:nvPr/>
          </p:nvSpPr>
          <p:spPr bwMode="auto">
            <a:xfrm>
              <a:off x="3271" y="2368"/>
              <a:ext cx="56" cy="56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4" name="Oval 54"/>
            <p:cNvSpPr>
              <a:spLocks noChangeAspect="1" noChangeArrowheads="1"/>
            </p:cNvSpPr>
            <p:nvPr/>
          </p:nvSpPr>
          <p:spPr bwMode="auto">
            <a:xfrm>
              <a:off x="3271" y="2368"/>
              <a:ext cx="63" cy="63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5" name="Oval 55"/>
            <p:cNvSpPr>
              <a:spLocks noChangeAspect="1" noChangeArrowheads="1"/>
            </p:cNvSpPr>
            <p:nvPr/>
          </p:nvSpPr>
          <p:spPr bwMode="auto">
            <a:xfrm>
              <a:off x="3271" y="3121"/>
              <a:ext cx="56" cy="55"/>
            </a:xfrm>
            <a:prstGeom prst="ellipse">
              <a:avLst/>
            </a:prstGeom>
            <a:solidFill>
              <a:srgbClr val="BC3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6" name="Oval 56"/>
            <p:cNvSpPr>
              <a:spLocks noChangeAspect="1" noChangeArrowheads="1"/>
            </p:cNvSpPr>
            <p:nvPr/>
          </p:nvSpPr>
          <p:spPr bwMode="auto">
            <a:xfrm>
              <a:off x="3271" y="3121"/>
              <a:ext cx="63" cy="62"/>
            </a:xfrm>
            <a:prstGeom prst="ellipse">
              <a:avLst/>
            </a:prstGeom>
            <a:solidFill>
              <a:srgbClr val="FD788C"/>
            </a:solidFill>
            <a:ln w="38100">
              <a:solidFill>
                <a:srgbClr val="FD788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57" name="Rectangle 57"/>
            <p:cNvSpPr>
              <a:spLocks noChangeAspect="1" noChangeArrowheads="1"/>
            </p:cNvSpPr>
            <p:nvPr/>
          </p:nvSpPr>
          <p:spPr bwMode="auto">
            <a:xfrm>
              <a:off x="1200" y="3303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-40</a:t>
              </a:r>
              <a:endParaRPr lang="en-US" b="0">
                <a:solidFill>
                  <a:schemeClr val="bg2"/>
                </a:solidFill>
                <a:latin typeface="Helvetica" charset="0"/>
              </a:endParaRPr>
            </a:p>
          </p:txBody>
        </p:sp>
        <p:sp>
          <p:nvSpPr>
            <p:cNvPr id="486458" name="Rectangle 58"/>
            <p:cNvSpPr>
              <a:spLocks noChangeAspect="1" noChangeArrowheads="1"/>
            </p:cNvSpPr>
            <p:nvPr/>
          </p:nvSpPr>
          <p:spPr bwMode="auto">
            <a:xfrm>
              <a:off x="1200" y="2801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-30</a:t>
              </a:r>
              <a:endParaRPr lang="en-US" b="0">
                <a:solidFill>
                  <a:schemeClr val="bg2"/>
                </a:solidFill>
              </a:endParaRPr>
            </a:p>
          </p:txBody>
        </p:sp>
        <p:sp>
          <p:nvSpPr>
            <p:cNvPr id="486459" name="Rectangle 59"/>
            <p:cNvSpPr>
              <a:spLocks noChangeAspect="1" noChangeArrowheads="1"/>
            </p:cNvSpPr>
            <p:nvPr/>
          </p:nvSpPr>
          <p:spPr bwMode="auto">
            <a:xfrm>
              <a:off x="1200" y="2300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-20</a:t>
              </a:r>
              <a:endParaRPr lang="en-US" b="0">
                <a:solidFill>
                  <a:schemeClr val="bg2"/>
                </a:solidFill>
                <a:latin typeface="Helvetica" charset="0"/>
              </a:endParaRPr>
            </a:p>
          </p:txBody>
        </p:sp>
        <p:sp>
          <p:nvSpPr>
            <p:cNvPr id="486460" name="Rectangle 60"/>
            <p:cNvSpPr>
              <a:spLocks noChangeAspect="1" noChangeArrowheads="1"/>
            </p:cNvSpPr>
            <p:nvPr/>
          </p:nvSpPr>
          <p:spPr bwMode="auto">
            <a:xfrm>
              <a:off x="1200" y="1798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-10</a:t>
              </a:r>
              <a:endParaRPr lang="en-US" b="0">
                <a:solidFill>
                  <a:schemeClr val="bg2"/>
                </a:solidFill>
                <a:latin typeface="Helvetica" charset="0"/>
              </a:endParaRPr>
            </a:p>
          </p:txBody>
        </p:sp>
        <p:sp>
          <p:nvSpPr>
            <p:cNvPr id="486461" name="Rectangle 61"/>
            <p:cNvSpPr>
              <a:spLocks noChangeAspect="1" noChangeArrowheads="1"/>
            </p:cNvSpPr>
            <p:nvPr/>
          </p:nvSpPr>
          <p:spPr bwMode="auto">
            <a:xfrm>
              <a:off x="1312" y="1296"/>
              <a:ext cx="12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0</a:t>
              </a:r>
              <a:endParaRPr lang="en-US" b="0">
                <a:solidFill>
                  <a:schemeClr val="bg2"/>
                </a:solidFill>
                <a:latin typeface="Helvetica" charset="0"/>
              </a:endParaRPr>
            </a:p>
          </p:txBody>
        </p:sp>
        <p:sp>
          <p:nvSpPr>
            <p:cNvPr id="486462" name="Rectangle 62"/>
            <p:cNvSpPr>
              <a:spLocks noChangeAspect="1" noChangeArrowheads="1"/>
            </p:cNvSpPr>
            <p:nvPr/>
          </p:nvSpPr>
          <p:spPr bwMode="auto">
            <a:xfrm>
              <a:off x="1574" y="3457"/>
              <a:ext cx="12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0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3" name="Rectangle 63"/>
            <p:cNvSpPr>
              <a:spLocks noChangeAspect="1" noChangeArrowheads="1"/>
            </p:cNvSpPr>
            <p:nvPr/>
          </p:nvSpPr>
          <p:spPr bwMode="auto">
            <a:xfrm>
              <a:off x="2104" y="3457"/>
              <a:ext cx="24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10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4" name="Rectangle 64"/>
            <p:cNvSpPr>
              <a:spLocks noChangeAspect="1" noChangeArrowheads="1"/>
            </p:cNvSpPr>
            <p:nvPr/>
          </p:nvSpPr>
          <p:spPr bwMode="auto">
            <a:xfrm>
              <a:off x="2668" y="3457"/>
              <a:ext cx="24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20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5" name="Rectangle 65"/>
            <p:cNvSpPr>
              <a:spLocks noChangeAspect="1" noChangeArrowheads="1"/>
            </p:cNvSpPr>
            <p:nvPr/>
          </p:nvSpPr>
          <p:spPr bwMode="auto">
            <a:xfrm>
              <a:off x="3233" y="3457"/>
              <a:ext cx="24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30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6" name="Rectangle 66"/>
            <p:cNvSpPr>
              <a:spLocks noChangeAspect="1" noChangeArrowheads="1"/>
            </p:cNvSpPr>
            <p:nvPr/>
          </p:nvSpPr>
          <p:spPr bwMode="auto">
            <a:xfrm>
              <a:off x="3797" y="3457"/>
              <a:ext cx="24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40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7" name="Rectangle 67"/>
            <p:cNvSpPr>
              <a:spLocks noChangeAspect="1" noChangeArrowheads="1"/>
            </p:cNvSpPr>
            <p:nvPr/>
          </p:nvSpPr>
          <p:spPr bwMode="auto">
            <a:xfrm>
              <a:off x="2112" y="3687"/>
              <a:ext cx="164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AE1F3"/>
                  </a:solidFill>
                  <a:latin typeface="Helvetica" charset="0"/>
                </a:rPr>
                <a:t>Days of Bedrest</a:t>
              </a:r>
              <a:endParaRPr lang="en-US" b="0">
                <a:solidFill>
                  <a:srgbClr val="CAE1F3"/>
                </a:solidFill>
                <a:latin typeface="Helvetica" charset="0"/>
              </a:endParaRPr>
            </a:p>
          </p:txBody>
        </p:sp>
        <p:sp>
          <p:nvSpPr>
            <p:cNvPr id="486468" name="Rectangle 68"/>
            <p:cNvSpPr>
              <a:spLocks noChangeAspect="1" noChangeArrowheads="1"/>
            </p:cNvSpPr>
            <p:nvPr/>
          </p:nvSpPr>
          <p:spPr bwMode="auto">
            <a:xfrm>
              <a:off x="2640" y="1248"/>
              <a:ext cx="1957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%Decline in VO</a:t>
              </a:r>
              <a:r>
                <a:rPr lang="en-US" baseline="-25000">
                  <a:solidFill>
                    <a:schemeClr val="bg2"/>
                  </a:solidFill>
                  <a:latin typeface="Helvetica" charset="0"/>
                </a:rPr>
                <a:t>2max</a:t>
              </a:r>
              <a:endParaRPr lang="en-US">
                <a:solidFill>
                  <a:schemeClr val="bg2"/>
                </a:solidFill>
                <a:latin typeface="Helvetica" charset="0"/>
              </a:endParaRPr>
            </a:p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1.4 - 0.85 X Days;</a:t>
              </a:r>
            </a:p>
            <a:p>
              <a:r>
                <a:rPr lang="en-US">
                  <a:solidFill>
                    <a:schemeClr val="bg2"/>
                  </a:solidFill>
                  <a:latin typeface="Helvetica" charset="0"/>
                </a:rPr>
                <a:t>r = - 0.73</a:t>
              </a:r>
            </a:p>
          </p:txBody>
        </p:sp>
        <p:sp>
          <p:nvSpPr>
            <p:cNvPr id="486469" name="Freeform 69"/>
            <p:cNvSpPr>
              <a:spLocks noChangeAspect="1"/>
            </p:cNvSpPr>
            <p:nvPr/>
          </p:nvSpPr>
          <p:spPr bwMode="auto">
            <a:xfrm>
              <a:off x="1651" y="1414"/>
              <a:ext cx="2237" cy="1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7" y="1547"/>
                </a:cxn>
                <a:cxn ang="0">
                  <a:pos x="0" y="0"/>
                </a:cxn>
              </a:cxnLst>
              <a:rect l="0" t="0" r="r" b="b"/>
              <a:pathLst>
                <a:path w="2237" h="1547">
                  <a:moveTo>
                    <a:pt x="0" y="0"/>
                  </a:moveTo>
                  <a:lnTo>
                    <a:pt x="2237" y="1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 cmpd="sng">
              <a:solidFill>
                <a:srgbClr val="F3F5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470" name="Text Box 70"/>
            <p:cNvSpPr txBox="1">
              <a:spLocks noChangeAspect="1" noChangeArrowheads="1"/>
            </p:cNvSpPr>
            <p:nvPr/>
          </p:nvSpPr>
          <p:spPr bwMode="auto">
            <a:xfrm rot="-5400000">
              <a:off x="-179" y="2102"/>
              <a:ext cx="249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AE1F3"/>
                  </a:solidFill>
                  <a:latin typeface="Helvetica" charset="0"/>
                </a:rPr>
                <a:t>% Decline in VO</a:t>
              </a:r>
              <a:r>
                <a:rPr lang="en-US" sz="2800" baseline="-25000">
                  <a:solidFill>
                    <a:srgbClr val="CAE1F3"/>
                  </a:solidFill>
                  <a:latin typeface="Helvetica" charset="0"/>
                </a:rPr>
                <a:t>2max</a:t>
              </a:r>
            </a:p>
          </p:txBody>
        </p:sp>
        <p:sp>
          <p:nvSpPr>
            <p:cNvPr id="486471" name="Line 71"/>
            <p:cNvSpPr>
              <a:spLocks noChangeAspect="1" noChangeShapeType="1"/>
            </p:cNvSpPr>
            <p:nvPr/>
          </p:nvSpPr>
          <p:spPr bwMode="auto">
            <a:xfrm>
              <a:off x="2184" y="3417"/>
              <a:ext cx="1" cy="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to Training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High vs. low responders</a:t>
            </a:r>
          </a:p>
          <a:p>
            <a:pPr lvl="1">
              <a:lnSpc>
                <a:spcPct val="90000"/>
              </a:lnSpc>
            </a:pPr>
            <a:r>
              <a:rPr lang="en-US"/>
              <a:t>Bouchard et. al. research on twins</a:t>
            </a:r>
          </a:p>
          <a:p>
            <a:pPr lvl="1">
              <a:lnSpc>
                <a:spcPct val="90000"/>
              </a:lnSpc>
            </a:pPr>
            <a:r>
              <a:rPr lang="en-US"/>
              <a:t>People respond differently to training</a:t>
            </a:r>
          </a:p>
          <a:p>
            <a:pPr lvl="2">
              <a:lnSpc>
                <a:spcPct val="90000"/>
              </a:lnSpc>
            </a:pPr>
            <a:r>
              <a:rPr lang="en-US"/>
              <a:t>Genetics - strong influence</a:t>
            </a:r>
          </a:p>
          <a:p>
            <a:pPr lvl="2">
              <a:lnSpc>
                <a:spcPct val="90000"/>
              </a:lnSpc>
            </a:pPr>
            <a:r>
              <a:rPr lang="en-US"/>
              <a:t>Differences in aerobic capacity increases varied from 0 – 43% over a 9 -12 month training period.</a:t>
            </a:r>
          </a:p>
          <a:p>
            <a:pPr lvl="2">
              <a:lnSpc>
                <a:spcPct val="90000"/>
              </a:lnSpc>
            </a:pPr>
            <a:r>
              <a:rPr lang="en-US"/>
              <a:t>“Choose your parents wisely”</a:t>
            </a:r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64" name="Line 56"/>
          <p:cNvSpPr>
            <a:spLocks noChangeShapeType="1"/>
          </p:cNvSpPr>
          <p:nvPr/>
        </p:nvSpPr>
        <p:spPr bwMode="auto">
          <a:xfrm>
            <a:off x="5486400" y="41910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3" name="Line 55"/>
          <p:cNvSpPr>
            <a:spLocks noChangeShapeType="1"/>
          </p:cNvSpPr>
          <p:nvPr/>
        </p:nvSpPr>
        <p:spPr bwMode="auto">
          <a:xfrm>
            <a:off x="1928813" y="4203700"/>
            <a:ext cx="0" cy="508000"/>
          </a:xfrm>
          <a:prstGeom prst="line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0" y="43434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2" name="Oval 24"/>
          <p:cNvSpPr>
            <a:spLocks noChangeArrowheads="1"/>
          </p:cNvSpPr>
          <p:nvPr/>
        </p:nvSpPr>
        <p:spPr bwMode="auto">
          <a:xfrm>
            <a:off x="838200" y="4572000"/>
            <a:ext cx="2227263" cy="990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3" name="Oval 25"/>
          <p:cNvSpPr>
            <a:spLocks noChangeArrowheads="1"/>
          </p:cNvSpPr>
          <p:nvPr/>
        </p:nvSpPr>
        <p:spPr bwMode="auto">
          <a:xfrm>
            <a:off x="3200400" y="4578350"/>
            <a:ext cx="3052763" cy="10255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6" name="Text Box 28"/>
          <p:cNvSpPr txBox="1">
            <a:spLocks noChangeArrowheads="1"/>
          </p:cNvSpPr>
          <p:nvPr/>
        </p:nvSpPr>
        <p:spPr bwMode="auto">
          <a:xfrm>
            <a:off x="381000" y="6096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Performance measure?</a:t>
            </a:r>
          </a:p>
        </p:txBody>
      </p:sp>
      <p:sp>
        <p:nvSpPr>
          <p:cNvPr id="555038" name="Text Box 30"/>
          <p:cNvSpPr txBox="1">
            <a:spLocks noChangeArrowheads="1"/>
          </p:cNvSpPr>
          <p:nvPr/>
        </p:nvSpPr>
        <p:spPr bwMode="auto">
          <a:xfrm>
            <a:off x="5257800" y="6096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  <a:latin typeface="Helvetica" charset="0"/>
              </a:rPr>
              <a:t>Performance measure?</a:t>
            </a:r>
          </a:p>
        </p:txBody>
      </p:sp>
      <p:sp>
        <p:nvSpPr>
          <p:cNvPr id="55504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Determinants of </a:t>
            </a:r>
            <a:br>
              <a:rPr lang="en-US"/>
            </a:br>
            <a:r>
              <a:rPr lang="en-US"/>
              <a:t>Endurance Performance</a:t>
            </a:r>
          </a:p>
        </p:txBody>
      </p:sp>
      <p:sp>
        <p:nvSpPr>
          <p:cNvPr id="555041" name="Rectangle 33"/>
          <p:cNvSpPr>
            <a:spLocks noChangeArrowheads="1"/>
          </p:cNvSpPr>
          <p:nvPr/>
        </p:nvSpPr>
        <p:spPr bwMode="auto">
          <a:xfrm>
            <a:off x="2743200" y="1752600"/>
            <a:ext cx="3124200" cy="990600"/>
          </a:xfrm>
          <a:prstGeom prst="rect">
            <a:avLst/>
          </a:prstGeom>
          <a:gradFill rotWithShape="0">
            <a:gsLst>
              <a:gs pos="0">
                <a:srgbClr val="599BBA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39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2" name="Rectangle 34"/>
          <p:cNvSpPr>
            <a:spLocks noChangeArrowheads="1"/>
          </p:cNvSpPr>
          <p:nvPr/>
        </p:nvSpPr>
        <p:spPr bwMode="auto">
          <a:xfrm>
            <a:off x="831850" y="3505200"/>
            <a:ext cx="2209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539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3" name="Rectangle 35"/>
          <p:cNvSpPr>
            <a:spLocks noChangeArrowheads="1"/>
          </p:cNvSpPr>
          <p:nvPr/>
        </p:nvSpPr>
        <p:spPr bwMode="auto">
          <a:xfrm>
            <a:off x="4343400" y="3505200"/>
            <a:ext cx="2209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4" name="Oval 36"/>
          <p:cNvSpPr>
            <a:spLocks noChangeArrowheads="1"/>
          </p:cNvSpPr>
          <p:nvPr/>
        </p:nvSpPr>
        <p:spPr bwMode="auto">
          <a:xfrm>
            <a:off x="6950075" y="3429000"/>
            <a:ext cx="1524000" cy="838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53975">
            <a:solidFill>
              <a:srgbClr val="FDFE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5" name="Rectangle 37"/>
          <p:cNvSpPr>
            <a:spLocks noChangeArrowheads="1"/>
          </p:cNvSpPr>
          <p:nvPr/>
        </p:nvSpPr>
        <p:spPr bwMode="auto">
          <a:xfrm>
            <a:off x="1295400" y="4724400"/>
            <a:ext cx="13716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539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6" name="Rectangle 38"/>
          <p:cNvSpPr>
            <a:spLocks noChangeArrowheads="1"/>
          </p:cNvSpPr>
          <p:nvPr/>
        </p:nvSpPr>
        <p:spPr bwMode="auto">
          <a:xfrm>
            <a:off x="3792538" y="4724400"/>
            <a:ext cx="19050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7" name="Rectangle 39"/>
          <p:cNvSpPr>
            <a:spLocks noChangeArrowheads="1"/>
          </p:cNvSpPr>
          <p:nvPr/>
        </p:nvSpPr>
        <p:spPr bwMode="auto">
          <a:xfrm>
            <a:off x="6451600" y="4724400"/>
            <a:ext cx="17526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99BBA"/>
              </a:gs>
            </a:gsLst>
            <a:path path="shape">
              <a:fillToRect l="50000" t="50000" r="50000" b="50000"/>
            </a:path>
          </a:gra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2930525" y="203993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Helvetica" charset="0"/>
              </a:rPr>
              <a:t>Endurance</a:t>
            </a:r>
          </a:p>
        </p:txBody>
      </p:sp>
      <p:sp>
        <p:nvSpPr>
          <p:cNvPr id="555049" name="Text Box 41"/>
          <p:cNvSpPr txBox="1">
            <a:spLocks noChangeArrowheads="1"/>
          </p:cNvSpPr>
          <p:nvPr/>
        </p:nvSpPr>
        <p:spPr bwMode="auto">
          <a:xfrm>
            <a:off x="4098925" y="359568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Helvetica" charset="0"/>
              </a:rPr>
              <a:t>Maximal SS</a:t>
            </a:r>
          </a:p>
        </p:txBody>
      </p:sp>
      <p:sp>
        <p:nvSpPr>
          <p:cNvPr id="555050" name="Text Box 42"/>
          <p:cNvSpPr txBox="1">
            <a:spLocks noChangeArrowheads="1"/>
          </p:cNvSpPr>
          <p:nvPr/>
        </p:nvSpPr>
        <p:spPr bwMode="auto">
          <a:xfrm>
            <a:off x="511175" y="359568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Helvetica" charset="0"/>
              </a:rPr>
              <a:t>O</a:t>
            </a:r>
            <a:r>
              <a:rPr lang="en-US" sz="2800" baseline="-25000">
                <a:solidFill>
                  <a:schemeClr val="tx2"/>
                </a:solidFill>
                <a:latin typeface="Helvetica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Helvetica" charset="0"/>
              </a:rPr>
              <a:t> Delivery</a:t>
            </a:r>
          </a:p>
        </p:txBody>
      </p:sp>
      <p:sp>
        <p:nvSpPr>
          <p:cNvPr id="555051" name="Text Box 43"/>
          <p:cNvSpPr txBox="1">
            <a:spLocks noChangeArrowheads="1"/>
          </p:cNvSpPr>
          <p:nvPr/>
        </p:nvSpPr>
        <p:spPr bwMode="auto">
          <a:xfrm>
            <a:off x="6324600" y="3581400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DFE01"/>
                </a:solidFill>
                <a:latin typeface="Helvetica" charset="0"/>
              </a:rPr>
              <a:t>Other</a:t>
            </a:r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627063" y="481488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Helvetica" charset="0"/>
              </a:rPr>
              <a:t>VO</a:t>
            </a:r>
            <a:r>
              <a:rPr lang="en-US" sz="2800" baseline="-25000">
                <a:solidFill>
                  <a:schemeClr val="tx2"/>
                </a:solidFill>
                <a:latin typeface="Helvetica" charset="0"/>
              </a:rPr>
              <a:t>2max</a:t>
            </a:r>
            <a:endParaRPr lang="en-US" sz="280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555053" name="Text Box 45"/>
          <p:cNvSpPr txBox="1">
            <a:spLocks noChangeArrowheads="1"/>
          </p:cNvSpPr>
          <p:nvPr/>
        </p:nvSpPr>
        <p:spPr bwMode="auto">
          <a:xfrm>
            <a:off x="3336925" y="4748213"/>
            <a:ext cx="2759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>
                <a:latin typeface="Helvetica" charset="0"/>
              </a:rPr>
              <a:t>Lactate Threshold</a:t>
            </a:r>
          </a:p>
        </p:txBody>
      </p:sp>
      <p:sp>
        <p:nvSpPr>
          <p:cNvPr id="555054" name="Text Box 46"/>
          <p:cNvSpPr txBox="1">
            <a:spLocks noChangeArrowheads="1"/>
          </p:cNvSpPr>
          <p:nvPr/>
        </p:nvSpPr>
        <p:spPr bwMode="auto">
          <a:xfrm>
            <a:off x="5959475" y="4899025"/>
            <a:ext cx="27590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>
                <a:latin typeface="Helvetica" charset="0"/>
              </a:rPr>
              <a:t>Economy</a:t>
            </a:r>
          </a:p>
        </p:txBody>
      </p:sp>
      <p:sp>
        <p:nvSpPr>
          <p:cNvPr id="555057" name="Line 49"/>
          <p:cNvSpPr>
            <a:spLocks noChangeShapeType="1"/>
          </p:cNvSpPr>
          <p:nvPr/>
        </p:nvSpPr>
        <p:spPr bwMode="auto">
          <a:xfrm>
            <a:off x="4267200" y="2760663"/>
            <a:ext cx="0" cy="44450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58" name="Line 50"/>
          <p:cNvSpPr>
            <a:spLocks noChangeShapeType="1"/>
          </p:cNvSpPr>
          <p:nvPr/>
        </p:nvSpPr>
        <p:spPr bwMode="auto">
          <a:xfrm>
            <a:off x="1905000" y="3200400"/>
            <a:ext cx="3581400" cy="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59" name="Line 51"/>
          <p:cNvSpPr>
            <a:spLocks noChangeShapeType="1"/>
          </p:cNvSpPr>
          <p:nvPr/>
        </p:nvSpPr>
        <p:spPr bwMode="auto">
          <a:xfrm>
            <a:off x="1922463" y="3200400"/>
            <a:ext cx="0" cy="30480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0" name="Line 52"/>
          <p:cNvSpPr>
            <a:spLocks noChangeShapeType="1"/>
          </p:cNvSpPr>
          <p:nvPr/>
        </p:nvSpPr>
        <p:spPr bwMode="auto">
          <a:xfrm>
            <a:off x="5468938" y="3182938"/>
            <a:ext cx="0" cy="30480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1" name="Line 53"/>
          <p:cNvSpPr>
            <a:spLocks noChangeShapeType="1"/>
          </p:cNvSpPr>
          <p:nvPr/>
        </p:nvSpPr>
        <p:spPr bwMode="auto">
          <a:xfrm>
            <a:off x="5867400" y="2209800"/>
            <a:ext cx="1828800" cy="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2" name="Line 54"/>
          <p:cNvSpPr>
            <a:spLocks noChangeShapeType="1"/>
          </p:cNvSpPr>
          <p:nvPr/>
        </p:nvSpPr>
        <p:spPr bwMode="auto">
          <a:xfrm>
            <a:off x="7678738" y="2209800"/>
            <a:ext cx="0" cy="1206500"/>
          </a:xfrm>
          <a:prstGeom prst="line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5" name="Line 57"/>
          <p:cNvSpPr>
            <a:spLocks noChangeShapeType="1"/>
          </p:cNvSpPr>
          <p:nvPr/>
        </p:nvSpPr>
        <p:spPr bwMode="auto">
          <a:xfrm>
            <a:off x="4724400" y="4460875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6" name="Line 58"/>
          <p:cNvSpPr>
            <a:spLocks noChangeShapeType="1"/>
          </p:cNvSpPr>
          <p:nvPr/>
        </p:nvSpPr>
        <p:spPr bwMode="auto">
          <a:xfrm>
            <a:off x="4724400" y="4429125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7" name="Line 59"/>
          <p:cNvSpPr>
            <a:spLocks noChangeShapeType="1"/>
          </p:cNvSpPr>
          <p:nvPr/>
        </p:nvSpPr>
        <p:spPr bwMode="auto">
          <a:xfrm>
            <a:off x="7221538" y="446405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8" name="Line 60"/>
          <p:cNvSpPr>
            <a:spLocks noChangeShapeType="1"/>
          </p:cNvSpPr>
          <p:nvPr/>
        </p:nvSpPr>
        <p:spPr bwMode="auto">
          <a:xfrm flipV="1">
            <a:off x="1143000" y="5410200"/>
            <a:ext cx="762000" cy="762000"/>
          </a:xfrm>
          <a:prstGeom prst="line">
            <a:avLst/>
          </a:prstGeom>
          <a:noFill/>
          <a:ln w="6350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69" name="Line 61"/>
          <p:cNvSpPr>
            <a:spLocks noChangeShapeType="1"/>
          </p:cNvSpPr>
          <p:nvPr/>
        </p:nvSpPr>
        <p:spPr bwMode="auto">
          <a:xfrm flipH="1" flipV="1">
            <a:off x="5257800" y="5410200"/>
            <a:ext cx="762000" cy="762000"/>
          </a:xfrm>
          <a:prstGeom prst="line">
            <a:avLst/>
          </a:prstGeom>
          <a:noFill/>
          <a:ln w="63500">
            <a:solidFill>
              <a:srgbClr val="C10000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32" grpId="0" animBg="1"/>
      <p:bldP spid="555033" grpId="0" animBg="1"/>
      <p:bldP spid="5550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for Maximal Aerobic Power or VO</a:t>
            </a:r>
            <a:r>
              <a:rPr lang="en-US" baseline="-25000"/>
              <a:t>2max</a:t>
            </a:r>
            <a:endParaRPr lang="en-US"/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47850"/>
            <a:ext cx="284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7910" name="Picture 6" descr="physio bike ergome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2974975" cy="4343400"/>
          </a:xfrm>
          <a:prstGeom prst="rect">
            <a:avLst/>
          </a:prstGeom>
          <a:noFill/>
        </p:spPr>
      </p:pic>
      <p:sp>
        <p:nvSpPr>
          <p:cNvPr id="507911" name="Line 7"/>
          <p:cNvSpPr>
            <a:spLocks noChangeShapeType="1"/>
          </p:cNvSpPr>
          <p:nvPr/>
        </p:nvSpPr>
        <p:spPr bwMode="auto">
          <a:xfrm>
            <a:off x="8115300" y="1828800"/>
            <a:ext cx="50800" cy="4341813"/>
          </a:xfrm>
          <a:prstGeom prst="line">
            <a:avLst/>
          </a:prstGeom>
          <a:noFill/>
          <a:ln w="57150">
            <a:solidFill>
              <a:srgbClr val="584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Requirements for </a:t>
            </a:r>
            <a:br>
              <a:rPr lang="en-US" sz="4400"/>
            </a:br>
            <a:r>
              <a:rPr lang="en-US"/>
              <a:t>VO</a:t>
            </a:r>
            <a:r>
              <a:rPr lang="en-US" baseline="-25000"/>
              <a:t>2max</a:t>
            </a:r>
            <a:r>
              <a:rPr lang="en-US" sz="4400"/>
              <a:t> Testing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r>
              <a:rPr lang="en-US" sz="2800"/>
              <a:t>Minimal Requirements</a:t>
            </a:r>
          </a:p>
          <a:p>
            <a:pPr marL="917575" lvl="1" indent="-460375"/>
            <a:r>
              <a:rPr lang="en-US" sz="2400"/>
              <a:t>Work must involve large muscle groups.</a:t>
            </a:r>
          </a:p>
          <a:p>
            <a:pPr marL="917575" lvl="1" indent="-460375"/>
            <a:r>
              <a:rPr lang="en-US" sz="2400"/>
              <a:t>Rate of work must be measurable and reproducible.</a:t>
            </a:r>
          </a:p>
          <a:p>
            <a:pPr marL="917575" lvl="1" indent="-460375"/>
            <a:r>
              <a:rPr lang="en-US" sz="2400"/>
              <a:t>Test conditions should be standardized.</a:t>
            </a:r>
          </a:p>
          <a:p>
            <a:pPr marL="917575" lvl="1" indent="-460375"/>
            <a:r>
              <a:rPr lang="en-US" sz="2400"/>
              <a:t>Test should be tolerated by most people.</a:t>
            </a:r>
          </a:p>
          <a:p>
            <a:r>
              <a:rPr lang="en-US" sz="2800"/>
              <a:t>Desirable Requirements</a:t>
            </a:r>
          </a:p>
          <a:p>
            <a:pPr marL="917575" lvl="1" indent="-460375"/>
            <a:r>
              <a:rPr lang="en-US" sz="2400"/>
              <a:t>Motivation not a factor.</a:t>
            </a:r>
          </a:p>
          <a:p>
            <a:pPr marL="917575" lvl="1" indent="-460375"/>
            <a:r>
              <a:rPr lang="en-US" sz="2400"/>
              <a:t>Skill not required.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Anaerobic vs Aerobic </a:t>
            </a:r>
            <a:br>
              <a:rPr lang="en-US" sz="4400"/>
            </a:br>
            <a:r>
              <a:rPr lang="en-US" sz="4400"/>
              <a:t>Energy Systems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Anaerobic</a:t>
            </a:r>
          </a:p>
          <a:p>
            <a:pPr lvl="1"/>
            <a:r>
              <a:rPr lang="en-US"/>
              <a:t>ATP-PCR : ≤ 10 sec.</a:t>
            </a:r>
          </a:p>
          <a:p>
            <a:pPr lvl="1"/>
            <a:r>
              <a:rPr lang="en-US"/>
              <a:t>Glycolysis: &lt; 3 minutes</a:t>
            </a:r>
          </a:p>
          <a:p>
            <a:r>
              <a:rPr lang="en-US"/>
              <a:t>Aerobic</a:t>
            </a:r>
          </a:p>
          <a:p>
            <a:pPr lvl="1"/>
            <a:r>
              <a:rPr lang="en-US"/>
              <a:t>Krebs cycle</a:t>
            </a:r>
          </a:p>
          <a:p>
            <a:pPr lvl="1"/>
            <a:r>
              <a:rPr lang="en-US"/>
              <a:t>Electron Transport Chain</a:t>
            </a:r>
          </a:p>
          <a:p>
            <a:pPr lvl="1"/>
            <a:r>
              <a:rPr lang="en-US"/>
              <a:t>ß-Oxidation</a:t>
            </a:r>
            <a:endParaRPr lang="en-US" sz="2400"/>
          </a:p>
        </p:txBody>
      </p:sp>
      <p:sp>
        <p:nvSpPr>
          <p:cNvPr id="370692" name="AutoShape 4"/>
          <p:cNvSpPr>
            <a:spLocks/>
          </p:cNvSpPr>
          <p:nvPr/>
        </p:nvSpPr>
        <p:spPr bwMode="auto">
          <a:xfrm>
            <a:off x="5867400" y="4437063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311900" y="457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pitchFamily="34" charset="0"/>
              </a:rPr>
              <a:t>2 minutes 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“Exercise” Testing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981200"/>
            <a:ext cx="7313613" cy="4548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Ways to Measure Maximal Aerobic Power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Treadmill Walking/Running</a:t>
            </a:r>
          </a:p>
          <a:p>
            <a:r>
              <a:rPr lang="en-US"/>
              <a:t>Cycle Ergometry</a:t>
            </a:r>
          </a:p>
          <a:p>
            <a:r>
              <a:rPr lang="en-US"/>
              <a:t>Arm Ergometry</a:t>
            </a:r>
          </a:p>
          <a:p>
            <a:r>
              <a:rPr lang="en-US"/>
              <a:t>Step Tests</a:t>
            </a:r>
          </a:p>
        </p:txBody>
      </p:sp>
      <p:pic>
        <p:nvPicPr>
          <p:cNvPr id="385028" name="Picture 4" descr="handcycle erg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3124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5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648200"/>
            <a:ext cx="2209800" cy="1908175"/>
          </a:xfrm>
          <a:prstGeom prst="rect">
            <a:avLst/>
          </a:prstGeom>
          <a:noFill/>
        </p:spPr>
      </p:pic>
      <p:pic>
        <p:nvPicPr>
          <p:cNvPr id="385030" name="Picture 6" descr="stairclimbing 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4688" y="2667000"/>
            <a:ext cx="2043112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457200"/>
            <a:ext cx="8399462" cy="1143000"/>
          </a:xfrm>
        </p:spPr>
        <p:txBody>
          <a:bodyPr/>
          <a:lstStyle/>
          <a:p>
            <a:r>
              <a:rPr lang="en-US"/>
              <a:t>Maximal Values Achieved During Various Exercise Tests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Font typeface="Times" charset="0"/>
              <a:buNone/>
            </a:pPr>
            <a:r>
              <a:rPr lang="en-US" sz="3200">
                <a:solidFill>
                  <a:srgbClr val="CCECFF"/>
                </a:solidFill>
              </a:rPr>
              <a:t>Types of Exercise</a:t>
            </a:r>
            <a:endParaRPr lang="en-US" sz="2400">
              <a:solidFill>
                <a:srgbClr val="CCECFF"/>
              </a:solidFill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Uphill Running</a:t>
            </a:r>
            <a:endParaRPr lang="en-US">
              <a:latin typeface="Times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Horizontal Running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Upright Cycling	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Supine Cycling	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Arm Cranking	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Arms and Legs	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/>
              <a:t>Step Test</a:t>
            </a:r>
            <a:r>
              <a:rPr lang="en-US">
                <a:solidFill>
                  <a:srgbClr val="FFFF00"/>
                </a:solidFill>
              </a:rPr>
              <a:t> 	</a:t>
            </a: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981200"/>
            <a:ext cx="2514600" cy="4114800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ct val="30000"/>
              </a:spcAft>
              <a:buFont typeface="Times" charset="0"/>
              <a:buNone/>
            </a:pPr>
            <a:r>
              <a:rPr lang="en-US" sz="3200">
                <a:solidFill>
                  <a:srgbClr val="CCECFF"/>
                </a:solidFill>
              </a:rPr>
              <a:t>% of</a:t>
            </a:r>
            <a:r>
              <a:rPr lang="en-US">
                <a:solidFill>
                  <a:srgbClr val="CCECFF"/>
                </a:solidFill>
              </a:rPr>
              <a:t> </a:t>
            </a:r>
            <a:r>
              <a:rPr lang="en-US" sz="3200">
                <a:solidFill>
                  <a:srgbClr val="CCECFF"/>
                </a:solidFill>
              </a:rPr>
              <a:t>VO</a:t>
            </a:r>
            <a:r>
              <a:rPr lang="en-US" sz="1800">
                <a:solidFill>
                  <a:srgbClr val="CCECFF"/>
                </a:solidFill>
              </a:rPr>
              <a:t>2max</a:t>
            </a:r>
            <a:endParaRPr lang="en-US" sz="2400">
              <a:solidFill>
                <a:srgbClr val="CCECFF"/>
              </a:solidFill>
            </a:endParaRP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2600">
                <a:effectLst/>
              </a:rPr>
              <a:t>	</a:t>
            </a:r>
            <a:r>
              <a:rPr lang="en-US"/>
              <a:t>100%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95 - 98%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93 - 96%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82 - 85%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65 - 70%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100 - 104%</a:t>
            </a:r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/>
              <a:t>	97%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Maximal Treadmill/ Cycle Ergometer Protocols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800"/>
              <a:t>Constant Speed with Grade Changes</a:t>
            </a:r>
          </a:p>
          <a:p>
            <a:pPr marL="917575" lvl="1" indent="-460375">
              <a:spcBef>
                <a:spcPct val="10000"/>
              </a:spcBef>
            </a:pPr>
            <a:r>
              <a:rPr lang="en-US" sz="2400"/>
              <a:t>Naughton: 2 mph and 3.5% grade increases</a:t>
            </a:r>
          </a:p>
          <a:p>
            <a:pPr marL="917575" lvl="1" indent="-460375">
              <a:spcBef>
                <a:spcPct val="10000"/>
              </a:spcBef>
            </a:pPr>
            <a:r>
              <a:rPr lang="en-US" sz="2400"/>
              <a:t>Balke: 3 mph and 2% grade increases</a:t>
            </a:r>
          </a:p>
          <a:p>
            <a:pPr marL="917575" lvl="1" indent="-460375">
              <a:spcBef>
                <a:spcPct val="10000"/>
              </a:spcBef>
            </a:pPr>
            <a:r>
              <a:rPr lang="en-US" sz="2400"/>
              <a:t>HPL: 5 - 8 mph and 2.5% grade increases</a:t>
            </a:r>
          </a:p>
          <a:p>
            <a:pPr>
              <a:spcBef>
                <a:spcPct val="10000"/>
              </a:spcBef>
            </a:pPr>
            <a:r>
              <a:rPr lang="en-US" sz="2800"/>
              <a:t>Constant Grade with Speed Increases</a:t>
            </a:r>
          </a:p>
          <a:p>
            <a:pPr>
              <a:spcBef>
                <a:spcPct val="10000"/>
              </a:spcBef>
            </a:pPr>
            <a:r>
              <a:rPr lang="en-US" sz="2800"/>
              <a:t>Changing Grades and Speeds</a:t>
            </a:r>
          </a:p>
          <a:p>
            <a:pPr marL="917575" lvl="1" indent="-460375">
              <a:spcBef>
                <a:spcPct val="10000"/>
              </a:spcBef>
            </a:pPr>
            <a:r>
              <a:rPr lang="en-US" sz="2400"/>
              <a:t>Bruce and Modified Bruce</a:t>
            </a:r>
          </a:p>
          <a:p>
            <a:pPr>
              <a:spcBef>
                <a:spcPct val="10000"/>
              </a:spcBef>
            </a:pPr>
            <a:r>
              <a:rPr lang="en-US" sz="2800"/>
              <a:t>Cycle Ergometer: 1 to 3 minute stages with 25 to 60 step increments in Watts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938"/>
            <a:ext cx="8226425" cy="3573462"/>
          </a:xfrm>
          <a:prstGeom prst="rect">
            <a:avLst/>
          </a:prstGeom>
          <a:noFill/>
        </p:spPr>
      </p:pic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200" y="3270250"/>
            <a:ext cx="3244850" cy="3654425"/>
          </a:xfrm>
          <a:prstGeom prst="rect">
            <a:avLst/>
          </a:prstGeom>
          <a:noFill/>
        </p:spPr>
      </p:pic>
      <p:pic>
        <p:nvPicPr>
          <p:cNvPr id="389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2950" y="3271838"/>
            <a:ext cx="3263900" cy="3659187"/>
          </a:xfrm>
          <a:prstGeom prst="rect">
            <a:avLst/>
          </a:prstGeom>
          <a:noFill/>
        </p:spPr>
      </p:pic>
      <p:pic>
        <p:nvPicPr>
          <p:cNvPr id="389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3738563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Used to Document Maximal Oxygen Uptake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Primary Criteria</a:t>
            </a:r>
          </a:p>
          <a:p>
            <a:pPr lvl="1"/>
            <a:r>
              <a:rPr lang="en-US" sz="2400"/>
              <a:t>&lt; 2.1 ml/kg/min (150 ml/min) increase with 2.5% grade increase</a:t>
            </a:r>
          </a:p>
          <a:p>
            <a:r>
              <a:rPr lang="en-US" sz="2800"/>
              <a:t>Secondary Criteria</a:t>
            </a:r>
          </a:p>
          <a:p>
            <a:pPr lvl="1"/>
            <a:r>
              <a:rPr lang="en-US" sz="2400"/>
              <a:t>Blood lactate ≥ 8 mmol/L</a:t>
            </a:r>
          </a:p>
          <a:p>
            <a:pPr lvl="1"/>
            <a:r>
              <a:rPr lang="en-US" sz="2400"/>
              <a:t>RER ≥ 1.15</a:t>
            </a:r>
          </a:p>
          <a:p>
            <a:pPr lvl="1"/>
            <a:r>
              <a:rPr lang="en-US" sz="2400">
                <a:sym typeface="Wingdings" pitchFamily="2" charset="2"/>
              </a:rPr>
              <a:t> </a:t>
            </a:r>
            <a:r>
              <a:rPr lang="en-US" sz="2400"/>
              <a:t>in HR to estimated max for age ± 10 bpm</a:t>
            </a:r>
          </a:p>
          <a:p>
            <a:pPr lvl="1"/>
            <a:r>
              <a:rPr lang="en-US" sz="2400"/>
              <a:t>Borg Scale ≥ 17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</a:t>
            </a:r>
            <a:r>
              <a:rPr lang="en-US" sz="3600" baseline="-25000"/>
              <a:t>2max</a:t>
            </a:r>
            <a:r>
              <a:rPr lang="en-US"/>
              <a:t> Classification </a:t>
            </a:r>
            <a:br>
              <a:rPr lang="en-US"/>
            </a:br>
            <a:r>
              <a:rPr lang="en-US"/>
              <a:t>for Men </a:t>
            </a:r>
            <a:r>
              <a:rPr lang="en-US" sz="3200"/>
              <a:t>(ml/kg/min)</a:t>
            </a:r>
            <a:endParaRPr lang="en-US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798513" y="457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0" hangingPunct="0">
              <a:lnSpc>
                <a:spcPct val="90000"/>
              </a:lnSpc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787400" y="1684338"/>
            <a:ext cx="16160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Age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(yrs)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20 - 29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30 - 39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40 - 49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50 - 59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60 - 69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2508250" y="1684338"/>
            <a:ext cx="8953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Low</a:t>
            </a:r>
            <a:endParaRPr lang="en-US" sz="2800" b="0">
              <a:latin typeface="Times New Roman" pitchFamily="18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&lt;25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&lt;23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&lt;20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&lt;18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&lt;16</a:t>
            </a: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3411538" y="1728788"/>
            <a:ext cx="1133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Fair</a:t>
            </a:r>
            <a:endParaRPr lang="en-US" sz="2600" b="0">
              <a:latin typeface="Times New Roman" pitchFamily="18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25 - 33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23 - 30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20 - 26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18 - 24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16 - 22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592638" y="1728788"/>
            <a:ext cx="14874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Average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34 - 42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31 - 38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27 - 35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25 - 33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23 - 30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6127750" y="1728788"/>
            <a:ext cx="1133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Good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43 - 52</a:t>
            </a:r>
          </a:p>
          <a:p>
            <a:pPr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39 - 48</a:t>
            </a:r>
          </a:p>
          <a:p>
            <a:pPr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36 - 44</a:t>
            </a:r>
          </a:p>
          <a:p>
            <a:pPr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34 - 42</a:t>
            </a:r>
          </a:p>
          <a:p>
            <a:pPr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31 - 40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7259638" y="1728788"/>
            <a:ext cx="917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High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53+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49+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45+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43+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41+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>
            <a:off x="838200" y="6096000"/>
            <a:ext cx="7391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838200" y="2590800"/>
            <a:ext cx="7391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</a:t>
            </a:r>
            <a:r>
              <a:rPr lang="en-US" sz="3600" baseline="-25000"/>
              <a:t>2max</a:t>
            </a:r>
            <a:r>
              <a:rPr lang="en-US"/>
              <a:t> Classification for Women </a:t>
            </a:r>
            <a:r>
              <a:rPr lang="en-US" sz="3200"/>
              <a:t>(ml/kg/min)</a:t>
            </a:r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787400" y="1684338"/>
            <a:ext cx="16160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Age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(yrs)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20 - 29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30 - 39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40 - 49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50 - 59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60 - 69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2508250" y="1684338"/>
            <a:ext cx="8953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Low</a:t>
            </a:r>
            <a:endParaRPr lang="en-US" sz="2800" b="0">
              <a:latin typeface="Times New Roman" pitchFamily="18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&lt;24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&lt;20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&lt;17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&lt;15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&lt;13</a:t>
            </a: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3411538" y="1684338"/>
            <a:ext cx="11334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Fair</a:t>
            </a:r>
            <a:endParaRPr lang="en-US" sz="2800" b="0"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24 - 30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20 - 27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17 - 23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15 - 20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13 - 17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4541838" y="1684338"/>
            <a:ext cx="15875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Average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31 - 37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28 - 33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24 - 30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21 - 27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18 - 23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6127750" y="1684338"/>
            <a:ext cx="11334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Good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38 - 48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34 - 44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31 - 41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28 - 37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24 - 34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7231063" y="1684338"/>
            <a:ext cx="9747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High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49+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45+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42+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38+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>
                <a:latin typeface="Helvetica" charset="0"/>
              </a:rPr>
              <a:t>35+</a:t>
            </a:r>
            <a:endParaRPr lang="en-US" sz="1200" b="0">
              <a:solidFill>
                <a:srgbClr val="000000"/>
              </a:solidFill>
              <a:latin typeface="Helvetica" charset="0"/>
            </a:endParaRPr>
          </a:p>
          <a:p>
            <a:pPr algn="ctr" eaLnBrk="0" hangingPunct="0">
              <a:lnSpc>
                <a:spcPct val="175000"/>
              </a:lnSpc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95273" name="Line 9"/>
          <p:cNvSpPr>
            <a:spLocks noChangeShapeType="1"/>
          </p:cNvSpPr>
          <p:nvPr/>
        </p:nvSpPr>
        <p:spPr bwMode="auto">
          <a:xfrm>
            <a:off x="838200" y="6096000"/>
            <a:ext cx="7391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274" name="Line 10"/>
          <p:cNvSpPr>
            <a:spLocks noChangeShapeType="1"/>
          </p:cNvSpPr>
          <p:nvPr/>
        </p:nvSpPr>
        <p:spPr bwMode="auto">
          <a:xfrm>
            <a:off x="838200" y="2590800"/>
            <a:ext cx="7391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606425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663825" y="6302375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AEAEA"/>
                </a:solidFill>
                <a:latin typeface="Helvetica" charset="0"/>
              </a:rPr>
              <a:t>Training Duration</a:t>
            </a:r>
          </a:p>
        </p:txBody>
      </p:sp>
      <p:grpSp>
        <p:nvGrpSpPr>
          <p:cNvPr id="460838" name="Group 38"/>
          <p:cNvGrpSpPr>
            <a:grpSpLocks/>
          </p:cNvGrpSpPr>
          <p:nvPr/>
        </p:nvGrpSpPr>
        <p:grpSpPr bwMode="auto">
          <a:xfrm>
            <a:off x="609600" y="247650"/>
            <a:ext cx="7924800" cy="6446838"/>
            <a:chOff x="504" y="204"/>
            <a:chExt cx="4687" cy="4000"/>
          </a:xfrm>
        </p:grpSpPr>
        <p:grpSp>
          <p:nvGrpSpPr>
            <p:cNvPr id="460825" name="Group 25"/>
            <p:cNvGrpSpPr>
              <a:grpSpLocks/>
            </p:cNvGrpSpPr>
            <p:nvPr/>
          </p:nvGrpSpPr>
          <p:grpSpPr bwMode="auto">
            <a:xfrm>
              <a:off x="504" y="204"/>
              <a:ext cx="4687" cy="3888"/>
              <a:chOff x="912" y="48"/>
              <a:chExt cx="3696" cy="3888"/>
            </a:xfrm>
          </p:grpSpPr>
          <p:sp>
            <p:nvSpPr>
              <p:cNvPr id="460826" name="Rectangle 26"/>
              <p:cNvSpPr>
                <a:spLocks noChangeArrowheads="1"/>
              </p:cNvSpPr>
              <p:nvPr/>
            </p:nvSpPr>
            <p:spPr bwMode="auto">
              <a:xfrm>
                <a:off x="912" y="48"/>
                <a:ext cx="3696" cy="91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Helvetica" charset="0"/>
                </a:endParaRPr>
              </a:p>
            </p:txBody>
          </p:sp>
          <p:sp>
            <p:nvSpPr>
              <p:cNvPr id="460827" name="Line 27"/>
              <p:cNvSpPr>
                <a:spLocks noChangeShapeType="1"/>
              </p:cNvSpPr>
              <p:nvPr/>
            </p:nvSpPr>
            <p:spPr bwMode="auto">
              <a:xfrm>
                <a:off x="912" y="871"/>
                <a:ext cx="2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28" name="Line 28"/>
              <p:cNvSpPr>
                <a:spLocks noChangeShapeType="1"/>
              </p:cNvSpPr>
              <p:nvPr/>
            </p:nvSpPr>
            <p:spPr bwMode="auto">
              <a:xfrm>
                <a:off x="1627" y="48"/>
                <a:ext cx="0" cy="3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29" name="Line 29"/>
              <p:cNvSpPr>
                <a:spLocks noChangeShapeType="1"/>
              </p:cNvSpPr>
              <p:nvPr/>
            </p:nvSpPr>
            <p:spPr bwMode="auto">
              <a:xfrm>
                <a:off x="3969" y="48"/>
                <a:ext cx="0" cy="3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30" name="Line 30"/>
              <p:cNvSpPr>
                <a:spLocks noChangeShapeType="1"/>
              </p:cNvSpPr>
              <p:nvPr/>
            </p:nvSpPr>
            <p:spPr bwMode="auto">
              <a:xfrm flipV="1">
                <a:off x="1642" y="139"/>
                <a:ext cx="2327" cy="1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31" name="Line 31"/>
              <p:cNvSpPr>
                <a:spLocks noChangeShapeType="1"/>
              </p:cNvSpPr>
              <p:nvPr/>
            </p:nvSpPr>
            <p:spPr bwMode="auto">
              <a:xfrm flipV="1">
                <a:off x="1140" y="277"/>
                <a:ext cx="502" cy="5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32" name="Text Box 32"/>
              <p:cNvSpPr txBox="1">
                <a:spLocks noChangeArrowheads="1"/>
              </p:cNvSpPr>
              <p:nvPr/>
            </p:nvSpPr>
            <p:spPr bwMode="auto">
              <a:xfrm>
                <a:off x="2418" y="494"/>
                <a:ext cx="629" cy="2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Helvetica" charset="0"/>
                  </a:rPr>
                  <a:t>VO</a:t>
                </a:r>
                <a:r>
                  <a:rPr lang="en-US" baseline="-25000">
                    <a:latin typeface="Helvetica" charset="0"/>
                  </a:rPr>
                  <a:t>2</a:t>
                </a:r>
                <a:r>
                  <a:rPr lang="en-US">
                    <a:latin typeface="Helvetica" charset="0"/>
                  </a:rPr>
                  <a:t>max</a:t>
                </a:r>
              </a:p>
            </p:txBody>
          </p:sp>
        </p:grpSp>
        <p:grpSp>
          <p:nvGrpSpPr>
            <p:cNvPr id="460837" name="Group 37"/>
            <p:cNvGrpSpPr>
              <a:grpSpLocks/>
            </p:cNvGrpSpPr>
            <p:nvPr/>
          </p:nvGrpSpPr>
          <p:grpSpPr bwMode="auto">
            <a:xfrm>
              <a:off x="504" y="204"/>
              <a:ext cx="4687" cy="4000"/>
              <a:chOff x="504" y="204"/>
              <a:chExt cx="4687" cy="4000"/>
            </a:xfrm>
          </p:grpSpPr>
          <p:grpSp>
            <p:nvGrpSpPr>
              <p:cNvPr id="460806" name="Group 6"/>
              <p:cNvGrpSpPr>
                <a:grpSpLocks/>
              </p:cNvGrpSpPr>
              <p:nvPr/>
            </p:nvGrpSpPr>
            <p:grpSpPr bwMode="auto">
              <a:xfrm>
                <a:off x="504" y="1117"/>
                <a:ext cx="4687" cy="914"/>
                <a:chOff x="912" y="1009"/>
                <a:chExt cx="3696" cy="914"/>
              </a:xfrm>
            </p:grpSpPr>
            <p:sp>
              <p:nvSpPr>
                <p:cNvPr id="460807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009"/>
                  <a:ext cx="3696" cy="91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460808" name="Line 8"/>
                <p:cNvSpPr>
                  <a:spLocks noChangeShapeType="1"/>
                </p:cNvSpPr>
                <p:nvPr/>
              </p:nvSpPr>
              <p:spPr bwMode="auto">
                <a:xfrm>
                  <a:off x="912" y="1603"/>
                  <a:ext cx="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09" name="Line 9"/>
                <p:cNvSpPr>
                  <a:spLocks noChangeShapeType="1"/>
                </p:cNvSpPr>
                <p:nvPr/>
              </p:nvSpPr>
              <p:spPr bwMode="auto">
                <a:xfrm>
                  <a:off x="1596" y="1557"/>
                  <a:ext cx="2373" cy="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1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186" y="1557"/>
                  <a:ext cx="410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63" y="1272"/>
                  <a:ext cx="481" cy="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Helvetica" charset="0"/>
                    </a:rPr>
                    <a:t>HR</a:t>
                  </a:r>
                  <a:r>
                    <a:rPr lang="en-US" baseline="-25000">
                      <a:latin typeface="Helvetica" charset="0"/>
                    </a:rPr>
                    <a:t>max</a:t>
                  </a:r>
                </a:p>
              </p:txBody>
            </p:sp>
          </p:grpSp>
          <p:grpSp>
            <p:nvGrpSpPr>
              <p:cNvPr id="460812" name="Group 12"/>
              <p:cNvGrpSpPr>
                <a:grpSpLocks/>
              </p:cNvGrpSpPr>
              <p:nvPr/>
            </p:nvGrpSpPr>
            <p:grpSpPr bwMode="auto">
              <a:xfrm>
                <a:off x="504" y="2040"/>
                <a:ext cx="4687" cy="915"/>
                <a:chOff x="912" y="1969"/>
                <a:chExt cx="3696" cy="915"/>
              </a:xfrm>
            </p:grpSpPr>
            <p:sp>
              <p:nvSpPr>
                <p:cNvPr id="460813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969"/>
                  <a:ext cx="3696" cy="91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>
                    <a:latin typeface="Helvetica" charset="0"/>
                  </a:endParaRPr>
                </a:p>
              </p:txBody>
            </p:sp>
            <p:grpSp>
              <p:nvGrpSpPr>
                <p:cNvPr id="460814" name="Group 14"/>
                <p:cNvGrpSpPr>
                  <a:grpSpLocks/>
                </p:cNvGrpSpPr>
                <p:nvPr/>
              </p:nvGrpSpPr>
              <p:grpSpPr bwMode="auto">
                <a:xfrm>
                  <a:off x="912" y="2244"/>
                  <a:ext cx="3057" cy="411"/>
                  <a:chOff x="384" y="3552"/>
                  <a:chExt cx="3216" cy="432"/>
                </a:xfrm>
              </p:grpSpPr>
              <p:sp>
                <p:nvSpPr>
                  <p:cNvPr id="46081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3984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816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3600"/>
                    <a:ext cx="432" cy="3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817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552"/>
                    <a:ext cx="2448" cy="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08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67" y="2381"/>
                  <a:ext cx="70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latin typeface="Helvetica" charset="0"/>
                    </a:rPr>
                    <a:t>SV</a:t>
                  </a:r>
                  <a:r>
                    <a:rPr lang="en-US" baseline="-25000">
                      <a:latin typeface="Helvetica" charset="0"/>
                    </a:rPr>
                    <a:t>max</a:t>
                  </a:r>
                </a:p>
              </p:txBody>
            </p:sp>
          </p:grpSp>
          <p:grpSp>
            <p:nvGrpSpPr>
              <p:cNvPr id="460819" name="Group 19"/>
              <p:cNvGrpSpPr>
                <a:grpSpLocks/>
              </p:cNvGrpSpPr>
              <p:nvPr/>
            </p:nvGrpSpPr>
            <p:grpSpPr bwMode="auto">
              <a:xfrm>
                <a:off x="504" y="2959"/>
                <a:ext cx="4687" cy="915"/>
                <a:chOff x="912" y="2975"/>
                <a:chExt cx="3696" cy="915"/>
              </a:xfrm>
            </p:grpSpPr>
            <p:sp>
              <p:nvSpPr>
                <p:cNvPr id="460820" name="Rectangle 20"/>
                <p:cNvSpPr>
                  <a:spLocks noChangeArrowheads="1"/>
                </p:cNvSpPr>
                <p:nvPr/>
              </p:nvSpPr>
              <p:spPr bwMode="auto">
                <a:xfrm>
                  <a:off x="912" y="2975"/>
                  <a:ext cx="3696" cy="91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460821" name="Line 21"/>
                <p:cNvSpPr>
                  <a:spLocks noChangeShapeType="1"/>
                </p:cNvSpPr>
                <p:nvPr/>
              </p:nvSpPr>
              <p:spPr bwMode="auto">
                <a:xfrm>
                  <a:off x="912" y="3616"/>
                  <a:ext cx="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42" y="3433"/>
                  <a:ext cx="2327" cy="18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23" name="Line 23"/>
                <p:cNvSpPr>
                  <a:spLocks noChangeShapeType="1"/>
                </p:cNvSpPr>
                <p:nvPr/>
              </p:nvSpPr>
              <p:spPr bwMode="auto">
                <a:xfrm>
                  <a:off x="1186" y="3616"/>
                  <a:ext cx="4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8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42" y="3103"/>
                  <a:ext cx="754" cy="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Helvetica" charset="0"/>
                    </a:rPr>
                    <a:t>a-vO</a:t>
                  </a:r>
                  <a:r>
                    <a:rPr lang="en-US" baseline="-25000">
                      <a:latin typeface="Helvetica" charset="0"/>
                    </a:rPr>
                    <a:t>2</a:t>
                  </a:r>
                  <a:r>
                    <a:rPr lang="en-US">
                      <a:latin typeface="Helvetica" charset="0"/>
                    </a:rPr>
                    <a:t> diff.</a:t>
                  </a:r>
                </a:p>
              </p:txBody>
            </p:sp>
          </p:grpSp>
          <p:sp>
            <p:nvSpPr>
              <p:cNvPr id="460833" name="Line 33"/>
              <p:cNvSpPr>
                <a:spLocks noChangeShapeType="1"/>
              </p:cNvSpPr>
              <p:nvPr/>
            </p:nvSpPr>
            <p:spPr bwMode="auto">
              <a:xfrm>
                <a:off x="808" y="204"/>
                <a:ext cx="0" cy="39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34" name="Line 34"/>
              <p:cNvSpPr>
                <a:spLocks noChangeShapeType="1"/>
              </p:cNvSpPr>
              <p:nvPr/>
            </p:nvSpPr>
            <p:spPr bwMode="auto">
              <a:xfrm>
                <a:off x="808" y="38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36" name="Line 36"/>
              <p:cNvSpPr>
                <a:spLocks noChangeShapeType="1"/>
              </p:cNvSpPr>
              <p:nvPr/>
            </p:nvSpPr>
            <p:spPr bwMode="auto">
              <a:xfrm>
                <a:off x="1416" y="3864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to Improve </a:t>
            </a:r>
            <a:br>
              <a:rPr lang="en-US"/>
            </a:br>
            <a:r>
              <a:rPr lang="en-US"/>
              <a:t>Aerobic Power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Goals: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 VO</a:t>
            </a:r>
            <a:r>
              <a:rPr lang="en-US" sz="2400" baseline="-25000"/>
              <a:t>2max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Raise lactate threshold</a:t>
            </a:r>
          </a:p>
          <a:p>
            <a:pPr>
              <a:lnSpc>
                <a:spcPct val="90000"/>
              </a:lnSpc>
            </a:pPr>
            <a:r>
              <a:rPr lang="en-US" sz="2800"/>
              <a:t>Three methods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Interval training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Long, slow distance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High-intensity, continuous exercise</a:t>
            </a:r>
          </a:p>
          <a:p>
            <a:pPr>
              <a:lnSpc>
                <a:spcPct val="90000"/>
              </a:lnSpc>
            </a:pPr>
            <a:r>
              <a:rPr lang="en-US" sz="2800"/>
              <a:t>Intensity appears to be the most important factor in improving VO</a:t>
            </a:r>
            <a:r>
              <a:rPr lang="en-US" sz="2800" baseline="-25000"/>
              <a:t>2max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Line 2"/>
          <p:cNvSpPr>
            <a:spLocks noChangeShapeType="1"/>
          </p:cNvSpPr>
          <p:nvPr/>
        </p:nvSpPr>
        <p:spPr bwMode="auto">
          <a:xfrm>
            <a:off x="1676400" y="1746250"/>
            <a:ext cx="1588" cy="449580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7619" name="Line 3"/>
          <p:cNvSpPr>
            <a:spLocks noChangeShapeType="1"/>
          </p:cNvSpPr>
          <p:nvPr/>
        </p:nvSpPr>
        <p:spPr bwMode="auto">
          <a:xfrm>
            <a:off x="1676400" y="6242050"/>
            <a:ext cx="6172200" cy="1588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7620" name="Freeform 4"/>
          <p:cNvSpPr>
            <a:spLocks/>
          </p:cNvSpPr>
          <p:nvPr/>
        </p:nvSpPr>
        <p:spPr bwMode="auto">
          <a:xfrm>
            <a:off x="1828800" y="1733550"/>
            <a:ext cx="6070600" cy="4365625"/>
          </a:xfrm>
          <a:custGeom>
            <a:avLst/>
            <a:gdLst/>
            <a:ahLst/>
            <a:cxnLst>
              <a:cxn ang="0">
                <a:pos x="0" y="2936"/>
              </a:cxn>
              <a:cxn ang="0">
                <a:pos x="672" y="584"/>
              </a:cxn>
              <a:cxn ang="0">
                <a:pos x="2112" y="200"/>
              </a:cxn>
              <a:cxn ang="0">
                <a:pos x="2976" y="1784"/>
              </a:cxn>
              <a:cxn ang="0">
                <a:pos x="3696" y="2120"/>
              </a:cxn>
              <a:cxn ang="0">
                <a:pos x="3744" y="2120"/>
              </a:cxn>
            </a:cxnLst>
            <a:rect l="0" t="0" r="r" b="b"/>
            <a:pathLst>
              <a:path w="3824" h="2936">
                <a:moveTo>
                  <a:pt x="0" y="2936"/>
                </a:moveTo>
                <a:cubicBezTo>
                  <a:pt x="160" y="1988"/>
                  <a:pt x="320" y="1040"/>
                  <a:pt x="672" y="584"/>
                </a:cubicBezTo>
                <a:cubicBezTo>
                  <a:pt x="1024" y="128"/>
                  <a:pt x="1728" y="0"/>
                  <a:pt x="2112" y="200"/>
                </a:cubicBezTo>
                <a:cubicBezTo>
                  <a:pt x="2496" y="400"/>
                  <a:pt x="2712" y="1464"/>
                  <a:pt x="2976" y="1784"/>
                </a:cubicBezTo>
                <a:cubicBezTo>
                  <a:pt x="3240" y="2104"/>
                  <a:pt x="3568" y="2064"/>
                  <a:pt x="3696" y="2120"/>
                </a:cubicBezTo>
                <a:cubicBezTo>
                  <a:pt x="3824" y="2176"/>
                  <a:pt x="3720" y="2128"/>
                  <a:pt x="3744" y="2120"/>
                </a:cubicBezTo>
              </a:path>
            </a:pathLst>
          </a:custGeom>
          <a:noFill/>
          <a:ln w="635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7621" name="Freeform 5"/>
          <p:cNvSpPr>
            <a:spLocks/>
          </p:cNvSpPr>
          <p:nvPr/>
        </p:nvSpPr>
        <p:spPr bwMode="auto">
          <a:xfrm>
            <a:off x="1981200" y="1817688"/>
            <a:ext cx="1905000" cy="4138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8" y="2208"/>
              </a:cxn>
              <a:cxn ang="0">
                <a:pos x="1200" y="2784"/>
              </a:cxn>
            </a:cxnLst>
            <a:rect l="0" t="0" r="r" b="b"/>
            <a:pathLst>
              <a:path w="1200" h="2784">
                <a:moveTo>
                  <a:pt x="0" y="0"/>
                </a:moveTo>
                <a:cubicBezTo>
                  <a:pt x="284" y="872"/>
                  <a:pt x="568" y="1744"/>
                  <a:pt x="768" y="2208"/>
                </a:cubicBezTo>
                <a:cubicBezTo>
                  <a:pt x="968" y="2672"/>
                  <a:pt x="1080" y="2672"/>
                  <a:pt x="1200" y="2784"/>
                </a:cubicBezTo>
              </a:path>
            </a:pathLst>
          </a:custGeom>
          <a:noFill/>
          <a:ln w="635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7622" name="Freeform 6"/>
          <p:cNvSpPr>
            <a:spLocks/>
          </p:cNvSpPr>
          <p:nvPr/>
        </p:nvSpPr>
        <p:spPr bwMode="auto">
          <a:xfrm>
            <a:off x="1981200" y="1960563"/>
            <a:ext cx="5943600" cy="3709987"/>
          </a:xfrm>
          <a:custGeom>
            <a:avLst/>
            <a:gdLst/>
            <a:ahLst/>
            <a:cxnLst>
              <a:cxn ang="0">
                <a:pos x="0" y="2496"/>
              </a:cxn>
              <a:cxn ang="0">
                <a:pos x="2496" y="1200"/>
              </a:cxn>
              <a:cxn ang="0">
                <a:pos x="3744" y="0"/>
              </a:cxn>
            </a:cxnLst>
            <a:rect l="0" t="0" r="r" b="b"/>
            <a:pathLst>
              <a:path w="3744" h="2496">
                <a:moveTo>
                  <a:pt x="0" y="2496"/>
                </a:moveTo>
                <a:cubicBezTo>
                  <a:pt x="936" y="2056"/>
                  <a:pt x="1872" y="1616"/>
                  <a:pt x="2496" y="1200"/>
                </a:cubicBezTo>
                <a:cubicBezTo>
                  <a:pt x="3120" y="784"/>
                  <a:pt x="3432" y="392"/>
                  <a:pt x="3744" y="0"/>
                </a:cubicBezTo>
              </a:path>
            </a:pathLst>
          </a:custGeom>
          <a:noFill/>
          <a:ln w="635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762000" y="167481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 flipV="1">
            <a:off x="762000" y="1755775"/>
            <a:ext cx="54927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% Capacity of Energy System</a:t>
            </a:r>
          </a:p>
        </p:txBody>
      </p:sp>
      <p:sp>
        <p:nvSpPr>
          <p:cNvPr id="367625" name="Line 9"/>
          <p:cNvSpPr>
            <a:spLocks noChangeShapeType="1"/>
          </p:cNvSpPr>
          <p:nvPr/>
        </p:nvSpPr>
        <p:spPr bwMode="auto">
          <a:xfrm flipH="1">
            <a:off x="1465263" y="1798638"/>
            <a:ext cx="2286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7626" name="Group 10"/>
          <p:cNvGrpSpPr>
            <a:grpSpLocks/>
          </p:cNvGrpSpPr>
          <p:nvPr/>
        </p:nvGrpSpPr>
        <p:grpSpPr bwMode="auto">
          <a:xfrm>
            <a:off x="1905000" y="6242050"/>
            <a:ext cx="5106988" cy="158750"/>
            <a:chOff x="1200" y="3932"/>
            <a:chExt cx="3217" cy="179"/>
          </a:xfrm>
        </p:grpSpPr>
        <p:sp>
          <p:nvSpPr>
            <p:cNvPr id="367627" name="Line 11"/>
            <p:cNvSpPr>
              <a:spLocks noChangeShapeType="1"/>
            </p:cNvSpPr>
            <p:nvPr/>
          </p:nvSpPr>
          <p:spPr bwMode="auto">
            <a:xfrm>
              <a:off x="1200" y="3932"/>
              <a:ext cx="1" cy="17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7628" name="Line 12"/>
            <p:cNvSpPr>
              <a:spLocks noChangeShapeType="1"/>
            </p:cNvSpPr>
            <p:nvPr/>
          </p:nvSpPr>
          <p:spPr bwMode="auto">
            <a:xfrm>
              <a:off x="2208" y="3932"/>
              <a:ext cx="1" cy="17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7629" name="Line 13"/>
            <p:cNvSpPr>
              <a:spLocks noChangeShapeType="1"/>
            </p:cNvSpPr>
            <p:nvPr/>
          </p:nvSpPr>
          <p:spPr bwMode="auto">
            <a:xfrm>
              <a:off x="3408" y="3932"/>
              <a:ext cx="1" cy="17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7630" name="Line 14"/>
            <p:cNvSpPr>
              <a:spLocks noChangeShapeType="1"/>
            </p:cNvSpPr>
            <p:nvPr/>
          </p:nvSpPr>
          <p:spPr bwMode="auto">
            <a:xfrm>
              <a:off x="4416" y="3932"/>
              <a:ext cx="1" cy="17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1524000" y="63706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10 sec</a:t>
            </a: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3048000" y="63706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30 sec</a:t>
            </a:r>
          </a:p>
        </p:txBody>
      </p:sp>
      <p:sp>
        <p:nvSpPr>
          <p:cNvPr id="367633" name="Text Box 17"/>
          <p:cNvSpPr txBox="1">
            <a:spLocks noChangeArrowheads="1"/>
          </p:cNvSpPr>
          <p:nvPr/>
        </p:nvSpPr>
        <p:spPr bwMode="auto">
          <a:xfrm>
            <a:off x="5029200" y="63706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2 min</a:t>
            </a: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6553200" y="63706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5 min +</a:t>
            </a:r>
          </a:p>
        </p:txBody>
      </p:sp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7086600" y="303053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Helvetica" charset="0"/>
              </a:rPr>
              <a:t>Aerobic</a:t>
            </a:r>
          </a:p>
        </p:txBody>
      </p:sp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3429000" y="210343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Glycolysis</a:t>
            </a:r>
            <a:endParaRPr lang="en-US">
              <a:solidFill>
                <a:schemeClr val="folHlink"/>
              </a:solidFill>
              <a:latin typeface="Helvetica" charset="0"/>
            </a:endParaRP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3657600" y="5375275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Helvetica" charset="0"/>
              </a:rPr>
              <a:t>Phosphagen (ATP-PCR)</a:t>
            </a:r>
          </a:p>
        </p:txBody>
      </p:sp>
      <p:sp>
        <p:nvSpPr>
          <p:cNvPr id="367638" name="Rectangle 22"/>
          <p:cNvSpPr>
            <a:spLocks noChangeArrowheads="1"/>
          </p:cNvSpPr>
          <p:nvPr/>
        </p:nvSpPr>
        <p:spPr bwMode="auto">
          <a:xfrm>
            <a:off x="4192588" y="28495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3676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Transfer Systems and Exercise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7739063" y="1023938"/>
            <a:ext cx="1476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585788" y="2293938"/>
            <a:ext cx="160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John: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2185988" y="2413000"/>
            <a:ext cx="55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VO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2738438" y="2668588"/>
            <a:ext cx="5524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latin typeface="Helvetica" charset="0"/>
              </a:rPr>
              <a:t>2max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3282950" y="2413000"/>
            <a:ext cx="10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3390900" y="2470150"/>
            <a:ext cx="2363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= 54.0 ml/kg/min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585788" y="3095625"/>
            <a:ext cx="1571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Mark: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2155825" y="3214688"/>
            <a:ext cx="55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VO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4" name="Rectangle 10"/>
          <p:cNvSpPr>
            <a:spLocks noChangeArrowheads="1"/>
          </p:cNvSpPr>
          <p:nvPr/>
        </p:nvSpPr>
        <p:spPr bwMode="auto">
          <a:xfrm>
            <a:off x="2708275" y="3470275"/>
            <a:ext cx="5524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latin typeface="Helvetica" charset="0"/>
              </a:rPr>
              <a:t>2max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5" name="Rectangle 11"/>
          <p:cNvSpPr>
            <a:spLocks noChangeArrowheads="1"/>
          </p:cNvSpPr>
          <p:nvPr/>
        </p:nvSpPr>
        <p:spPr bwMode="auto">
          <a:xfrm>
            <a:off x="3252788" y="3214688"/>
            <a:ext cx="106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6" name="Rectangle 12"/>
          <p:cNvSpPr>
            <a:spLocks noChangeArrowheads="1"/>
          </p:cNvSpPr>
          <p:nvPr/>
        </p:nvSpPr>
        <p:spPr bwMode="auto">
          <a:xfrm>
            <a:off x="3359150" y="3271838"/>
            <a:ext cx="2363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= 35.0 ml/kg/min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661988" y="3894138"/>
            <a:ext cx="2933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Absolute W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8" name="Rectangle 14"/>
          <p:cNvSpPr>
            <a:spLocks noChangeArrowheads="1"/>
          </p:cNvSpPr>
          <p:nvPr/>
        </p:nvSpPr>
        <p:spPr bwMode="auto">
          <a:xfrm>
            <a:off x="3584575" y="3894138"/>
            <a:ext cx="2460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ork Rate: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6045200" y="40132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32.0 ml/kg/min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585788" y="4592638"/>
            <a:ext cx="160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John: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1" name="Rectangle 17"/>
          <p:cNvSpPr>
            <a:spLocks noChangeArrowheads="1"/>
          </p:cNvSpPr>
          <p:nvPr/>
        </p:nvSpPr>
        <p:spPr bwMode="auto">
          <a:xfrm>
            <a:off x="2185988" y="47117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Relative W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2" name="Rectangle 18"/>
          <p:cNvSpPr>
            <a:spLocks noChangeArrowheads="1"/>
          </p:cNvSpPr>
          <p:nvPr/>
        </p:nvSpPr>
        <p:spPr bwMode="auto">
          <a:xfrm>
            <a:off x="4106863" y="47117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ork Rate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5737225" y="4768850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= 60% of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7065963" y="4768850"/>
            <a:ext cx="439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VO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7504113" y="4967288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2max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6" name="Rectangle 22"/>
          <p:cNvSpPr>
            <a:spLocks noChangeArrowheads="1"/>
          </p:cNvSpPr>
          <p:nvPr/>
        </p:nvSpPr>
        <p:spPr bwMode="auto">
          <a:xfrm>
            <a:off x="7954963" y="486727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7" name="Rectangle 23"/>
          <p:cNvSpPr>
            <a:spLocks noChangeArrowheads="1"/>
          </p:cNvSpPr>
          <p:nvPr/>
        </p:nvSpPr>
        <p:spPr bwMode="auto">
          <a:xfrm>
            <a:off x="585788" y="5330825"/>
            <a:ext cx="1571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200">
                <a:latin typeface="Helvetica" charset="0"/>
              </a:rPr>
              <a:t>Mark: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8" name="Rectangle 24"/>
          <p:cNvSpPr>
            <a:spLocks noChangeArrowheads="1"/>
          </p:cNvSpPr>
          <p:nvPr/>
        </p:nvSpPr>
        <p:spPr bwMode="auto">
          <a:xfrm>
            <a:off x="2155825" y="5449888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Relative W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49" name="Rectangle 25"/>
          <p:cNvSpPr>
            <a:spLocks noChangeArrowheads="1"/>
          </p:cNvSpPr>
          <p:nvPr/>
        </p:nvSpPr>
        <p:spPr bwMode="auto">
          <a:xfrm>
            <a:off x="4076700" y="54498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0">
                <a:latin typeface="Helvetica" charset="0"/>
              </a:rPr>
              <a:t>ork Rate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50" name="Rectangle 26"/>
          <p:cNvSpPr>
            <a:spLocks noChangeArrowheads="1"/>
          </p:cNvSpPr>
          <p:nvPr/>
        </p:nvSpPr>
        <p:spPr bwMode="auto">
          <a:xfrm>
            <a:off x="5599113" y="5507038"/>
            <a:ext cx="1414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 = 90% of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51" name="Rectangle 27"/>
          <p:cNvSpPr>
            <a:spLocks noChangeArrowheads="1"/>
          </p:cNvSpPr>
          <p:nvPr/>
        </p:nvSpPr>
        <p:spPr bwMode="auto">
          <a:xfrm>
            <a:off x="7013575" y="5507038"/>
            <a:ext cx="4397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VO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52" name="Rectangle 28"/>
          <p:cNvSpPr>
            <a:spLocks noChangeArrowheads="1"/>
          </p:cNvSpPr>
          <p:nvPr/>
        </p:nvSpPr>
        <p:spPr bwMode="auto">
          <a:xfrm>
            <a:off x="7453313" y="5705475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2max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53" name="Rectangle 29"/>
          <p:cNvSpPr>
            <a:spLocks noChangeArrowheads="1"/>
          </p:cNvSpPr>
          <p:nvPr/>
        </p:nvSpPr>
        <p:spPr bwMode="auto">
          <a:xfrm>
            <a:off x="7904163" y="5605463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latin typeface="Helvetica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32" charset="0"/>
            </a:endParaRPr>
          </a:p>
        </p:txBody>
      </p:sp>
      <p:sp>
        <p:nvSpPr>
          <p:cNvPr id="513054" name="Rectangle 30"/>
          <p:cNvSpPr>
            <a:spLocks noGrp="1" noChangeArrowheads="1"/>
          </p:cNvSpPr>
          <p:nvPr>
            <p:ph type="title"/>
          </p:nvPr>
        </p:nvSpPr>
        <p:spPr>
          <a:xfrm>
            <a:off x="590550" y="457200"/>
            <a:ext cx="7964488" cy="1143000"/>
          </a:xfrm>
        </p:spPr>
        <p:txBody>
          <a:bodyPr/>
          <a:lstStyle/>
          <a:p>
            <a:r>
              <a:rPr lang="en-US" sz="4400"/>
              <a:t>Absolute vs Relative </a:t>
            </a:r>
            <a:br>
              <a:rPr lang="en-US" sz="4400"/>
            </a:br>
            <a:r>
              <a:rPr lang="en-US" sz="4400"/>
              <a:t>Work Rate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Monitoring Exercise Intensity</a:t>
            </a:r>
          </a:p>
        </p:txBody>
      </p:sp>
      <p:sp>
        <p:nvSpPr>
          <p:cNvPr id="48436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r>
              <a:rPr lang="en-US" sz="2800"/>
              <a:t>Heart rate</a:t>
            </a:r>
          </a:p>
          <a:p>
            <a:pPr lvl="1"/>
            <a:r>
              <a:rPr lang="en-US" sz="2400"/>
              <a:t>Straight heart rate percentage method</a:t>
            </a:r>
          </a:p>
          <a:p>
            <a:pPr lvl="2"/>
            <a:r>
              <a:rPr lang="en-US" sz="2400"/>
              <a:t>60-90% of Hr max)</a:t>
            </a:r>
          </a:p>
          <a:p>
            <a:pPr lvl="1"/>
            <a:r>
              <a:rPr lang="en-US" sz="2400"/>
              <a:t>Heart rate reserve method (Karvonen)</a:t>
            </a:r>
          </a:p>
          <a:p>
            <a:r>
              <a:rPr lang="en-US" sz="2800"/>
              <a:t>Pace </a:t>
            </a:r>
          </a:p>
          <a:p>
            <a:r>
              <a:rPr lang="en-US" sz="2800"/>
              <a:t>Perceived exertion</a:t>
            </a:r>
          </a:p>
          <a:p>
            <a:r>
              <a:rPr lang="en-US" sz="2800"/>
              <a:t>Blood lactate</a:t>
            </a:r>
          </a:p>
        </p:txBody>
      </p:sp>
      <p:pic>
        <p:nvPicPr>
          <p:cNvPr id="484362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87975" y="2133600"/>
            <a:ext cx="3527425" cy="3810000"/>
          </a:xfrm>
          <a:noFill/>
        </p:spPr>
      </p:pic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Maximal </a:t>
            </a:r>
            <a:br>
              <a:rPr lang="en-US"/>
            </a:br>
            <a:r>
              <a:rPr lang="en-US"/>
              <a:t>Heart Rate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Standard Formula: 220 - Age in years</a:t>
            </a:r>
          </a:p>
          <a:p>
            <a:pPr>
              <a:lnSpc>
                <a:spcPct val="90000"/>
              </a:lnSpc>
            </a:pPr>
            <a:r>
              <a:rPr lang="en-US" sz="2400"/>
              <a:t>Other Formulas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000"/>
              <a:t>210 - 0.65 X Age in years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000"/>
              <a:t>New: 208 - 0.7 X Age in years</a:t>
            </a:r>
          </a:p>
          <a:p>
            <a:pPr marL="917575" lvl="1" indent="-460375">
              <a:lnSpc>
                <a:spcPct val="90000"/>
              </a:lnSpc>
            </a:pPr>
            <a:r>
              <a:rPr lang="en-US" sz="2000"/>
              <a:t>New formula may be more accurate for older persons and is independent of gender and habitual physical activity </a:t>
            </a:r>
          </a:p>
          <a:p>
            <a:pPr>
              <a:lnSpc>
                <a:spcPct val="90000"/>
              </a:lnSpc>
            </a:pPr>
            <a:r>
              <a:rPr lang="en-US" sz="2400"/>
              <a:t>Estimated maximal heart rate may be 5 to 10% </a:t>
            </a:r>
            <a:br>
              <a:rPr lang="en-US" sz="2400"/>
            </a:br>
            <a:r>
              <a:rPr lang="en-US" sz="2400"/>
              <a:t>(10 to 20 bpm) &gt; or &lt; actual value. </a:t>
            </a:r>
          </a:p>
          <a:p>
            <a:pPr>
              <a:lnSpc>
                <a:spcPct val="90000"/>
              </a:lnSpc>
            </a:pPr>
            <a:r>
              <a:rPr lang="en-US" sz="2400"/>
              <a:t>Maximal heart rate differs for various activities:  influenced by body position and amount of muscle mass involved.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Rate and VO</a:t>
            </a:r>
            <a:r>
              <a:rPr lang="en-US" baseline="-25000"/>
              <a:t>2max</a:t>
            </a:r>
            <a:endParaRPr lang="en-US"/>
          </a:p>
        </p:txBody>
      </p:sp>
      <p:sp>
        <p:nvSpPr>
          <p:cNvPr id="402435" name="Freeform 3"/>
          <p:cNvSpPr>
            <a:spLocks/>
          </p:cNvSpPr>
          <p:nvPr/>
        </p:nvSpPr>
        <p:spPr bwMode="auto">
          <a:xfrm>
            <a:off x="2984500" y="2244725"/>
            <a:ext cx="36703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40"/>
              </a:cxn>
              <a:cxn ang="0">
                <a:pos x="2312" y="2040"/>
              </a:cxn>
            </a:cxnLst>
            <a:rect l="0" t="0" r="r" b="b"/>
            <a:pathLst>
              <a:path w="2312" h="2040">
                <a:moveTo>
                  <a:pt x="0" y="0"/>
                </a:moveTo>
                <a:lnTo>
                  <a:pt x="0" y="2040"/>
                </a:lnTo>
                <a:lnTo>
                  <a:pt x="2312" y="2040"/>
                </a:lnTo>
              </a:path>
            </a:pathLst>
          </a:custGeom>
          <a:noFill/>
          <a:ln w="38100">
            <a:solidFill>
              <a:srgbClr val="FF547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>
            <a:off x="29845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>
            <a:off x="37211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8" name="Line 6"/>
          <p:cNvSpPr>
            <a:spLocks noChangeShapeType="1"/>
          </p:cNvSpPr>
          <p:nvPr/>
        </p:nvSpPr>
        <p:spPr bwMode="auto">
          <a:xfrm>
            <a:off x="44450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9" name="Line 7"/>
          <p:cNvSpPr>
            <a:spLocks noChangeShapeType="1"/>
          </p:cNvSpPr>
          <p:nvPr/>
        </p:nvSpPr>
        <p:spPr bwMode="auto">
          <a:xfrm>
            <a:off x="51816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0" name="Line 8"/>
          <p:cNvSpPr>
            <a:spLocks noChangeShapeType="1"/>
          </p:cNvSpPr>
          <p:nvPr/>
        </p:nvSpPr>
        <p:spPr bwMode="auto">
          <a:xfrm>
            <a:off x="59182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6654800" y="5521325"/>
            <a:ext cx="1588" cy="50800"/>
          </a:xfrm>
          <a:prstGeom prst="line">
            <a:avLst/>
          </a:prstGeom>
          <a:noFill/>
          <a:ln w="381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2984500" y="5483225"/>
            <a:ext cx="3670300" cy="1588"/>
          </a:xfrm>
          <a:prstGeom prst="line">
            <a:avLst/>
          </a:prstGeom>
          <a:noFill/>
          <a:ln w="57150">
            <a:solidFill>
              <a:srgbClr val="FD78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>
            <a:off x="2921000" y="54832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>
            <a:off x="2921000" y="50133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2921000" y="45561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6" name="Line 14"/>
          <p:cNvSpPr>
            <a:spLocks noChangeShapeType="1"/>
          </p:cNvSpPr>
          <p:nvPr/>
        </p:nvSpPr>
        <p:spPr bwMode="auto">
          <a:xfrm>
            <a:off x="2921000" y="40989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2921000" y="36290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>
            <a:off x="2921000" y="31718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9" name="Line 17"/>
          <p:cNvSpPr>
            <a:spLocks noChangeShapeType="1"/>
          </p:cNvSpPr>
          <p:nvPr/>
        </p:nvSpPr>
        <p:spPr bwMode="auto">
          <a:xfrm>
            <a:off x="2921000" y="27146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2921000" y="2244725"/>
            <a:ext cx="50800" cy="1588"/>
          </a:xfrm>
          <a:prstGeom prst="line">
            <a:avLst/>
          </a:prstGeom>
          <a:noFill/>
          <a:ln w="12700">
            <a:solidFill>
              <a:srgbClr val="FF54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 flipV="1">
            <a:off x="2984500" y="2244725"/>
            <a:ext cx="1588" cy="3238500"/>
          </a:xfrm>
          <a:prstGeom prst="line">
            <a:avLst/>
          </a:prstGeom>
          <a:noFill/>
          <a:ln w="57150">
            <a:solidFill>
              <a:srgbClr val="FD78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2" name="Freeform 20"/>
          <p:cNvSpPr>
            <a:spLocks/>
          </p:cNvSpPr>
          <p:nvPr/>
        </p:nvSpPr>
        <p:spPr bwMode="auto">
          <a:xfrm>
            <a:off x="4013200" y="2244725"/>
            <a:ext cx="2641600" cy="2311400"/>
          </a:xfrm>
          <a:custGeom>
            <a:avLst/>
            <a:gdLst/>
            <a:ahLst/>
            <a:cxnLst>
              <a:cxn ang="0">
                <a:pos x="0" y="1456"/>
              </a:cxn>
              <a:cxn ang="0">
                <a:pos x="272" y="1168"/>
              </a:cxn>
              <a:cxn ang="0">
                <a:pos x="688" y="872"/>
              </a:cxn>
              <a:cxn ang="0">
                <a:pos x="968" y="584"/>
              </a:cxn>
              <a:cxn ang="0">
                <a:pos x="1272" y="296"/>
              </a:cxn>
              <a:cxn ang="0">
                <a:pos x="1664" y="0"/>
              </a:cxn>
            </a:cxnLst>
            <a:rect l="0" t="0" r="r" b="b"/>
            <a:pathLst>
              <a:path w="1664" h="1456">
                <a:moveTo>
                  <a:pt x="0" y="1456"/>
                </a:moveTo>
                <a:lnTo>
                  <a:pt x="272" y="1168"/>
                </a:lnTo>
                <a:lnTo>
                  <a:pt x="688" y="872"/>
                </a:lnTo>
                <a:lnTo>
                  <a:pt x="968" y="584"/>
                </a:lnTo>
                <a:lnTo>
                  <a:pt x="1272" y="296"/>
                </a:lnTo>
                <a:lnTo>
                  <a:pt x="1664" y="0"/>
                </a:lnTo>
              </a:path>
            </a:pathLst>
          </a:custGeom>
          <a:noFill/>
          <a:ln w="57150" cmpd="sng">
            <a:solidFill>
              <a:srgbClr val="FD788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3" name="Rectangle 21"/>
          <p:cNvSpPr>
            <a:spLocks noChangeArrowheads="1"/>
          </p:cNvSpPr>
          <p:nvPr/>
        </p:nvSpPr>
        <p:spPr bwMode="auto">
          <a:xfrm>
            <a:off x="3975100" y="45180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4" name="Rectangle 22"/>
          <p:cNvSpPr>
            <a:spLocks noChangeArrowheads="1"/>
          </p:cNvSpPr>
          <p:nvPr/>
        </p:nvSpPr>
        <p:spPr bwMode="auto">
          <a:xfrm>
            <a:off x="3962400" y="45053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406900" y="40608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4394200" y="40481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5067300" y="35909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5054600" y="35782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5511800" y="31337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0" name="Rectangle 28"/>
          <p:cNvSpPr>
            <a:spLocks noChangeArrowheads="1"/>
          </p:cNvSpPr>
          <p:nvPr/>
        </p:nvSpPr>
        <p:spPr bwMode="auto">
          <a:xfrm>
            <a:off x="5499100" y="31210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1" name="Rectangle 29"/>
          <p:cNvSpPr>
            <a:spLocks noChangeArrowheads="1"/>
          </p:cNvSpPr>
          <p:nvPr/>
        </p:nvSpPr>
        <p:spPr bwMode="auto">
          <a:xfrm>
            <a:off x="5994400" y="26765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2" name="Rectangle 30"/>
          <p:cNvSpPr>
            <a:spLocks noChangeArrowheads="1"/>
          </p:cNvSpPr>
          <p:nvPr/>
        </p:nvSpPr>
        <p:spPr bwMode="auto">
          <a:xfrm>
            <a:off x="5981700" y="26638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3" name="Rectangle 31"/>
          <p:cNvSpPr>
            <a:spLocks noChangeArrowheads="1"/>
          </p:cNvSpPr>
          <p:nvPr/>
        </p:nvSpPr>
        <p:spPr bwMode="auto">
          <a:xfrm>
            <a:off x="6616700" y="2206625"/>
            <a:ext cx="101600" cy="101600"/>
          </a:xfrm>
          <a:prstGeom prst="rect">
            <a:avLst/>
          </a:prstGeom>
          <a:solidFill>
            <a:srgbClr val="FF5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6604000" y="2193925"/>
            <a:ext cx="139700" cy="139700"/>
          </a:xfrm>
          <a:prstGeom prst="rect">
            <a:avLst/>
          </a:prstGeom>
          <a:solidFill>
            <a:srgbClr val="FD788C"/>
          </a:solidFill>
          <a:ln w="38100">
            <a:solidFill>
              <a:srgbClr val="FD78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5" name="Rectangle 33"/>
          <p:cNvSpPr>
            <a:spLocks noChangeArrowheads="1"/>
          </p:cNvSpPr>
          <p:nvPr/>
        </p:nvSpPr>
        <p:spPr bwMode="auto">
          <a:xfrm>
            <a:off x="2940050" y="5692775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3613150" y="56927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20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67" name="Rectangle 35"/>
          <p:cNvSpPr>
            <a:spLocks noChangeArrowheads="1"/>
          </p:cNvSpPr>
          <p:nvPr/>
        </p:nvSpPr>
        <p:spPr bwMode="auto">
          <a:xfrm>
            <a:off x="4337050" y="56927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40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68" name="Rectangle 36"/>
          <p:cNvSpPr>
            <a:spLocks noChangeArrowheads="1"/>
          </p:cNvSpPr>
          <p:nvPr/>
        </p:nvSpPr>
        <p:spPr bwMode="auto">
          <a:xfrm>
            <a:off x="5073650" y="56927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60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69" name="Rectangle 37"/>
          <p:cNvSpPr>
            <a:spLocks noChangeArrowheads="1"/>
          </p:cNvSpPr>
          <p:nvPr/>
        </p:nvSpPr>
        <p:spPr bwMode="auto">
          <a:xfrm>
            <a:off x="5810250" y="56927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80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0" name="Rectangle 38"/>
          <p:cNvSpPr>
            <a:spLocks noChangeArrowheads="1"/>
          </p:cNvSpPr>
          <p:nvPr/>
        </p:nvSpPr>
        <p:spPr bwMode="auto">
          <a:xfrm>
            <a:off x="6483350" y="5692775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100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1" name="Rectangle 39"/>
          <p:cNvSpPr>
            <a:spLocks noChangeArrowheads="1"/>
          </p:cNvSpPr>
          <p:nvPr/>
        </p:nvSpPr>
        <p:spPr bwMode="auto">
          <a:xfrm>
            <a:off x="3429000" y="6019800"/>
            <a:ext cx="1817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CAE1F3"/>
                </a:solidFill>
                <a:latin typeface="Helvetica" charset="0"/>
              </a:rPr>
              <a:t>% of VO</a:t>
            </a:r>
            <a:r>
              <a:rPr lang="en-US" sz="2600" baseline="-25000">
                <a:solidFill>
                  <a:srgbClr val="CAE1F3"/>
                </a:solidFill>
                <a:latin typeface="Helvetica" charset="0"/>
              </a:rPr>
              <a:t>2max</a:t>
            </a:r>
            <a:endParaRPr lang="en-US" sz="2600">
              <a:solidFill>
                <a:srgbClr val="CAE1F3"/>
              </a:solidFill>
              <a:latin typeface="Helvetica" charset="0"/>
            </a:endParaRPr>
          </a:p>
        </p:txBody>
      </p:sp>
      <p:sp>
        <p:nvSpPr>
          <p:cNvPr id="402472" name="Rectangle 40"/>
          <p:cNvSpPr>
            <a:spLocks noChangeArrowheads="1"/>
          </p:cNvSpPr>
          <p:nvPr/>
        </p:nvSpPr>
        <p:spPr bwMode="auto">
          <a:xfrm>
            <a:off x="2457450" y="5387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30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3" name="Rectangle 41"/>
          <p:cNvSpPr>
            <a:spLocks noChangeArrowheads="1"/>
          </p:cNvSpPr>
          <p:nvPr/>
        </p:nvSpPr>
        <p:spPr bwMode="auto">
          <a:xfrm>
            <a:off x="2457450" y="49180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40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4" name="Rectangle 42"/>
          <p:cNvSpPr>
            <a:spLocks noChangeArrowheads="1"/>
          </p:cNvSpPr>
          <p:nvPr/>
        </p:nvSpPr>
        <p:spPr bwMode="auto">
          <a:xfrm>
            <a:off x="2457450" y="44608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50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2457450" y="4003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60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6" name="Rectangle 44"/>
          <p:cNvSpPr>
            <a:spLocks noChangeArrowheads="1"/>
          </p:cNvSpPr>
          <p:nvPr/>
        </p:nvSpPr>
        <p:spPr bwMode="auto">
          <a:xfrm>
            <a:off x="2457450" y="35337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70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7" name="Rectangle 45"/>
          <p:cNvSpPr>
            <a:spLocks noChangeArrowheads="1"/>
          </p:cNvSpPr>
          <p:nvPr/>
        </p:nvSpPr>
        <p:spPr bwMode="auto">
          <a:xfrm>
            <a:off x="2457450" y="30765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80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8" name="Rectangle 46"/>
          <p:cNvSpPr>
            <a:spLocks noChangeArrowheads="1"/>
          </p:cNvSpPr>
          <p:nvPr/>
        </p:nvSpPr>
        <p:spPr bwMode="auto">
          <a:xfrm>
            <a:off x="2457450" y="261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90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2330450" y="2149475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AE1F3"/>
                </a:solidFill>
                <a:latin typeface="Helvetica" charset="0"/>
              </a:rPr>
              <a:t>100</a:t>
            </a:r>
            <a:endParaRPr lang="en-US" sz="2000" b="0">
              <a:solidFill>
                <a:srgbClr val="CAE1F3"/>
              </a:solidFill>
            </a:endParaRPr>
          </a:p>
        </p:txBody>
      </p:sp>
      <p:sp>
        <p:nvSpPr>
          <p:cNvPr id="402480" name="Rectangle 48"/>
          <p:cNvSpPr>
            <a:spLocks noChangeArrowheads="1"/>
          </p:cNvSpPr>
          <p:nvPr/>
        </p:nvSpPr>
        <p:spPr bwMode="auto">
          <a:xfrm rot="16200000">
            <a:off x="93663" y="3667125"/>
            <a:ext cx="383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CAE1F3"/>
                </a:solidFill>
                <a:latin typeface="Helvetica" charset="0"/>
              </a:rPr>
              <a:t>% of Maximal Heart Rate</a:t>
            </a:r>
            <a:endParaRPr lang="en-US" sz="2600" b="0">
              <a:solidFill>
                <a:srgbClr val="CAE1F3"/>
              </a:solidFill>
              <a:latin typeface="Helvetica" charset="0"/>
            </a:endParaRPr>
          </a:p>
        </p:txBody>
      </p:sp>
      <p:sp>
        <p:nvSpPr>
          <p:cNvPr id="402481" name="Line 49"/>
          <p:cNvSpPr>
            <a:spLocks noChangeShapeType="1"/>
          </p:cNvSpPr>
          <p:nvPr/>
        </p:nvSpPr>
        <p:spPr bwMode="auto">
          <a:xfrm>
            <a:off x="3048000" y="36576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82" name="Line 50"/>
          <p:cNvSpPr>
            <a:spLocks noChangeShapeType="1"/>
          </p:cNvSpPr>
          <p:nvPr/>
        </p:nvSpPr>
        <p:spPr bwMode="auto">
          <a:xfrm>
            <a:off x="5105400" y="36576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Rating of Perceived Exertion: RPE/Borg Scale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912813" y="1743075"/>
            <a:ext cx="7316787" cy="368300"/>
          </a:xfrm>
          <a:prstGeom prst="rect">
            <a:avLst/>
          </a:prstGeom>
          <a:solidFill>
            <a:srgbClr val="FFC2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912813" y="2111375"/>
            <a:ext cx="7316787" cy="355600"/>
          </a:xfrm>
          <a:prstGeom prst="rect">
            <a:avLst/>
          </a:prstGeom>
          <a:solidFill>
            <a:srgbClr val="FFC2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912813" y="2466975"/>
            <a:ext cx="7316787" cy="368300"/>
          </a:xfrm>
          <a:prstGeom prst="rect">
            <a:avLst/>
          </a:prstGeom>
          <a:solidFill>
            <a:srgbClr val="FFC2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912813" y="2835275"/>
            <a:ext cx="7316787" cy="368300"/>
          </a:xfrm>
          <a:prstGeom prst="rect">
            <a:avLst/>
          </a:prstGeom>
          <a:solidFill>
            <a:srgbClr val="BDB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912813" y="3203575"/>
            <a:ext cx="7316787" cy="368300"/>
          </a:xfrm>
          <a:prstGeom prst="rect">
            <a:avLst/>
          </a:prstGeom>
          <a:solidFill>
            <a:srgbClr val="BDB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912813" y="3571875"/>
            <a:ext cx="7316787" cy="368300"/>
          </a:xfrm>
          <a:prstGeom prst="rect">
            <a:avLst/>
          </a:prstGeom>
          <a:solidFill>
            <a:srgbClr val="02AB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912813" y="3940175"/>
            <a:ext cx="7316787" cy="357188"/>
          </a:xfrm>
          <a:prstGeom prst="rect">
            <a:avLst/>
          </a:prstGeom>
          <a:solidFill>
            <a:srgbClr val="02AB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912813" y="4297363"/>
            <a:ext cx="7316787" cy="368300"/>
          </a:xfrm>
          <a:prstGeom prst="rect">
            <a:avLst/>
          </a:prstGeom>
          <a:solidFill>
            <a:srgbClr val="59FD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912813" y="4665663"/>
            <a:ext cx="7316787" cy="368300"/>
          </a:xfrm>
          <a:prstGeom prst="rect">
            <a:avLst/>
          </a:prstGeom>
          <a:solidFill>
            <a:srgbClr val="59FD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912813" y="5033963"/>
            <a:ext cx="7316787" cy="368300"/>
          </a:xfrm>
          <a:prstGeom prst="rect">
            <a:avLst/>
          </a:prstGeom>
          <a:solidFill>
            <a:srgbClr val="F5F8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3" name="Rectangle 13"/>
          <p:cNvSpPr>
            <a:spLocks noChangeArrowheads="1"/>
          </p:cNvSpPr>
          <p:nvPr/>
        </p:nvSpPr>
        <p:spPr bwMode="auto">
          <a:xfrm>
            <a:off x="912813" y="5402263"/>
            <a:ext cx="7316787" cy="368300"/>
          </a:xfrm>
          <a:prstGeom prst="rect">
            <a:avLst/>
          </a:prstGeom>
          <a:solidFill>
            <a:srgbClr val="F5F8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912813" y="5770563"/>
            <a:ext cx="7316787" cy="355600"/>
          </a:xfrm>
          <a:prstGeom prst="rect">
            <a:avLst/>
          </a:prstGeom>
          <a:solidFill>
            <a:srgbClr val="FF91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912813" y="6126163"/>
            <a:ext cx="7316787" cy="368300"/>
          </a:xfrm>
          <a:prstGeom prst="rect">
            <a:avLst/>
          </a:prstGeom>
          <a:solidFill>
            <a:srgbClr val="FF91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912813" y="6494463"/>
            <a:ext cx="7316787" cy="368300"/>
          </a:xfrm>
          <a:prstGeom prst="rect">
            <a:avLst/>
          </a:prstGeom>
          <a:solidFill>
            <a:srgbClr val="F85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912813" y="2466975"/>
            <a:ext cx="73167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912813" y="2466975"/>
            <a:ext cx="7316787" cy="1588"/>
          </a:xfrm>
          <a:prstGeom prst="line">
            <a:avLst/>
          </a:prstGeom>
          <a:noFill/>
          <a:ln w="12700">
            <a:solidFill>
              <a:srgbClr val="FFC2D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969963" y="1774825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404500" name="Rectangle 20"/>
          <p:cNvSpPr>
            <a:spLocks noChangeArrowheads="1"/>
          </p:cNvSpPr>
          <p:nvPr/>
        </p:nvSpPr>
        <p:spPr bwMode="auto">
          <a:xfrm>
            <a:off x="969963" y="2143125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404501" name="Rectangle 21"/>
          <p:cNvSpPr>
            <a:spLocks noChangeArrowheads="1"/>
          </p:cNvSpPr>
          <p:nvPr/>
        </p:nvSpPr>
        <p:spPr bwMode="auto">
          <a:xfrm>
            <a:off x="969963" y="2511425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404502" name="Rectangle 22"/>
          <p:cNvSpPr>
            <a:spLocks noChangeArrowheads="1"/>
          </p:cNvSpPr>
          <p:nvPr/>
        </p:nvSpPr>
        <p:spPr bwMode="auto">
          <a:xfrm>
            <a:off x="969963" y="2879725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404503" name="Rectangle 23"/>
          <p:cNvSpPr>
            <a:spLocks noChangeArrowheads="1"/>
          </p:cNvSpPr>
          <p:nvPr/>
        </p:nvSpPr>
        <p:spPr bwMode="auto">
          <a:xfrm>
            <a:off x="969963" y="32353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US">
              <a:latin typeface="Arial" pitchFamily="34" charset="0"/>
            </a:endParaRPr>
          </a:p>
        </p:txBody>
      </p:sp>
      <p:sp>
        <p:nvSpPr>
          <p:cNvPr id="404504" name="Rectangle 24"/>
          <p:cNvSpPr>
            <a:spLocks noChangeArrowheads="1"/>
          </p:cNvSpPr>
          <p:nvPr/>
        </p:nvSpPr>
        <p:spPr bwMode="auto">
          <a:xfrm>
            <a:off x="969963" y="36036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US">
              <a:latin typeface="Arial" pitchFamily="34" charset="0"/>
            </a:endParaRPr>
          </a:p>
        </p:txBody>
      </p:sp>
      <p:sp>
        <p:nvSpPr>
          <p:cNvPr id="404505" name="Rectangle 25"/>
          <p:cNvSpPr>
            <a:spLocks noChangeArrowheads="1"/>
          </p:cNvSpPr>
          <p:nvPr/>
        </p:nvSpPr>
        <p:spPr bwMode="auto">
          <a:xfrm>
            <a:off x="969963" y="39719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12</a:t>
            </a:r>
            <a:endParaRPr lang="en-US">
              <a:latin typeface="Arial" pitchFamily="34" charset="0"/>
            </a:endParaRPr>
          </a:p>
        </p:txBody>
      </p:sp>
      <p:sp>
        <p:nvSpPr>
          <p:cNvPr id="404506" name="Rectangle 26"/>
          <p:cNvSpPr>
            <a:spLocks noChangeArrowheads="1"/>
          </p:cNvSpPr>
          <p:nvPr/>
        </p:nvSpPr>
        <p:spPr bwMode="auto">
          <a:xfrm>
            <a:off x="969963" y="43402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>
              <a:latin typeface="Arial" pitchFamily="34" charset="0"/>
            </a:endParaRPr>
          </a:p>
        </p:txBody>
      </p:sp>
      <p:sp>
        <p:nvSpPr>
          <p:cNvPr id="404507" name="Rectangle 27"/>
          <p:cNvSpPr>
            <a:spLocks noChangeArrowheads="1"/>
          </p:cNvSpPr>
          <p:nvPr/>
        </p:nvSpPr>
        <p:spPr bwMode="auto">
          <a:xfrm>
            <a:off x="969963" y="47085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14</a:t>
            </a:r>
            <a:endParaRPr lang="en-US">
              <a:latin typeface="Arial" pitchFamily="34" charset="0"/>
            </a:endParaRPr>
          </a:p>
        </p:txBody>
      </p:sp>
      <p:sp>
        <p:nvSpPr>
          <p:cNvPr id="404508" name="Rectangle 28"/>
          <p:cNvSpPr>
            <a:spLocks noChangeArrowheads="1"/>
          </p:cNvSpPr>
          <p:nvPr/>
        </p:nvSpPr>
        <p:spPr bwMode="auto">
          <a:xfrm>
            <a:off x="969963" y="50641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>
              <a:latin typeface="Arial" pitchFamily="34" charset="0"/>
            </a:endParaRPr>
          </a:p>
        </p:txBody>
      </p:sp>
      <p:sp>
        <p:nvSpPr>
          <p:cNvPr id="404509" name="Rectangle 29"/>
          <p:cNvSpPr>
            <a:spLocks noChangeArrowheads="1"/>
          </p:cNvSpPr>
          <p:nvPr/>
        </p:nvSpPr>
        <p:spPr bwMode="auto">
          <a:xfrm>
            <a:off x="969963" y="54324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16</a:t>
            </a:r>
            <a:endParaRPr lang="en-US">
              <a:latin typeface="Arial" pitchFamily="34" charset="0"/>
            </a:endParaRPr>
          </a:p>
        </p:txBody>
      </p:sp>
      <p:sp>
        <p:nvSpPr>
          <p:cNvPr id="404510" name="Rectangle 30"/>
          <p:cNvSpPr>
            <a:spLocks noChangeArrowheads="1"/>
          </p:cNvSpPr>
          <p:nvPr/>
        </p:nvSpPr>
        <p:spPr bwMode="auto">
          <a:xfrm>
            <a:off x="969963" y="58007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>
              <a:latin typeface="Arial" pitchFamily="34" charset="0"/>
            </a:endParaRPr>
          </a:p>
        </p:txBody>
      </p:sp>
      <p:sp>
        <p:nvSpPr>
          <p:cNvPr id="404511" name="Rectangle 31"/>
          <p:cNvSpPr>
            <a:spLocks noChangeArrowheads="1"/>
          </p:cNvSpPr>
          <p:nvPr/>
        </p:nvSpPr>
        <p:spPr bwMode="auto">
          <a:xfrm>
            <a:off x="969963" y="61690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18</a:t>
            </a:r>
            <a:endParaRPr lang="en-US">
              <a:latin typeface="Arial" pitchFamily="34" charset="0"/>
            </a:endParaRPr>
          </a:p>
        </p:txBody>
      </p:sp>
      <p:sp>
        <p:nvSpPr>
          <p:cNvPr id="404512" name="Rectangle 32"/>
          <p:cNvSpPr>
            <a:spLocks noChangeArrowheads="1"/>
          </p:cNvSpPr>
          <p:nvPr/>
        </p:nvSpPr>
        <p:spPr bwMode="auto">
          <a:xfrm>
            <a:off x="969963" y="6537325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>
              <a:latin typeface="Arial" pitchFamily="34" charset="0"/>
            </a:endParaRPr>
          </a:p>
        </p:txBody>
      </p:sp>
      <p:sp>
        <p:nvSpPr>
          <p:cNvPr id="404513" name="Rectangle 33"/>
          <p:cNvSpPr>
            <a:spLocks noChangeArrowheads="1"/>
          </p:cNvSpPr>
          <p:nvPr/>
        </p:nvSpPr>
        <p:spPr bwMode="auto">
          <a:xfrm>
            <a:off x="1966913" y="2181225"/>
            <a:ext cx="2185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Very, very light</a:t>
            </a:r>
            <a:endParaRPr lang="en-US" b="0"/>
          </a:p>
        </p:txBody>
      </p:sp>
      <p:sp>
        <p:nvSpPr>
          <p:cNvPr id="404514" name="Rectangle 34"/>
          <p:cNvSpPr>
            <a:spLocks noChangeArrowheads="1"/>
          </p:cNvSpPr>
          <p:nvPr/>
        </p:nvSpPr>
        <p:spPr bwMode="auto">
          <a:xfrm>
            <a:off x="1966913" y="3082925"/>
            <a:ext cx="1389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Very light</a:t>
            </a:r>
            <a:endParaRPr lang="en-US" b="0"/>
          </a:p>
        </p:txBody>
      </p:sp>
      <p:sp>
        <p:nvSpPr>
          <p:cNvPr id="404515" name="Rectangle 35"/>
          <p:cNvSpPr>
            <a:spLocks noChangeArrowheads="1"/>
          </p:cNvSpPr>
          <p:nvPr/>
        </p:nvSpPr>
        <p:spPr bwMode="auto">
          <a:xfrm>
            <a:off x="1966913" y="3781425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Fairly</a:t>
            </a:r>
            <a:endParaRPr lang="en-US" b="0"/>
          </a:p>
        </p:txBody>
      </p:sp>
      <p:sp>
        <p:nvSpPr>
          <p:cNvPr id="404516" name="Rectangle 36"/>
          <p:cNvSpPr>
            <a:spLocks noChangeArrowheads="1"/>
          </p:cNvSpPr>
          <p:nvPr/>
        </p:nvSpPr>
        <p:spPr bwMode="auto">
          <a:xfrm>
            <a:off x="2855913" y="3781425"/>
            <a:ext cx="728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 light</a:t>
            </a:r>
            <a:endParaRPr lang="en-US" b="0"/>
          </a:p>
        </p:txBody>
      </p:sp>
      <p:sp>
        <p:nvSpPr>
          <p:cNvPr id="404517" name="Rectangle 37"/>
          <p:cNvSpPr>
            <a:spLocks noChangeArrowheads="1"/>
          </p:cNvSpPr>
          <p:nvPr/>
        </p:nvSpPr>
        <p:spPr bwMode="auto">
          <a:xfrm>
            <a:off x="1966913" y="4518025"/>
            <a:ext cx="2270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Somewhat hard</a:t>
            </a:r>
            <a:endParaRPr lang="en-US" b="0"/>
          </a:p>
        </p:txBody>
      </p:sp>
      <p:sp>
        <p:nvSpPr>
          <p:cNvPr id="404518" name="Rectangle 38"/>
          <p:cNvSpPr>
            <a:spLocks noChangeArrowheads="1"/>
          </p:cNvSpPr>
          <p:nvPr/>
        </p:nvSpPr>
        <p:spPr bwMode="auto">
          <a:xfrm>
            <a:off x="1966913" y="5280025"/>
            <a:ext cx="220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H</a:t>
            </a:r>
            <a:endParaRPr lang="en-US" b="0"/>
          </a:p>
        </p:txBody>
      </p:sp>
      <p:sp>
        <p:nvSpPr>
          <p:cNvPr id="404519" name="Rectangle 39"/>
          <p:cNvSpPr>
            <a:spLocks noChangeArrowheads="1"/>
          </p:cNvSpPr>
          <p:nvPr/>
        </p:nvSpPr>
        <p:spPr bwMode="auto">
          <a:xfrm>
            <a:off x="2208213" y="52800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ard</a:t>
            </a:r>
            <a:endParaRPr lang="en-US" b="0"/>
          </a:p>
        </p:txBody>
      </p:sp>
      <p:sp>
        <p:nvSpPr>
          <p:cNvPr id="404520" name="Rectangle 40"/>
          <p:cNvSpPr>
            <a:spLocks noChangeArrowheads="1"/>
          </p:cNvSpPr>
          <p:nvPr/>
        </p:nvSpPr>
        <p:spPr bwMode="auto">
          <a:xfrm>
            <a:off x="1966913" y="6003925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Very</a:t>
            </a:r>
            <a:endParaRPr lang="en-US" b="0"/>
          </a:p>
        </p:txBody>
      </p:sp>
      <p:sp>
        <p:nvSpPr>
          <p:cNvPr id="404521" name="Rectangle 41"/>
          <p:cNvSpPr>
            <a:spLocks noChangeArrowheads="1"/>
          </p:cNvSpPr>
          <p:nvPr/>
        </p:nvSpPr>
        <p:spPr bwMode="auto">
          <a:xfrm>
            <a:off x="2690813" y="6003925"/>
            <a:ext cx="744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 hard</a:t>
            </a:r>
            <a:endParaRPr lang="en-US" b="0"/>
          </a:p>
        </p:txBody>
      </p:sp>
      <p:sp>
        <p:nvSpPr>
          <p:cNvPr id="404522" name="Rectangle 42"/>
          <p:cNvSpPr>
            <a:spLocks noChangeArrowheads="1"/>
          </p:cNvSpPr>
          <p:nvPr/>
        </p:nvSpPr>
        <p:spPr bwMode="auto">
          <a:xfrm>
            <a:off x="1966913" y="6550025"/>
            <a:ext cx="2203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Very, very hard</a:t>
            </a:r>
            <a:endParaRPr lang="en-US" b="0"/>
          </a:p>
        </p:txBody>
      </p:sp>
      <p:sp>
        <p:nvSpPr>
          <p:cNvPr id="404523" name="Rectangle 43"/>
          <p:cNvSpPr>
            <a:spLocks noChangeArrowheads="1"/>
          </p:cNvSpPr>
          <p:nvPr/>
        </p:nvSpPr>
        <p:spPr bwMode="auto">
          <a:xfrm>
            <a:off x="5103813" y="3794125"/>
            <a:ext cx="2625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Lactate Threshold</a:t>
            </a:r>
            <a:endParaRPr lang="en-US" b="0"/>
          </a:p>
        </p:txBody>
      </p:sp>
      <p:sp>
        <p:nvSpPr>
          <p:cNvPr id="404524" name="Rectangle 44"/>
          <p:cNvSpPr>
            <a:spLocks noChangeArrowheads="1"/>
          </p:cNvSpPr>
          <p:nvPr/>
        </p:nvSpPr>
        <p:spPr bwMode="auto">
          <a:xfrm>
            <a:off x="5103813" y="4873625"/>
            <a:ext cx="2185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2.0 mM Lactate</a:t>
            </a:r>
            <a:endParaRPr lang="en-US" b="0"/>
          </a:p>
        </p:txBody>
      </p:sp>
      <p:sp>
        <p:nvSpPr>
          <p:cNvPr id="404525" name="Rectangle 45"/>
          <p:cNvSpPr>
            <a:spLocks noChangeArrowheads="1"/>
          </p:cNvSpPr>
          <p:nvPr/>
        </p:nvSpPr>
        <p:spPr bwMode="auto">
          <a:xfrm>
            <a:off x="5103813" y="5419725"/>
            <a:ext cx="21859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2.5 mM Lactate</a:t>
            </a:r>
            <a:endParaRPr lang="en-US" b="0"/>
          </a:p>
        </p:txBody>
      </p:sp>
      <p:sp>
        <p:nvSpPr>
          <p:cNvPr id="404526" name="Rectangle 46"/>
          <p:cNvSpPr>
            <a:spLocks noChangeArrowheads="1"/>
          </p:cNvSpPr>
          <p:nvPr/>
        </p:nvSpPr>
        <p:spPr bwMode="auto">
          <a:xfrm>
            <a:off x="5103813" y="5965825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4</a:t>
            </a:r>
            <a:endParaRPr lang="en-US" b="0"/>
          </a:p>
        </p:txBody>
      </p:sp>
      <p:sp>
        <p:nvSpPr>
          <p:cNvPr id="404527" name="Rectangle 47"/>
          <p:cNvSpPr>
            <a:spLocks noChangeArrowheads="1"/>
          </p:cNvSpPr>
          <p:nvPr/>
        </p:nvSpPr>
        <p:spPr bwMode="auto">
          <a:xfrm>
            <a:off x="5294313" y="5965825"/>
            <a:ext cx="2016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charset="0"/>
              </a:rPr>
              <a:t>.0 mM Lactate</a:t>
            </a:r>
            <a:endParaRPr lang="en-US" b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Interval Training for VO</a:t>
            </a:r>
            <a:r>
              <a:rPr lang="en-US" baseline="-25000"/>
              <a:t>2max</a:t>
            </a: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Repeated exercise bouts (Intensity 80 - 110% VO</a:t>
            </a:r>
            <a:r>
              <a:rPr lang="en-US" baseline="-25000"/>
              <a:t>2max</a:t>
            </a:r>
            <a:r>
              <a:rPr lang="en-US"/>
              <a:t>) separated by recovery periods of light activity, such as walking</a:t>
            </a:r>
          </a:p>
          <a:p>
            <a:r>
              <a:rPr lang="en-US"/>
              <a:t>VO</a:t>
            </a:r>
            <a:r>
              <a:rPr lang="en-US" baseline="-25000"/>
              <a:t>2max</a:t>
            </a:r>
            <a:r>
              <a:rPr lang="en-US"/>
              <a:t> is more likely to be reached within an interval workout when work intervals are intensified and recovery intervals abbreviated.</a:t>
            </a: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Interval Training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Broad-intensity or variable-paced interval training</a:t>
            </a:r>
          </a:p>
          <a:p>
            <a:pPr>
              <a:lnSpc>
                <a:spcPct val="90000"/>
              </a:lnSpc>
            </a:pPr>
            <a:r>
              <a:rPr lang="en-US" sz="2800"/>
              <a:t>Long interval training: work intervals lasting 3 min at 90-92% vVO2max with complete rest between intervals.</a:t>
            </a:r>
          </a:p>
          <a:p>
            <a:pPr>
              <a:lnSpc>
                <a:spcPct val="90000"/>
              </a:lnSpc>
            </a:pPr>
            <a:r>
              <a:rPr lang="en-US" sz="2800"/>
              <a:t>High-intensity intermittent training: short bouts of all-out activity separated by rest periods of between 20 s and 5 min.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Low-volume strategy for producing gains in aerobic power and endurance normally associated with longer training bouts.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</a:t>
            </a:r>
            <a:br>
              <a:rPr lang="en-US"/>
            </a:br>
            <a:r>
              <a:rPr lang="en-US"/>
              <a:t>Interval Training</a:t>
            </a:r>
          </a:p>
        </p:txBody>
      </p:sp>
      <p:graphicFrame>
        <p:nvGraphicFramePr>
          <p:cNvPr id="489475" name="Group 3"/>
          <p:cNvGraphicFramePr>
            <a:graphicFrameLocks noGrp="1"/>
          </p:cNvGraphicFramePr>
          <p:nvPr/>
        </p:nvGraphicFramePr>
        <p:xfrm>
          <a:off x="685800" y="1828800"/>
          <a:ext cx="7543800" cy="4648202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885950"/>
              </a:tblGrid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Energy System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ATP-PC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Lactate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Aerobic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Work (sec)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10 - 30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30 - 120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120 - 300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Recovery (sec)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30 - 90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60 - 240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120 - 310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W:R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1:3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1:2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1:1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Reps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25 - 30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10 - 20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DFB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3 - 5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Long, Slow Distance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010400" cy="4114800"/>
          </a:xfrm>
        </p:spPr>
        <p:txBody>
          <a:bodyPr/>
          <a:lstStyle/>
          <a:p>
            <a:r>
              <a:rPr lang="en-US"/>
              <a:t>Low-intensity exercise</a:t>
            </a:r>
          </a:p>
          <a:p>
            <a:pPr lvl="1"/>
            <a:r>
              <a:rPr lang="en-US"/>
              <a:t>57% VO</a:t>
            </a:r>
            <a:r>
              <a:rPr lang="en-US" baseline="-25000"/>
              <a:t>2max</a:t>
            </a:r>
            <a:r>
              <a:rPr lang="en-US"/>
              <a:t> or 70% HR</a:t>
            </a:r>
            <a:r>
              <a:rPr lang="en-US" baseline="-25000"/>
              <a:t>max</a:t>
            </a:r>
            <a:endParaRPr lang="en-US"/>
          </a:p>
          <a:p>
            <a:r>
              <a:rPr lang="en-US"/>
              <a:t>Duration &gt; than expected in competition</a:t>
            </a:r>
          </a:p>
          <a:p>
            <a:r>
              <a:rPr lang="en-US"/>
              <a:t>Based on idea that training improvements are based on volume of training</a:t>
            </a:r>
          </a:p>
        </p:txBody>
      </p:sp>
      <p:pic>
        <p:nvPicPr>
          <p:cNvPr id="493572" name="Picture 4" descr="9712-18s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249988" y="2220913"/>
            <a:ext cx="2741612" cy="39512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High-Intensity, </a:t>
            </a:r>
            <a:br>
              <a:rPr lang="en-US"/>
            </a:br>
            <a:r>
              <a:rPr lang="en-US"/>
              <a:t>Continuous Exercise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May be the best method for increasing VO</a:t>
            </a:r>
            <a:r>
              <a:rPr lang="en-US" baseline="-25000"/>
              <a:t>2max</a:t>
            </a:r>
            <a:r>
              <a:rPr lang="en-US"/>
              <a:t> and lactate threshold</a:t>
            </a:r>
          </a:p>
          <a:p>
            <a:pPr>
              <a:lnSpc>
                <a:spcPct val="90000"/>
              </a:lnSpc>
            </a:pPr>
            <a:r>
              <a:rPr lang="en-US"/>
              <a:t>High-intensity exercise</a:t>
            </a:r>
          </a:p>
          <a:p>
            <a:pPr lvl="1">
              <a:lnSpc>
                <a:spcPct val="90000"/>
              </a:lnSpc>
            </a:pPr>
            <a:r>
              <a:rPr lang="en-US"/>
              <a:t>80-90% HR</a:t>
            </a:r>
            <a:r>
              <a:rPr lang="en-US" baseline="-25000"/>
              <a:t>max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At or slightly above lactate threshold</a:t>
            </a:r>
          </a:p>
          <a:p>
            <a:pPr>
              <a:lnSpc>
                <a:spcPct val="90000"/>
              </a:lnSpc>
            </a:pPr>
            <a:r>
              <a:rPr lang="en-US"/>
              <a:t>Duration of 25-50 min</a:t>
            </a:r>
          </a:p>
          <a:p>
            <a:pPr lvl="1">
              <a:lnSpc>
                <a:spcPct val="90000"/>
              </a:lnSpc>
            </a:pPr>
            <a:r>
              <a:rPr lang="en-US"/>
              <a:t>Depending on individual fitness level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Phosphagen System</a:t>
            </a:r>
          </a:p>
        </p:txBody>
      </p:sp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316788" cy="3832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Intensity and Improvement in VO</a:t>
            </a:r>
            <a:r>
              <a:rPr lang="en-US" baseline="-25000"/>
              <a:t>2max</a:t>
            </a:r>
          </a:p>
        </p:txBody>
      </p:sp>
      <p:pic>
        <p:nvPicPr>
          <p:cNvPr id="496643" name="Picture 3" descr="21"/>
          <p:cNvPicPr>
            <a:picLocks noChangeAspect="1" noChangeArrowheads="1"/>
          </p:cNvPicPr>
          <p:nvPr/>
        </p:nvPicPr>
        <p:blipFill>
          <a:blip r:embed="rId3"/>
          <a:srcRect l="12608" t="5637" r="10320" b="6081"/>
          <a:stretch>
            <a:fillRect/>
          </a:stretch>
        </p:blipFill>
        <p:spPr bwMode="auto">
          <a:xfrm>
            <a:off x="1219200" y="1746250"/>
            <a:ext cx="66516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Performance From Peak Running Velocity</a:t>
            </a:r>
          </a:p>
        </p:txBody>
      </p:sp>
      <p:pic>
        <p:nvPicPr>
          <p:cNvPr id="431107" name="Picture 3" descr="20"/>
          <p:cNvPicPr>
            <a:picLocks noChangeAspect="1" noChangeArrowheads="1"/>
          </p:cNvPicPr>
          <p:nvPr/>
        </p:nvPicPr>
        <p:blipFill>
          <a:blip r:embed="rId3"/>
          <a:srcRect l="8438" t="6219" r="8104" b="7721"/>
          <a:stretch>
            <a:fillRect/>
          </a:stretch>
        </p:blipFill>
        <p:spPr bwMode="auto">
          <a:xfrm>
            <a:off x="914400" y="1752600"/>
            <a:ext cx="7392988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Maximal Aerobic Power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Times" charset="0"/>
              <a:buNone/>
            </a:pPr>
            <a:r>
              <a:rPr lang="en-US">
                <a:solidFill>
                  <a:schemeClr val="bg2"/>
                </a:solidFill>
              </a:rPr>
              <a:t>Intrinsic</a:t>
            </a:r>
          </a:p>
          <a:p>
            <a:r>
              <a:rPr lang="en-US"/>
              <a:t>Genetic</a:t>
            </a:r>
          </a:p>
          <a:p>
            <a:r>
              <a:rPr lang="en-US"/>
              <a:t>Gender</a:t>
            </a:r>
          </a:p>
          <a:p>
            <a:r>
              <a:rPr lang="en-US"/>
              <a:t>Body Composition</a:t>
            </a:r>
          </a:p>
          <a:p>
            <a:r>
              <a:rPr lang="en-US"/>
              <a:t>Muscle mass</a:t>
            </a:r>
          </a:p>
          <a:p>
            <a:r>
              <a:rPr lang="en-US"/>
              <a:t>Age</a:t>
            </a:r>
          </a:p>
          <a:p>
            <a:r>
              <a:rPr lang="en-US"/>
              <a:t>Pathologies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Times" charset="0"/>
              <a:buNone/>
            </a:pPr>
            <a:r>
              <a:rPr lang="en-US">
                <a:solidFill>
                  <a:schemeClr val="bg2"/>
                </a:solidFill>
              </a:rPr>
              <a:t>Extrinsic</a:t>
            </a:r>
            <a:r>
              <a:rPr lang="en-US"/>
              <a:t> </a:t>
            </a:r>
          </a:p>
          <a:p>
            <a:r>
              <a:rPr lang="en-US"/>
              <a:t>Activity Levels</a:t>
            </a:r>
          </a:p>
          <a:p>
            <a:r>
              <a:rPr lang="en-US"/>
              <a:t>Time of Day</a:t>
            </a:r>
          </a:p>
          <a:p>
            <a:r>
              <a:rPr lang="en-US"/>
              <a:t>Sleep Deprivation</a:t>
            </a:r>
          </a:p>
          <a:p>
            <a:r>
              <a:rPr lang="en-US"/>
              <a:t>Dietary Intake</a:t>
            </a:r>
          </a:p>
          <a:p>
            <a:r>
              <a:rPr lang="en-US"/>
              <a:t>Nutritional Status</a:t>
            </a:r>
          </a:p>
          <a:p>
            <a:r>
              <a:rPr lang="en-US"/>
              <a:t>Environment</a:t>
            </a:r>
            <a:endParaRPr lang="en-US" sz="2400"/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04800"/>
            <a:ext cx="8037513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Adaptations to Aerobic Training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2057400"/>
            <a:ext cx="8458200" cy="4876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</a:t>
            </a:r>
            <a:r>
              <a:rPr lang="en-US"/>
              <a:t> Oxidative enzymes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 Glycolytic enzymes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</a:t>
            </a:r>
            <a:r>
              <a:rPr lang="en-US"/>
              <a:t> Size and number of mitochondria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</a:t>
            </a:r>
            <a:r>
              <a:rPr lang="en-US"/>
              <a:t> Slow contractile and regulatory proteins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 Fast-fiber area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</a:t>
            </a:r>
            <a:r>
              <a:rPr lang="en-US"/>
              <a:t> Capillary density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</a:t>
            </a:r>
            <a:r>
              <a:rPr lang="en-US"/>
              <a:t> Blood volume, cardiac output and O</a:t>
            </a:r>
            <a:r>
              <a:rPr lang="en-US" baseline="-25000"/>
              <a:t>2</a:t>
            </a:r>
            <a:r>
              <a:rPr lang="en-US"/>
              <a:t>  diffusion</a:t>
            </a:r>
          </a:p>
        </p:txBody>
      </p:sp>
      <p:pic>
        <p:nvPicPr>
          <p:cNvPr id="473092" name="Picture 4" descr="j027755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3657600"/>
            <a:ext cx="1676400" cy="1836738"/>
          </a:xfrm>
          <a:ln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Physiological Basis for Differences in VO</a:t>
            </a:r>
            <a:r>
              <a:rPr lang="en-US" sz="3200" baseline="-25000"/>
              <a:t>2max</a:t>
            </a:r>
            <a:endParaRPr lang="en-US"/>
          </a:p>
        </p:txBody>
      </p:sp>
      <p:graphicFrame>
        <p:nvGraphicFramePr>
          <p:cNvPr id="456797" name="Group 93"/>
          <p:cNvGraphicFramePr>
            <a:graphicFrameLocks noGrp="1"/>
          </p:cNvGraphicFramePr>
          <p:nvPr/>
        </p:nvGraphicFramePr>
        <p:xfrm>
          <a:off x="0" y="1905000"/>
          <a:ext cx="9144000" cy="4800601"/>
        </p:xfrm>
        <a:graphic>
          <a:graphicData uri="http://schemas.openxmlformats.org/drawingml/2006/table">
            <a:tbl>
              <a:tblPr/>
              <a:tblGrid>
                <a:gridCol w="1293813"/>
                <a:gridCol w="2024062"/>
                <a:gridCol w="1851025"/>
                <a:gridCol w="1689100"/>
                <a:gridCol w="182563"/>
                <a:gridCol w="2103437"/>
              </a:tblGrid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B9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VO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2max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  =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(HR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max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) 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(SV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max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) 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(a-v)O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 diff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</a:rPr>
                        <a:t>Athletes: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9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</a:rPr>
                        <a:t>6,250 ml/min =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9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</a:rPr>
                        <a:t>(190 b/min) 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9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</a:rPr>
                        <a:t>(205 ml/b)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9BB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</a:rPr>
                        <a:t>(.16 ml/ml blood)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9B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Helvetica" charset="0"/>
                        </a:rPr>
                        <a:t>Normally Active: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Helvetica" charset="0"/>
                        </a:rPr>
                        <a:t>3,500 ml/min =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Helvetica" charset="0"/>
                        </a:rPr>
                        <a:t>(195 b/min)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Helvetica" charset="0"/>
                        </a:rPr>
                        <a:t>(112 ml/b)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Helvetica" charset="0"/>
                        </a:rPr>
                        <a:t>(.16 ml/ml blood)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0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Cardiac Patients: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1,400 ml/min =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(190 b/min)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(43 ml/b) 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charset="0"/>
                        </a:rPr>
                        <a:t>(.17 ml/ml blood)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6754" name="Rectangle 50"/>
          <p:cNvSpPr>
            <a:spLocks noChangeArrowheads="1"/>
          </p:cNvSpPr>
          <p:nvPr/>
        </p:nvSpPr>
        <p:spPr bwMode="auto">
          <a:xfrm>
            <a:off x="427038" y="22701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937" name="Group 113"/>
          <p:cNvGraphicFramePr>
            <a:graphicFrameLocks noGrp="1"/>
          </p:cNvGraphicFramePr>
          <p:nvPr/>
        </p:nvGraphicFramePr>
        <p:xfrm>
          <a:off x="457200" y="1905000"/>
          <a:ext cx="8229600" cy="4735196"/>
        </p:xfrm>
        <a:graphic>
          <a:graphicData uri="http://schemas.openxmlformats.org/drawingml/2006/table">
            <a:tbl>
              <a:tblPr/>
              <a:tblGrid>
                <a:gridCol w="2578100"/>
                <a:gridCol w="2082800"/>
                <a:gridCol w="1189038"/>
                <a:gridCol w="1190625"/>
                <a:gridCol w="1189037"/>
              </a:tblGrid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Fitness Level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Range of VO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2max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 (ml/kg/min)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Type 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Type IIa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Type IIb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Deconditioned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30-40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5.0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4.0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3.5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Sedentary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40-50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9.2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5.8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4.9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Conditioned (months)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45-55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12.1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10.2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5.5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Endurance Athletes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&gt;70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23.2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22.1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40000"/>
                        <a:buFont typeface="Time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</a:rPr>
                        <a:t>22.0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64" name="Text Box 40"/>
          <p:cNvSpPr txBox="1">
            <a:spLocks noChangeArrowheads="1"/>
          </p:cNvSpPr>
          <p:nvPr/>
        </p:nvSpPr>
        <p:spPr bwMode="auto">
          <a:xfrm>
            <a:off x="457200" y="304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Succinate Dehydrogenase Activity </a:t>
            </a:r>
          </a:p>
          <a:p>
            <a:pPr algn="ctr"/>
            <a:r>
              <a:rPr lang="en-US" sz="3200">
                <a:latin typeface="Arial" pitchFamily="34" charset="0"/>
              </a:rPr>
              <a:t>in Response to Training and Detraining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Gender, Initial Fitness Level, and Genetics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Men and women respond similarly to training programs</a:t>
            </a:r>
          </a:p>
          <a:p>
            <a:pPr>
              <a:lnSpc>
                <a:spcPct val="90000"/>
              </a:lnSpc>
            </a:pPr>
            <a:r>
              <a:rPr lang="en-US"/>
              <a:t>Training improvement is always greater in individuals with lower initial fitness</a:t>
            </a:r>
          </a:p>
          <a:p>
            <a:pPr>
              <a:lnSpc>
                <a:spcPct val="90000"/>
              </a:lnSpc>
            </a:pPr>
            <a:r>
              <a:rPr lang="en-US"/>
              <a:t>Genetics plays an important role in how an individual responds to training</a:t>
            </a:r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839788"/>
            <a:ext cx="7543800" cy="608012"/>
          </a:xfrm>
        </p:spPr>
        <p:txBody>
          <a:bodyPr/>
          <a:lstStyle/>
          <a:p>
            <a:r>
              <a:rPr lang="en-US"/>
              <a:t>Anaerobic Power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4230688" cy="4114800"/>
          </a:xfrm>
        </p:spPr>
        <p:txBody>
          <a:bodyPr/>
          <a:lstStyle/>
          <a:p>
            <a:r>
              <a:rPr lang="en-US" sz="2400"/>
              <a:t>Depends on ATP-PC energy reserves and maximal rate at which energy can be produced by ATP-PCR system.</a:t>
            </a:r>
          </a:p>
          <a:p>
            <a:r>
              <a:rPr lang="en-US" sz="2400"/>
              <a:t>Maximal effort</a:t>
            </a:r>
          </a:p>
          <a:p>
            <a:r>
              <a:rPr lang="en-US" sz="2400"/>
              <a:t>Cyclists and speed skaters highest.</a:t>
            </a:r>
          </a:p>
          <a:p>
            <a:r>
              <a:rPr lang="en-US" sz="2400"/>
              <a:t>Power = </a:t>
            </a:r>
            <a:r>
              <a:rPr lang="en-US" sz="2400" u="sng">
                <a:solidFill>
                  <a:srgbClr val="FFFFFF"/>
                </a:solidFill>
              </a:rPr>
              <a:t>Force x Distance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                          </a:t>
            </a:r>
            <a:r>
              <a:rPr lang="en-US" sz="2400"/>
              <a:t>Time</a:t>
            </a:r>
          </a:p>
        </p:txBody>
      </p:sp>
      <p:pic>
        <p:nvPicPr>
          <p:cNvPr id="477188" name="Picture 4" descr="j01825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779713"/>
            <a:ext cx="3810000" cy="2517775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04800"/>
            <a:ext cx="8037513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Adaptations to </a:t>
            </a:r>
            <a:br>
              <a:rPr lang="en-US"/>
            </a:br>
            <a:r>
              <a:rPr lang="en-US"/>
              <a:t>Anaerobic Training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2057400"/>
            <a:ext cx="8458200" cy="4876800"/>
          </a:xfrm>
          <a:noFill/>
          <a:ln/>
        </p:spPr>
        <p:txBody>
          <a:bodyPr lIns="90488" tIns="44450" rIns="90488" bIns="44450"/>
          <a:lstStyle/>
          <a:p>
            <a:r>
              <a:rPr lang="en-US" sz="3600">
                <a:sym typeface="Wingdings" pitchFamily="2" charset="2"/>
              </a:rPr>
              <a:t></a:t>
            </a:r>
            <a:r>
              <a:rPr lang="en-US" sz="3600"/>
              <a:t> Wet mass of muscle</a:t>
            </a:r>
          </a:p>
          <a:p>
            <a:r>
              <a:rPr lang="en-US" sz="3600">
                <a:sym typeface="Wingdings" pitchFamily="2" charset="2"/>
              </a:rPr>
              <a:t></a:t>
            </a:r>
            <a:r>
              <a:rPr lang="en-US" sz="3600"/>
              <a:t> Muscle fiber cross sectional area</a:t>
            </a:r>
          </a:p>
          <a:p>
            <a:r>
              <a:rPr lang="en-US" sz="3600">
                <a:sym typeface="Wingdings" pitchFamily="2" charset="2"/>
              </a:rPr>
              <a:t></a:t>
            </a:r>
            <a:r>
              <a:rPr lang="en-US" sz="3600"/>
              <a:t> Protein and RNA content</a:t>
            </a:r>
          </a:p>
          <a:p>
            <a:r>
              <a:rPr lang="en-US" sz="3600">
                <a:sym typeface="Wingdings" pitchFamily="2" charset="2"/>
              </a:rPr>
              <a:t></a:t>
            </a:r>
            <a:r>
              <a:rPr lang="en-US" sz="3600"/>
              <a:t> Capacity to generate force</a:t>
            </a:r>
          </a:p>
        </p:txBody>
      </p:sp>
      <p:pic>
        <p:nvPicPr>
          <p:cNvPr id="627718" name="Picture 6" descr="holdw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648200"/>
            <a:ext cx="1270000" cy="1641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Anaerobic Power Tests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Margaria-Kalamen Test</a:t>
            </a:r>
          </a:p>
          <a:p>
            <a:r>
              <a:rPr lang="en-US" sz="2800"/>
              <a:t>Quebec 10 s Test</a:t>
            </a:r>
          </a:p>
          <a:p>
            <a:r>
              <a:rPr lang="en-US" sz="2800"/>
              <a:t>Standing broad jump</a:t>
            </a:r>
          </a:p>
          <a:p>
            <a:r>
              <a:rPr lang="en-US" sz="2800"/>
              <a:t>Vertical jump</a:t>
            </a:r>
          </a:p>
          <a:p>
            <a:r>
              <a:rPr lang="en-US" sz="2800"/>
              <a:t>40 yd. sprints</a:t>
            </a:r>
          </a:p>
          <a:p>
            <a:r>
              <a:rPr lang="en-US" sz="2800"/>
              <a:t>Wingate Test</a:t>
            </a:r>
          </a:p>
        </p:txBody>
      </p:sp>
      <p:pic>
        <p:nvPicPr>
          <p:cNvPr id="480260" name="Picture 4" descr="ph01463j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57288" y="1981200"/>
            <a:ext cx="2714625" cy="4114800"/>
          </a:xfr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>
                <a:latin typeface="Helvetica" charset="0"/>
              </a:rPr>
              <a:t>Aerobic and Anaerobic </a:t>
            </a:r>
            <a:br>
              <a:rPr lang="en-GB" sz="3600">
                <a:latin typeface="Helvetica" charset="0"/>
              </a:rPr>
            </a:br>
            <a:r>
              <a:rPr lang="en-GB" sz="3600">
                <a:latin typeface="Helvetica" charset="0"/>
              </a:rPr>
              <a:t>ATP Production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4267200" y="5715000"/>
            <a:ext cx="4191000" cy="4667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Oxidative Phosphorylation</a:t>
            </a:r>
          </a:p>
        </p:txBody>
      </p:sp>
      <p:grpSp>
        <p:nvGrpSpPr>
          <p:cNvPr id="414726" name="Group 6"/>
          <p:cNvGrpSpPr>
            <a:grpSpLocks/>
          </p:cNvGrpSpPr>
          <p:nvPr/>
        </p:nvGrpSpPr>
        <p:grpSpPr bwMode="auto">
          <a:xfrm>
            <a:off x="2590800" y="3968750"/>
            <a:ext cx="5867400" cy="396875"/>
            <a:chOff x="1632" y="2500"/>
            <a:chExt cx="3696" cy="250"/>
          </a:xfrm>
        </p:grpSpPr>
        <p:sp>
          <p:nvSpPr>
            <p:cNvPr id="414727" name="Text Box 7"/>
            <p:cNvSpPr txBox="1">
              <a:spLocks noChangeArrowheads="1"/>
            </p:cNvSpPr>
            <p:nvPr/>
          </p:nvSpPr>
          <p:spPr bwMode="auto">
            <a:xfrm>
              <a:off x="2544" y="2500"/>
              <a:ext cx="1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Helvetica" charset="0"/>
                </a:rPr>
                <a:t>ATP-production</a:t>
              </a:r>
            </a:p>
          </p:txBody>
        </p:sp>
        <p:sp>
          <p:nvSpPr>
            <p:cNvPr id="414728" name="Line 8"/>
            <p:cNvSpPr>
              <a:spLocks noChangeShapeType="1"/>
            </p:cNvSpPr>
            <p:nvPr/>
          </p:nvSpPr>
          <p:spPr bwMode="auto">
            <a:xfrm flipH="1">
              <a:off x="1632" y="264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29" name="Line 9"/>
            <p:cNvSpPr>
              <a:spLocks noChangeShapeType="1"/>
            </p:cNvSpPr>
            <p:nvPr/>
          </p:nvSpPr>
          <p:spPr bwMode="auto">
            <a:xfrm>
              <a:off x="3840" y="264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6019800" y="2819400"/>
            <a:ext cx="25146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Fatty acids</a:t>
            </a:r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2590800" y="1447800"/>
            <a:ext cx="3429000" cy="466725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Glycogen</a:t>
            </a:r>
          </a:p>
        </p:txBody>
      </p:sp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2590800" y="1905000"/>
            <a:ext cx="34290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Glucose</a:t>
            </a:r>
          </a:p>
        </p:txBody>
      </p:sp>
      <p:grpSp>
        <p:nvGrpSpPr>
          <p:cNvPr id="414753" name="Group 33"/>
          <p:cNvGrpSpPr>
            <a:grpSpLocks/>
          </p:cNvGrpSpPr>
          <p:nvPr/>
        </p:nvGrpSpPr>
        <p:grpSpPr bwMode="auto">
          <a:xfrm>
            <a:off x="533400" y="4343400"/>
            <a:ext cx="1981200" cy="836613"/>
            <a:chOff x="336" y="2736"/>
            <a:chExt cx="1248" cy="84"/>
          </a:xfrm>
        </p:grpSpPr>
        <p:sp>
          <p:nvSpPr>
            <p:cNvPr id="414733" name="Text Box 13"/>
            <p:cNvSpPr txBox="1">
              <a:spLocks noChangeArrowheads="1"/>
            </p:cNvSpPr>
            <p:nvPr/>
          </p:nvSpPr>
          <p:spPr bwMode="auto">
            <a:xfrm>
              <a:off x="960" y="2736"/>
              <a:ext cx="624" cy="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Helvetica" charset="0"/>
                </a:rPr>
                <a:t>PCR</a:t>
              </a:r>
              <a:br>
                <a:rPr lang="en-GB">
                  <a:latin typeface="Helvetica" charset="0"/>
                </a:rPr>
              </a:br>
              <a:endParaRPr lang="en-GB">
                <a:latin typeface="Helvetica" charset="0"/>
              </a:endParaRPr>
            </a:p>
          </p:txBody>
        </p:sp>
        <p:sp>
          <p:nvSpPr>
            <p:cNvPr id="414734" name="Text Box 14"/>
            <p:cNvSpPr txBox="1">
              <a:spLocks noChangeArrowheads="1"/>
            </p:cNvSpPr>
            <p:nvPr/>
          </p:nvSpPr>
          <p:spPr bwMode="auto">
            <a:xfrm>
              <a:off x="336" y="2736"/>
              <a:ext cx="624" cy="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Helvetica" charset="0"/>
                </a:rPr>
                <a:t>ATP</a:t>
              </a:r>
              <a:br>
                <a:rPr lang="en-GB">
                  <a:latin typeface="Helvetica" charset="0"/>
                </a:rPr>
              </a:br>
              <a:endParaRPr lang="en-GB">
                <a:latin typeface="Helvetica" charset="0"/>
              </a:endParaRPr>
            </a:p>
          </p:txBody>
        </p:sp>
      </p:grpSp>
      <p:sp>
        <p:nvSpPr>
          <p:cNvPr id="414735" name="Text Box 15"/>
          <p:cNvSpPr txBox="1">
            <a:spLocks noChangeArrowheads="1"/>
          </p:cNvSpPr>
          <p:nvPr/>
        </p:nvSpPr>
        <p:spPr bwMode="auto">
          <a:xfrm>
            <a:off x="533400" y="389255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Helvetica" charset="0"/>
              </a:rPr>
              <a:t>ATP-stores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698500" y="343535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Helvetica" charset="0"/>
              </a:rPr>
              <a:t>Immediate</a:t>
            </a:r>
          </a:p>
        </p:txBody>
      </p:sp>
      <p:grpSp>
        <p:nvGrpSpPr>
          <p:cNvPr id="414737" name="Group 17"/>
          <p:cNvGrpSpPr>
            <a:grpSpLocks/>
          </p:cNvGrpSpPr>
          <p:nvPr/>
        </p:nvGrpSpPr>
        <p:grpSpPr bwMode="auto">
          <a:xfrm>
            <a:off x="2514600" y="3435350"/>
            <a:ext cx="1752600" cy="1739900"/>
            <a:chOff x="1584" y="2164"/>
            <a:chExt cx="1104" cy="1096"/>
          </a:xfrm>
        </p:grpSpPr>
        <p:sp>
          <p:nvSpPr>
            <p:cNvPr id="414738" name="Text Box 18"/>
            <p:cNvSpPr txBox="1">
              <a:spLocks noChangeArrowheads="1"/>
            </p:cNvSpPr>
            <p:nvPr/>
          </p:nvSpPr>
          <p:spPr bwMode="auto">
            <a:xfrm>
              <a:off x="1584" y="2736"/>
              <a:ext cx="1104" cy="52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Helvetica" charset="0"/>
                </a:rPr>
                <a:t>Glycolysis	</a:t>
              </a:r>
            </a:p>
          </p:txBody>
        </p:sp>
        <p:sp>
          <p:nvSpPr>
            <p:cNvPr id="414739" name="Text Box 19"/>
            <p:cNvSpPr txBox="1">
              <a:spLocks noChangeArrowheads="1"/>
            </p:cNvSpPr>
            <p:nvPr/>
          </p:nvSpPr>
          <p:spPr bwMode="auto">
            <a:xfrm>
              <a:off x="1632" y="2164"/>
              <a:ext cx="9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Helvetica" charset="0"/>
                </a:rPr>
                <a:t>Short-term</a:t>
              </a:r>
            </a:p>
          </p:txBody>
        </p:sp>
      </p:grpSp>
      <p:grpSp>
        <p:nvGrpSpPr>
          <p:cNvPr id="414740" name="Group 20"/>
          <p:cNvGrpSpPr>
            <a:grpSpLocks/>
          </p:cNvGrpSpPr>
          <p:nvPr/>
        </p:nvGrpSpPr>
        <p:grpSpPr bwMode="auto">
          <a:xfrm>
            <a:off x="4267200" y="3435350"/>
            <a:ext cx="4191000" cy="1739900"/>
            <a:chOff x="2688" y="2164"/>
            <a:chExt cx="2640" cy="1096"/>
          </a:xfrm>
        </p:grpSpPr>
        <p:sp>
          <p:nvSpPr>
            <p:cNvPr id="414741" name="Text Box 21"/>
            <p:cNvSpPr txBox="1">
              <a:spLocks noChangeArrowheads="1"/>
            </p:cNvSpPr>
            <p:nvPr/>
          </p:nvSpPr>
          <p:spPr bwMode="auto">
            <a:xfrm>
              <a:off x="2688" y="2736"/>
              <a:ext cx="1104" cy="524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/>
              <a:r>
                <a:rPr lang="en-GB">
                  <a:latin typeface="Helvetica" charset="0"/>
                </a:rPr>
                <a:t>aerobic	</a:t>
              </a:r>
            </a:p>
          </p:txBody>
        </p:sp>
        <p:sp>
          <p:nvSpPr>
            <p:cNvPr id="414742" name="Text Box 22"/>
            <p:cNvSpPr txBox="1">
              <a:spLocks noChangeArrowheads="1"/>
            </p:cNvSpPr>
            <p:nvPr/>
          </p:nvSpPr>
          <p:spPr bwMode="auto">
            <a:xfrm>
              <a:off x="3360" y="2164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Helvetica" charset="0"/>
                </a:rPr>
                <a:t>Long-term</a:t>
              </a:r>
            </a:p>
          </p:txBody>
        </p:sp>
        <p:sp>
          <p:nvSpPr>
            <p:cNvPr id="414743" name="Text Box 23"/>
            <p:cNvSpPr txBox="1">
              <a:spLocks noChangeArrowheads="1"/>
            </p:cNvSpPr>
            <p:nvPr/>
          </p:nvSpPr>
          <p:spPr bwMode="auto">
            <a:xfrm>
              <a:off x="3792" y="2736"/>
              <a:ext cx="1536" cy="5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9933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system			</a:t>
              </a:r>
            </a:p>
          </p:txBody>
        </p:sp>
      </p:grpSp>
      <p:sp>
        <p:nvSpPr>
          <p:cNvPr id="414744" name="Text Box 24"/>
          <p:cNvSpPr txBox="1">
            <a:spLocks noChangeArrowheads="1"/>
          </p:cNvSpPr>
          <p:nvPr/>
        </p:nvSpPr>
        <p:spPr bwMode="auto">
          <a:xfrm>
            <a:off x="2514600" y="5257800"/>
            <a:ext cx="3505200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700">
                <a:latin typeface="Helvetica" charset="0"/>
              </a:rPr>
              <a:t>Substrate level phosphorylation</a:t>
            </a:r>
          </a:p>
        </p:txBody>
      </p:sp>
      <p:grpSp>
        <p:nvGrpSpPr>
          <p:cNvPr id="414745" name="Group 25"/>
          <p:cNvGrpSpPr>
            <a:grpSpLocks/>
          </p:cNvGrpSpPr>
          <p:nvPr/>
        </p:nvGrpSpPr>
        <p:grpSpPr bwMode="auto">
          <a:xfrm>
            <a:off x="6000750" y="5181600"/>
            <a:ext cx="2154238" cy="533400"/>
            <a:chOff x="3648" y="3264"/>
            <a:chExt cx="1357" cy="336"/>
          </a:xfrm>
        </p:grpSpPr>
        <p:sp>
          <p:nvSpPr>
            <p:cNvPr id="414746" name="Text Box 26"/>
            <p:cNvSpPr txBox="1">
              <a:spLocks noChangeArrowheads="1"/>
            </p:cNvSpPr>
            <p:nvPr/>
          </p:nvSpPr>
          <p:spPr bwMode="auto">
            <a:xfrm>
              <a:off x="4080" y="3316"/>
              <a:ext cx="9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Helvetica" charset="0"/>
                </a:rPr>
                <a:t>TCA-Cycle</a:t>
              </a:r>
            </a:p>
          </p:txBody>
        </p:sp>
        <p:sp>
          <p:nvSpPr>
            <p:cNvPr id="414747" name="AutoShape 27"/>
            <p:cNvSpPr>
              <a:spLocks noChangeArrowheads="1"/>
            </p:cNvSpPr>
            <p:nvPr/>
          </p:nvSpPr>
          <p:spPr bwMode="auto">
            <a:xfrm>
              <a:off x="3648" y="3264"/>
              <a:ext cx="336" cy="336"/>
            </a:xfrm>
            <a:prstGeom prst="flowChartSummingJunction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748" name="Text Box 28"/>
          <p:cNvSpPr txBox="1">
            <a:spLocks noChangeArrowheads="1"/>
          </p:cNvSpPr>
          <p:nvPr/>
        </p:nvSpPr>
        <p:spPr bwMode="auto">
          <a:xfrm>
            <a:off x="4191000" y="2362200"/>
            <a:ext cx="43434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Amino acids</a:t>
            </a:r>
          </a:p>
        </p:txBody>
      </p:sp>
      <p:sp>
        <p:nvSpPr>
          <p:cNvPr id="414749" name="Text Box 29"/>
          <p:cNvSpPr txBox="1">
            <a:spLocks noChangeArrowheads="1"/>
          </p:cNvSpPr>
          <p:nvPr/>
        </p:nvSpPr>
        <p:spPr bwMode="auto">
          <a:xfrm>
            <a:off x="2514600" y="4343400"/>
            <a:ext cx="1752600" cy="8318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Anaerobic Glycolysis</a:t>
            </a:r>
          </a:p>
        </p:txBody>
      </p:sp>
      <p:sp>
        <p:nvSpPr>
          <p:cNvPr id="414750" name="Text Box 30"/>
          <p:cNvSpPr txBox="1">
            <a:spLocks noChangeArrowheads="1"/>
          </p:cNvSpPr>
          <p:nvPr/>
        </p:nvSpPr>
        <p:spPr bwMode="auto">
          <a:xfrm>
            <a:off x="4267200" y="4343400"/>
            <a:ext cx="1752600" cy="8318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latin typeface="Helvetica" charset="0"/>
              </a:rPr>
              <a:t>Aerobic Glycolysis</a:t>
            </a:r>
          </a:p>
        </p:txBody>
      </p:sp>
      <p:sp>
        <p:nvSpPr>
          <p:cNvPr id="414751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2641600" cy="8318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Helvetica" charset="0"/>
              </a:rPr>
              <a:t>ß-oxidation</a:t>
            </a:r>
          </a:p>
          <a:p>
            <a:pPr algn="ctr"/>
            <a:endParaRPr lang="en-GB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Margaria Power Test</a:t>
            </a:r>
          </a:p>
        </p:txBody>
      </p:sp>
      <p:pic>
        <p:nvPicPr>
          <p:cNvPr id="481283" name="Picture 3" descr="20"/>
          <p:cNvPicPr>
            <a:picLocks noChangeAspect="1" noChangeArrowheads="1"/>
          </p:cNvPicPr>
          <p:nvPr/>
        </p:nvPicPr>
        <p:blipFill>
          <a:blip r:embed="rId3"/>
          <a:srcRect l="9375" t="9843" r="8438" b="9843"/>
          <a:stretch>
            <a:fillRect/>
          </a:stretch>
        </p:blipFill>
        <p:spPr bwMode="auto">
          <a:xfrm>
            <a:off x="671513" y="1746250"/>
            <a:ext cx="7797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Series of 40-yard Dashes to Quantify Anaerobic Power</a:t>
            </a:r>
          </a:p>
        </p:txBody>
      </p:sp>
      <p:pic>
        <p:nvPicPr>
          <p:cNvPr id="482307" name="Picture 3" descr="20"/>
          <p:cNvPicPr>
            <a:picLocks noChangeAspect="1" noChangeArrowheads="1"/>
          </p:cNvPicPr>
          <p:nvPr/>
        </p:nvPicPr>
        <p:blipFill>
          <a:blip r:embed="rId3"/>
          <a:srcRect l="9442" t="7129" r="8504" b="6505"/>
          <a:stretch>
            <a:fillRect/>
          </a:stretch>
        </p:blipFill>
        <p:spPr bwMode="auto">
          <a:xfrm>
            <a:off x="1066800" y="1755775"/>
            <a:ext cx="72453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Wingate Test for </a:t>
            </a:r>
            <a:br>
              <a:rPr lang="en-US"/>
            </a:br>
            <a:r>
              <a:rPr lang="en-US"/>
              <a:t>Anaerobic Power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r>
              <a:rPr lang="en-US"/>
              <a:t>30 sec cycle ergometer test</a:t>
            </a:r>
          </a:p>
          <a:p>
            <a:r>
              <a:rPr lang="en-US"/>
              <a:t>Count pedal revolutions</a:t>
            </a:r>
          </a:p>
          <a:p>
            <a:r>
              <a:rPr lang="en-US"/>
              <a:t>Calculate peak power output, anaerobic fatigue, and </a:t>
            </a:r>
            <a:br>
              <a:rPr lang="en-US"/>
            </a:br>
            <a:r>
              <a:rPr lang="en-US"/>
              <a:t>anaerobic capacity</a:t>
            </a:r>
          </a:p>
        </p:txBody>
      </p:sp>
      <p:pic>
        <p:nvPicPr>
          <p:cNvPr id="483332" name="Picture 4" descr="j0090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57600"/>
            <a:ext cx="3810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for Improved Anaerobic Power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ATP-PC system</a:t>
            </a:r>
          </a:p>
          <a:p>
            <a:pPr lvl="1">
              <a:lnSpc>
                <a:spcPct val="90000"/>
              </a:lnSpc>
            </a:pPr>
            <a:r>
              <a:rPr lang="en-US"/>
              <a:t>Short (5-10 seconds), high-intensity work intervals</a:t>
            </a:r>
          </a:p>
          <a:p>
            <a:pPr lvl="1">
              <a:lnSpc>
                <a:spcPct val="90000"/>
              </a:lnSpc>
            </a:pPr>
            <a:r>
              <a:rPr lang="en-US"/>
              <a:t>30-60 second rest intervals</a:t>
            </a:r>
          </a:p>
          <a:p>
            <a:pPr>
              <a:lnSpc>
                <a:spcPct val="90000"/>
              </a:lnSpc>
            </a:pPr>
            <a:r>
              <a:rPr lang="en-US"/>
              <a:t>Glycolytic system</a:t>
            </a:r>
          </a:p>
          <a:p>
            <a:pPr lvl="1">
              <a:lnSpc>
                <a:spcPct val="90000"/>
              </a:lnSpc>
            </a:pPr>
            <a:r>
              <a:rPr lang="en-US"/>
              <a:t>Short (20-60 seconds), high-intensity work intervals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Anaerobic </a:t>
            </a:r>
            <a:br>
              <a:rPr lang="en-US"/>
            </a:br>
            <a:r>
              <a:rPr lang="en-US"/>
              <a:t>Training Methods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Intervals</a:t>
            </a:r>
          </a:p>
          <a:p>
            <a:r>
              <a:rPr lang="en-US"/>
              <a:t>Sprints</a:t>
            </a:r>
          </a:p>
          <a:p>
            <a:r>
              <a:rPr lang="en-US"/>
              <a:t>Accelerations</a:t>
            </a:r>
          </a:p>
          <a:p>
            <a:r>
              <a:rPr lang="en-US"/>
              <a:t>Speed Play (Fartlek)</a:t>
            </a:r>
          </a:p>
          <a:p>
            <a:r>
              <a:rPr lang="en-US"/>
              <a:t>Hill tempos</a:t>
            </a:r>
          </a:p>
        </p:txBody>
      </p:sp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Strength-Endurance Continuum</a:t>
            </a:r>
          </a:p>
        </p:txBody>
      </p:sp>
      <p:grpSp>
        <p:nvGrpSpPr>
          <p:cNvPr id="626737" name="Group 49"/>
          <p:cNvGrpSpPr>
            <a:grpSpLocks/>
          </p:cNvGrpSpPr>
          <p:nvPr/>
        </p:nvGrpSpPr>
        <p:grpSpPr bwMode="auto">
          <a:xfrm>
            <a:off x="2152650" y="1930400"/>
            <a:ext cx="854075" cy="4219575"/>
            <a:chOff x="1238" y="1139"/>
            <a:chExt cx="538" cy="2658"/>
          </a:xfrm>
        </p:grpSpPr>
        <p:sp>
          <p:nvSpPr>
            <p:cNvPr id="626694" name="AutoShape 6"/>
            <p:cNvSpPr>
              <a:spLocks noChangeArrowheads="1"/>
            </p:cNvSpPr>
            <p:nvPr/>
          </p:nvSpPr>
          <p:spPr bwMode="auto">
            <a:xfrm>
              <a:off x="1240" y="1157"/>
              <a:ext cx="480" cy="264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5" name="AutoShape 7"/>
            <p:cNvSpPr>
              <a:spLocks noChangeArrowheads="1"/>
            </p:cNvSpPr>
            <p:nvPr/>
          </p:nvSpPr>
          <p:spPr bwMode="auto">
            <a:xfrm flipH="1" flipV="1">
              <a:off x="1307" y="1152"/>
              <a:ext cx="469" cy="264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 rot="-5400000">
              <a:off x="814" y="2966"/>
              <a:ext cx="113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99"/>
                  </a:solidFill>
                </a:rPr>
                <a:t>Endurance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 rot="-5400000">
              <a:off x="1095" y="1475"/>
              <a:ext cx="96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99"/>
                  </a:solidFill>
                </a:rPr>
                <a:t>Strength</a:t>
              </a:r>
            </a:p>
          </p:txBody>
        </p:sp>
      </p:grpSp>
      <p:sp>
        <p:nvSpPr>
          <p:cNvPr id="626698" name="Text Box 10"/>
          <p:cNvSpPr txBox="1">
            <a:spLocks noChangeArrowheads="1"/>
          </p:cNvSpPr>
          <p:nvPr/>
        </p:nvSpPr>
        <p:spPr bwMode="auto">
          <a:xfrm>
            <a:off x="136525" y="2012950"/>
            <a:ext cx="13366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High </a:t>
            </a:r>
            <a:br>
              <a:rPr lang="en-US" sz="2000"/>
            </a:br>
            <a:r>
              <a:rPr lang="en-US" sz="2000"/>
              <a:t>Strength</a:t>
            </a:r>
          </a:p>
          <a:p>
            <a:endParaRPr lang="en-US" sz="2000"/>
          </a:p>
        </p:txBody>
      </p:sp>
      <p:sp>
        <p:nvSpPr>
          <p:cNvPr id="626699" name="Line 11"/>
          <p:cNvSpPr>
            <a:spLocks noChangeShapeType="1"/>
          </p:cNvSpPr>
          <p:nvPr/>
        </p:nvSpPr>
        <p:spPr bwMode="auto">
          <a:xfrm>
            <a:off x="3124200" y="1828800"/>
            <a:ext cx="0" cy="4479925"/>
          </a:xfrm>
          <a:prstGeom prst="line">
            <a:avLst/>
          </a:prstGeom>
          <a:noFill/>
          <a:ln w="5715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3124200" y="6172200"/>
            <a:ext cx="50292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136525" y="2667000"/>
            <a:ext cx="1920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High Power</a:t>
            </a:r>
          </a:p>
          <a:p>
            <a:endParaRPr lang="en-US" sz="2000"/>
          </a:p>
        </p:txBody>
      </p:sp>
      <p:sp>
        <p:nvSpPr>
          <p:cNvPr id="626703" name="Text Box 15"/>
          <p:cNvSpPr txBox="1">
            <a:spLocks noChangeArrowheads="1"/>
          </p:cNvSpPr>
          <p:nvPr/>
        </p:nvSpPr>
        <p:spPr bwMode="auto">
          <a:xfrm>
            <a:off x="136525" y="2990850"/>
            <a:ext cx="198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Hypertrophy</a:t>
            </a:r>
          </a:p>
          <a:p>
            <a:endParaRPr lang="en-US" sz="2000"/>
          </a:p>
        </p:txBody>
      </p:sp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3489325" y="1857375"/>
            <a:ext cx="185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Olympic lifting</a:t>
            </a:r>
          </a:p>
        </p:txBody>
      </p:sp>
      <p:sp>
        <p:nvSpPr>
          <p:cNvPr id="626705" name="Text Box 17"/>
          <p:cNvSpPr txBox="1">
            <a:spLocks noChangeArrowheads="1"/>
          </p:cNvSpPr>
          <p:nvPr/>
        </p:nvSpPr>
        <p:spPr bwMode="auto">
          <a:xfrm>
            <a:off x="4060825" y="2436813"/>
            <a:ext cx="166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Power lifting</a:t>
            </a:r>
          </a:p>
        </p:txBody>
      </p: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3581400" y="2814638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Throwing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>
            <a:off x="5029200" y="2589213"/>
            <a:ext cx="15414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Wingdings" pitchFamily="2" charset="2"/>
              </a:rPr>
              <a:t>         </a:t>
            </a:r>
          </a:p>
          <a:p>
            <a:r>
              <a:rPr lang="en-US" sz="1800">
                <a:sym typeface="Wingdings" pitchFamily="2" charset="2"/>
              </a:rPr>
              <a:t></a:t>
            </a:r>
            <a:r>
              <a:rPr lang="en-US" sz="1800"/>
              <a:t>Rowing</a:t>
            </a:r>
            <a:r>
              <a:rPr lang="en-US" sz="1800">
                <a:sym typeface="Wingdings" pitchFamily="2" charset="2"/>
              </a:rPr>
              <a:t></a:t>
            </a:r>
          </a:p>
          <a:p>
            <a:r>
              <a:rPr lang="en-US" sz="1800">
                <a:sym typeface="Wingdings" pitchFamily="2" charset="2"/>
              </a:rPr>
              <a:t>         </a:t>
            </a:r>
            <a:endParaRPr lang="en-US" sz="1800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4230688" y="3271838"/>
            <a:ext cx="1112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Football</a:t>
            </a:r>
          </a:p>
        </p:txBody>
      </p:sp>
      <p:sp>
        <p:nvSpPr>
          <p:cNvPr id="626709" name="Text Box 21"/>
          <p:cNvSpPr txBox="1">
            <a:spLocks noChangeArrowheads="1"/>
          </p:cNvSpPr>
          <p:nvPr/>
        </p:nvSpPr>
        <p:spPr bwMode="auto">
          <a:xfrm>
            <a:off x="3505200" y="3581400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100m</a:t>
            </a:r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6172200" y="3276600"/>
            <a:ext cx="19732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Wingdings" pitchFamily="2" charset="2"/>
              </a:rPr>
              <a:t>         </a:t>
            </a:r>
          </a:p>
          <a:p>
            <a:r>
              <a:rPr lang="en-US" sz="1800">
                <a:sym typeface="Wingdings" pitchFamily="2" charset="2"/>
              </a:rPr>
              <a:t></a:t>
            </a:r>
            <a:r>
              <a:rPr lang="en-US" sz="1800"/>
              <a:t>Decathalon</a:t>
            </a:r>
            <a:r>
              <a:rPr lang="en-US" sz="1800">
                <a:sym typeface="Wingdings" pitchFamily="2" charset="2"/>
              </a:rPr>
              <a:t></a:t>
            </a:r>
          </a:p>
          <a:p>
            <a:r>
              <a:rPr lang="en-US" sz="1800">
                <a:sym typeface="Wingdings" pitchFamily="2" charset="2"/>
              </a:rPr>
              <a:t>         </a:t>
            </a:r>
            <a:endParaRPr lang="en-US" sz="1800"/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4495800" y="5256213"/>
            <a:ext cx="18843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Wingdings" pitchFamily="2" charset="2"/>
              </a:rPr>
              <a:t>           </a:t>
            </a:r>
          </a:p>
          <a:p>
            <a:r>
              <a:rPr lang="en-US" sz="1800">
                <a:sym typeface="Wingdings" pitchFamily="2" charset="2"/>
              </a:rPr>
              <a:t></a:t>
            </a:r>
            <a:r>
              <a:rPr lang="en-US" sz="1800"/>
              <a:t>Swimming</a:t>
            </a:r>
            <a:r>
              <a:rPr lang="en-US" sz="1800">
                <a:sym typeface="Wingdings" pitchFamily="2" charset="2"/>
              </a:rPr>
              <a:t></a:t>
            </a:r>
          </a:p>
          <a:p>
            <a:r>
              <a:rPr lang="en-US" sz="1800">
                <a:sym typeface="Wingdings" pitchFamily="2" charset="2"/>
              </a:rPr>
              <a:t>           </a:t>
            </a:r>
            <a:endParaRPr lang="en-US" sz="1800"/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7086600" y="5637213"/>
            <a:ext cx="1290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Marathon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>
            <a:off x="3581400" y="4662488"/>
            <a:ext cx="187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Wingdings" pitchFamily="2" charset="2"/>
              </a:rPr>
              <a:t></a:t>
            </a:r>
            <a:r>
              <a:rPr lang="en-US" sz="1800"/>
              <a:t>Basketball</a:t>
            </a:r>
            <a:r>
              <a:rPr lang="en-US" sz="1800">
                <a:sym typeface="Wingdings" pitchFamily="2" charset="2"/>
              </a:rPr>
              <a:t></a:t>
            </a:r>
            <a:endParaRPr lang="en-US" sz="1800"/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152400" y="4933950"/>
            <a:ext cx="16002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High </a:t>
            </a:r>
            <a:br>
              <a:rPr lang="en-US" sz="2000"/>
            </a:br>
            <a:r>
              <a:rPr lang="en-US" sz="2000"/>
              <a:t>Capillarity</a:t>
            </a:r>
          </a:p>
          <a:p>
            <a:endParaRPr lang="en-US" sz="2000"/>
          </a:p>
        </p:txBody>
      </p:sp>
      <p:sp>
        <p:nvSpPr>
          <p:cNvPr id="626717" name="Text Box 29"/>
          <p:cNvSpPr txBox="1">
            <a:spLocks noChangeArrowheads="1"/>
          </p:cNvSpPr>
          <p:nvPr/>
        </p:nvSpPr>
        <p:spPr bwMode="auto">
          <a:xfrm>
            <a:off x="152400" y="5588000"/>
            <a:ext cx="1920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High VO</a:t>
            </a:r>
            <a:r>
              <a:rPr lang="en-US" sz="2000" baseline="-25000"/>
              <a:t>2max</a:t>
            </a:r>
            <a:endParaRPr lang="en-US" sz="2000"/>
          </a:p>
          <a:p>
            <a:endParaRPr lang="en-US" sz="2000"/>
          </a:p>
        </p:txBody>
      </p:sp>
      <p:sp>
        <p:nvSpPr>
          <p:cNvPr id="626718" name="Text Box 30"/>
          <p:cNvSpPr txBox="1">
            <a:spLocks noChangeArrowheads="1"/>
          </p:cNvSpPr>
          <p:nvPr/>
        </p:nvSpPr>
        <p:spPr bwMode="auto">
          <a:xfrm>
            <a:off x="152400" y="6003925"/>
            <a:ext cx="2971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Aerobic Power</a:t>
            </a:r>
          </a:p>
          <a:p>
            <a:r>
              <a:rPr lang="en-US" sz="2000"/>
              <a:t>High Mitochondria</a:t>
            </a:r>
          </a:p>
          <a:p>
            <a:endParaRPr lang="en-US" sz="2000"/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3962400" y="3886200"/>
            <a:ext cx="168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Bodybuilding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7162800" y="3200400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Rugby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>
            <a:off x="3962400" y="4281488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400m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4267200" y="5043488"/>
            <a:ext cx="1187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Mile Run</a:t>
            </a:r>
          </a:p>
        </p:txBody>
      </p:sp>
      <p:sp>
        <p:nvSpPr>
          <p:cNvPr id="626726" name="Text Box 38"/>
          <p:cNvSpPr txBox="1">
            <a:spLocks noChangeArrowheads="1"/>
          </p:cNvSpPr>
          <p:nvPr/>
        </p:nvSpPr>
        <p:spPr bwMode="auto">
          <a:xfrm>
            <a:off x="6934200" y="4281488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Soccer</a:t>
            </a:r>
          </a:p>
        </p:txBody>
      </p:sp>
      <p:sp>
        <p:nvSpPr>
          <p:cNvPr id="626727" name="Text Box 39"/>
          <p:cNvSpPr txBox="1">
            <a:spLocks noChangeArrowheads="1"/>
          </p:cNvSpPr>
          <p:nvPr/>
        </p:nvSpPr>
        <p:spPr bwMode="auto">
          <a:xfrm>
            <a:off x="6324600" y="5043488"/>
            <a:ext cx="63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10K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3048000" y="6248400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10 sec</a:t>
            </a:r>
            <a:endParaRPr lang="en-US" sz="1800"/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4876800" y="6248400"/>
            <a:ext cx="83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5 min</a:t>
            </a:r>
            <a:endParaRPr lang="en-US" sz="1800"/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7162800" y="6248400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&gt; 2hrs</a:t>
            </a:r>
            <a:endParaRPr lang="en-US" sz="1800"/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Strength and Endurance Training</a:t>
            </a:r>
          </a:p>
        </p:txBody>
      </p:sp>
      <p:pic>
        <p:nvPicPr>
          <p:cNvPr id="629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39900"/>
            <a:ext cx="58293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0" y="6172200"/>
            <a:ext cx="2719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Hickson et al. 1980</a:t>
            </a:r>
            <a:r>
              <a:rPr lang="en-US" b="0"/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Influencing Exercise Efficiency</a:t>
            </a:r>
          </a:p>
        </p:txBody>
      </p:sp>
      <p:sp>
        <p:nvSpPr>
          <p:cNvPr id="515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Exercise work rate</a:t>
            </a:r>
          </a:p>
          <a:p>
            <a:pPr lvl="1"/>
            <a:r>
              <a:rPr lang="en-US" sz="2400"/>
              <a:t>Efficiency decreases as work rate increases</a:t>
            </a:r>
          </a:p>
          <a:p>
            <a:r>
              <a:rPr lang="en-US" sz="2800"/>
              <a:t>Speed of movement</a:t>
            </a:r>
          </a:p>
          <a:p>
            <a:pPr lvl="1"/>
            <a:r>
              <a:rPr lang="en-US" sz="2400"/>
              <a:t>Optimum speed of movement and any deviation reduces efficiency</a:t>
            </a:r>
          </a:p>
          <a:p>
            <a:r>
              <a:rPr lang="en-US" sz="2800"/>
              <a:t>Fiber composition of muscles</a:t>
            </a:r>
          </a:p>
          <a:p>
            <a:pPr lvl="1"/>
            <a:r>
              <a:rPr lang="en-US" sz="2400"/>
              <a:t>Higher efficiency in muscles with greater percentage of slow fibers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Velocity at Maximal Heart Rate and Oxygen Uptake</a:t>
            </a:r>
            <a:endParaRPr lang="en-US" sz="3800"/>
          </a:p>
        </p:txBody>
      </p:sp>
      <p:sp>
        <p:nvSpPr>
          <p:cNvPr id="521219" name="Line 3"/>
          <p:cNvSpPr>
            <a:spLocks noChangeShapeType="1"/>
          </p:cNvSpPr>
          <p:nvPr/>
        </p:nvSpPr>
        <p:spPr bwMode="auto">
          <a:xfrm>
            <a:off x="5867400" y="1981200"/>
            <a:ext cx="0" cy="3657600"/>
          </a:xfrm>
          <a:prstGeom prst="line">
            <a:avLst/>
          </a:prstGeom>
          <a:noFill/>
          <a:ln w="28575">
            <a:solidFill>
              <a:srgbClr val="CCECFF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3657600" y="4648200"/>
            <a:ext cx="21113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Velocity at VO</a:t>
            </a:r>
            <a:r>
              <a:rPr lang="en-US" sz="18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2max</a:t>
            </a:r>
          </a:p>
          <a:p>
            <a:pPr eaLnBrk="0" hangingPunct="0"/>
            <a:r>
              <a:rPr lang="en-US" sz="18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or vVO</a:t>
            </a:r>
            <a:r>
              <a:rPr lang="en-US" sz="18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2max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pic>
        <p:nvPicPr>
          <p:cNvPr id="521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87513"/>
            <a:ext cx="6197600" cy="48307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>
                <a:latin typeface="Helvetica" charset="0"/>
              </a:rPr>
              <a:t>Comparison of Aerobic and Anaerobic ATP production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Helvetica" charset="0"/>
              </a:rPr>
              <a:t>Limiting Factors</a:t>
            </a: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3657600" y="1752600"/>
            <a:ext cx="1752600" cy="8318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Anaerobic Glycolysis</a:t>
            </a:r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5410200" y="1752600"/>
            <a:ext cx="1752600" cy="8318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Aerobic Glycolysis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2743200" y="1752600"/>
            <a:ext cx="914400" cy="8318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Helvetica" charset="0"/>
              </a:rPr>
              <a:t>ATP/PCR</a:t>
            </a: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7162800" y="1752600"/>
            <a:ext cx="1981200" cy="8318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/>
            </a:r>
            <a:br>
              <a:rPr lang="en-GB">
                <a:latin typeface="Helvetica" charset="0"/>
              </a:rPr>
            </a:br>
            <a:r>
              <a:rPr lang="en-GB">
                <a:latin typeface="Helvetica" charset="0"/>
              </a:rPr>
              <a:t>ß-oxidation</a:t>
            </a:r>
          </a:p>
        </p:txBody>
      </p:sp>
      <p:grpSp>
        <p:nvGrpSpPr>
          <p:cNvPr id="416805" name="Group 37"/>
          <p:cNvGrpSpPr>
            <a:grpSpLocks/>
          </p:cNvGrpSpPr>
          <p:nvPr/>
        </p:nvGrpSpPr>
        <p:grpSpPr bwMode="auto">
          <a:xfrm>
            <a:off x="217488" y="3048000"/>
            <a:ext cx="8088312" cy="465138"/>
            <a:chOff x="137" y="1776"/>
            <a:chExt cx="5095" cy="293"/>
          </a:xfrm>
        </p:grpSpPr>
        <p:sp>
          <p:nvSpPr>
            <p:cNvPr id="416778" name="Text Box 10"/>
            <p:cNvSpPr txBox="1">
              <a:spLocks noChangeArrowheads="1"/>
            </p:cNvSpPr>
            <p:nvPr/>
          </p:nvSpPr>
          <p:spPr bwMode="auto">
            <a:xfrm>
              <a:off x="137" y="1781"/>
              <a:ext cx="1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Helvetica" charset="0"/>
                </a:rPr>
                <a:t>Velocity of supply</a:t>
              </a:r>
            </a:p>
          </p:txBody>
        </p:sp>
        <p:sp>
          <p:nvSpPr>
            <p:cNvPr id="416780" name="Text Box 12"/>
            <p:cNvSpPr txBox="1">
              <a:spLocks noChangeArrowheads="1"/>
            </p:cNvSpPr>
            <p:nvPr/>
          </p:nvSpPr>
          <p:spPr bwMode="auto">
            <a:xfrm>
              <a:off x="1860" y="177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 +</a:t>
              </a:r>
            </a:p>
          </p:txBody>
        </p:sp>
        <p:sp>
          <p:nvSpPr>
            <p:cNvPr id="416781" name="Text Box 13"/>
            <p:cNvSpPr txBox="1">
              <a:spLocks noChangeArrowheads="1"/>
            </p:cNvSpPr>
            <p:nvPr/>
          </p:nvSpPr>
          <p:spPr bwMode="auto">
            <a:xfrm>
              <a:off x="2688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</a:t>
              </a:r>
            </a:p>
          </p:txBody>
        </p:sp>
        <p:sp>
          <p:nvSpPr>
            <p:cNvPr id="416782" name="Text Box 14"/>
            <p:cNvSpPr txBox="1">
              <a:spLocks noChangeArrowheads="1"/>
            </p:cNvSpPr>
            <p:nvPr/>
          </p:nvSpPr>
          <p:spPr bwMode="auto">
            <a:xfrm>
              <a:off x="3696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-</a:t>
              </a:r>
            </a:p>
          </p:txBody>
        </p:sp>
        <p:sp>
          <p:nvSpPr>
            <p:cNvPr id="416783" name="Text Box 15"/>
            <p:cNvSpPr txBox="1">
              <a:spLocks noChangeArrowheads="1"/>
            </p:cNvSpPr>
            <p:nvPr/>
          </p:nvSpPr>
          <p:spPr bwMode="auto">
            <a:xfrm>
              <a:off x="4896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- -</a:t>
              </a:r>
            </a:p>
          </p:txBody>
        </p:sp>
      </p:grpSp>
      <p:grpSp>
        <p:nvGrpSpPr>
          <p:cNvPr id="416804" name="Group 36"/>
          <p:cNvGrpSpPr>
            <a:grpSpLocks/>
          </p:cNvGrpSpPr>
          <p:nvPr/>
        </p:nvGrpSpPr>
        <p:grpSpPr bwMode="auto">
          <a:xfrm>
            <a:off x="217488" y="3781425"/>
            <a:ext cx="8088312" cy="465138"/>
            <a:chOff x="137" y="2208"/>
            <a:chExt cx="5095" cy="293"/>
          </a:xfrm>
        </p:grpSpPr>
        <p:sp>
          <p:nvSpPr>
            <p:cNvPr id="416785" name="Text Box 17"/>
            <p:cNvSpPr txBox="1">
              <a:spLocks noChangeArrowheads="1"/>
            </p:cNvSpPr>
            <p:nvPr/>
          </p:nvSpPr>
          <p:spPr bwMode="auto">
            <a:xfrm>
              <a:off x="137" y="2213"/>
              <a:ext cx="14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Helvetica" charset="0"/>
                </a:rPr>
                <a:t>Rate of supply</a:t>
              </a:r>
            </a:p>
          </p:txBody>
        </p:sp>
        <p:sp>
          <p:nvSpPr>
            <p:cNvPr id="416786" name="Text Box 18"/>
            <p:cNvSpPr txBox="1">
              <a:spLocks noChangeArrowheads="1"/>
            </p:cNvSpPr>
            <p:nvPr/>
          </p:nvSpPr>
          <p:spPr bwMode="auto">
            <a:xfrm>
              <a:off x="1860" y="220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 +</a:t>
              </a:r>
            </a:p>
          </p:txBody>
        </p:sp>
        <p:sp>
          <p:nvSpPr>
            <p:cNvPr id="416787" name="Text Box 19"/>
            <p:cNvSpPr txBox="1">
              <a:spLocks noChangeArrowheads="1"/>
            </p:cNvSpPr>
            <p:nvPr/>
          </p:nvSpPr>
          <p:spPr bwMode="auto">
            <a:xfrm>
              <a:off x="2688" y="22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</a:t>
              </a:r>
            </a:p>
          </p:txBody>
        </p:sp>
        <p:sp>
          <p:nvSpPr>
            <p:cNvPr id="416788" name="Text Box 20"/>
            <p:cNvSpPr txBox="1">
              <a:spLocks noChangeArrowheads="1"/>
            </p:cNvSpPr>
            <p:nvPr/>
          </p:nvSpPr>
          <p:spPr bwMode="auto">
            <a:xfrm>
              <a:off x="3696" y="22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-</a:t>
              </a:r>
            </a:p>
          </p:txBody>
        </p:sp>
        <p:sp>
          <p:nvSpPr>
            <p:cNvPr id="416789" name="Text Box 21"/>
            <p:cNvSpPr txBox="1">
              <a:spLocks noChangeArrowheads="1"/>
            </p:cNvSpPr>
            <p:nvPr/>
          </p:nvSpPr>
          <p:spPr bwMode="auto">
            <a:xfrm>
              <a:off x="4896" y="22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- -</a:t>
              </a:r>
            </a:p>
          </p:txBody>
        </p:sp>
      </p:grpSp>
      <p:sp>
        <p:nvSpPr>
          <p:cNvPr id="416791" name="Text Box 23"/>
          <p:cNvSpPr txBox="1">
            <a:spLocks noChangeArrowheads="1"/>
          </p:cNvSpPr>
          <p:nvPr/>
        </p:nvSpPr>
        <p:spPr bwMode="auto">
          <a:xfrm>
            <a:off x="217488" y="452278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Helvetica" charset="0"/>
              </a:rPr>
              <a:t>Stores</a:t>
            </a:r>
          </a:p>
        </p:txBody>
      </p:sp>
      <p:sp>
        <p:nvSpPr>
          <p:cNvPr id="416792" name="Text Box 24"/>
          <p:cNvSpPr txBox="1">
            <a:spLocks noChangeArrowheads="1"/>
          </p:cNvSpPr>
          <p:nvPr/>
        </p:nvSpPr>
        <p:spPr bwMode="auto">
          <a:xfrm>
            <a:off x="2952750" y="45148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 -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/>
        </p:nvSpPr>
        <p:spPr bwMode="auto">
          <a:xfrm>
            <a:off x="4267200" y="451485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+</a:t>
            </a:r>
          </a:p>
        </p:txBody>
      </p:sp>
      <p:sp>
        <p:nvSpPr>
          <p:cNvPr id="416794" name="Text Box 26"/>
          <p:cNvSpPr txBox="1">
            <a:spLocks noChangeArrowheads="1"/>
          </p:cNvSpPr>
          <p:nvPr/>
        </p:nvSpPr>
        <p:spPr bwMode="auto">
          <a:xfrm>
            <a:off x="5867400" y="451485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+</a:t>
            </a:r>
          </a:p>
        </p:txBody>
      </p:sp>
      <p:sp>
        <p:nvSpPr>
          <p:cNvPr id="416795" name="Text Box 27"/>
          <p:cNvSpPr txBox="1">
            <a:spLocks noChangeArrowheads="1"/>
          </p:cNvSpPr>
          <p:nvPr/>
        </p:nvSpPr>
        <p:spPr bwMode="auto">
          <a:xfrm>
            <a:off x="7772400" y="45148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Helvetica" charset="0"/>
              </a:rPr>
              <a:t>+ +</a:t>
            </a:r>
          </a:p>
        </p:txBody>
      </p:sp>
      <p:grpSp>
        <p:nvGrpSpPr>
          <p:cNvPr id="416802" name="Group 34"/>
          <p:cNvGrpSpPr>
            <a:grpSpLocks/>
          </p:cNvGrpSpPr>
          <p:nvPr/>
        </p:nvGrpSpPr>
        <p:grpSpPr bwMode="auto">
          <a:xfrm>
            <a:off x="217488" y="5249863"/>
            <a:ext cx="8240712" cy="465137"/>
            <a:chOff x="137" y="3072"/>
            <a:chExt cx="5191" cy="293"/>
          </a:xfrm>
        </p:grpSpPr>
        <p:sp>
          <p:nvSpPr>
            <p:cNvPr id="416797" name="Text Box 29"/>
            <p:cNvSpPr txBox="1">
              <a:spLocks noChangeArrowheads="1"/>
            </p:cNvSpPr>
            <p:nvPr/>
          </p:nvSpPr>
          <p:spPr bwMode="auto">
            <a:xfrm>
              <a:off x="137" y="3077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Helvetica" charset="0"/>
                </a:rPr>
                <a:t>Efficiency</a:t>
              </a:r>
            </a:p>
          </p:txBody>
        </p:sp>
        <p:sp>
          <p:nvSpPr>
            <p:cNvPr id="416798" name="Text Box 30"/>
            <p:cNvSpPr txBox="1">
              <a:spLocks noChangeArrowheads="1"/>
            </p:cNvSpPr>
            <p:nvPr/>
          </p:nvSpPr>
          <p:spPr bwMode="auto">
            <a:xfrm>
              <a:off x="1860" y="3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?</a:t>
              </a:r>
            </a:p>
          </p:txBody>
        </p:sp>
        <p:sp>
          <p:nvSpPr>
            <p:cNvPr id="416799" name="Text Box 31"/>
            <p:cNvSpPr txBox="1">
              <a:spLocks noChangeArrowheads="1"/>
            </p:cNvSpPr>
            <p:nvPr/>
          </p:nvSpPr>
          <p:spPr bwMode="auto">
            <a:xfrm>
              <a:off x="2688" y="3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- -</a:t>
              </a:r>
            </a:p>
          </p:txBody>
        </p:sp>
        <p:sp>
          <p:nvSpPr>
            <p:cNvPr id="416800" name="Text Box 32"/>
            <p:cNvSpPr txBox="1">
              <a:spLocks noChangeArrowheads="1"/>
            </p:cNvSpPr>
            <p:nvPr/>
          </p:nvSpPr>
          <p:spPr bwMode="auto">
            <a:xfrm>
              <a:off x="3696" y="3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</a:t>
              </a:r>
            </a:p>
          </p:txBody>
        </p:sp>
        <p:sp>
          <p:nvSpPr>
            <p:cNvPr id="416801" name="Text Box 33"/>
            <p:cNvSpPr txBox="1">
              <a:spLocks noChangeArrowheads="1"/>
            </p:cNvSpPr>
            <p:nvPr/>
          </p:nvSpPr>
          <p:spPr bwMode="auto">
            <a:xfrm>
              <a:off x="4896" y="307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Helvetica" charset="0"/>
                </a:rPr>
                <a:t>+ +</a:t>
              </a:r>
            </a:p>
          </p:txBody>
        </p:sp>
      </p:grpSp>
      <p:sp>
        <p:nvSpPr>
          <p:cNvPr id="416806" name="Text Box 38"/>
          <p:cNvSpPr txBox="1">
            <a:spLocks noChangeArrowheads="1"/>
          </p:cNvSpPr>
          <p:nvPr/>
        </p:nvSpPr>
        <p:spPr bwMode="auto">
          <a:xfrm>
            <a:off x="0" y="5656263"/>
            <a:ext cx="9077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GB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Aerobic glucose degradation yields 18-19 more ATP </a:t>
            </a:r>
            <a:br>
              <a:rPr lang="en-GB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GB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than anaerobic, but velocity and rate are lower!</a:t>
            </a:r>
          </a:p>
          <a:p>
            <a:pPr algn="ctr"/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at Maximal </a:t>
            </a:r>
            <a:br>
              <a:rPr lang="en-US"/>
            </a:br>
            <a:r>
              <a:rPr lang="en-US"/>
              <a:t>Aerobic Power or vVO</a:t>
            </a:r>
            <a:r>
              <a:rPr lang="en-US" baseline="-25000"/>
              <a:t>2max</a:t>
            </a:r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981200"/>
            <a:ext cx="8153400" cy="4114800"/>
          </a:xfrm>
        </p:spPr>
        <p:txBody>
          <a:bodyPr/>
          <a:lstStyle/>
          <a:p>
            <a:r>
              <a:rPr lang="en-US" sz="2400"/>
              <a:t>Running speed which elicits VO</a:t>
            </a:r>
            <a:r>
              <a:rPr lang="en-US" sz="2400" baseline="-25000"/>
              <a:t>2max</a:t>
            </a:r>
          </a:p>
          <a:p>
            <a:r>
              <a:rPr lang="en-US" sz="2400"/>
              <a:t>Used by coaches to set training velocity.</a:t>
            </a:r>
          </a:p>
          <a:p>
            <a:r>
              <a:rPr lang="en-US" sz="2400"/>
              <a:t>Different methodologies used to establish:</a:t>
            </a:r>
          </a:p>
          <a:p>
            <a:pPr lvl="1"/>
            <a:r>
              <a:rPr lang="en-US" sz="2000"/>
              <a:t>Ratio of VO</a:t>
            </a:r>
            <a:r>
              <a:rPr lang="en-US" sz="2000" baseline="-25000"/>
              <a:t>2max</a:t>
            </a:r>
            <a:r>
              <a:rPr lang="en-US" sz="2000"/>
              <a:t> to Economy</a:t>
            </a:r>
          </a:p>
          <a:p>
            <a:pPr lvl="1"/>
            <a:r>
              <a:rPr lang="en-US" sz="2000"/>
              <a:t>Extrapolation from treadmill test</a:t>
            </a:r>
          </a:p>
          <a:p>
            <a:pPr lvl="1"/>
            <a:r>
              <a:rPr lang="en-US" sz="2000"/>
              <a:t>Derived from track runs</a:t>
            </a:r>
          </a:p>
          <a:p>
            <a:r>
              <a:rPr lang="en-US" sz="2400"/>
              <a:t>Higher in endurance runners than sprinters.</a:t>
            </a:r>
          </a:p>
          <a:p>
            <a:r>
              <a:rPr lang="en-US" sz="2400"/>
              <a:t>Improved by endurance training</a:t>
            </a: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6099" name="AutoShape 3"/>
          <p:cNvSpPr>
            <a:spLocks noChangeArrowheads="1"/>
          </p:cNvSpPr>
          <p:nvPr/>
        </p:nvSpPr>
        <p:spPr bwMode="invGray">
          <a:xfrm>
            <a:off x="457200" y="1600200"/>
            <a:ext cx="7918450" cy="2286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1143000"/>
          </a:xfrm>
        </p:spPr>
        <p:txBody>
          <a:bodyPr/>
          <a:lstStyle/>
          <a:p>
            <a:r>
              <a:rPr lang="en-US"/>
              <a:t>Speed of Movement </a:t>
            </a:r>
            <a:br>
              <a:rPr lang="en-US"/>
            </a:br>
            <a:r>
              <a:rPr lang="en-US"/>
              <a:t>and Efficiency</a:t>
            </a:r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1066800" y="1828800"/>
            <a:ext cx="6248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Economy</a:t>
            </a:r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Not possible to calculate net efficiency of horizontal running</a:t>
            </a:r>
          </a:p>
          <a:p>
            <a:r>
              <a:rPr lang="en-US" sz="2800"/>
              <a:t>Running economy</a:t>
            </a:r>
          </a:p>
          <a:p>
            <a:pPr lvl="1"/>
            <a:r>
              <a:rPr lang="en-US" sz="2400"/>
              <a:t>Oxygen cost of running at given speed</a:t>
            </a:r>
          </a:p>
          <a:p>
            <a:r>
              <a:rPr lang="en-US" sz="2800"/>
              <a:t>Gender difference in running economy</a:t>
            </a:r>
          </a:p>
          <a:p>
            <a:pPr lvl="1"/>
            <a:r>
              <a:rPr lang="en-US" sz="2400"/>
              <a:t>No difference at slow speeds</a:t>
            </a:r>
          </a:p>
          <a:p>
            <a:pPr lvl="1"/>
            <a:r>
              <a:rPr lang="en-US" sz="2400"/>
              <a:t>At race pace, males may be more economical than females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Economy of Two Runners</a:t>
            </a:r>
          </a:p>
        </p:txBody>
      </p:sp>
      <p:pic>
        <p:nvPicPr>
          <p:cNvPr id="519171" name="Picture 3" descr="fig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752600"/>
            <a:ext cx="4918075" cy="5022850"/>
          </a:xfrm>
          <a:prstGeom prst="rect">
            <a:avLst/>
          </a:prstGeom>
          <a:noFill/>
        </p:spPr>
      </p:pic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5410200" y="2035175"/>
            <a:ext cx="35306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Cycling: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Seat height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Pedal cadence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Shoes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Wind resistance</a:t>
            </a:r>
            <a:endParaRPr lang="en-US" sz="2800">
              <a:solidFill>
                <a:schemeClr val="tx2"/>
              </a:solidFill>
              <a:latin typeface="Arial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Running: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Stride length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Shoes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Wind resistance</a:t>
            </a:r>
            <a:endParaRPr lang="en-US" sz="3200">
              <a:latin typeface="Century Schoolbook" pitchFamily="18" charset="0"/>
            </a:endParaRPr>
          </a:p>
          <a:p>
            <a:endParaRPr lang="en-US" b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Power</a:t>
            </a:r>
          </a:p>
        </p:txBody>
      </p:sp>
      <p:pic>
        <p:nvPicPr>
          <p:cNvPr id="510979" name="Picture 3" descr="20"/>
          <p:cNvPicPr>
            <a:picLocks noChangeAspect="1" noChangeArrowheads="1"/>
          </p:cNvPicPr>
          <p:nvPr/>
        </p:nvPicPr>
        <p:blipFill>
          <a:blip r:embed="rId2"/>
          <a:srcRect l="1497" t="2806" r="1248" b="1389"/>
          <a:stretch>
            <a:fillRect/>
          </a:stretch>
        </p:blipFill>
        <p:spPr bwMode="auto">
          <a:xfrm>
            <a:off x="914400" y="1643063"/>
            <a:ext cx="7370763" cy="52149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Relation Between Speed, Grade, and Oxygen Uptake</a:t>
            </a:r>
            <a:endParaRPr lang="en-US"/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4953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Energy, Work and Power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Work: when a Force (1 N) acts though a Distance of 1 </a:t>
            </a:r>
            <a:r>
              <a:rPr lang="en-AU"/>
              <a:t>meter</a:t>
            </a:r>
          </a:p>
          <a:p>
            <a:pPr lvl="1">
              <a:buFont typeface="Wingdings" pitchFamily="2" charset="2"/>
              <a:buNone/>
            </a:pPr>
            <a:r>
              <a:rPr lang="en-AU"/>
              <a:t>Measured in joules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Work = Force x Distance</a:t>
            </a:r>
          </a:p>
          <a:p>
            <a:r>
              <a:rPr lang="en-AU">
                <a:sym typeface="Wingdings" pitchFamily="2" charset="2"/>
              </a:rPr>
              <a:t>Force (N) = mass x acceleration</a:t>
            </a:r>
          </a:p>
          <a:p>
            <a:r>
              <a:rPr lang="en-US"/>
              <a:t>Power: Work/per unit of time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Measured in j/s or Watts (W)</a:t>
            </a:r>
            <a:endParaRPr lang="en-US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&amp; Power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98725"/>
            <a:ext cx="3810000" cy="4114800"/>
          </a:xfrm>
        </p:spPr>
        <p:txBody>
          <a:bodyPr/>
          <a:lstStyle/>
          <a:p>
            <a:pPr marL="406400" indent="-406400"/>
            <a:r>
              <a:rPr lang="en-US"/>
              <a:t>Work</a:t>
            </a:r>
          </a:p>
          <a:p>
            <a:pPr marL="795338" lvl="1" indent="-274638"/>
            <a:r>
              <a:rPr lang="en-US"/>
              <a:t>Force x Distance</a:t>
            </a:r>
          </a:p>
          <a:p>
            <a:pPr marL="795338" lvl="1" indent="-274638"/>
            <a:r>
              <a:rPr lang="en-US"/>
              <a:t>50 kg x 1 m</a:t>
            </a:r>
          </a:p>
          <a:p>
            <a:pPr marL="795338" lvl="1" indent="-274638"/>
            <a:r>
              <a:rPr lang="en-US"/>
              <a:t>50 kgm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498725"/>
            <a:ext cx="3810000" cy="4114800"/>
          </a:xfrm>
        </p:spPr>
        <p:txBody>
          <a:bodyPr/>
          <a:lstStyle/>
          <a:p>
            <a:pPr marL="406400" indent="-406400"/>
            <a:r>
              <a:rPr lang="en-US"/>
              <a:t>Power</a:t>
            </a:r>
          </a:p>
          <a:p>
            <a:pPr marL="744538" lvl="1" indent="-223838"/>
            <a:r>
              <a:rPr lang="en-US" u="sng"/>
              <a:t>Force x Distance</a:t>
            </a:r>
          </a:p>
          <a:p>
            <a:pPr marL="744538" lvl="1" indent="-223838">
              <a:buFont typeface="Wingdings" pitchFamily="2" charset="2"/>
              <a:buNone/>
            </a:pPr>
            <a:r>
              <a:rPr lang="en-US"/>
              <a:t>          Time</a:t>
            </a:r>
          </a:p>
          <a:p>
            <a:pPr marL="744538" lvl="1" indent="-223838"/>
            <a:r>
              <a:rPr lang="en-US" u="sng"/>
              <a:t>50 kg x 1 m</a:t>
            </a:r>
            <a:r>
              <a:rPr lang="en-US"/>
              <a:t> </a:t>
            </a:r>
            <a:br>
              <a:rPr lang="en-US"/>
            </a:br>
            <a:r>
              <a:rPr lang="en-US"/>
              <a:t>    1 sec</a:t>
            </a:r>
          </a:p>
          <a:p>
            <a:pPr marL="744538" lvl="1" indent="-223838"/>
            <a:r>
              <a:rPr lang="en-US"/>
              <a:t>50 kgm/sec</a:t>
            </a:r>
          </a:p>
          <a:p>
            <a:pPr marL="744538" lvl="1" indent="-223838"/>
            <a:r>
              <a:rPr lang="en-US"/>
              <a:t>8.2 Watts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658938" y="1752600"/>
            <a:ext cx="6961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00000"/>
              <a:buFont typeface="Times" charset="0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Example: Moved 50 kg 1 m in 1 sec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839788"/>
            <a:ext cx="7543800" cy="608012"/>
          </a:xfrm>
        </p:spPr>
        <p:txBody>
          <a:bodyPr/>
          <a:lstStyle/>
          <a:p>
            <a:r>
              <a:rPr lang="en-US"/>
              <a:t>Work Units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Kgm (kilogram meters)</a:t>
            </a:r>
          </a:p>
          <a:p>
            <a:r>
              <a:rPr lang="en-US"/>
              <a:t>j (joules) or kj (kilojoules)</a:t>
            </a:r>
          </a:p>
          <a:p>
            <a:pPr lvl="1"/>
            <a:r>
              <a:rPr lang="en-US"/>
              <a:t>1 kgm = 9.8 j</a:t>
            </a:r>
          </a:p>
          <a:p>
            <a:r>
              <a:rPr lang="en-US"/>
              <a:t>Kcal (kilocalories)</a:t>
            </a:r>
          </a:p>
          <a:p>
            <a:pPr lvl="1"/>
            <a:r>
              <a:rPr lang="en-US"/>
              <a:t>1 kcal = 426.85 kgm = 4.18 kj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839788"/>
            <a:ext cx="7543800" cy="608012"/>
          </a:xfrm>
        </p:spPr>
        <p:txBody>
          <a:bodyPr/>
          <a:lstStyle/>
          <a:p>
            <a:r>
              <a:rPr lang="en-US"/>
              <a:t>Power Units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Kgm/min.</a:t>
            </a:r>
          </a:p>
          <a:p>
            <a:r>
              <a:rPr lang="en-US"/>
              <a:t>Ft-lb/min.</a:t>
            </a:r>
          </a:p>
          <a:p>
            <a:r>
              <a:rPr lang="en-US"/>
              <a:t>Watts</a:t>
            </a:r>
          </a:p>
          <a:p>
            <a:r>
              <a:rPr lang="en-US"/>
              <a:t>Kj/min.</a:t>
            </a:r>
          </a:p>
          <a:p>
            <a:r>
              <a:rPr lang="en-US"/>
              <a:t>Horsepower</a:t>
            </a:r>
          </a:p>
          <a:p>
            <a:pPr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Lactic Acid</a:t>
            </a:r>
          </a:p>
        </p:txBody>
      </p:sp>
      <p:grpSp>
        <p:nvGrpSpPr>
          <p:cNvPr id="551966" name="Group 30"/>
          <p:cNvGrpSpPr>
            <a:grpSpLocks/>
          </p:cNvGrpSpPr>
          <p:nvPr/>
        </p:nvGrpSpPr>
        <p:grpSpPr bwMode="auto">
          <a:xfrm>
            <a:off x="76200" y="3408363"/>
            <a:ext cx="8855075" cy="3068637"/>
            <a:chOff x="144" y="1379"/>
            <a:chExt cx="5578" cy="1933"/>
          </a:xfrm>
        </p:grpSpPr>
        <p:sp>
          <p:nvSpPr>
            <p:cNvPr id="551941" name="AutoShape 5"/>
            <p:cNvSpPr>
              <a:spLocks noChangeArrowheads="1"/>
            </p:cNvSpPr>
            <p:nvPr/>
          </p:nvSpPr>
          <p:spPr bwMode="auto">
            <a:xfrm rot="5400000">
              <a:off x="3581" y="2785"/>
              <a:ext cx="432" cy="144"/>
            </a:xfrm>
            <a:prstGeom prst="homePlate">
              <a:avLst>
                <a:gd name="adj" fmla="val 10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3" name="Text Box 7"/>
            <p:cNvSpPr txBox="1">
              <a:spLocks noChangeArrowheads="1"/>
            </p:cNvSpPr>
            <p:nvPr/>
          </p:nvSpPr>
          <p:spPr bwMode="auto">
            <a:xfrm>
              <a:off x="3342" y="3062"/>
              <a:ext cx="9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tx2"/>
                  </a:solidFill>
                  <a:latin typeface="Helvetica" charset="0"/>
                </a:rPr>
                <a:t>Acetyl-CoA</a:t>
              </a:r>
            </a:p>
          </p:txBody>
        </p:sp>
        <p:sp>
          <p:nvSpPr>
            <p:cNvPr id="551946" name="Text Box 10"/>
            <p:cNvSpPr txBox="1">
              <a:spLocks noChangeArrowheads="1"/>
            </p:cNvSpPr>
            <p:nvPr/>
          </p:nvSpPr>
          <p:spPr bwMode="auto">
            <a:xfrm>
              <a:off x="4716" y="2985"/>
              <a:ext cx="9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chemeClr val="tx2"/>
                  </a:solidFill>
                  <a:latin typeface="Helvetica" charset="0"/>
                </a:rPr>
                <a:t>Lactate</a:t>
              </a:r>
            </a:p>
          </p:txBody>
        </p:sp>
        <p:grpSp>
          <p:nvGrpSpPr>
            <p:cNvPr id="551964" name="Group 28"/>
            <p:cNvGrpSpPr>
              <a:grpSpLocks noChangeAspect="1"/>
            </p:cNvGrpSpPr>
            <p:nvPr/>
          </p:nvGrpSpPr>
          <p:grpSpPr bwMode="auto">
            <a:xfrm rot="-1131248">
              <a:off x="4555" y="2016"/>
              <a:ext cx="1167" cy="936"/>
              <a:chOff x="4632" y="2222"/>
              <a:chExt cx="953" cy="762"/>
            </a:xfrm>
          </p:grpSpPr>
          <p:sp>
            <p:nvSpPr>
              <p:cNvPr id="551944" name="AutoShape 8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4673" y="2246"/>
                <a:ext cx="672" cy="624"/>
              </a:xfrm>
              <a:custGeom>
                <a:avLst/>
                <a:gdLst>
                  <a:gd name="G0" fmla="+- 55865 0 0"/>
                  <a:gd name="G1" fmla="+- -5959260 0 0"/>
                  <a:gd name="G2" fmla="+- 55865 0 -5959260"/>
                  <a:gd name="G3" fmla="+- 10800 0 0"/>
                  <a:gd name="G4" fmla="+- 0 0 5586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70 0 0"/>
                  <a:gd name="G9" fmla="+- 0 0 -5959260"/>
                  <a:gd name="G10" fmla="+- 8670 0 2700"/>
                  <a:gd name="G11" fmla="cos G10 55865"/>
                  <a:gd name="G12" fmla="sin G10 55865"/>
                  <a:gd name="G13" fmla="cos 13500 55865"/>
                  <a:gd name="G14" fmla="sin 13500 5586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70 1 2"/>
                  <a:gd name="G20" fmla="+- G19 5400 0"/>
                  <a:gd name="G21" fmla="cos G20 55865"/>
                  <a:gd name="G22" fmla="sin G20 55865"/>
                  <a:gd name="G23" fmla="+- G21 10800 0"/>
                  <a:gd name="G24" fmla="+- G12 G23 G22"/>
                  <a:gd name="G25" fmla="+- G22 G23 G11"/>
                  <a:gd name="G26" fmla="cos 10800 55865"/>
                  <a:gd name="G27" fmla="sin 10800 55865"/>
                  <a:gd name="G28" fmla="cos 8670 55865"/>
                  <a:gd name="G29" fmla="sin 8670 5586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9260"/>
                  <a:gd name="G36" fmla="sin G34 -5959260"/>
                  <a:gd name="G37" fmla="+/ -5959260 5586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70 G39"/>
                  <a:gd name="G43" fmla="sin 867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431 w 21600"/>
                  <a:gd name="T5" fmla="*/ 3158 h 21600"/>
                  <a:gd name="T6" fmla="*/ 10641 w 21600"/>
                  <a:gd name="T7" fmla="*/ 1066 h 21600"/>
                  <a:gd name="T8" fmla="*/ 16926 w 21600"/>
                  <a:gd name="T9" fmla="*/ 4665 h 21600"/>
                  <a:gd name="T10" fmla="*/ 24298 w 21600"/>
                  <a:gd name="T11" fmla="*/ 11000 h 21600"/>
                  <a:gd name="T12" fmla="*/ 20477 w 21600"/>
                  <a:gd name="T13" fmla="*/ 14708 h 21600"/>
                  <a:gd name="T14" fmla="*/ 16769 w 21600"/>
                  <a:gd name="T15" fmla="*/ 10888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69" y="10928"/>
                    </a:moveTo>
                    <a:cubicBezTo>
                      <a:pt x="19469" y="10885"/>
                      <a:pt x="19470" y="10842"/>
                      <a:pt x="19470" y="10800"/>
                    </a:cubicBezTo>
                    <a:cubicBezTo>
                      <a:pt x="19470" y="6011"/>
                      <a:pt x="15588" y="2130"/>
                      <a:pt x="10800" y="2130"/>
                    </a:cubicBezTo>
                    <a:cubicBezTo>
                      <a:pt x="10753" y="2129"/>
                      <a:pt x="10706" y="2130"/>
                      <a:pt x="10659" y="2131"/>
                    </a:cubicBezTo>
                    <a:lnTo>
                      <a:pt x="10624" y="1"/>
                    </a:lnTo>
                    <a:cubicBezTo>
                      <a:pt x="10682" y="0"/>
                      <a:pt x="10741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53"/>
                      <a:pt x="21599" y="10907"/>
                      <a:pt x="21598" y="10960"/>
                    </a:cubicBezTo>
                    <a:lnTo>
                      <a:pt x="24298" y="11000"/>
                    </a:lnTo>
                    <a:lnTo>
                      <a:pt x="20477" y="14708"/>
                    </a:lnTo>
                    <a:lnTo>
                      <a:pt x="16769" y="10888"/>
                    </a:lnTo>
                    <a:lnTo>
                      <a:pt x="19469" y="1092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4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632" y="2293"/>
                <a:ext cx="455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FF00"/>
                    </a:solidFill>
                    <a:latin typeface="Helvetica Neue Black Condensed" charset="0"/>
                  </a:rPr>
                  <a:t>NADH</a:t>
                </a:r>
              </a:p>
            </p:txBody>
          </p:sp>
          <p:sp>
            <p:nvSpPr>
              <p:cNvPr id="551949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126" y="2749"/>
                <a:ext cx="459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FF00"/>
                    </a:solidFill>
                    <a:latin typeface="Helvetica Neue Black Condensed" charset="0"/>
                  </a:rPr>
                  <a:t>NAD+</a:t>
                </a:r>
              </a:p>
            </p:txBody>
          </p:sp>
        </p:grpSp>
        <p:sp>
          <p:nvSpPr>
            <p:cNvPr id="551950" name="AutoShape 14"/>
            <p:cNvSpPr>
              <a:spLocks noChangeArrowheads="1"/>
            </p:cNvSpPr>
            <p:nvPr/>
          </p:nvSpPr>
          <p:spPr bwMode="auto">
            <a:xfrm rot="2706780">
              <a:off x="4152" y="2808"/>
              <a:ext cx="720" cy="96"/>
            </a:xfrm>
            <a:prstGeom prst="homePlate">
              <a:avLst>
                <a:gd name="adj" fmla="val 2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2" name="Text Box 16"/>
            <p:cNvSpPr txBox="1">
              <a:spLocks noChangeArrowheads="1"/>
            </p:cNvSpPr>
            <p:nvPr/>
          </p:nvSpPr>
          <p:spPr bwMode="auto">
            <a:xfrm>
              <a:off x="144" y="2354"/>
              <a:ext cx="41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Glucose 6-P  </a:t>
              </a:r>
              <a:r>
                <a:rPr lang="en-GB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sym typeface="Wingdings" pitchFamily="2" charset="2"/>
                </a:rPr>
                <a:t> G-3-P  </a:t>
              </a:r>
              <a:r>
                <a:rPr lang="en-GB" sz="2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Pyruvate</a:t>
              </a:r>
              <a:endParaRPr lang="en-GB" sz="2800">
                <a:solidFill>
                  <a:schemeClr val="tx2"/>
                </a:solidFill>
                <a:latin typeface="Helvetica" charset="0"/>
              </a:endParaRPr>
            </a:p>
          </p:txBody>
        </p:sp>
        <p:grpSp>
          <p:nvGrpSpPr>
            <p:cNvPr id="551955" name="Group 19"/>
            <p:cNvGrpSpPr>
              <a:grpSpLocks/>
            </p:cNvGrpSpPr>
            <p:nvPr/>
          </p:nvGrpSpPr>
          <p:grpSpPr bwMode="auto">
            <a:xfrm rot="-959312">
              <a:off x="2726" y="1379"/>
              <a:ext cx="1489" cy="822"/>
              <a:chOff x="1961" y="1709"/>
              <a:chExt cx="1489" cy="822"/>
            </a:xfrm>
          </p:grpSpPr>
          <p:sp>
            <p:nvSpPr>
              <p:cNvPr id="551951" name="AutoShape 15"/>
              <p:cNvSpPr>
                <a:spLocks noChangeArrowheads="1"/>
              </p:cNvSpPr>
              <p:nvPr/>
            </p:nvSpPr>
            <p:spPr bwMode="auto">
              <a:xfrm rot="5400000" flipV="1">
                <a:off x="1998" y="1733"/>
                <a:ext cx="672" cy="624"/>
              </a:xfrm>
              <a:custGeom>
                <a:avLst/>
                <a:gdLst>
                  <a:gd name="G0" fmla="+- 55865 0 0"/>
                  <a:gd name="G1" fmla="+- -5959260 0 0"/>
                  <a:gd name="G2" fmla="+- 55865 0 -5959260"/>
                  <a:gd name="G3" fmla="+- 10800 0 0"/>
                  <a:gd name="G4" fmla="+- 0 0 5586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70 0 0"/>
                  <a:gd name="G9" fmla="+- 0 0 -5959260"/>
                  <a:gd name="G10" fmla="+- 8670 0 2700"/>
                  <a:gd name="G11" fmla="cos G10 55865"/>
                  <a:gd name="G12" fmla="sin G10 55865"/>
                  <a:gd name="G13" fmla="cos 13500 55865"/>
                  <a:gd name="G14" fmla="sin 13500 5586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70 1 2"/>
                  <a:gd name="G20" fmla="+- G19 5400 0"/>
                  <a:gd name="G21" fmla="cos G20 55865"/>
                  <a:gd name="G22" fmla="sin G20 55865"/>
                  <a:gd name="G23" fmla="+- G21 10800 0"/>
                  <a:gd name="G24" fmla="+- G12 G23 G22"/>
                  <a:gd name="G25" fmla="+- G22 G23 G11"/>
                  <a:gd name="G26" fmla="cos 10800 55865"/>
                  <a:gd name="G27" fmla="sin 10800 55865"/>
                  <a:gd name="G28" fmla="cos 8670 55865"/>
                  <a:gd name="G29" fmla="sin 8670 5586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9260"/>
                  <a:gd name="G36" fmla="sin G34 -5959260"/>
                  <a:gd name="G37" fmla="+/ -5959260 5586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70 G39"/>
                  <a:gd name="G43" fmla="sin 867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8431 w 21600"/>
                  <a:gd name="T5" fmla="*/ 3158 h 21600"/>
                  <a:gd name="T6" fmla="*/ 10641 w 21600"/>
                  <a:gd name="T7" fmla="*/ 1066 h 21600"/>
                  <a:gd name="T8" fmla="*/ 16926 w 21600"/>
                  <a:gd name="T9" fmla="*/ 4665 h 21600"/>
                  <a:gd name="T10" fmla="*/ 24298 w 21600"/>
                  <a:gd name="T11" fmla="*/ 11000 h 21600"/>
                  <a:gd name="T12" fmla="*/ 20477 w 21600"/>
                  <a:gd name="T13" fmla="*/ 14708 h 21600"/>
                  <a:gd name="T14" fmla="*/ 16769 w 21600"/>
                  <a:gd name="T15" fmla="*/ 10888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69" y="10928"/>
                    </a:moveTo>
                    <a:cubicBezTo>
                      <a:pt x="19469" y="10885"/>
                      <a:pt x="19470" y="10842"/>
                      <a:pt x="19470" y="10800"/>
                    </a:cubicBezTo>
                    <a:cubicBezTo>
                      <a:pt x="19470" y="6011"/>
                      <a:pt x="15588" y="2130"/>
                      <a:pt x="10800" y="2130"/>
                    </a:cubicBezTo>
                    <a:cubicBezTo>
                      <a:pt x="10753" y="2129"/>
                      <a:pt x="10706" y="2130"/>
                      <a:pt x="10659" y="2131"/>
                    </a:cubicBezTo>
                    <a:lnTo>
                      <a:pt x="10624" y="1"/>
                    </a:lnTo>
                    <a:cubicBezTo>
                      <a:pt x="10682" y="0"/>
                      <a:pt x="10741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53"/>
                      <a:pt x="21599" y="10907"/>
                      <a:pt x="21598" y="10960"/>
                    </a:cubicBezTo>
                    <a:lnTo>
                      <a:pt x="24298" y="11000"/>
                    </a:lnTo>
                    <a:lnTo>
                      <a:pt x="20477" y="14708"/>
                    </a:lnTo>
                    <a:lnTo>
                      <a:pt x="16769" y="10888"/>
                    </a:lnTo>
                    <a:lnTo>
                      <a:pt x="19469" y="1092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53" name="Text Box 17"/>
              <p:cNvSpPr txBox="1">
                <a:spLocks noChangeArrowheads="1"/>
              </p:cNvSpPr>
              <p:nvPr/>
            </p:nvSpPr>
            <p:spPr bwMode="auto">
              <a:xfrm>
                <a:off x="1961" y="1782"/>
                <a:ext cx="56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FF00"/>
                    </a:solidFill>
                    <a:latin typeface="Helvetica Neue Black Condensed" charset="0"/>
                  </a:rPr>
                  <a:t>NAD+</a:t>
                </a:r>
              </a:p>
            </p:txBody>
          </p:sp>
          <p:sp>
            <p:nvSpPr>
              <p:cNvPr id="551954" name="Text Box 18"/>
              <p:cNvSpPr txBox="1">
                <a:spLocks noChangeArrowheads="1"/>
              </p:cNvSpPr>
              <p:nvPr/>
            </p:nvSpPr>
            <p:spPr bwMode="auto">
              <a:xfrm>
                <a:off x="2453" y="2242"/>
                <a:ext cx="99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FF00"/>
                    </a:solidFill>
                    <a:latin typeface="Helvetica Neue Black Condensed" charset="0"/>
                  </a:rPr>
                  <a:t>NADH + H+</a:t>
                </a:r>
              </a:p>
            </p:txBody>
          </p:sp>
        </p:grpSp>
        <p:sp>
          <p:nvSpPr>
            <p:cNvPr id="551962" name="Arc 26"/>
            <p:cNvSpPr>
              <a:spLocks/>
            </p:cNvSpPr>
            <p:nvPr/>
          </p:nvSpPr>
          <p:spPr bwMode="auto">
            <a:xfrm rot="-246340">
              <a:off x="3217" y="1590"/>
              <a:ext cx="2303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3975">
              <a:solidFill>
                <a:srgbClr val="FDFE0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1969" name="AutoShape 33"/>
          <p:cNvSpPr>
            <a:spLocks noChangeArrowheads="1"/>
          </p:cNvSpPr>
          <p:nvPr/>
        </p:nvSpPr>
        <p:spPr bwMode="auto">
          <a:xfrm>
            <a:off x="5410200" y="1905000"/>
            <a:ext cx="3200400" cy="1828800"/>
          </a:xfrm>
          <a:prstGeom prst="downArrowCallout">
            <a:avLst>
              <a:gd name="adj1" fmla="val 43750"/>
              <a:gd name="adj2" fmla="val 43750"/>
              <a:gd name="adj3" fmla="val 16667"/>
              <a:gd name="adj4" fmla="val 6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hlink"/>
                </a:solidFill>
                <a:latin typeface="Helvetica" charset="0"/>
              </a:rPr>
              <a:t>Regeneration of NAD+ </a:t>
            </a:r>
          </a:p>
          <a:p>
            <a:pPr algn="ctr" eaLnBrk="0" hangingPunct="0"/>
            <a:r>
              <a:rPr lang="en-US" sz="2200">
                <a:solidFill>
                  <a:schemeClr val="hlink"/>
                </a:solidFill>
                <a:latin typeface="Helvetica" charset="0"/>
              </a:rPr>
              <a:t>sustains continued </a:t>
            </a:r>
          </a:p>
          <a:p>
            <a:pPr algn="ctr" eaLnBrk="0" hangingPunct="0"/>
            <a:r>
              <a:rPr lang="en-US" sz="2200">
                <a:solidFill>
                  <a:schemeClr val="hlink"/>
                </a:solidFill>
                <a:latin typeface="Helvetica" charset="0"/>
              </a:rPr>
              <a:t>operation of glycolysis.</a:t>
            </a:r>
            <a:endParaRPr lang="en-US" b="0"/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>
            <a:off x="212725" y="2243138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551975" name="Rectangle 3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Formed from reduction of pyruvate in recycling of NAD or when insufficient O</a:t>
            </a:r>
            <a:r>
              <a:rPr lang="en-US" sz="2000" baseline="-25000"/>
              <a:t>2</a:t>
            </a:r>
            <a:r>
              <a:rPr lang="en-US" sz="2000"/>
              <a:t> is available for pyruvate to enter TCA cycle.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If NADH + H+ can’t pass H+ to mitochondria, H+ is passed to pyruvate to form lactate.</a:t>
            </a:r>
            <a:endParaRPr lang="en-US" sz="2000" b="0">
              <a:solidFill>
                <a:schemeClr val="tx1"/>
              </a:solidFill>
              <a:effectLst/>
              <a:latin typeface="Tahoma" pitchFamily="34" charset="0"/>
            </a:endParaRPr>
          </a:p>
          <a:p>
            <a:endParaRPr lang="en-US" sz="2800"/>
          </a:p>
        </p:txBody>
      </p:sp>
      <p:graphicFrame>
        <p:nvGraphicFramePr>
          <p:cNvPr id="551976" name="Object 40"/>
          <p:cNvGraphicFramePr>
            <a:graphicFrameLocks noChangeAspect="1"/>
          </p:cNvGraphicFramePr>
          <p:nvPr>
            <p:ph sz="quarter" idx="2"/>
          </p:nvPr>
        </p:nvGraphicFramePr>
        <p:xfrm>
          <a:off x="7856538" y="0"/>
          <a:ext cx="1287462" cy="1981200"/>
        </p:xfrm>
        <a:graphic>
          <a:graphicData uri="http://schemas.openxmlformats.org/presentationml/2006/ole">
            <p:oleObj spid="_x0000_s551976" name="Clip" r:id="rId4" imgW="1839240" imgH="282816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04800"/>
            <a:ext cx="8116888" cy="1143000"/>
          </a:xfrm>
        </p:spPr>
        <p:txBody>
          <a:bodyPr/>
          <a:lstStyle/>
          <a:p>
            <a:r>
              <a:rPr lang="en-US"/>
              <a:t>Converting Work/Power Units</a:t>
            </a:r>
          </a:p>
        </p:txBody>
      </p:sp>
      <p:graphicFrame>
        <p:nvGraphicFramePr>
          <p:cNvPr id="423939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1828800"/>
          <a:ext cx="8077200" cy="4116071"/>
        </p:xfrm>
        <a:graphic>
          <a:graphicData uri="http://schemas.openxmlformats.org/drawingml/2006/table">
            <a:tbl>
              <a:tblPr/>
              <a:tblGrid>
                <a:gridCol w="1614488"/>
                <a:gridCol w="1616075"/>
                <a:gridCol w="1616075"/>
                <a:gridCol w="1616075"/>
                <a:gridCol w="1614487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UNITS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kJ/min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kcal/min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kg-m/min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Watts (j/sec)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kJ/min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0.2389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0.000102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16.667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kcal/min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4.186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426.85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kg-m/min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6.16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0.00234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0.163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 Neue" charset="0"/>
                        </a:rPr>
                        <a:t>Watts (j/sec)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0.060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0.01433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6.118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B93"/>
                          </a:solidFill>
                          <a:effectLst/>
                          <a:latin typeface="Helvetica Neue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5486400" cy="4114800"/>
          </a:xfrm>
        </p:spPr>
        <p:txBody>
          <a:bodyPr/>
          <a:lstStyle/>
          <a:p>
            <a:r>
              <a:rPr lang="en-US" sz="2000"/>
              <a:t>Work = resistance (kg) x rev</a:t>
            </a:r>
            <a:r>
              <a:rPr lang="en-US" sz="2000" baseline="30000"/>
              <a:t>/</a:t>
            </a:r>
            <a:r>
              <a:rPr lang="en-US" sz="2000"/>
              <a:t>min. x flywheel distance (m) x min.</a:t>
            </a:r>
          </a:p>
          <a:p>
            <a:pPr lvl="1"/>
            <a:r>
              <a:rPr lang="en-US" sz="1800"/>
              <a:t>Example: 80 kg male cycles 60 rpm against 3 kg load for 20 min. D = 6 m</a:t>
            </a:r>
          </a:p>
          <a:p>
            <a:pPr marL="1033463" lvl="2" indent="-176213"/>
            <a:r>
              <a:rPr lang="en-US" sz="1800"/>
              <a:t>3 kg*60rpm*6 m/rev *20 min. = 21,600 kgm</a:t>
            </a:r>
          </a:p>
          <a:p>
            <a:pPr marL="1033463" lvl="2" indent="-176213"/>
            <a:r>
              <a:rPr lang="en-US" sz="1800"/>
              <a:t>21,600 kgm * 9.8 = 211,680 Joules</a:t>
            </a:r>
          </a:p>
          <a:p>
            <a:pPr marL="1033463" lvl="2" indent="-176213"/>
            <a:r>
              <a:rPr lang="en-US" sz="1800"/>
              <a:t>211,680 J = 212 kj</a:t>
            </a:r>
          </a:p>
          <a:p>
            <a:r>
              <a:rPr lang="en-US" sz="2000"/>
              <a:t>POWER: Work/time </a:t>
            </a:r>
          </a:p>
          <a:p>
            <a:pPr lvl="1"/>
            <a:r>
              <a:rPr lang="en-US" sz="1800"/>
              <a:t>211,680 J/(20*60) = 176 Watts (J/sec)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2278063" y="535622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424964" name="Picture 4" descr="physio bike erg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025" y="1905000"/>
            <a:ext cx="2974975" cy="4343400"/>
          </a:xfrm>
          <a:prstGeom prst="rect">
            <a:avLst/>
          </a:prstGeom>
          <a:noFill/>
        </p:spPr>
      </p:pic>
      <p:sp>
        <p:nvSpPr>
          <p:cNvPr id="424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Ergometry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Stair-Stepping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/>
              <a:t>Work</a:t>
            </a:r>
            <a:r>
              <a:rPr lang="en-US" sz="2800"/>
              <a:t> = body weight (kg) x distance/step x steps/min. x min.</a:t>
            </a:r>
          </a:p>
          <a:p>
            <a:pPr marL="693738" lvl="1" indent="-236538">
              <a:lnSpc>
                <a:spcPct val="90000"/>
              </a:lnSpc>
            </a:pPr>
            <a:r>
              <a:rPr lang="en-US" sz="2400"/>
              <a:t>Example: 70 kg male steps 65/min </a:t>
            </a:r>
            <a:br>
              <a:rPr lang="en-US" sz="2400"/>
            </a:br>
            <a:r>
              <a:rPr lang="en-US" sz="2400"/>
              <a:t>up 0.25m stairs carrying 22 kg.</a:t>
            </a:r>
          </a:p>
          <a:p>
            <a:pPr marL="1033463" lvl="2" indent="-225425">
              <a:lnSpc>
                <a:spcPct val="90000"/>
              </a:lnSpc>
            </a:pPr>
            <a:r>
              <a:rPr lang="en-US" sz="2400"/>
              <a:t>(70+22)*0.25*65 = 1,333 kgm</a:t>
            </a:r>
          </a:p>
          <a:p>
            <a:pPr marL="1033463" lvl="2" indent="-225425">
              <a:lnSpc>
                <a:spcPct val="90000"/>
              </a:lnSpc>
              <a:spcBef>
                <a:spcPct val="35000"/>
              </a:spcBef>
            </a:pPr>
            <a:r>
              <a:rPr lang="en-US" sz="2400"/>
              <a:t>1,333 kgm * 9.8 = 13,059 Joules</a:t>
            </a:r>
          </a:p>
          <a:p>
            <a:pPr marL="1033463" lvl="2" indent="-225425">
              <a:lnSpc>
                <a:spcPct val="90000"/>
              </a:lnSpc>
              <a:spcBef>
                <a:spcPct val="35000"/>
              </a:spcBef>
            </a:pPr>
            <a:r>
              <a:rPr lang="en-US" sz="2400"/>
              <a:t>13,059 Joules = 13 kj</a:t>
            </a:r>
          </a:p>
          <a:p>
            <a:pPr>
              <a:lnSpc>
                <a:spcPct val="90000"/>
              </a:lnSpc>
            </a:pPr>
            <a:r>
              <a:rPr lang="en-US" sz="2800" b="0"/>
              <a:t>POWER:</a:t>
            </a:r>
            <a:r>
              <a:rPr lang="en-US" sz="2800"/>
              <a:t> Work/time</a:t>
            </a:r>
          </a:p>
          <a:p>
            <a:pPr marL="693738" lvl="1" indent="-236538">
              <a:lnSpc>
                <a:spcPct val="90000"/>
              </a:lnSpc>
            </a:pPr>
            <a:r>
              <a:rPr lang="en-US" sz="2400"/>
              <a:t>13,059 J/60 = 217 Watts (J/sec)</a:t>
            </a:r>
          </a:p>
        </p:txBody>
      </p:sp>
      <p:pic>
        <p:nvPicPr>
          <p:cNvPr id="425988" name="Picture 4" descr="stairclimbing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90800"/>
            <a:ext cx="2971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r>
              <a:rPr lang="en-US"/>
              <a:t>Treadmill Work Made Simple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97288" y="1981200"/>
            <a:ext cx="5141912" cy="4114800"/>
          </a:xfrm>
        </p:spPr>
        <p:txBody>
          <a:bodyPr/>
          <a:lstStyle/>
          <a:p>
            <a:pPr marL="236538" indent="-236538"/>
            <a:r>
              <a:rPr lang="en-US" sz="2400"/>
              <a:t>Work = mass (kg)*speed* grade*min</a:t>
            </a:r>
          </a:p>
          <a:p>
            <a:pPr marL="627063" lvl="1" indent="-276225"/>
            <a:r>
              <a:rPr lang="en-US" sz="2400"/>
              <a:t>Example: 70 kg man runs 4.5 mph for 90 min.,15% grade</a:t>
            </a:r>
          </a:p>
          <a:p>
            <a:pPr marL="627063" lvl="1" indent="-276225"/>
            <a:r>
              <a:rPr lang="en-US" sz="2400"/>
              <a:t>70*9.8*120*0.15*90 =</a:t>
            </a:r>
          </a:p>
          <a:p>
            <a:pPr marL="627063" lvl="1" indent="-276225"/>
            <a:r>
              <a:rPr lang="en-US" sz="2400"/>
              <a:t>1,111,320 Joules or 1,111 kj</a:t>
            </a:r>
          </a:p>
          <a:p>
            <a:pPr marL="236538" indent="-236538"/>
            <a:r>
              <a:rPr lang="en-US" sz="2400"/>
              <a:t>Power = Work/min</a:t>
            </a:r>
          </a:p>
          <a:p>
            <a:pPr marL="627063" lvl="1" indent="-276225"/>
            <a:r>
              <a:rPr lang="en-US" sz="2400"/>
              <a:t>1,111,320/(90*60) = 206 Watts</a:t>
            </a:r>
          </a:p>
        </p:txBody>
      </p:sp>
      <p:pic>
        <p:nvPicPr>
          <p:cNvPr id="42701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81200"/>
            <a:ext cx="2844800" cy="4114800"/>
          </a:xfr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 Ergometry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812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Work = resistance (kg) x rev</a:t>
            </a:r>
            <a:r>
              <a:rPr lang="en-US" sz="2000" baseline="30000"/>
              <a:t>/</a:t>
            </a:r>
            <a:r>
              <a:rPr lang="en-US" sz="2000"/>
              <a:t>min. x flywheel distance (m) x min.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Example: 80 kg male cranks 40 rpm against 3 kg load for 10 min. Flywheel = 3 m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3 kg*40rpm*3 m/rev *10 min. = 3,600 kgm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3,600 kgm * 9.8 = 35,280 Joules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35,280 J = 35 kj</a:t>
            </a:r>
          </a:p>
          <a:p>
            <a:pPr>
              <a:lnSpc>
                <a:spcPct val="90000"/>
              </a:lnSpc>
            </a:pPr>
            <a:r>
              <a:rPr lang="en-US" sz="2000"/>
              <a:t>POWER: Work/time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35,280/(10*60) = 59 Watts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428036" name="Picture 4" descr="handcycle ergomet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514600"/>
            <a:ext cx="3810000" cy="3048000"/>
          </a:xfrm>
        </p:spPr>
      </p:pic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>
                <a:latin typeface="Helvetica" charset="0"/>
              </a:rPr>
              <a:t>Aerobic and Anaerobic </a:t>
            </a:r>
            <a:br>
              <a:rPr lang="en-GB" sz="3600">
                <a:latin typeface="Helvetica" charset="0"/>
              </a:rPr>
            </a:br>
            <a:r>
              <a:rPr lang="en-GB" sz="3600">
                <a:latin typeface="Helvetica" charset="0"/>
              </a:rPr>
              <a:t>ATP Production</a:t>
            </a:r>
            <a:endParaRPr lang="en-GB" sz="2800">
              <a:solidFill>
                <a:schemeClr val="folHlink"/>
              </a:solidFill>
              <a:latin typeface="Helvetica" charset="0"/>
            </a:endParaRPr>
          </a:p>
        </p:txBody>
      </p:sp>
      <p:sp>
        <p:nvSpPr>
          <p:cNvPr id="411653" name="AutoShape 5"/>
          <p:cNvSpPr>
            <a:spLocks noChangeArrowheads="1"/>
          </p:cNvSpPr>
          <p:nvPr/>
        </p:nvSpPr>
        <p:spPr bwMode="auto">
          <a:xfrm>
            <a:off x="6553200" y="2209800"/>
            <a:ext cx="1219200" cy="457200"/>
          </a:xfrm>
          <a:prstGeom prst="flowChartAlternateProcess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>
                <a:latin typeface="Helvetica" charset="0"/>
              </a:rPr>
              <a:t>Ox-Dep</a:t>
            </a:r>
            <a:r>
              <a:rPr lang="en-GB" sz="2000" b="0">
                <a:latin typeface="Comic Sans MS" pitchFamily="66" charset="0"/>
              </a:rPr>
              <a:t>.</a:t>
            </a:r>
          </a:p>
        </p:txBody>
      </p:sp>
      <p:sp>
        <p:nvSpPr>
          <p:cNvPr id="411654" name="AutoShape 6"/>
          <p:cNvSpPr>
            <a:spLocks noChangeArrowheads="1"/>
          </p:cNvSpPr>
          <p:nvPr/>
        </p:nvSpPr>
        <p:spPr bwMode="auto">
          <a:xfrm>
            <a:off x="5791200" y="3657600"/>
            <a:ext cx="2667000" cy="2362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FF6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folHlink"/>
                </a:solidFill>
                <a:latin typeface="Helvetica" charset="0"/>
              </a:rPr>
              <a:t>TCA Cycle</a:t>
            </a:r>
          </a:p>
        </p:txBody>
      </p:sp>
      <p:grpSp>
        <p:nvGrpSpPr>
          <p:cNvPr id="411655" name="Group 7"/>
          <p:cNvGrpSpPr>
            <a:grpSpLocks/>
          </p:cNvGrpSpPr>
          <p:nvPr/>
        </p:nvGrpSpPr>
        <p:grpSpPr bwMode="auto">
          <a:xfrm>
            <a:off x="4343400" y="1905000"/>
            <a:ext cx="2133600" cy="1600200"/>
            <a:chOff x="2736" y="1200"/>
            <a:chExt cx="1344" cy="1008"/>
          </a:xfrm>
        </p:grpSpPr>
        <p:sp>
          <p:nvSpPr>
            <p:cNvPr id="411656" name="AutoShape 8"/>
            <p:cNvSpPr>
              <a:spLocks noChangeArrowheads="1"/>
            </p:cNvSpPr>
            <p:nvPr/>
          </p:nvSpPr>
          <p:spPr bwMode="auto">
            <a:xfrm>
              <a:off x="2736" y="1200"/>
              <a:ext cx="1056" cy="1008"/>
            </a:xfrm>
            <a:prstGeom prst="flowChartMagneticTap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>
                  <a:latin typeface="Helvetica" charset="0"/>
                </a:rPr>
                <a:t>ß-Oxidation</a:t>
              </a:r>
            </a:p>
          </p:txBody>
        </p:sp>
        <p:sp>
          <p:nvSpPr>
            <p:cNvPr id="411657" name="AutoShape 9"/>
            <p:cNvSpPr>
              <a:spLocks noChangeArrowheads="1"/>
            </p:cNvSpPr>
            <p:nvPr/>
          </p:nvSpPr>
          <p:spPr bwMode="auto">
            <a:xfrm>
              <a:off x="3456" y="2016"/>
              <a:ext cx="624" cy="192"/>
            </a:xfrm>
            <a:prstGeom prst="homePlate">
              <a:avLst>
                <a:gd name="adj" fmla="val 109372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58" name="AutoShape 10"/>
          <p:cNvSpPr>
            <a:spLocks noChangeArrowheads="1"/>
          </p:cNvSpPr>
          <p:nvPr/>
        </p:nvSpPr>
        <p:spPr bwMode="auto">
          <a:xfrm rot="5400000">
            <a:off x="6896100" y="2857500"/>
            <a:ext cx="457200" cy="228600"/>
          </a:xfrm>
          <a:prstGeom prst="homePlate">
            <a:avLst>
              <a:gd name="adj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661" name="Group 13"/>
          <p:cNvGrpSpPr>
            <a:grpSpLocks/>
          </p:cNvGrpSpPr>
          <p:nvPr/>
        </p:nvGrpSpPr>
        <p:grpSpPr bwMode="auto">
          <a:xfrm>
            <a:off x="6324600" y="998538"/>
            <a:ext cx="1719263" cy="906462"/>
            <a:chOff x="3984" y="629"/>
            <a:chExt cx="1083" cy="571"/>
          </a:xfrm>
        </p:grpSpPr>
        <p:sp>
          <p:nvSpPr>
            <p:cNvPr id="411662" name="Text Box 14"/>
            <p:cNvSpPr txBox="1">
              <a:spLocks noChangeArrowheads="1"/>
            </p:cNvSpPr>
            <p:nvPr/>
          </p:nvSpPr>
          <p:spPr bwMode="auto">
            <a:xfrm>
              <a:off x="3984" y="629"/>
              <a:ext cx="1083" cy="2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Helvetica" charset="0"/>
                </a:rPr>
                <a:t>Glycolysis</a:t>
              </a:r>
            </a:p>
          </p:txBody>
        </p:sp>
        <p:sp>
          <p:nvSpPr>
            <p:cNvPr id="411663" name="AutoShape 15"/>
            <p:cNvSpPr>
              <a:spLocks noChangeArrowheads="1"/>
            </p:cNvSpPr>
            <p:nvPr/>
          </p:nvSpPr>
          <p:spPr bwMode="auto">
            <a:xfrm>
              <a:off x="4368" y="960"/>
              <a:ext cx="240" cy="240"/>
            </a:xfrm>
            <a:prstGeom prst="flowChartSummingJuncti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6477000" y="32067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Acetyl-CoA</a:t>
            </a: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3733800" y="4044950"/>
            <a:ext cx="123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FADH</a:t>
            </a:r>
            <a:r>
              <a:rPr lang="en-GB" sz="1800" baseline="-25000">
                <a:latin typeface="Helvetica" charset="0"/>
              </a:rPr>
              <a:t>2</a:t>
            </a:r>
          </a:p>
          <a:p>
            <a:r>
              <a:rPr lang="en-GB" sz="1800">
                <a:latin typeface="Helvetica" charset="0"/>
              </a:rPr>
              <a:t>NADH+H</a:t>
            </a:r>
            <a:r>
              <a:rPr lang="en-GB" sz="1800" baseline="30000">
                <a:latin typeface="Helvetica" charset="0"/>
              </a:rPr>
              <a:t>+</a:t>
            </a:r>
            <a:endParaRPr lang="en-GB" sz="1800">
              <a:latin typeface="Helvetica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8469313" y="351155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Helvetica" charset="0"/>
              </a:rPr>
              <a:t>ATP</a:t>
            </a:r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629400" y="191135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Pyruvate</a:t>
            </a:r>
          </a:p>
        </p:txBody>
      </p:sp>
      <p:sp>
        <p:nvSpPr>
          <p:cNvPr id="411668" name="AutoShape 20"/>
          <p:cNvSpPr>
            <a:spLocks noChangeArrowheads="1"/>
          </p:cNvSpPr>
          <p:nvPr/>
        </p:nvSpPr>
        <p:spPr bwMode="auto">
          <a:xfrm>
            <a:off x="7239000" y="2133600"/>
            <a:ext cx="1066800" cy="990600"/>
          </a:xfrm>
          <a:custGeom>
            <a:avLst/>
            <a:gdLst>
              <a:gd name="G0" fmla="+- 55865 0 0"/>
              <a:gd name="G1" fmla="+- -5959260 0 0"/>
              <a:gd name="G2" fmla="+- 55865 0 -5959260"/>
              <a:gd name="G3" fmla="+- 10800 0 0"/>
              <a:gd name="G4" fmla="+- 0 0 5586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670 0 0"/>
              <a:gd name="G9" fmla="+- 0 0 -5959260"/>
              <a:gd name="G10" fmla="+- 8670 0 2700"/>
              <a:gd name="G11" fmla="cos G10 55865"/>
              <a:gd name="G12" fmla="sin G10 55865"/>
              <a:gd name="G13" fmla="cos 13500 55865"/>
              <a:gd name="G14" fmla="sin 13500 55865"/>
              <a:gd name="G15" fmla="+- G11 10800 0"/>
              <a:gd name="G16" fmla="+- G12 10800 0"/>
              <a:gd name="G17" fmla="+- G13 10800 0"/>
              <a:gd name="G18" fmla="+- G14 10800 0"/>
              <a:gd name="G19" fmla="*/ 8670 1 2"/>
              <a:gd name="G20" fmla="+- G19 5400 0"/>
              <a:gd name="G21" fmla="cos G20 55865"/>
              <a:gd name="G22" fmla="sin G20 55865"/>
              <a:gd name="G23" fmla="+- G21 10800 0"/>
              <a:gd name="G24" fmla="+- G12 G23 G22"/>
              <a:gd name="G25" fmla="+- G22 G23 G11"/>
              <a:gd name="G26" fmla="cos 10800 55865"/>
              <a:gd name="G27" fmla="sin 10800 55865"/>
              <a:gd name="G28" fmla="cos 8670 55865"/>
              <a:gd name="G29" fmla="sin 8670 5586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9260"/>
              <a:gd name="G36" fmla="sin G34 -5959260"/>
              <a:gd name="G37" fmla="+/ -5959260 5586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670 G39"/>
              <a:gd name="G43" fmla="sin 86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31 w 21600"/>
              <a:gd name="T5" fmla="*/ 3158 h 21600"/>
              <a:gd name="T6" fmla="*/ 10641 w 21600"/>
              <a:gd name="T7" fmla="*/ 1066 h 21600"/>
              <a:gd name="T8" fmla="*/ 16926 w 21600"/>
              <a:gd name="T9" fmla="*/ 4665 h 21600"/>
              <a:gd name="T10" fmla="*/ 24298 w 21600"/>
              <a:gd name="T11" fmla="*/ 11000 h 21600"/>
              <a:gd name="T12" fmla="*/ 20477 w 21600"/>
              <a:gd name="T13" fmla="*/ 14708 h 21600"/>
              <a:gd name="T14" fmla="*/ 16769 w 21600"/>
              <a:gd name="T15" fmla="*/ 1088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469" y="10928"/>
                </a:moveTo>
                <a:cubicBezTo>
                  <a:pt x="19469" y="10885"/>
                  <a:pt x="19470" y="10842"/>
                  <a:pt x="19470" y="10800"/>
                </a:cubicBezTo>
                <a:cubicBezTo>
                  <a:pt x="19470" y="6011"/>
                  <a:pt x="15588" y="2130"/>
                  <a:pt x="10800" y="2130"/>
                </a:cubicBezTo>
                <a:cubicBezTo>
                  <a:pt x="10753" y="2129"/>
                  <a:pt x="10706" y="2130"/>
                  <a:pt x="10659" y="2131"/>
                </a:cubicBezTo>
                <a:lnTo>
                  <a:pt x="10624" y="1"/>
                </a:lnTo>
                <a:cubicBezTo>
                  <a:pt x="10682" y="0"/>
                  <a:pt x="1074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53"/>
                  <a:pt x="21599" y="10907"/>
                  <a:pt x="21598" y="10960"/>
                </a:cubicBezTo>
                <a:lnTo>
                  <a:pt x="24298" y="11000"/>
                </a:lnTo>
                <a:lnTo>
                  <a:pt x="20477" y="14708"/>
                </a:lnTo>
                <a:lnTo>
                  <a:pt x="16769" y="10888"/>
                </a:lnTo>
                <a:lnTo>
                  <a:pt x="19469" y="109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69" name="Text Box 21"/>
          <p:cNvSpPr txBox="1">
            <a:spLocks noChangeArrowheads="1"/>
          </p:cNvSpPr>
          <p:nvPr/>
        </p:nvSpPr>
        <p:spPr bwMode="auto">
          <a:xfrm>
            <a:off x="7620000" y="274955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Helvetica" charset="0"/>
              </a:rPr>
              <a:t>Lactate</a:t>
            </a:r>
          </a:p>
        </p:txBody>
      </p:sp>
      <p:sp>
        <p:nvSpPr>
          <p:cNvPr id="411670" name="AutoShape 22"/>
          <p:cNvSpPr>
            <a:spLocks noChangeArrowheads="1"/>
          </p:cNvSpPr>
          <p:nvPr/>
        </p:nvSpPr>
        <p:spPr bwMode="auto">
          <a:xfrm rot="5400000">
            <a:off x="7543800" y="1676400"/>
            <a:ext cx="2133600" cy="1066800"/>
          </a:xfrm>
          <a:custGeom>
            <a:avLst/>
            <a:gdLst>
              <a:gd name="G0" fmla="+- 16585 0 0"/>
              <a:gd name="G1" fmla="+- 4692 0 0"/>
              <a:gd name="G2" fmla="+- 12158 0 4692"/>
              <a:gd name="G3" fmla="+- G2 0 4692"/>
              <a:gd name="G4" fmla="*/ G3 32768 32059"/>
              <a:gd name="G5" fmla="*/ G4 1 2"/>
              <a:gd name="G6" fmla="+- 21600 0 16585"/>
              <a:gd name="G7" fmla="*/ G6 4692 6079"/>
              <a:gd name="G8" fmla="+- G7 16585 0"/>
              <a:gd name="T0" fmla="*/ 16585 w 21600"/>
              <a:gd name="T1" fmla="*/ 0 h 21600"/>
              <a:gd name="T2" fmla="*/ 16585 w 21600"/>
              <a:gd name="T3" fmla="*/ 12158 h 21600"/>
              <a:gd name="T4" fmla="*/ 14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85" y="0"/>
                </a:lnTo>
                <a:lnTo>
                  <a:pt x="16585" y="4692"/>
                </a:lnTo>
                <a:lnTo>
                  <a:pt x="12427" y="4692"/>
                </a:lnTo>
                <a:cubicBezTo>
                  <a:pt x="5564" y="4692"/>
                  <a:pt x="0" y="8035"/>
                  <a:pt x="0" y="12158"/>
                </a:cubicBezTo>
                <a:lnTo>
                  <a:pt x="0" y="21600"/>
                </a:lnTo>
                <a:lnTo>
                  <a:pt x="2835" y="21600"/>
                </a:lnTo>
                <a:lnTo>
                  <a:pt x="2835" y="12158"/>
                </a:lnTo>
                <a:cubicBezTo>
                  <a:pt x="2835" y="9567"/>
                  <a:pt x="7129" y="7466"/>
                  <a:pt x="12427" y="7466"/>
                </a:cubicBezTo>
                <a:lnTo>
                  <a:pt x="16585" y="7466"/>
                </a:lnTo>
                <a:lnTo>
                  <a:pt x="16585" y="12158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671" name="Group 23"/>
          <p:cNvGrpSpPr>
            <a:grpSpLocks/>
          </p:cNvGrpSpPr>
          <p:nvPr/>
        </p:nvGrpSpPr>
        <p:grpSpPr bwMode="auto">
          <a:xfrm>
            <a:off x="152400" y="4419600"/>
            <a:ext cx="3200400" cy="2446338"/>
            <a:chOff x="96" y="2784"/>
            <a:chExt cx="2016" cy="1541"/>
          </a:xfrm>
        </p:grpSpPr>
        <p:pic>
          <p:nvPicPr>
            <p:cNvPr id="411672" name="Picture 24" descr="graphic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784"/>
              <a:ext cx="1872" cy="1404"/>
            </a:xfrm>
            <a:prstGeom prst="rect">
              <a:avLst/>
            </a:prstGeom>
            <a:noFill/>
          </p:spPr>
        </p:pic>
        <p:sp>
          <p:nvSpPr>
            <p:cNvPr id="411673" name="Rectangle 25"/>
            <p:cNvSpPr>
              <a:spLocks noChangeArrowheads="1"/>
            </p:cNvSpPr>
            <p:nvPr/>
          </p:nvSpPr>
          <p:spPr bwMode="auto">
            <a:xfrm>
              <a:off x="96" y="4149"/>
              <a:ext cx="11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sz="1200" b="0">
                <a:latin typeface="Verdana" pitchFamily="34" charset="0"/>
              </a:endParaRPr>
            </a:p>
          </p:txBody>
        </p:sp>
      </p:grpSp>
      <p:sp>
        <p:nvSpPr>
          <p:cNvPr id="411674" name="AutoShape 26"/>
          <p:cNvSpPr>
            <a:spLocks noChangeArrowheads="1"/>
          </p:cNvSpPr>
          <p:nvPr/>
        </p:nvSpPr>
        <p:spPr bwMode="auto">
          <a:xfrm rot="5400000" flipH="1">
            <a:off x="8191500" y="4305300"/>
            <a:ext cx="1143000" cy="457200"/>
          </a:xfrm>
          <a:custGeom>
            <a:avLst/>
            <a:gdLst>
              <a:gd name="G0" fmla="+- 13275 0 0"/>
              <a:gd name="G1" fmla="+- 5130 0 0"/>
              <a:gd name="G2" fmla="+- 12158 0 5130"/>
              <a:gd name="G3" fmla="+- G2 0 5130"/>
              <a:gd name="G4" fmla="*/ G3 32768 32059"/>
              <a:gd name="G5" fmla="*/ G4 1 2"/>
              <a:gd name="G6" fmla="+- 21600 0 13275"/>
              <a:gd name="G7" fmla="*/ G6 5130 6079"/>
              <a:gd name="G8" fmla="+- G7 13275 0"/>
              <a:gd name="T0" fmla="*/ 13275 w 21600"/>
              <a:gd name="T1" fmla="*/ 0 h 21600"/>
              <a:gd name="T2" fmla="*/ 13275 w 21600"/>
              <a:gd name="T3" fmla="*/ 12158 h 21600"/>
              <a:gd name="T4" fmla="*/ 97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275" y="0"/>
                </a:lnTo>
                <a:lnTo>
                  <a:pt x="13275" y="5130"/>
                </a:lnTo>
                <a:lnTo>
                  <a:pt x="12427" y="5130"/>
                </a:lnTo>
                <a:cubicBezTo>
                  <a:pt x="5564" y="5130"/>
                  <a:pt x="0" y="8277"/>
                  <a:pt x="0" y="12158"/>
                </a:cubicBezTo>
                <a:lnTo>
                  <a:pt x="0" y="21600"/>
                </a:lnTo>
                <a:lnTo>
                  <a:pt x="1940" y="21600"/>
                </a:lnTo>
                <a:lnTo>
                  <a:pt x="1940" y="12158"/>
                </a:lnTo>
                <a:cubicBezTo>
                  <a:pt x="1940" y="9325"/>
                  <a:pt x="6635" y="7028"/>
                  <a:pt x="12427" y="7028"/>
                </a:cubicBezTo>
                <a:lnTo>
                  <a:pt x="13275" y="7028"/>
                </a:lnTo>
                <a:lnTo>
                  <a:pt x="13275" y="12158"/>
                </a:lnTo>
                <a:close/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5" name="AutoShape 27"/>
          <p:cNvSpPr>
            <a:spLocks noChangeArrowheads="1"/>
          </p:cNvSpPr>
          <p:nvPr/>
        </p:nvSpPr>
        <p:spPr bwMode="auto">
          <a:xfrm>
            <a:off x="4191000" y="3200400"/>
            <a:ext cx="990600" cy="1066800"/>
          </a:xfrm>
          <a:custGeom>
            <a:avLst/>
            <a:gdLst>
              <a:gd name="G0" fmla="+- 3146566 0 0"/>
              <a:gd name="G1" fmla="+- -3226224 0 0"/>
              <a:gd name="G2" fmla="+- 3146566 0 -3226224"/>
              <a:gd name="G3" fmla="+- 10800 0 0"/>
              <a:gd name="G4" fmla="+- 0 0 314656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64 0 0"/>
              <a:gd name="G9" fmla="+- 0 0 -3226224"/>
              <a:gd name="G10" fmla="+- 7264 0 2700"/>
              <a:gd name="G11" fmla="cos G10 3146566"/>
              <a:gd name="G12" fmla="sin G10 3146566"/>
              <a:gd name="G13" fmla="cos 13500 3146566"/>
              <a:gd name="G14" fmla="sin 13500 3146566"/>
              <a:gd name="G15" fmla="+- G11 10800 0"/>
              <a:gd name="G16" fmla="+- G12 10800 0"/>
              <a:gd name="G17" fmla="+- G13 10800 0"/>
              <a:gd name="G18" fmla="+- G14 10800 0"/>
              <a:gd name="G19" fmla="*/ 7264 1 2"/>
              <a:gd name="G20" fmla="+- G19 5400 0"/>
              <a:gd name="G21" fmla="cos G20 3146566"/>
              <a:gd name="G22" fmla="sin G20 3146566"/>
              <a:gd name="G23" fmla="+- G21 10800 0"/>
              <a:gd name="G24" fmla="+- G12 G23 G22"/>
              <a:gd name="G25" fmla="+- G22 G23 G11"/>
              <a:gd name="G26" fmla="cos 10800 3146566"/>
              <a:gd name="G27" fmla="sin 10800 3146566"/>
              <a:gd name="G28" fmla="cos 7264 3146566"/>
              <a:gd name="G29" fmla="sin 7264 314656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226224"/>
              <a:gd name="G36" fmla="sin G34 -3226224"/>
              <a:gd name="G37" fmla="+/ -3226224 314656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64 G39"/>
              <a:gd name="G43" fmla="sin 726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9 w 21600"/>
              <a:gd name="T5" fmla="*/ 10685 h 21600"/>
              <a:gd name="T6" fmla="*/ 16698 w 21600"/>
              <a:gd name="T7" fmla="*/ 3959 h 21600"/>
              <a:gd name="T8" fmla="*/ 18063 w 21600"/>
              <a:gd name="T9" fmla="*/ 10722 h 21600"/>
              <a:gd name="T10" fmla="*/ 19831 w 21600"/>
              <a:gd name="T11" fmla="*/ 20834 h 21600"/>
              <a:gd name="T12" fmla="*/ 13521 w 21600"/>
              <a:gd name="T13" fmla="*/ 20502 h 21600"/>
              <a:gd name="T14" fmla="*/ 13853 w 21600"/>
              <a:gd name="T15" fmla="*/ 141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659" y="16199"/>
                </a:moveTo>
                <a:cubicBezTo>
                  <a:pt x="17189" y="14821"/>
                  <a:pt x="18064" y="12859"/>
                  <a:pt x="18064" y="10800"/>
                </a:cubicBezTo>
                <a:cubicBezTo>
                  <a:pt x="18064" y="8687"/>
                  <a:pt x="17143" y="6678"/>
                  <a:pt x="15543" y="5298"/>
                </a:cubicBezTo>
                <a:lnTo>
                  <a:pt x="17852" y="2620"/>
                </a:lnTo>
                <a:cubicBezTo>
                  <a:pt x="20232" y="4672"/>
                  <a:pt x="21600" y="7658"/>
                  <a:pt x="21600" y="10800"/>
                </a:cubicBezTo>
                <a:cubicBezTo>
                  <a:pt x="21600" y="13861"/>
                  <a:pt x="20300" y="16779"/>
                  <a:pt x="18024" y="18827"/>
                </a:cubicBezTo>
                <a:lnTo>
                  <a:pt x="19831" y="20834"/>
                </a:lnTo>
                <a:lnTo>
                  <a:pt x="13521" y="20502"/>
                </a:lnTo>
                <a:lnTo>
                  <a:pt x="13853" y="14192"/>
                </a:lnTo>
                <a:lnTo>
                  <a:pt x="15659" y="16199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6" name="AutoShape 28"/>
          <p:cNvSpPr>
            <a:spLocks noChangeArrowheads="1"/>
          </p:cNvSpPr>
          <p:nvPr/>
        </p:nvSpPr>
        <p:spPr bwMode="auto">
          <a:xfrm>
            <a:off x="4419600" y="3352800"/>
            <a:ext cx="2819400" cy="2895600"/>
          </a:xfrm>
          <a:custGeom>
            <a:avLst/>
            <a:gdLst>
              <a:gd name="G0" fmla="+- 10378203 0 0"/>
              <a:gd name="G1" fmla="+- 847494 0 0"/>
              <a:gd name="G2" fmla="+- 10378203 0 847494"/>
              <a:gd name="G3" fmla="+- 10800 0 0"/>
              <a:gd name="G4" fmla="+- 0 0 103782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31 0 0"/>
              <a:gd name="G9" fmla="+- 0 0 847494"/>
              <a:gd name="G10" fmla="+- 8831 0 2700"/>
              <a:gd name="G11" fmla="cos G10 10378203"/>
              <a:gd name="G12" fmla="sin G10 10378203"/>
              <a:gd name="G13" fmla="cos 13500 10378203"/>
              <a:gd name="G14" fmla="sin 13500 10378203"/>
              <a:gd name="G15" fmla="+- G11 10800 0"/>
              <a:gd name="G16" fmla="+- G12 10800 0"/>
              <a:gd name="G17" fmla="+- G13 10800 0"/>
              <a:gd name="G18" fmla="+- G14 10800 0"/>
              <a:gd name="G19" fmla="*/ 8831 1 2"/>
              <a:gd name="G20" fmla="+- G19 5400 0"/>
              <a:gd name="G21" fmla="cos G20 10378203"/>
              <a:gd name="G22" fmla="sin G20 10378203"/>
              <a:gd name="G23" fmla="+- G21 10800 0"/>
              <a:gd name="G24" fmla="+- G12 G23 G22"/>
              <a:gd name="G25" fmla="+- G22 G23 G11"/>
              <a:gd name="G26" fmla="cos 10800 10378203"/>
              <a:gd name="G27" fmla="sin 10800 10378203"/>
              <a:gd name="G28" fmla="cos 8831 10378203"/>
              <a:gd name="G29" fmla="sin 8831 103782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47494"/>
              <a:gd name="G36" fmla="sin G34 847494"/>
              <a:gd name="G37" fmla="+/ 847494 103782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31 G39"/>
              <a:gd name="G43" fmla="sin 883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620 w 21600"/>
              <a:gd name="T5" fmla="*/ 21568 h 21600"/>
              <a:gd name="T6" fmla="*/ 20367 w 21600"/>
              <a:gd name="T7" fmla="*/ 12996 h 21600"/>
              <a:gd name="T8" fmla="*/ 11470 w 21600"/>
              <a:gd name="T9" fmla="*/ 19605 h 21600"/>
              <a:gd name="T10" fmla="*/ -1749 w 21600"/>
              <a:gd name="T11" fmla="*/ 15778 h 21600"/>
              <a:gd name="T12" fmla="*/ 316 w 21600"/>
              <a:gd name="T13" fmla="*/ 10994 h 21600"/>
              <a:gd name="T14" fmla="*/ 5101 w 21600"/>
              <a:gd name="T15" fmla="*/ 130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591" y="14056"/>
                </a:moveTo>
                <a:cubicBezTo>
                  <a:pt x="3926" y="17421"/>
                  <a:pt x="7179" y="19631"/>
                  <a:pt x="10800" y="19631"/>
                </a:cubicBezTo>
                <a:cubicBezTo>
                  <a:pt x="14915" y="19630"/>
                  <a:pt x="18485" y="16787"/>
                  <a:pt x="19407" y="12776"/>
                </a:cubicBezTo>
                <a:lnTo>
                  <a:pt x="21326" y="13216"/>
                </a:lnTo>
                <a:cubicBezTo>
                  <a:pt x="20199" y="18122"/>
                  <a:pt x="15833" y="21599"/>
                  <a:pt x="10800" y="21600"/>
                </a:cubicBezTo>
                <a:cubicBezTo>
                  <a:pt x="6372" y="21600"/>
                  <a:pt x="2393" y="18898"/>
                  <a:pt x="761" y="14782"/>
                </a:cubicBezTo>
                <a:lnTo>
                  <a:pt x="-1749" y="15778"/>
                </a:lnTo>
                <a:lnTo>
                  <a:pt x="316" y="10994"/>
                </a:lnTo>
                <a:lnTo>
                  <a:pt x="5101" y="13061"/>
                </a:lnTo>
                <a:lnTo>
                  <a:pt x="2591" y="140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7" name="AutoShape 29"/>
          <p:cNvSpPr>
            <a:spLocks noChangeArrowheads="1"/>
          </p:cNvSpPr>
          <p:nvPr/>
        </p:nvSpPr>
        <p:spPr bwMode="auto">
          <a:xfrm flipH="1">
            <a:off x="1981200" y="3657600"/>
            <a:ext cx="2057400" cy="1676400"/>
          </a:xfrm>
          <a:custGeom>
            <a:avLst/>
            <a:gdLst>
              <a:gd name="G0" fmla="+- -109029 0 0"/>
              <a:gd name="G1" fmla="+- -8520607 0 0"/>
              <a:gd name="G2" fmla="+- -109029 0 -8520607"/>
              <a:gd name="G3" fmla="+- 10800 0 0"/>
              <a:gd name="G4" fmla="+- 0 0 -10902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86 0 0"/>
              <a:gd name="G9" fmla="+- 0 0 -8520607"/>
              <a:gd name="G10" fmla="+- 8886 0 2700"/>
              <a:gd name="G11" fmla="cos G10 -109029"/>
              <a:gd name="G12" fmla="sin G10 -109029"/>
              <a:gd name="G13" fmla="cos 13500 -109029"/>
              <a:gd name="G14" fmla="sin 13500 -109029"/>
              <a:gd name="G15" fmla="+- G11 10800 0"/>
              <a:gd name="G16" fmla="+- G12 10800 0"/>
              <a:gd name="G17" fmla="+- G13 10800 0"/>
              <a:gd name="G18" fmla="+- G14 10800 0"/>
              <a:gd name="G19" fmla="*/ 8886 1 2"/>
              <a:gd name="G20" fmla="+- G19 5400 0"/>
              <a:gd name="G21" fmla="cos G20 -109029"/>
              <a:gd name="G22" fmla="sin G20 -109029"/>
              <a:gd name="G23" fmla="+- G21 10800 0"/>
              <a:gd name="G24" fmla="+- G12 G23 G22"/>
              <a:gd name="G25" fmla="+- G22 G23 G11"/>
              <a:gd name="G26" fmla="cos 10800 -109029"/>
              <a:gd name="G27" fmla="sin 10800 -109029"/>
              <a:gd name="G28" fmla="cos 8886 -109029"/>
              <a:gd name="G29" fmla="sin 8886 -10902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520607"/>
              <a:gd name="G36" fmla="sin G34 -8520607"/>
              <a:gd name="G37" fmla="+/ -8520607 -10902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86 G39"/>
              <a:gd name="G43" fmla="sin 88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220 w 21600"/>
              <a:gd name="T5" fmla="*/ 946 h 21600"/>
              <a:gd name="T6" fmla="*/ 4471 w 21600"/>
              <a:gd name="T7" fmla="*/ 3261 h 21600"/>
              <a:gd name="T8" fmla="*/ 14437 w 21600"/>
              <a:gd name="T9" fmla="*/ 2692 h 21600"/>
              <a:gd name="T10" fmla="*/ 24294 w 21600"/>
              <a:gd name="T11" fmla="*/ 10408 h 21600"/>
              <a:gd name="T12" fmla="*/ 20744 w 21600"/>
              <a:gd name="T13" fmla="*/ 14169 h 21600"/>
              <a:gd name="T14" fmla="*/ 16983 w 21600"/>
              <a:gd name="T15" fmla="*/ 1062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2" y="10542"/>
                </a:moveTo>
                <a:cubicBezTo>
                  <a:pt x="19542" y="5736"/>
                  <a:pt x="15607" y="1914"/>
                  <a:pt x="10800" y="1914"/>
                </a:cubicBezTo>
                <a:cubicBezTo>
                  <a:pt x="8710" y="1913"/>
                  <a:pt x="6687" y="2650"/>
                  <a:pt x="5086" y="3994"/>
                </a:cubicBezTo>
                <a:lnTo>
                  <a:pt x="3855" y="2528"/>
                </a:lnTo>
                <a:cubicBezTo>
                  <a:pt x="5801" y="895"/>
                  <a:pt x="8259" y="-1"/>
                  <a:pt x="10800" y="0"/>
                </a:cubicBezTo>
                <a:cubicBezTo>
                  <a:pt x="16642" y="0"/>
                  <a:pt x="21425" y="4646"/>
                  <a:pt x="21595" y="10486"/>
                </a:cubicBezTo>
                <a:lnTo>
                  <a:pt x="24294" y="10408"/>
                </a:lnTo>
                <a:lnTo>
                  <a:pt x="20744" y="14169"/>
                </a:lnTo>
                <a:lnTo>
                  <a:pt x="16983" y="10620"/>
                </a:lnTo>
                <a:lnTo>
                  <a:pt x="19682" y="10542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8" name="Text Box 30"/>
          <p:cNvSpPr txBox="1">
            <a:spLocks noChangeArrowheads="1"/>
          </p:cNvSpPr>
          <p:nvPr/>
        </p:nvSpPr>
        <p:spPr bwMode="auto">
          <a:xfrm>
            <a:off x="3048000" y="465455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Helvetica" charset="0"/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2max1">
  <a:themeElements>
    <a:clrScheme name="">
      <a:dk1>
        <a:srgbClr val="E1FBFF"/>
      </a:dk1>
      <a:lt1>
        <a:srgbClr val="FFCC00"/>
      </a:lt1>
      <a:dk2>
        <a:srgbClr val="003D82"/>
      </a:dk2>
      <a:lt2>
        <a:srgbClr val="B73D7A"/>
      </a:lt2>
      <a:accent1>
        <a:srgbClr val="FF9933"/>
      </a:accent1>
      <a:accent2>
        <a:srgbClr val="FFE1F2"/>
      </a:accent2>
      <a:accent3>
        <a:srgbClr val="AAAFC1"/>
      </a:accent3>
      <a:accent4>
        <a:srgbClr val="DAAE00"/>
      </a:accent4>
      <a:accent5>
        <a:srgbClr val="FFCAAD"/>
      </a:accent5>
      <a:accent6>
        <a:srgbClr val="E7CCDB"/>
      </a:accent6>
      <a:hlink>
        <a:srgbClr val="FFFFCC"/>
      </a:hlink>
      <a:folHlink>
        <a:srgbClr val="990099"/>
      </a:folHlink>
    </a:clrScheme>
    <a:fontScheme name="VO2max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O2max1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2max1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2max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2max1 4">
        <a:dk1>
          <a:srgbClr val="006666"/>
        </a:dk1>
        <a:lt1>
          <a:srgbClr val="FFFF66"/>
        </a:lt1>
        <a:dk2>
          <a:srgbClr val="000000"/>
        </a:dk2>
        <a:lt2>
          <a:srgbClr val="99FFCC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56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2max1 5">
        <a:dk1>
          <a:srgbClr val="CCEFFF"/>
        </a:dk1>
        <a:lt1>
          <a:srgbClr val="FFCC00"/>
        </a:lt1>
        <a:dk2>
          <a:srgbClr val="005176"/>
        </a:dk2>
        <a:lt2>
          <a:srgbClr val="B73D7A"/>
        </a:lt2>
        <a:accent1>
          <a:srgbClr val="FF9933"/>
        </a:accent1>
        <a:accent2>
          <a:srgbClr val="FF99CC"/>
        </a:accent2>
        <a:accent3>
          <a:srgbClr val="AAB3BD"/>
        </a:accent3>
        <a:accent4>
          <a:srgbClr val="DAAE00"/>
        </a:accent4>
        <a:accent5>
          <a:srgbClr val="FFCAAD"/>
        </a:accent5>
        <a:accent6>
          <a:srgbClr val="E78AB9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2max1 6">
        <a:dk1>
          <a:srgbClr val="FAFAE6"/>
        </a:dk1>
        <a:lt1>
          <a:srgbClr val="FFCC00"/>
        </a:lt1>
        <a:dk2>
          <a:srgbClr val="003D82"/>
        </a:dk2>
        <a:lt2>
          <a:srgbClr val="B73D7A"/>
        </a:lt2>
        <a:accent1>
          <a:srgbClr val="FF9933"/>
        </a:accent1>
        <a:accent2>
          <a:srgbClr val="FFE1F2"/>
        </a:accent2>
        <a:accent3>
          <a:srgbClr val="AAAFC1"/>
        </a:accent3>
        <a:accent4>
          <a:srgbClr val="DAAE00"/>
        </a:accent4>
        <a:accent5>
          <a:srgbClr val="FFCAAD"/>
        </a:accent5>
        <a:accent6>
          <a:srgbClr val="E7CCDB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E1FBFF"/>
    </a:dk1>
    <a:lt1>
      <a:srgbClr val="FFCC00"/>
    </a:lt1>
    <a:dk2>
      <a:srgbClr val="003D82"/>
    </a:dk2>
    <a:lt2>
      <a:srgbClr val="B73D7A"/>
    </a:lt2>
    <a:accent1>
      <a:srgbClr val="FF9933"/>
    </a:accent1>
    <a:accent2>
      <a:srgbClr val="FFE1F2"/>
    </a:accent2>
    <a:accent3>
      <a:srgbClr val="AAAFC1"/>
    </a:accent3>
    <a:accent4>
      <a:srgbClr val="DAAE00"/>
    </a:accent4>
    <a:accent5>
      <a:srgbClr val="FFCAAD"/>
    </a:accent5>
    <a:accent6>
      <a:srgbClr val="E7CCDB"/>
    </a:accent6>
    <a:hlink>
      <a:srgbClr val="CC00CC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Templates:VO2max1.pot</Template>
  <TotalTime>15675</TotalTime>
  <Words>3387</Words>
  <Application>Microsoft PowerPoint</Application>
  <PresentationFormat>On-screen Show (4:3)</PresentationFormat>
  <Paragraphs>978</Paragraphs>
  <Slides>95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VO2max1</vt:lpstr>
      <vt:lpstr>Clip</vt:lpstr>
      <vt:lpstr>More Basics in Exercise Physiology</vt:lpstr>
      <vt:lpstr>Exercise Physiology:  Terms and Concepts</vt:lpstr>
      <vt:lpstr>Energy Systems  for Exercise</vt:lpstr>
      <vt:lpstr>Anaerobic vs Aerobic  Energy Systems</vt:lpstr>
      <vt:lpstr>Energy Transfer Systems and Exercise</vt:lpstr>
      <vt:lpstr>The Phosphagen System</vt:lpstr>
      <vt:lpstr>Slide 7</vt:lpstr>
      <vt:lpstr>Slide 8</vt:lpstr>
      <vt:lpstr>Lactic Acid</vt:lpstr>
      <vt:lpstr>Pyruvate:Lactate</vt:lpstr>
      <vt:lpstr>Exercise Intensity Domains</vt:lpstr>
      <vt:lpstr>Oxygen Uptake and  Exercise Domains</vt:lpstr>
      <vt:lpstr>Lactate and Exercise Domains </vt:lpstr>
      <vt:lpstr>Lactate Threshold</vt:lpstr>
      <vt:lpstr>Blood Lactate as a Function of Training</vt:lpstr>
      <vt:lpstr>Lactate Threshold</vt:lpstr>
      <vt:lpstr>Other Lactate Threshold Terminology</vt:lpstr>
      <vt:lpstr>What is the Lactate Threshold (LT)?</vt:lpstr>
      <vt:lpstr>Mechanisms to Explain LT</vt:lpstr>
      <vt:lpstr>Formation of Lactate is Critical to Cellular Function</vt:lpstr>
      <vt:lpstr>Ventilatory Threshold</vt:lpstr>
      <vt:lpstr>Ventilatory Threshold</vt:lpstr>
      <vt:lpstr>V-Slope Ventilatory Threshold</vt:lpstr>
      <vt:lpstr>VE Ventilatory Threshold</vt:lpstr>
      <vt:lpstr>Oxygen Deficit and Debt</vt:lpstr>
      <vt:lpstr>Recovery VO2 or Excess Post-exercise O2 Consumption (EPOC)</vt:lpstr>
      <vt:lpstr>Oxygen Deficit and Debt</vt:lpstr>
      <vt:lpstr>Respiratory Exchange Ratio/Quotient</vt:lpstr>
      <vt:lpstr>Energy from RER (No table)</vt:lpstr>
      <vt:lpstr>Estimating Energy Expenditure</vt:lpstr>
      <vt:lpstr>MET: Metabolic Energy Equivalent</vt:lpstr>
      <vt:lpstr>Basic Training Principles</vt:lpstr>
      <vt:lpstr>Basic Training Principles</vt:lpstr>
      <vt:lpstr>SAID Principle</vt:lpstr>
      <vt:lpstr>Reversibility</vt:lpstr>
      <vt:lpstr>Response to Training</vt:lpstr>
      <vt:lpstr>Determinants of  Endurance Performance</vt:lpstr>
      <vt:lpstr>Testing for Maximal Aerobic Power or VO2max</vt:lpstr>
      <vt:lpstr>Requirements for  VO2max Testing</vt:lpstr>
      <vt:lpstr>Graded “Exercise” Testing</vt:lpstr>
      <vt:lpstr>Typical Ways to Measure Maximal Aerobic Power</vt:lpstr>
      <vt:lpstr>Maximal Values Achieved During Various Exercise Tests</vt:lpstr>
      <vt:lpstr>Types of Maximal Treadmill/ Cycle Ergometer Protocols</vt:lpstr>
      <vt:lpstr>Slide 44</vt:lpstr>
      <vt:lpstr>Criteria Used to Document Maximal Oxygen Uptake</vt:lpstr>
      <vt:lpstr>VO2max Classification  for Men (ml/kg/min)</vt:lpstr>
      <vt:lpstr>VO2max Classification for Women (ml/kg/min)</vt:lpstr>
      <vt:lpstr>Slide 48</vt:lpstr>
      <vt:lpstr>Training to Improve  Aerobic Power</vt:lpstr>
      <vt:lpstr>Absolute vs Relative  Work Rate</vt:lpstr>
      <vt:lpstr> Monitoring Exercise Intensity</vt:lpstr>
      <vt:lpstr>Estimating Maximal  Heart Rate</vt:lpstr>
      <vt:lpstr>Heart Rate and VO2max</vt:lpstr>
      <vt:lpstr>Rating of Perceived Exertion: RPE/Borg Scale</vt:lpstr>
      <vt:lpstr>Interval Training for VO2max</vt:lpstr>
      <vt:lpstr>Types of Interval Training</vt:lpstr>
      <vt:lpstr>Guidelines for  Interval Training</vt:lpstr>
      <vt:lpstr>Long, Slow Distance</vt:lpstr>
      <vt:lpstr>High-Intensity,  Continuous Exercise</vt:lpstr>
      <vt:lpstr>Training Intensity and Improvement in VO2max</vt:lpstr>
      <vt:lpstr>Predicting Performance From Peak Running Velocity</vt:lpstr>
      <vt:lpstr>Factors Affecting Maximal Aerobic Power</vt:lpstr>
      <vt:lpstr>Adaptations to Aerobic Training</vt:lpstr>
      <vt:lpstr>Physiological Basis for Differences in VO2max</vt:lpstr>
      <vt:lpstr>Slide 65</vt:lpstr>
      <vt:lpstr>Influence of Gender, Initial Fitness Level, and Genetics</vt:lpstr>
      <vt:lpstr>Anaerobic Power</vt:lpstr>
      <vt:lpstr>Adaptations to  Anaerobic Training</vt:lpstr>
      <vt:lpstr>Anaerobic Power Tests</vt:lpstr>
      <vt:lpstr>The Margaria Power Test</vt:lpstr>
      <vt:lpstr>Series of 40-yard Dashes to Quantify Anaerobic Power</vt:lpstr>
      <vt:lpstr>Wingate Test for  Anaerobic Power</vt:lpstr>
      <vt:lpstr>Training for Improved Anaerobic Power</vt:lpstr>
      <vt:lpstr>Other Anaerobic  Training Methods</vt:lpstr>
      <vt:lpstr>Strength-Endurance Continuum</vt:lpstr>
      <vt:lpstr>Concurrent Strength and Endurance Training</vt:lpstr>
      <vt:lpstr>Slide 77</vt:lpstr>
      <vt:lpstr>Factors Influencing Exercise Efficiency</vt:lpstr>
      <vt:lpstr>Velocity at Maximal Heart Rate and Oxygen Uptake</vt:lpstr>
      <vt:lpstr>Velocity at Maximal  Aerobic Power or vVO2max</vt:lpstr>
      <vt:lpstr>Speed of Movement  and Efficiency</vt:lpstr>
      <vt:lpstr>Running Economy</vt:lpstr>
      <vt:lpstr>Economy of Two Runners</vt:lpstr>
      <vt:lpstr>Critical Power</vt:lpstr>
      <vt:lpstr>Relation Between Speed, Grade, and Oxygen Uptake</vt:lpstr>
      <vt:lpstr>Energy, Work and Power</vt:lpstr>
      <vt:lpstr>Work &amp; Power</vt:lpstr>
      <vt:lpstr>Work Units</vt:lpstr>
      <vt:lpstr>Power Units</vt:lpstr>
      <vt:lpstr>Converting Work/Power Units</vt:lpstr>
      <vt:lpstr>Cycle Ergometry</vt:lpstr>
      <vt:lpstr>Stair-Stepping</vt:lpstr>
      <vt:lpstr>Treadmill Work Made Simple</vt:lpstr>
      <vt:lpstr>Arm Ergometry</vt:lpstr>
      <vt:lpstr>Slide 95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SONY</cp:lastModifiedBy>
  <cp:revision>114</cp:revision>
  <cp:lastPrinted>2006-02-13T20:30:58Z</cp:lastPrinted>
  <dcterms:created xsi:type="dcterms:W3CDTF">2009-04-22T19:24:48Z</dcterms:created>
  <dcterms:modified xsi:type="dcterms:W3CDTF">2013-03-02T12:07:39Z</dcterms:modified>
</cp:coreProperties>
</file>