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70" r:id="rId5"/>
    <p:sldId id="272" r:id="rId6"/>
    <p:sldId id="273" r:id="rId7"/>
    <p:sldId id="275" r:id="rId8"/>
    <p:sldId id="258" r:id="rId9"/>
    <p:sldId id="265" r:id="rId10"/>
    <p:sldId id="280" r:id="rId11"/>
    <p:sldId id="281" r:id="rId12"/>
    <p:sldId id="282" r:id="rId13"/>
    <p:sldId id="271" r:id="rId14"/>
    <p:sldId id="274" r:id="rId15"/>
    <p:sldId id="283" r:id="rId16"/>
    <p:sldId id="259" r:id="rId17"/>
    <p:sldId id="260" r:id="rId18"/>
    <p:sldId id="276" r:id="rId19"/>
    <p:sldId id="266" r:id="rId20"/>
    <p:sldId id="267" r:id="rId21"/>
    <p:sldId id="261" r:id="rId22"/>
    <p:sldId id="277" r:id="rId23"/>
    <p:sldId id="262" r:id="rId24"/>
    <p:sldId id="269" r:id="rId25"/>
    <p:sldId id="264" r:id="rId26"/>
    <p:sldId id="286" r:id="rId27"/>
    <p:sldId id="287" r:id="rId28"/>
    <p:sldId id="288" r:id="rId29"/>
    <p:sldId id="263" r:id="rId30"/>
    <p:sldId id="268" r:id="rId31"/>
    <p:sldId id="278" r:id="rId32"/>
    <p:sldId id="279" r:id="rId33"/>
    <p:sldId id="257" r:id="rId34"/>
  </p:sldIdLst>
  <p:sldSz cx="10150475" cy="76168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42" d="100"/>
          <a:sy n="42" d="100"/>
        </p:scale>
        <p:origin x="-1494" y="-96"/>
      </p:cViewPr>
      <p:guideLst>
        <p:guide orient="horz" pos="2399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Documents and Settings\demetrius\Desktop\PressPro\Medical\Titl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819400"/>
            <a:ext cx="8610600" cy="1295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14800"/>
            <a:ext cx="7086600" cy="15240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0"/>
            <a:ext cx="1295400" cy="2254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533400" cy="2254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F5AE3A-5C02-464F-BA82-835191E29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FCB483-E256-434E-A9CF-7E4CA7DD0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7400" y="0"/>
            <a:ext cx="2251075" cy="708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604000" cy="708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271A4C-D0BB-45BE-A596-8B5CBB05F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97A506-5D5A-4245-BECA-03EF6C7A9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28062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28062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5F7F6-A64D-4815-8ABE-8CFB67BDC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2413"/>
            <a:ext cx="4237038" cy="556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522413"/>
            <a:ext cx="4237037" cy="556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D5942C-4A60-41C9-BD1B-2476CEF65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344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46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4688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704975"/>
            <a:ext cx="44862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16175"/>
            <a:ext cx="448627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9A0CAF-639D-4067-A2B6-1CE946E90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DC89B-A49B-4CF4-A5B8-AECA80C28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7D63EE-3E3E-4BA7-A5D1-CA9FCDAB7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3851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3213"/>
            <a:ext cx="5673725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3851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9D371E-C715-4DD2-A441-DD42051FB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32413"/>
            <a:ext cx="609123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81038"/>
            <a:ext cx="6091237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61063"/>
            <a:ext cx="6091237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1153A-7C58-4002-9F44-F35152B4F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Documents and Settings\demetrius\Desktop\PressPro\Medical\Text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626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26" tIns="50763" rIns="101526" bIns="50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2413"/>
            <a:ext cx="8626475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391400"/>
            <a:ext cx="1295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391400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fld id="{F4E96904-DB98-4B18-82E0-175FB861C2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+mj-lt"/>
          <a:ea typeface="+mj-ea"/>
          <a:cs typeface="+mj-cs"/>
        </a:defRPr>
      </a:lvl1pPr>
      <a:lvl2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2pPr>
      <a:lvl3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3pPr>
      <a:lvl4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4pPr>
      <a:lvl5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9pPr>
    </p:titleStyle>
    <p:bodyStyle>
      <a:lvl1pPr marL="381000" indent="-381000" algn="l" defTabSz="101600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268413" indent="-252413" algn="l" defTabSz="1016000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776413" indent="-254000" algn="l" defTabSz="1016000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2844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2678" y="508993"/>
            <a:ext cx="6578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RESPON KARDIOVASKULER 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SELAMA LATIHAN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G:\S3 Unnesa\Prof Darso\PIC\heart-disease-and-exerci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35" y="2165338"/>
            <a:ext cx="5143536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9749" y="4522792"/>
            <a:ext cx="300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NUR DIANSYAH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WIDIYANTO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4709" y="6237304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PROGRAM PASCASARJANA UNESA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2010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S3 Unnesa\Prof Darso\PIC\heart-rate-carot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62" y="1373375"/>
            <a:ext cx="7286675" cy="60069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6" y="236512"/>
            <a:ext cx="957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Cara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mengukur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intensitas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denyut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nadi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S3 Unnesa\Prof Darso\PIC\pul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21" y="1385734"/>
            <a:ext cx="8863072" cy="578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S3 Unnesa\Prof Darso\PIC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6644"/>
            <a:ext cx="6380181" cy="6380181"/>
          </a:xfrm>
          <a:prstGeom prst="rect">
            <a:avLst/>
          </a:prstGeom>
          <a:noFill/>
        </p:spPr>
      </p:pic>
      <p:pic>
        <p:nvPicPr>
          <p:cNvPr id="9219" name="Picture 3" descr="G:\S3 Unnesa\Prof Darso\PIC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559" y="2808280"/>
            <a:ext cx="3646478" cy="364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S3 Unnesa\Prof Darso\PIC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585" y="1236644"/>
            <a:ext cx="7858180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3337" y="165074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K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ontrol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Saraf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Sirkulasi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saat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S3 Unnesa\Prof Darso\PIC\1476-5918-2-2-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15" y="1588120"/>
            <a:ext cx="9715528" cy="5392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6279" y="379388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Denyut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Jantung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Saat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G:\S3 Unnesa\Prof Darso\PIC\heart-h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36645"/>
            <a:ext cx="10150475" cy="638018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60659" y="93636"/>
          <a:ext cx="4429156" cy="1005840"/>
        </p:xfrm>
        <a:graphic>
          <a:graphicData uri="http://schemas.openxmlformats.org/drawingml/2006/table">
            <a:tbl>
              <a:tblPr/>
              <a:tblGrid>
                <a:gridCol w="4429156"/>
              </a:tblGrid>
              <a:tr h="785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latin typeface="Arial"/>
                          <a:ea typeface="Times New Roman"/>
                        </a:rPr>
                        <a:t>Q  </a:t>
                      </a:r>
                      <a:r>
                        <a:rPr lang="en-US" sz="4400" b="1" dirty="0">
                          <a:latin typeface="Arial"/>
                          <a:ea typeface="Times New Roman"/>
                        </a:rPr>
                        <a:t>= SV X HR</a:t>
                      </a:r>
                      <a:endParaRPr lang="en-US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9287" y="1522396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Ket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r>
              <a:rPr lang="en-US" sz="2800" dirty="0" smtClean="0">
                <a:latin typeface="Comic Sans MS" pitchFamily="66" charset="0"/>
              </a:rPr>
              <a:t>Q   = Cardiac Output</a:t>
            </a:r>
          </a:p>
          <a:p>
            <a:r>
              <a:rPr lang="en-US" sz="2800" dirty="0" smtClean="0">
                <a:latin typeface="Comic Sans MS" pitchFamily="66" charset="0"/>
              </a:rPr>
              <a:t>SV = Stroke Volume</a:t>
            </a:r>
          </a:p>
          <a:p>
            <a:r>
              <a:rPr lang="en-US" sz="2800" dirty="0" smtClean="0">
                <a:latin typeface="Comic Sans MS" pitchFamily="66" charset="0"/>
              </a:rPr>
              <a:t>HR = Heart Rate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6001" b="8128"/>
          <a:stretch>
            <a:fillRect/>
          </a:stretch>
        </p:blipFill>
        <p:spPr bwMode="auto">
          <a:xfrm>
            <a:off x="844576" y="1693883"/>
            <a:ext cx="7945437" cy="5114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60659" y="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Konsumsi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Oksigen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saat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b="3873"/>
          <a:stretch>
            <a:fillRect/>
          </a:stretch>
        </p:blipFill>
        <p:spPr bwMode="auto">
          <a:xfrm>
            <a:off x="1184299" y="1533545"/>
            <a:ext cx="7319962" cy="5275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3403" y="16507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Ventilasi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Respirasi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Saat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3 Unnesa\Prof Darso\PIC\heartrate_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6663"/>
            <a:ext cx="10150475" cy="6380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6279" y="30795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Respon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DJ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Akibat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13-~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899" y="1411288"/>
            <a:ext cx="7471916" cy="5897586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799" y="93636"/>
            <a:ext cx="9464675" cy="1066800"/>
          </a:xfrm>
        </p:spPr>
        <p:txBody>
          <a:bodyPr/>
          <a:lstStyle/>
          <a:p>
            <a:r>
              <a:rPr lang="en-US"/>
              <a:t>Factors Increasing Stroke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337" y="23651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Definisi</a:t>
            </a: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G:\S3 Unnesa\Prof Darso\PIC\exercis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6643"/>
            <a:ext cx="4718047" cy="6380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8047" y="1379520"/>
            <a:ext cx="5432428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prinsipnya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latihan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adalah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memberikan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tekanan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fisik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secara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teratur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sistematik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berkesinambungan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sedemikian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rupa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sehingga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dapat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meningkatkan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kemampuan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fisik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dalam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melakukan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aktivitas</a:t>
            </a:r>
            <a:r>
              <a:rPr lang="en-US" b="1" dirty="0" smtClean="0">
                <a:latin typeface="Comic Sans MS" pitchFamily="66" charset="0"/>
              </a:rPr>
              <a:t> (Fox </a:t>
            </a:r>
            <a:r>
              <a:rPr lang="en-US" b="1" dirty="0" err="1" smtClean="0">
                <a:latin typeface="Comic Sans MS" pitchFamily="66" charset="0"/>
              </a:rPr>
              <a:t>dkk</a:t>
            </a:r>
            <a:r>
              <a:rPr lang="en-US" b="1" dirty="0" smtClean="0">
                <a:latin typeface="Comic Sans MS" pitchFamily="66" charset="0"/>
              </a:rPr>
              <a:t>, 1993: 69).</a:t>
            </a:r>
          </a:p>
          <a:p>
            <a:r>
              <a:rPr lang="en-US" b="1" dirty="0" err="1" smtClean="0">
                <a:latin typeface="Comic Sans MS" pitchFamily="66" charset="0"/>
              </a:rPr>
              <a:t>Latihan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fisik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merupakan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pemberian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atau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beban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fisik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tubuh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secara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teratur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sistematis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berkesinambungan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melalui</a:t>
            </a:r>
            <a:r>
              <a:rPr lang="en-US" b="1" dirty="0" smtClean="0">
                <a:latin typeface="Comic Sans MS" pitchFamily="66" charset="0"/>
              </a:rPr>
              <a:t> program </a:t>
            </a:r>
            <a:r>
              <a:rPr lang="en-US" b="1" dirty="0" err="1" smtClean="0">
                <a:latin typeface="Comic Sans MS" pitchFamily="66" charset="0"/>
              </a:rPr>
              <a:t>latihan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tepat</a:t>
            </a:r>
            <a:r>
              <a:rPr lang="en-US" b="1" dirty="0" smtClean="0">
                <a:latin typeface="Comic Sans MS" pitchFamily="66" charset="0"/>
              </a:rPr>
              <a:t> (</a:t>
            </a:r>
            <a:r>
              <a:rPr lang="en-US" b="1" dirty="0" err="1" smtClean="0">
                <a:latin typeface="Comic Sans MS" pitchFamily="66" charset="0"/>
              </a:rPr>
              <a:t>Astrand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Rodahl</a:t>
            </a:r>
            <a:r>
              <a:rPr lang="en-US" b="1" dirty="0" smtClean="0">
                <a:latin typeface="Comic Sans MS" pitchFamily="66" charset="0"/>
              </a:rPr>
              <a:t>, 1986:11).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G13-~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585" y="1165206"/>
            <a:ext cx="7429551" cy="6208408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799" y="22198"/>
            <a:ext cx="9464675" cy="1066800"/>
          </a:xfrm>
        </p:spPr>
        <p:txBody>
          <a:bodyPr/>
          <a:lstStyle/>
          <a:p>
            <a:r>
              <a:rPr lang="en-US"/>
              <a:t>Factors Causing Increased VO</a:t>
            </a:r>
            <a:r>
              <a:rPr lang="en-US" baseline="-25000"/>
              <a:t>2max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2"/>
          <a:srcRect t="6976" b="8986"/>
          <a:stretch>
            <a:fillRect/>
          </a:stretch>
        </p:blipFill>
        <p:spPr bwMode="auto">
          <a:xfrm>
            <a:off x="360329" y="1305257"/>
            <a:ext cx="9530421" cy="6003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3403" y="21335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Respon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Kardiovaskuler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Saat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3 Unnesa\Prof Darso\PIC\19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6643"/>
            <a:ext cx="4503733" cy="6380181"/>
          </a:xfrm>
          <a:prstGeom prst="rect">
            <a:avLst/>
          </a:prstGeom>
          <a:noFill/>
        </p:spPr>
      </p:pic>
      <p:pic>
        <p:nvPicPr>
          <p:cNvPr id="14338" name="Picture 2" descr="G:\S3 Unnesa\Prof Darso\PIC\blood_exerc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935" y="1308083"/>
            <a:ext cx="5400540" cy="63087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0329" y="37938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Persentase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Aliran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Darah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Saat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20750" b="24623"/>
          <a:stretch>
            <a:fillRect/>
          </a:stretch>
        </p:blipFill>
        <p:spPr bwMode="auto">
          <a:xfrm>
            <a:off x="185738" y="1936750"/>
            <a:ext cx="9979925" cy="4943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7585" y="356234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Tekanan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Darah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Selama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S3 Unnesa\Prof Darso\PIC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9" y="1379519"/>
            <a:ext cx="10136436" cy="6237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7-10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860527" y="1165206"/>
            <a:ext cx="6310334" cy="6451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7717" y="0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Gambaran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Volume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Darah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Plasma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Darah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setelah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-sv"/>
          <p:cNvPicPr>
            <a:picLocks noChangeAspect="1" noChangeArrowheads="1"/>
          </p:cNvPicPr>
          <p:nvPr/>
        </p:nvPicPr>
        <p:blipFill>
          <a:blip r:embed="rId2">
            <a:lum contrast="-6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360461" y="1665272"/>
            <a:ext cx="7742160" cy="54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4709" y="165074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Perbedaan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Stroke Volume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antara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terlatih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terlatih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-rhr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003271" y="1522395"/>
            <a:ext cx="8215370" cy="58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3403" y="22198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Perbedaan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Denyut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Jantung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antara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terlatih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terlatih</a:t>
            </a:r>
            <a:endParaRPr lang="en-US" sz="2800" dirty="0" smtClean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-co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003271" y="1593833"/>
            <a:ext cx="8501122" cy="586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31965" y="65963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Perbedaan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Cardiac Output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antara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terlatih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terlatih</a:t>
            </a:r>
            <a:endParaRPr lang="en-US" sz="2800" dirty="0" smtClean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46- 10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360461" y="1165206"/>
            <a:ext cx="6786610" cy="6357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7717" y="30795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Perbedaan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Dimensi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Jantung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Tabel Intensitas Latihan Menurut Letzelter (1978) dalam (Furqon, 1995 :15)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767" y="165074"/>
            <a:ext cx="9504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Tabel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Intensitas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Menurut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Letzelter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(1978) 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Furqon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1995 :15)</a:t>
            </a:r>
            <a:endParaRPr lang="en-US" sz="2800" dirty="0" smtClean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60395" y="1808148"/>
          <a:ext cx="8143931" cy="4572032"/>
        </p:xfrm>
        <a:graphic>
          <a:graphicData uri="http://schemas.openxmlformats.org/drawingml/2006/table">
            <a:tbl>
              <a:tblPr/>
              <a:tblGrid>
                <a:gridCol w="3929090"/>
                <a:gridCol w="2214578"/>
                <a:gridCol w="2000263"/>
              </a:tblGrid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Angka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prestasi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terbaik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(% VO2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maks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Kualitas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Latihan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Denyut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nadi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permenit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30 – 50%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50 – 60%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60 – 75%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75 – 85%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85 – 100%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Rendah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Mudah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Sedang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Submaksimal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Maksimal</a:t>
                      </a:r>
                      <a:endParaRPr lang="en-US" sz="2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130 – 140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 – 150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150 – 165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165 – 180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180 –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fr-FR" sz="2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atas</a:t>
                      </a:r>
                      <a:endParaRPr lang="en-US" sz="2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FIG13-~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04937"/>
            <a:ext cx="6161109" cy="6235151"/>
          </a:xfrm>
          <a:prstGeom prst="rect">
            <a:avLst/>
          </a:prstGeom>
          <a:noFill/>
        </p:spPr>
      </p:pic>
      <p:sp>
        <p:nvSpPr>
          <p:cNvPr id="5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93636"/>
            <a:ext cx="7772400" cy="1066800"/>
          </a:xfrm>
        </p:spPr>
        <p:txBody>
          <a:bodyPr/>
          <a:lstStyle/>
          <a:p>
            <a:r>
              <a:rPr lang="en-US" sz="3200" dirty="0"/>
              <a:t>Detraining and Changes in VO</a:t>
            </a:r>
            <a:r>
              <a:rPr lang="en-US" sz="3200" baseline="-25000" dirty="0"/>
              <a:t>2max </a:t>
            </a:r>
            <a:r>
              <a:rPr lang="en-US" sz="3200" dirty="0"/>
              <a:t>and Cardiovascular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3 Unnesa\Prof Darso\PIC\heart_pulse_rate_aerobic_cardio_exerci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55" y="1161846"/>
            <a:ext cx="8798600" cy="61470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6213" y="30795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Tabel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Usia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Denyut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Nadi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3 Unnesa\Prof Darso\PIC\heart-ra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5547"/>
            <a:ext cx="10150475" cy="630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S3 Unnesa\Prof Darso\PIC\b825348a-610e-4b3d-a0f7-2bd3c3ef61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96962"/>
            <a:ext cx="10150474" cy="6519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60527" y="9363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WASPADALAH !!!</a:t>
            </a:r>
            <a:endParaRPr lang="en-US" sz="60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9287" y="30795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Zona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Latihan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G:\S3 Unnesa\Prof Darso\PIC\exercise_zones.jp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35" y="1395113"/>
            <a:ext cx="8951158" cy="598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S3 Unnesa\Prof Darso\PIC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808" y="1288861"/>
            <a:ext cx="8509709" cy="566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S3 Unnesa\Prof Darso\PIC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11" y="1410909"/>
            <a:ext cx="9914464" cy="4683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S3 Unnesa\Prof Darso\PIC\Aerobic_Cardio_Exercise_heart_rate_pul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05" y="1308082"/>
            <a:ext cx="9072626" cy="627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FG14_07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61" y="1455763"/>
            <a:ext cx="6770688" cy="6067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9155" y="30795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Gambar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Anatomi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Jantung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 of the cardiovascular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150475" cy="761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ani_med_ekg_prnt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ppp_ani_med_ekg_prnt</Template>
  <TotalTime>151</TotalTime>
  <Words>282</Words>
  <Application>Microsoft PowerPoint</Application>
  <PresentationFormat>Custom</PresentationFormat>
  <Paragraphs>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ppp_ani_med_ekg_prnt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Factors Increasing Stroke Volume</vt:lpstr>
      <vt:lpstr>Factors Causing Increased VO2max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Detraining and Changes in VO2max and Cardiovascular Variables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Widi</dc:creator>
  <cp:lastModifiedBy>Widi</cp:lastModifiedBy>
  <cp:revision>56</cp:revision>
  <dcterms:created xsi:type="dcterms:W3CDTF">2010-06-17T14:10:40Z</dcterms:created>
  <dcterms:modified xsi:type="dcterms:W3CDTF">2010-06-24T03:27:45Z</dcterms:modified>
</cp:coreProperties>
</file>