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6" r:id="rId3"/>
    <p:sldId id="267" r:id="rId4"/>
    <p:sldId id="264" r:id="rId5"/>
    <p:sldId id="257" r:id="rId6"/>
    <p:sldId id="262" r:id="rId7"/>
    <p:sldId id="261" r:id="rId8"/>
    <p:sldId id="265" r:id="rId9"/>
    <p:sldId id="260"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70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5E88D8-17A0-476F-9399-C1025FC17FC6}" type="datetimeFigureOut">
              <a:rPr lang="id-ID" smtClean="0"/>
              <a:pPr/>
              <a:t>14/03/2012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9058DA-B27C-4D7F-B254-B01FED85C692}"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F1D89A6-06F0-4A4B-8B9F-DDEECF5EAF92}" type="datetime1">
              <a:rPr lang="id-ID" smtClean="0"/>
              <a:pPr/>
              <a:t>14/03/2012</a:t>
            </a:fld>
            <a:endParaRPr lang="id-ID"/>
          </a:p>
        </p:txBody>
      </p:sp>
      <p:sp>
        <p:nvSpPr>
          <p:cNvPr id="17" name="Footer Placeholder 16"/>
          <p:cNvSpPr>
            <a:spLocks noGrp="1"/>
          </p:cNvSpPr>
          <p:nvPr>
            <p:ph type="ftr" sz="quarter" idx="11"/>
          </p:nvPr>
        </p:nvSpPr>
        <p:spPr/>
        <p:txBody>
          <a:bodyPr/>
          <a:lstStyle/>
          <a:p>
            <a:r>
              <a:rPr lang="en-US" smtClean="0"/>
              <a:t>PPM TK ABA KSATRIAN KP-by. aprilia</a:t>
            </a:r>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ED5FE5-B61A-4999-89C3-9F0EB0724100}" type="slidenum">
              <a:rPr lang="id-ID" smtClean="0"/>
              <a:pPr/>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E79BD7-4A17-4574-B003-A5953B30DCD2}" type="datetime1">
              <a:rPr lang="id-ID" smtClean="0"/>
              <a:pPr/>
              <a:t>14/03/2012</a:t>
            </a:fld>
            <a:endParaRPr lang="id-ID"/>
          </a:p>
        </p:txBody>
      </p:sp>
      <p:sp>
        <p:nvSpPr>
          <p:cNvPr id="5" name="Footer Placeholder 4"/>
          <p:cNvSpPr>
            <a:spLocks noGrp="1"/>
          </p:cNvSpPr>
          <p:nvPr>
            <p:ph type="ftr" sz="quarter" idx="11"/>
          </p:nvPr>
        </p:nvSpPr>
        <p:spPr/>
        <p:txBody>
          <a:bodyPr/>
          <a:lstStyle/>
          <a:p>
            <a:r>
              <a:rPr lang="en-US" smtClean="0"/>
              <a:t>PPM TK ABA KSATRIAN KP-by. aprilia</a:t>
            </a:r>
            <a:endParaRPr lang="id-ID"/>
          </a:p>
        </p:txBody>
      </p:sp>
      <p:sp>
        <p:nvSpPr>
          <p:cNvPr id="6" name="Slide Number Placeholder 5"/>
          <p:cNvSpPr>
            <a:spLocks noGrp="1"/>
          </p:cNvSpPr>
          <p:nvPr>
            <p:ph type="sldNum" sz="quarter" idx="12"/>
          </p:nvPr>
        </p:nvSpPr>
        <p:spPr/>
        <p:txBody>
          <a:bodyPr/>
          <a:lstStyle/>
          <a:p>
            <a:fld id="{55ED5FE5-B61A-4999-89C3-9F0EB0724100}"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5ED5FE5-B61A-4999-89C3-9F0EB0724100}" type="slidenum">
              <a:rPr lang="id-ID" smtClean="0"/>
              <a:pPr/>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FAD94-1020-4BD8-BCC8-3C5D3BE944B6}" type="datetime1">
              <a:rPr lang="id-ID" smtClean="0"/>
              <a:pPr/>
              <a:t>14/03/2012</a:t>
            </a:fld>
            <a:endParaRPr lang="id-ID"/>
          </a:p>
        </p:txBody>
      </p:sp>
      <p:sp>
        <p:nvSpPr>
          <p:cNvPr id="5" name="Footer Placeholder 4"/>
          <p:cNvSpPr>
            <a:spLocks noGrp="1"/>
          </p:cNvSpPr>
          <p:nvPr>
            <p:ph type="ftr" sz="quarter" idx="11"/>
          </p:nvPr>
        </p:nvSpPr>
        <p:spPr/>
        <p:txBody>
          <a:bodyPr/>
          <a:lstStyle/>
          <a:p>
            <a:r>
              <a:rPr lang="en-US" smtClean="0"/>
              <a:t>PPM TK ABA KSATRIAN KP-by. aprilia</a:t>
            </a:r>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A92AEF6-5223-475C-A8E9-6CF7AC9EDB12}" type="datetime1">
              <a:rPr lang="id-ID" smtClean="0"/>
              <a:pPr/>
              <a:t>14/03/2012</a:t>
            </a:fld>
            <a:endParaRPr lang="id-ID"/>
          </a:p>
        </p:txBody>
      </p:sp>
      <p:sp>
        <p:nvSpPr>
          <p:cNvPr id="5" name="Footer Placeholder 4"/>
          <p:cNvSpPr>
            <a:spLocks noGrp="1"/>
          </p:cNvSpPr>
          <p:nvPr>
            <p:ph type="ftr" sz="quarter" idx="11"/>
          </p:nvPr>
        </p:nvSpPr>
        <p:spPr/>
        <p:txBody>
          <a:bodyPr/>
          <a:lstStyle/>
          <a:p>
            <a:r>
              <a:rPr lang="en-US" smtClean="0"/>
              <a:t>PPM TK ABA KSATRIAN KP-by. aprilia</a:t>
            </a:r>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55ED5FE5-B61A-4999-89C3-9F0EB0724100}" type="slidenum">
              <a:rPr lang="id-ID" smtClean="0"/>
              <a:pPr/>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PPM TK ABA KSATRIAN KP-by. aprilia</a:t>
            </a:r>
            <a:endParaRPr lang="id-ID"/>
          </a:p>
        </p:txBody>
      </p:sp>
      <p:sp>
        <p:nvSpPr>
          <p:cNvPr id="4" name="Date Placeholder 3"/>
          <p:cNvSpPr>
            <a:spLocks noGrp="1"/>
          </p:cNvSpPr>
          <p:nvPr>
            <p:ph type="dt" sz="half" idx="10"/>
          </p:nvPr>
        </p:nvSpPr>
        <p:spPr/>
        <p:txBody>
          <a:bodyPr/>
          <a:lstStyle/>
          <a:p>
            <a:fld id="{E488DC93-6161-4EE5-B07B-6C02F7A5BAAD}" type="datetime1">
              <a:rPr lang="id-ID" smtClean="0"/>
              <a:pPr/>
              <a:t>14/03/2012</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ED5FE5-B61A-4999-89C3-9F0EB0724100}" type="slidenum">
              <a:rPr lang="id-ID" smtClean="0"/>
              <a:pPr/>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0286EE1-7CC5-48B6-AA13-D8AE29D5F92F}" type="datetime1">
              <a:rPr lang="id-ID" smtClean="0"/>
              <a:pPr/>
              <a:t>14/03/2012</a:t>
            </a:fld>
            <a:endParaRPr lang="id-ID"/>
          </a:p>
        </p:txBody>
      </p:sp>
      <p:sp>
        <p:nvSpPr>
          <p:cNvPr id="6" name="Footer Placeholder 5"/>
          <p:cNvSpPr>
            <a:spLocks noGrp="1"/>
          </p:cNvSpPr>
          <p:nvPr>
            <p:ph type="ftr" sz="quarter" idx="11"/>
          </p:nvPr>
        </p:nvSpPr>
        <p:spPr/>
        <p:txBody>
          <a:bodyPr/>
          <a:lstStyle/>
          <a:p>
            <a:r>
              <a:rPr lang="en-US" smtClean="0"/>
              <a:t>PPM TK ABA KSATRIAN KP-by. aprilia</a:t>
            </a:r>
            <a:endParaRPr lang="id-ID"/>
          </a:p>
        </p:txBody>
      </p:sp>
      <p:sp>
        <p:nvSpPr>
          <p:cNvPr id="7" name="Slide Number Placeholder 6"/>
          <p:cNvSpPr>
            <a:spLocks noGrp="1"/>
          </p:cNvSpPr>
          <p:nvPr>
            <p:ph type="sldNum" sz="quarter" idx="12"/>
          </p:nvPr>
        </p:nvSpPr>
        <p:spPr/>
        <p:txBody>
          <a:bodyPr/>
          <a:lstStyle/>
          <a:p>
            <a:fld id="{55ED5FE5-B61A-4999-89C3-9F0EB0724100}" type="slidenum">
              <a:rPr lang="id-ID" smtClean="0"/>
              <a:pPr/>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859B74A-ADA4-4F53-BEF9-0EFB40269DBB}" type="datetime1">
              <a:rPr lang="id-ID" smtClean="0"/>
              <a:pPr/>
              <a:t>14/03/2012</a:t>
            </a:fld>
            <a:endParaRPr lang="id-ID"/>
          </a:p>
        </p:txBody>
      </p:sp>
      <p:sp>
        <p:nvSpPr>
          <p:cNvPr id="8" name="Footer Placeholder 7"/>
          <p:cNvSpPr>
            <a:spLocks noGrp="1"/>
          </p:cNvSpPr>
          <p:nvPr>
            <p:ph type="ftr" sz="quarter" idx="11"/>
          </p:nvPr>
        </p:nvSpPr>
        <p:spPr>
          <a:xfrm>
            <a:off x="304800" y="6409944"/>
            <a:ext cx="3581400" cy="365760"/>
          </a:xfrm>
        </p:spPr>
        <p:txBody>
          <a:bodyPr/>
          <a:lstStyle/>
          <a:p>
            <a:r>
              <a:rPr lang="en-US" smtClean="0"/>
              <a:t>PPM TK ABA KSATRIAN KP-by. aprilia</a:t>
            </a:r>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5ED5FE5-B61A-4999-89C3-9F0EB0724100}" type="slidenum">
              <a:rPr lang="id-ID" smtClean="0"/>
              <a:pPr/>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862781-1EB2-4D12-BA8E-AFAED20C99BB}" type="datetime1">
              <a:rPr lang="id-ID" smtClean="0"/>
              <a:pPr/>
              <a:t>14/03/2012</a:t>
            </a:fld>
            <a:endParaRPr lang="id-ID"/>
          </a:p>
        </p:txBody>
      </p:sp>
      <p:sp>
        <p:nvSpPr>
          <p:cNvPr id="4" name="Footer Placeholder 3"/>
          <p:cNvSpPr>
            <a:spLocks noGrp="1"/>
          </p:cNvSpPr>
          <p:nvPr>
            <p:ph type="ftr" sz="quarter" idx="11"/>
          </p:nvPr>
        </p:nvSpPr>
        <p:spPr/>
        <p:txBody>
          <a:bodyPr/>
          <a:lstStyle/>
          <a:p>
            <a:r>
              <a:rPr lang="en-US" smtClean="0"/>
              <a:t>PPM TK ABA KSATRIAN KP-by. aprilia</a:t>
            </a:r>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55ED5FE5-B61A-4999-89C3-9F0EB072410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46CCADF-A444-4642-AFDA-B99FC5D53928}" type="datetime1">
              <a:rPr lang="id-ID" smtClean="0"/>
              <a:pPr/>
              <a:t>14/03/2012</a:t>
            </a:fld>
            <a:endParaRPr lang="id-ID"/>
          </a:p>
        </p:txBody>
      </p:sp>
      <p:sp>
        <p:nvSpPr>
          <p:cNvPr id="3" name="Footer Placeholder 2"/>
          <p:cNvSpPr>
            <a:spLocks noGrp="1"/>
          </p:cNvSpPr>
          <p:nvPr>
            <p:ph type="ftr" sz="quarter" idx="11"/>
          </p:nvPr>
        </p:nvSpPr>
        <p:spPr/>
        <p:txBody>
          <a:bodyPr/>
          <a:lstStyle/>
          <a:p>
            <a:r>
              <a:rPr lang="en-US" smtClean="0"/>
              <a:t>PPM TK ABA KSATRIAN KP-by. aprilia</a:t>
            </a:r>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5ED5FE5-B61A-4999-89C3-9F0EB072410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5ED5FE5-B61A-4999-89C3-9F0EB0724100}" type="slidenum">
              <a:rPr lang="id-ID" smtClean="0"/>
              <a:pPr/>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B599FC3-03D0-4B34-A920-3490584AB32E}" type="datetime1">
              <a:rPr lang="id-ID" smtClean="0"/>
              <a:pPr/>
              <a:t>14/03/2012</a:t>
            </a:fld>
            <a:endParaRPr lang="id-ID"/>
          </a:p>
        </p:txBody>
      </p:sp>
      <p:sp>
        <p:nvSpPr>
          <p:cNvPr id="6" name="Footer Placeholder 5"/>
          <p:cNvSpPr>
            <a:spLocks noGrp="1"/>
          </p:cNvSpPr>
          <p:nvPr>
            <p:ph type="ftr" sz="quarter" idx="11"/>
          </p:nvPr>
        </p:nvSpPr>
        <p:spPr>
          <a:xfrm>
            <a:off x="301752" y="6410848"/>
            <a:ext cx="3383280" cy="365760"/>
          </a:xfrm>
        </p:spPr>
        <p:txBody>
          <a:bodyPr/>
          <a:lstStyle/>
          <a:p>
            <a:r>
              <a:rPr lang="en-US" smtClean="0"/>
              <a:t>PPM TK ABA KSATRIAN KP-by. aprilia</a:t>
            </a:r>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5ED5FE5-B61A-4999-89C3-9F0EB0724100}" type="slidenum">
              <a:rPr lang="id-ID" smtClean="0"/>
              <a:pPr/>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645B9FA-D0C1-4B9B-AD62-7CBD174DAA19}" type="datetime1">
              <a:rPr lang="id-ID" smtClean="0"/>
              <a:pPr/>
              <a:t>14/03/2012</a:t>
            </a:fld>
            <a:endParaRPr lang="id-ID"/>
          </a:p>
        </p:txBody>
      </p:sp>
      <p:sp>
        <p:nvSpPr>
          <p:cNvPr id="6" name="Footer Placeholder 5"/>
          <p:cNvSpPr>
            <a:spLocks noGrp="1"/>
          </p:cNvSpPr>
          <p:nvPr>
            <p:ph type="ftr" sz="quarter" idx="11"/>
          </p:nvPr>
        </p:nvSpPr>
        <p:spPr>
          <a:xfrm>
            <a:off x="301752" y="6410848"/>
            <a:ext cx="3584448" cy="365760"/>
          </a:xfrm>
        </p:spPr>
        <p:txBody>
          <a:bodyPr/>
          <a:lstStyle/>
          <a:p>
            <a:r>
              <a:rPr lang="en-US" smtClean="0"/>
              <a:t>PPM TK ABA KSATRIAN KP-by. aprilia</a:t>
            </a:r>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CCC048A-903D-41F3-B502-A6BBC39511D2}" type="datetime1">
              <a:rPr lang="id-ID" smtClean="0"/>
              <a:pPr/>
              <a:t>14/03/2012</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PPM TK ABA KSATRIAN KP-by. aprilia</a:t>
            </a:r>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5ED5FE5-B61A-4999-89C3-9F0EB0724100}" type="slidenum">
              <a:rPr lang="id-ID" smtClean="0"/>
              <a:pPr/>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audio" Target="file:///C:\Users\Public\Music\Sample%20Music\Sleep%20Away.mp3"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0.png"/><Relationship Id="rId2" Type="http://schemas.openxmlformats.org/officeDocument/2006/relationships/audio" Target="file:///C:\Users\Public\Music\Sample%20Music\Sleep%20Away.mp3" TargetMode="External"/><Relationship Id="rId1" Type="http://schemas.openxmlformats.org/officeDocument/2006/relationships/audio" Target="file:///C:\Users\Public\Music\Sample%20Music\Maid%20with%20the%20Flaxen%20Hair.mp3" TargetMode="Externa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id-ID" dirty="0"/>
          </a:p>
        </p:txBody>
      </p:sp>
      <p:sp>
        <p:nvSpPr>
          <p:cNvPr id="2" name="Title 1"/>
          <p:cNvSpPr>
            <a:spLocks noGrp="1"/>
          </p:cNvSpPr>
          <p:nvPr>
            <p:ph type="ctrTitle"/>
          </p:nvPr>
        </p:nvSpPr>
        <p:spPr/>
        <p:txBody>
          <a:bodyPr/>
          <a:lstStyle/>
          <a:p>
            <a:r>
              <a:rPr lang="id-ID" smtClean="0"/>
              <a:t>KETERAMPILAN </a:t>
            </a:r>
            <a:r>
              <a:rPr lang="id-ID" smtClean="0"/>
              <a:t>MOTORIK</a:t>
            </a:r>
            <a:br>
              <a:rPr lang="id-ID" smtClean="0"/>
            </a:br>
            <a:r>
              <a:rPr lang="id-ID" smtClean="0"/>
              <a:t>PPM-Aprilia Tina Lidyasari</a:t>
            </a:r>
            <a:endParaRPr lang="id-ID" dirty="0"/>
          </a:p>
        </p:txBody>
      </p:sp>
      <p:pic>
        <p:nvPicPr>
          <p:cNvPr id="4" name="Picture 3"/>
          <p:cNvPicPr/>
          <p:nvPr/>
        </p:nvPicPr>
        <p:blipFill>
          <a:blip r:embed="rId4"/>
          <a:srcRect/>
          <a:stretch>
            <a:fillRect/>
          </a:stretch>
        </p:blipFill>
        <p:spPr bwMode="auto">
          <a:xfrm>
            <a:off x="1857356" y="2857496"/>
            <a:ext cx="5500726" cy="3000396"/>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PPM TK ABA KSATRIAN KP-by. aprilia</a:t>
            </a:r>
            <a:endParaRPr lang="id-ID"/>
          </a:p>
        </p:txBody>
      </p:sp>
      <p:pic>
        <p:nvPicPr>
          <p:cNvPr id="6" name="Sleep Away.mp3">
            <a:hlinkClick r:id="" action="ppaction://media"/>
          </p:cNvPr>
          <p:cNvPicPr>
            <a:picLocks noRot="1" noChangeAspect="1"/>
          </p:cNvPicPr>
          <p:nvPr>
            <a:audioFile r:link="rId1"/>
          </p:nvPr>
        </p:nvPicPr>
        <p:blipFill>
          <a:blip r:embed="rId5"/>
          <a:stretch>
            <a:fillRect/>
          </a:stretch>
        </p:blipFill>
        <p:spPr>
          <a:xfrm>
            <a:off x="4419600" y="3276600"/>
            <a:ext cx="304800" cy="304800"/>
          </a:xfrm>
          <a:prstGeom prst="rect">
            <a:avLst/>
          </a:prstGeom>
        </p:spPr>
      </p:pic>
    </p:spTree>
  </p:cSld>
  <p:clrMapOvr>
    <a:masterClrMapping/>
  </p:clrMapOvr>
  <p:transition>
    <p:dissolve/>
    <p:sndAc>
      <p:stSnd>
        <p:snd r:embed="rId3" name="arrow.wav" builtIn="1"/>
      </p:stSnd>
    </p:sndAc>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177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ANAK USIA DINI</a:t>
            </a:r>
            <a:endParaRPr lang="id-ID" dirty="0"/>
          </a:p>
        </p:txBody>
      </p:sp>
      <p:sp>
        <p:nvSpPr>
          <p:cNvPr id="3" name="Footer Placeholder 2"/>
          <p:cNvSpPr>
            <a:spLocks noGrp="1"/>
          </p:cNvSpPr>
          <p:nvPr>
            <p:ph type="ftr" sz="quarter" idx="11"/>
          </p:nvPr>
        </p:nvSpPr>
        <p:spPr/>
        <p:txBody>
          <a:bodyPr/>
          <a:lstStyle/>
          <a:p>
            <a:r>
              <a:rPr lang="en-US" smtClean="0"/>
              <a:t>PPM TK ABA KSATRIAN KP-by. aprilia</a:t>
            </a:r>
            <a:endParaRPr lang="id-ID"/>
          </a:p>
        </p:txBody>
      </p:sp>
      <p:sp>
        <p:nvSpPr>
          <p:cNvPr id="4" name="Content Placeholder 3"/>
          <p:cNvSpPr>
            <a:spLocks noGrp="1"/>
          </p:cNvSpPr>
          <p:nvPr>
            <p:ph sz="quarter" idx="1"/>
          </p:nvPr>
        </p:nvSpPr>
        <p:spPr/>
        <p:txBody>
          <a:bodyPr>
            <a:normAutofit/>
          </a:bodyPr>
          <a:lstStyle/>
          <a:p>
            <a:r>
              <a:rPr lang="id-ID" dirty="0" smtClean="0"/>
              <a:t>Usia dini merupakan kesempatan emas bagi anak untuk belajar, sehingga disebut usia emas (</a:t>
            </a:r>
            <a:r>
              <a:rPr lang="id-ID" i="1" dirty="0" smtClean="0"/>
              <a:t>golden age). </a:t>
            </a:r>
          </a:p>
          <a:p>
            <a:r>
              <a:rPr lang="id-ID" dirty="0" smtClean="0"/>
              <a:t>Pada usia ini anak memiliki kemampuan untuk belajar yang luar biasa khususnya pada masa kanak-kanak awal. </a:t>
            </a:r>
          </a:p>
          <a:p>
            <a:r>
              <a:rPr lang="id-ID" dirty="0" smtClean="0"/>
              <a:t>Anak berkembang dari berbagai aspek yaitu berkembang fisiknya, baik motorik kasar maupun halus, berkembang aspek kognitif, aspek sosial dan emosional.</a:t>
            </a:r>
            <a:endParaRPr lang="id-ID" dirty="0"/>
          </a:p>
        </p:txBody>
      </p:sp>
    </p:spTree>
  </p:cSld>
  <p:clrMapOvr>
    <a:masterClrMapping/>
  </p:clrMapOvr>
  <p:transition>
    <p:dissolve/>
    <p:sndAc>
      <p:stSnd>
        <p:snd r:embed="rId2" name="arrow.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Lanjutan..</a:t>
            </a:r>
            <a:endParaRPr lang="id-ID" dirty="0"/>
          </a:p>
        </p:txBody>
      </p:sp>
      <p:sp>
        <p:nvSpPr>
          <p:cNvPr id="3" name="Footer Placeholder 2"/>
          <p:cNvSpPr>
            <a:spLocks noGrp="1"/>
          </p:cNvSpPr>
          <p:nvPr>
            <p:ph type="ftr" sz="quarter" idx="11"/>
          </p:nvPr>
        </p:nvSpPr>
        <p:spPr/>
        <p:txBody>
          <a:bodyPr/>
          <a:lstStyle/>
          <a:p>
            <a:r>
              <a:rPr lang="en-US" smtClean="0"/>
              <a:t>PPM TK ABA KSATRIAN KP-by. aprilia</a:t>
            </a:r>
            <a:endParaRPr lang="id-ID"/>
          </a:p>
        </p:txBody>
      </p:sp>
      <p:sp>
        <p:nvSpPr>
          <p:cNvPr id="4" name="Content Placeholder 3"/>
          <p:cNvSpPr>
            <a:spLocks noGrp="1"/>
          </p:cNvSpPr>
          <p:nvPr>
            <p:ph sz="quarter" idx="1"/>
          </p:nvPr>
        </p:nvSpPr>
        <p:spPr/>
        <p:txBody>
          <a:bodyPr>
            <a:normAutofit/>
          </a:bodyPr>
          <a:lstStyle/>
          <a:p>
            <a:r>
              <a:rPr lang="id-ID" dirty="0" smtClean="0"/>
              <a:t>Perkembangan motorik kasar merupakan hal yang sangat penting bagi anak usia dini khususnya anak kelompok bermain/KB dan taman kanak-kanak/TK.</a:t>
            </a:r>
          </a:p>
          <a:p>
            <a:r>
              <a:rPr lang="id-ID" dirty="0" smtClean="0"/>
              <a:t>Kemampuan melakukan gerakan dan tindakan fisik untuk seorang anak terkait dengan rasa percaya diri danpembentukan konsep diri. Oleh karena itu perkembangan motorik kasar sama pentingnya dengan aspek perkembangan yang lain untuk anak usia dini.</a:t>
            </a:r>
          </a:p>
        </p:txBody>
      </p:sp>
    </p:spTree>
  </p:cSld>
  <p:clrMapOvr>
    <a:masterClrMapping/>
  </p:clrMapOvr>
  <p:transition>
    <p:dissolve/>
    <p:sndAc>
      <p:stSnd>
        <p:snd r:embed="rId2" name="arrow.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2" name="Picture 4" descr="Scribbles Kids"/>
          <p:cNvPicPr>
            <a:picLocks noChangeAspect="1" noChangeArrowheads="1"/>
          </p:cNvPicPr>
          <p:nvPr/>
        </p:nvPicPr>
        <p:blipFill>
          <a:blip r:embed="rId3">
            <a:lum bright="66000" contrast="-66000"/>
          </a:blip>
          <a:srcRect/>
          <a:stretch>
            <a:fillRect/>
          </a:stretch>
        </p:blipFill>
        <p:spPr bwMode="auto">
          <a:xfrm>
            <a:off x="0" y="0"/>
            <a:ext cx="9144000" cy="6858000"/>
          </a:xfrm>
          <a:prstGeom prst="rect">
            <a:avLst/>
          </a:prstGeom>
          <a:noFill/>
          <a:ln w="9525">
            <a:noFill/>
            <a:miter lim="800000"/>
            <a:headEnd/>
            <a:tailEnd/>
          </a:ln>
        </p:spPr>
      </p:pic>
      <p:sp>
        <p:nvSpPr>
          <p:cNvPr id="7170" name="Rectangle 2"/>
          <p:cNvSpPr>
            <a:spLocks noGrp="1" noChangeArrowheads="1"/>
          </p:cNvSpPr>
          <p:nvPr>
            <p:ph type="title"/>
          </p:nvPr>
        </p:nvSpPr>
        <p:spPr>
          <a:xfrm>
            <a:off x="457200" y="274638"/>
            <a:ext cx="8229600" cy="850900"/>
          </a:xfrm>
        </p:spPr>
        <p:txBody>
          <a:bodyPr>
            <a:normAutofit fontScale="90000"/>
          </a:bodyPr>
          <a:lstStyle/>
          <a:p>
            <a:r>
              <a:rPr lang="en-US" sz="3200" b="1">
                <a:solidFill>
                  <a:srgbClr val="FF9900"/>
                </a:solidFill>
                <a:latin typeface="Snap ITC" pitchFamily="82" charset="0"/>
              </a:rPr>
              <a:t>HOWARD GARDNER</a:t>
            </a:r>
            <a:br>
              <a:rPr lang="en-US" sz="3200" b="1">
                <a:solidFill>
                  <a:srgbClr val="FF9900"/>
                </a:solidFill>
                <a:latin typeface="Snap ITC" pitchFamily="82" charset="0"/>
              </a:rPr>
            </a:br>
            <a:r>
              <a:rPr lang="en-US" sz="3200" b="1">
                <a:solidFill>
                  <a:srgbClr val="FF9900"/>
                </a:solidFill>
                <a:latin typeface="Snap ITC" pitchFamily="82" charset="0"/>
              </a:rPr>
              <a:t>( MULTIPLE  INTELLEGENCY )</a:t>
            </a:r>
          </a:p>
        </p:txBody>
      </p:sp>
      <p:sp>
        <p:nvSpPr>
          <p:cNvPr id="7171" name="Rectangle 3"/>
          <p:cNvSpPr>
            <a:spLocks noGrp="1" noChangeArrowheads="1"/>
          </p:cNvSpPr>
          <p:nvPr>
            <p:ph type="body" idx="1"/>
          </p:nvPr>
        </p:nvSpPr>
        <p:spPr>
          <a:xfrm>
            <a:off x="2051050" y="1628775"/>
            <a:ext cx="5688013" cy="4525963"/>
          </a:xfrm>
        </p:spPr>
        <p:txBody>
          <a:bodyPr/>
          <a:lstStyle/>
          <a:p>
            <a:pPr marL="609600" indent="-609600">
              <a:lnSpc>
                <a:spcPct val="80000"/>
              </a:lnSpc>
              <a:buFontTx/>
              <a:buAutoNum type="arabicPeriod"/>
            </a:pPr>
            <a:r>
              <a:rPr lang="en-US" sz="2800" dirty="0">
                <a:solidFill>
                  <a:srgbClr val="0000FF"/>
                </a:solidFill>
                <a:latin typeface="Jokerman" pitchFamily="82" charset="0"/>
              </a:rPr>
              <a:t>LINGUISTIK</a:t>
            </a:r>
          </a:p>
          <a:p>
            <a:pPr marL="609600" indent="-609600">
              <a:lnSpc>
                <a:spcPct val="80000"/>
              </a:lnSpc>
              <a:buFontTx/>
              <a:buAutoNum type="arabicPeriod"/>
            </a:pPr>
            <a:r>
              <a:rPr lang="en-US" sz="2800" dirty="0">
                <a:solidFill>
                  <a:srgbClr val="0000FF"/>
                </a:solidFill>
                <a:latin typeface="Jokerman" pitchFamily="82" charset="0"/>
              </a:rPr>
              <a:t>LOGIKA-MATEMATIKA</a:t>
            </a:r>
          </a:p>
          <a:p>
            <a:pPr marL="609600" indent="-609600">
              <a:lnSpc>
                <a:spcPct val="80000"/>
              </a:lnSpc>
              <a:buFontTx/>
              <a:buAutoNum type="arabicPeriod"/>
            </a:pPr>
            <a:r>
              <a:rPr lang="en-US" sz="2800" dirty="0">
                <a:solidFill>
                  <a:srgbClr val="0000FF"/>
                </a:solidFill>
                <a:latin typeface="Jokerman" pitchFamily="82" charset="0"/>
              </a:rPr>
              <a:t>MUSIK</a:t>
            </a:r>
          </a:p>
          <a:p>
            <a:pPr marL="609600" indent="-609600">
              <a:lnSpc>
                <a:spcPct val="80000"/>
              </a:lnSpc>
              <a:buFontTx/>
              <a:buAutoNum type="arabicPeriod"/>
            </a:pPr>
            <a:r>
              <a:rPr lang="en-US" sz="2800" dirty="0">
                <a:solidFill>
                  <a:srgbClr val="0000FF"/>
                </a:solidFill>
                <a:latin typeface="Jokerman" pitchFamily="82" charset="0"/>
              </a:rPr>
              <a:t>KERUANGAN</a:t>
            </a:r>
            <a:endParaRPr lang="en-US" sz="2800" dirty="0">
              <a:solidFill>
                <a:srgbClr val="FF0000"/>
              </a:solidFill>
              <a:latin typeface="Jokerman" pitchFamily="82" charset="0"/>
            </a:endParaRPr>
          </a:p>
          <a:p>
            <a:pPr marL="609600" indent="-609600">
              <a:lnSpc>
                <a:spcPct val="80000"/>
              </a:lnSpc>
              <a:buFontTx/>
              <a:buAutoNum type="arabicPeriod"/>
            </a:pPr>
            <a:r>
              <a:rPr lang="en-US" sz="2800" dirty="0">
                <a:solidFill>
                  <a:srgbClr val="FF0000"/>
                </a:solidFill>
                <a:latin typeface="Jokerman" pitchFamily="82" charset="0"/>
              </a:rPr>
              <a:t>KINESTETIK-MOTORIK</a:t>
            </a:r>
          </a:p>
          <a:p>
            <a:pPr marL="609600" indent="-609600">
              <a:lnSpc>
                <a:spcPct val="80000"/>
              </a:lnSpc>
              <a:buFontTx/>
              <a:buAutoNum type="arabicPeriod"/>
            </a:pPr>
            <a:r>
              <a:rPr lang="en-US" sz="2800" dirty="0">
                <a:solidFill>
                  <a:srgbClr val="0000FF"/>
                </a:solidFill>
                <a:latin typeface="Jokerman" pitchFamily="82" charset="0"/>
              </a:rPr>
              <a:t>INTERPERSONAL</a:t>
            </a:r>
          </a:p>
          <a:p>
            <a:pPr marL="609600" indent="-609600">
              <a:lnSpc>
                <a:spcPct val="80000"/>
              </a:lnSpc>
              <a:buFontTx/>
              <a:buAutoNum type="arabicPeriod"/>
            </a:pPr>
            <a:r>
              <a:rPr lang="en-US" sz="2800" dirty="0">
                <a:solidFill>
                  <a:srgbClr val="0000FF"/>
                </a:solidFill>
                <a:latin typeface="Jokerman" pitchFamily="82" charset="0"/>
              </a:rPr>
              <a:t>INTRAPERSONAL</a:t>
            </a:r>
          </a:p>
          <a:p>
            <a:pPr marL="609600" indent="-609600">
              <a:lnSpc>
                <a:spcPct val="80000"/>
              </a:lnSpc>
              <a:buFontTx/>
              <a:buAutoNum type="arabicPeriod"/>
            </a:pPr>
            <a:r>
              <a:rPr lang="en-US" sz="2800" dirty="0">
                <a:solidFill>
                  <a:srgbClr val="0000FF"/>
                </a:solidFill>
                <a:latin typeface="Jokerman" pitchFamily="82" charset="0"/>
              </a:rPr>
              <a:t>NATURAL</a:t>
            </a:r>
          </a:p>
          <a:p>
            <a:pPr marL="609600" indent="-609600">
              <a:lnSpc>
                <a:spcPct val="80000"/>
              </a:lnSpc>
              <a:buFontTx/>
              <a:buAutoNum type="arabicPeriod"/>
            </a:pPr>
            <a:r>
              <a:rPr lang="en-US" sz="2800" dirty="0">
                <a:solidFill>
                  <a:srgbClr val="0000FF"/>
                </a:solidFill>
                <a:latin typeface="Jokerman" pitchFamily="82" charset="0"/>
              </a:rPr>
              <a:t>EKSISTENSI</a:t>
            </a:r>
          </a:p>
          <a:p>
            <a:pPr marL="609600" indent="-609600">
              <a:lnSpc>
                <a:spcPct val="80000"/>
              </a:lnSpc>
              <a:buFontTx/>
              <a:buAutoNum type="arabicPeriod"/>
            </a:pPr>
            <a:r>
              <a:rPr lang="en-US" sz="2800" dirty="0">
                <a:solidFill>
                  <a:srgbClr val="0000FF"/>
                </a:solidFill>
                <a:latin typeface="Jokerman" pitchFamily="82" charset="0"/>
              </a:rPr>
              <a:t>SPIRITUAL</a:t>
            </a:r>
          </a:p>
        </p:txBody>
      </p:sp>
      <p:sp>
        <p:nvSpPr>
          <p:cNvPr id="5" name="Footer Placeholder 4"/>
          <p:cNvSpPr>
            <a:spLocks noGrp="1"/>
          </p:cNvSpPr>
          <p:nvPr>
            <p:ph type="ftr" sz="quarter" idx="11"/>
          </p:nvPr>
        </p:nvSpPr>
        <p:spPr/>
        <p:txBody>
          <a:bodyPr/>
          <a:lstStyle/>
          <a:p>
            <a:r>
              <a:rPr lang="en-US" smtClean="0"/>
              <a:t>PPM TK ABA KSATRIAN KP-by. aprilia</a:t>
            </a:r>
            <a:endParaRPr lang="id-ID"/>
          </a:p>
        </p:txBody>
      </p:sp>
    </p:spTree>
  </p:cSld>
  <p:clrMapOvr>
    <a:masterClrMapping/>
  </p:clrMapOvr>
  <p:transition>
    <p:newsflash/>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2000" fill="hold"/>
                                        <p:tgtEl>
                                          <p:spTgt spid="7170"/>
                                        </p:tgtEl>
                                        <p:attrNameLst>
                                          <p:attrName>ppt_w</p:attrName>
                                        </p:attrNameLst>
                                      </p:cBhvr>
                                      <p:tavLst>
                                        <p:tav tm="0">
                                          <p:val>
                                            <p:strVal val="#ppt_w"/>
                                          </p:val>
                                        </p:tav>
                                        <p:tav tm="100000">
                                          <p:val>
                                            <p:strVal val="#ppt_w"/>
                                          </p:val>
                                        </p:tav>
                                      </p:tavLst>
                                    </p:anim>
                                    <p:anim calcmode="lin" valueType="num">
                                      <p:cBhvr>
                                        <p:cTn id="8" dur="2000" fill="hold"/>
                                        <p:tgtEl>
                                          <p:spTgt spid="717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7170"/>
                                        </p:tgtEl>
                                        <p:attrNameLst>
                                          <p:attrName>ppt_x</p:attrName>
                                        </p:attrNameLst>
                                      </p:cBhvr>
                                      <p:tavLst>
                                        <p:tav tm="0">
                                          <p:val>
                                            <p:strVal val="#ppt_x-.4"/>
                                          </p:val>
                                        </p:tav>
                                        <p:tav tm="100000">
                                          <p:val>
                                            <p:strVal val="#ppt_x"/>
                                          </p:val>
                                        </p:tav>
                                      </p:tavLst>
                                    </p:anim>
                                    <p:anim calcmode="lin" valueType="num">
                                      <p:cBhvr>
                                        <p:cTn id="10" dur="2000" fill="hold"/>
                                        <p:tgtEl>
                                          <p:spTgt spid="717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fade">
                                      <p:cBhvr>
                                        <p:cTn id="15" dur="500">
                                          <p:stCondLst>
                                            <p:cond delay="0"/>
                                          </p:stCondLst>
                                        </p:cTn>
                                        <p:tgtEl>
                                          <p:spTgt spid="7171">
                                            <p:txEl>
                                              <p:pRg st="0" end="0"/>
                                            </p:txEl>
                                          </p:spTgt>
                                        </p:tgtEl>
                                      </p:cBhvr>
                                    </p:animEffect>
                                    <p:anim calcmode="lin" valueType="num">
                                      <p:cBhvr>
                                        <p:cTn id="16" dur="500" fill="hold">
                                          <p:stCondLst>
                                            <p:cond delay="0"/>
                                          </p:stCondLst>
                                        </p:cTn>
                                        <p:tgtEl>
                                          <p:spTgt spid="717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7171">
                                            <p:txEl>
                                              <p:pRg st="1" end="1"/>
                                            </p:txEl>
                                          </p:spTgt>
                                        </p:tgtEl>
                                        <p:attrNameLst>
                                          <p:attrName>style.visibility</p:attrName>
                                        </p:attrNameLst>
                                      </p:cBhvr>
                                      <p:to>
                                        <p:strVal val="visible"/>
                                      </p:to>
                                    </p:set>
                                    <p:animEffect transition="in" filter="fade">
                                      <p:cBhvr>
                                        <p:cTn id="22" dur="500">
                                          <p:stCondLst>
                                            <p:cond delay="0"/>
                                          </p:stCondLst>
                                        </p:cTn>
                                        <p:tgtEl>
                                          <p:spTgt spid="7171">
                                            <p:txEl>
                                              <p:pRg st="1" end="1"/>
                                            </p:txEl>
                                          </p:spTgt>
                                        </p:tgtEl>
                                      </p:cBhvr>
                                    </p:animEffect>
                                    <p:anim calcmode="lin" valueType="num">
                                      <p:cBhvr>
                                        <p:cTn id="23" dur="500" fill="hold">
                                          <p:stCondLst>
                                            <p:cond delay="0"/>
                                          </p:stCondLst>
                                        </p:cTn>
                                        <p:tgtEl>
                                          <p:spTgt spid="717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7171">
                                            <p:txEl>
                                              <p:pRg st="2" end="2"/>
                                            </p:txEl>
                                          </p:spTgt>
                                        </p:tgtEl>
                                        <p:attrNameLst>
                                          <p:attrName>style.visibility</p:attrName>
                                        </p:attrNameLst>
                                      </p:cBhvr>
                                      <p:to>
                                        <p:strVal val="visible"/>
                                      </p:to>
                                    </p:set>
                                    <p:animEffect transition="in" filter="fade">
                                      <p:cBhvr>
                                        <p:cTn id="29" dur="500">
                                          <p:stCondLst>
                                            <p:cond delay="0"/>
                                          </p:stCondLst>
                                        </p:cTn>
                                        <p:tgtEl>
                                          <p:spTgt spid="7171">
                                            <p:txEl>
                                              <p:pRg st="2" end="2"/>
                                            </p:txEl>
                                          </p:spTgt>
                                        </p:tgtEl>
                                      </p:cBhvr>
                                    </p:animEffect>
                                    <p:anim calcmode="lin" valueType="num">
                                      <p:cBhvr>
                                        <p:cTn id="30" dur="500" fill="hold">
                                          <p:stCondLst>
                                            <p:cond delay="0"/>
                                          </p:stCondLst>
                                        </p:cTn>
                                        <p:tgtEl>
                                          <p:spTgt spid="7171">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7171">
                                            <p:txEl>
                                              <p:pRg st="3" end="3"/>
                                            </p:txEl>
                                          </p:spTgt>
                                        </p:tgtEl>
                                        <p:attrNameLst>
                                          <p:attrName>style.visibility</p:attrName>
                                        </p:attrNameLst>
                                      </p:cBhvr>
                                      <p:to>
                                        <p:strVal val="visible"/>
                                      </p:to>
                                    </p:set>
                                    <p:animEffect transition="in" filter="fade">
                                      <p:cBhvr>
                                        <p:cTn id="36" dur="500">
                                          <p:stCondLst>
                                            <p:cond delay="0"/>
                                          </p:stCondLst>
                                        </p:cTn>
                                        <p:tgtEl>
                                          <p:spTgt spid="7171">
                                            <p:txEl>
                                              <p:pRg st="3" end="3"/>
                                            </p:txEl>
                                          </p:spTgt>
                                        </p:tgtEl>
                                      </p:cBhvr>
                                    </p:animEffect>
                                    <p:anim calcmode="lin" valueType="num">
                                      <p:cBhvr>
                                        <p:cTn id="37" dur="500" fill="hold">
                                          <p:stCondLst>
                                            <p:cond delay="0"/>
                                          </p:stCondLst>
                                        </p:cTn>
                                        <p:tgtEl>
                                          <p:spTgt spid="7171">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0" presetClass="entr" presetSubtype="0" fill="hold" grpId="0" nodeType="clickEffect">
                                  <p:stCondLst>
                                    <p:cond delay="0"/>
                                  </p:stCondLst>
                                  <p:iterate type="lt">
                                    <p:tmPct val="10000"/>
                                  </p:iterate>
                                  <p:childTnLst>
                                    <p:set>
                                      <p:cBhvr>
                                        <p:cTn id="42" dur="1" fill="hold">
                                          <p:stCondLst>
                                            <p:cond delay="0"/>
                                          </p:stCondLst>
                                        </p:cTn>
                                        <p:tgtEl>
                                          <p:spTgt spid="7171">
                                            <p:txEl>
                                              <p:pRg st="4" end="4"/>
                                            </p:txEl>
                                          </p:spTgt>
                                        </p:tgtEl>
                                        <p:attrNameLst>
                                          <p:attrName>style.visibility</p:attrName>
                                        </p:attrNameLst>
                                      </p:cBhvr>
                                      <p:to>
                                        <p:strVal val="visible"/>
                                      </p:to>
                                    </p:set>
                                    <p:animEffect transition="in" filter="fade">
                                      <p:cBhvr>
                                        <p:cTn id="43" dur="500">
                                          <p:stCondLst>
                                            <p:cond delay="0"/>
                                          </p:stCondLst>
                                        </p:cTn>
                                        <p:tgtEl>
                                          <p:spTgt spid="7171">
                                            <p:txEl>
                                              <p:pRg st="4" end="4"/>
                                            </p:txEl>
                                          </p:spTgt>
                                        </p:tgtEl>
                                      </p:cBhvr>
                                    </p:animEffect>
                                    <p:anim calcmode="lin" valueType="num">
                                      <p:cBhvr>
                                        <p:cTn id="44" dur="500" fill="hold">
                                          <p:stCondLst>
                                            <p:cond delay="0"/>
                                          </p:stCondLst>
                                        </p:cTn>
                                        <p:tgtEl>
                                          <p:spTgt spid="7171">
                                            <p:txEl>
                                              <p:pRg st="4" end="4"/>
                                            </p:txEl>
                                          </p:spTgt>
                                        </p:tgtEl>
                                        <p:attrNameLst>
                                          <p:attrName>ppt_x</p:attrName>
                                        </p:attrNameLst>
                                      </p:cBhvr>
                                      <p:tavLst>
                                        <p:tav tm="0">
                                          <p:val>
                                            <p:strVal val="#ppt_x-.1"/>
                                          </p:val>
                                        </p:tav>
                                        <p:tav tm="100000">
                                          <p:val>
                                            <p:strVal val="#ppt_x"/>
                                          </p:val>
                                        </p:tav>
                                      </p:tavLst>
                                    </p:anim>
                                    <p:anim calcmode="lin" valueType="num">
                                      <p:cBhvr>
                                        <p:cTn id="45" dur="500" fill="hold">
                                          <p:stCondLst>
                                            <p:cond delay="0"/>
                                          </p:stCondLst>
                                        </p:cTn>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0" presetClass="entr" presetSubtype="0" fill="hold" grpId="0" nodeType="clickEffect">
                                  <p:stCondLst>
                                    <p:cond delay="0"/>
                                  </p:stCondLst>
                                  <p:iterate type="lt">
                                    <p:tmPct val="10000"/>
                                  </p:iterate>
                                  <p:childTnLst>
                                    <p:set>
                                      <p:cBhvr>
                                        <p:cTn id="49" dur="1" fill="hold">
                                          <p:stCondLst>
                                            <p:cond delay="0"/>
                                          </p:stCondLst>
                                        </p:cTn>
                                        <p:tgtEl>
                                          <p:spTgt spid="7171">
                                            <p:txEl>
                                              <p:pRg st="5" end="5"/>
                                            </p:txEl>
                                          </p:spTgt>
                                        </p:tgtEl>
                                        <p:attrNameLst>
                                          <p:attrName>style.visibility</p:attrName>
                                        </p:attrNameLst>
                                      </p:cBhvr>
                                      <p:to>
                                        <p:strVal val="visible"/>
                                      </p:to>
                                    </p:set>
                                    <p:animEffect transition="in" filter="fade">
                                      <p:cBhvr>
                                        <p:cTn id="50" dur="500">
                                          <p:stCondLst>
                                            <p:cond delay="0"/>
                                          </p:stCondLst>
                                        </p:cTn>
                                        <p:tgtEl>
                                          <p:spTgt spid="7171">
                                            <p:txEl>
                                              <p:pRg st="5" end="5"/>
                                            </p:txEl>
                                          </p:spTgt>
                                        </p:tgtEl>
                                      </p:cBhvr>
                                    </p:animEffect>
                                    <p:anim calcmode="lin" valueType="num">
                                      <p:cBhvr>
                                        <p:cTn id="51" dur="500" fill="hold">
                                          <p:stCondLst>
                                            <p:cond delay="0"/>
                                          </p:stCondLst>
                                        </p:cTn>
                                        <p:tgtEl>
                                          <p:spTgt spid="7171">
                                            <p:txEl>
                                              <p:pRg st="5" end="5"/>
                                            </p:txEl>
                                          </p:spTgt>
                                        </p:tgtEl>
                                        <p:attrNameLst>
                                          <p:attrName>ppt_x</p:attrName>
                                        </p:attrNameLst>
                                      </p:cBhvr>
                                      <p:tavLst>
                                        <p:tav tm="0">
                                          <p:val>
                                            <p:strVal val="#ppt_x-.1"/>
                                          </p:val>
                                        </p:tav>
                                        <p:tav tm="100000">
                                          <p:val>
                                            <p:strVal val="#ppt_x"/>
                                          </p:val>
                                        </p:tav>
                                      </p:tavLst>
                                    </p:anim>
                                    <p:anim calcmode="lin" valueType="num">
                                      <p:cBhvr>
                                        <p:cTn id="52" dur="500" fill="hold">
                                          <p:stCondLst>
                                            <p:cond delay="0"/>
                                          </p:stCondLst>
                                        </p:cTn>
                                        <p:tgtEl>
                                          <p:spTgt spid="71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0" presetClass="entr" presetSubtype="0" fill="hold" grpId="0" nodeType="clickEffect">
                                  <p:stCondLst>
                                    <p:cond delay="0"/>
                                  </p:stCondLst>
                                  <p:iterate type="lt">
                                    <p:tmPct val="10000"/>
                                  </p:iterate>
                                  <p:childTnLst>
                                    <p:set>
                                      <p:cBhvr>
                                        <p:cTn id="56" dur="1" fill="hold">
                                          <p:stCondLst>
                                            <p:cond delay="0"/>
                                          </p:stCondLst>
                                        </p:cTn>
                                        <p:tgtEl>
                                          <p:spTgt spid="7171">
                                            <p:txEl>
                                              <p:pRg st="6" end="6"/>
                                            </p:txEl>
                                          </p:spTgt>
                                        </p:tgtEl>
                                        <p:attrNameLst>
                                          <p:attrName>style.visibility</p:attrName>
                                        </p:attrNameLst>
                                      </p:cBhvr>
                                      <p:to>
                                        <p:strVal val="visible"/>
                                      </p:to>
                                    </p:set>
                                    <p:animEffect transition="in" filter="fade">
                                      <p:cBhvr>
                                        <p:cTn id="57" dur="500">
                                          <p:stCondLst>
                                            <p:cond delay="0"/>
                                          </p:stCondLst>
                                        </p:cTn>
                                        <p:tgtEl>
                                          <p:spTgt spid="7171">
                                            <p:txEl>
                                              <p:pRg st="6" end="6"/>
                                            </p:txEl>
                                          </p:spTgt>
                                        </p:tgtEl>
                                      </p:cBhvr>
                                    </p:animEffect>
                                    <p:anim calcmode="lin" valueType="num">
                                      <p:cBhvr>
                                        <p:cTn id="58" dur="500" fill="hold">
                                          <p:stCondLst>
                                            <p:cond delay="0"/>
                                          </p:stCondLst>
                                        </p:cTn>
                                        <p:tgtEl>
                                          <p:spTgt spid="7171">
                                            <p:txEl>
                                              <p:pRg st="6" end="6"/>
                                            </p:txEl>
                                          </p:spTgt>
                                        </p:tgtEl>
                                        <p:attrNameLst>
                                          <p:attrName>ppt_x</p:attrName>
                                        </p:attrNameLst>
                                      </p:cBhvr>
                                      <p:tavLst>
                                        <p:tav tm="0">
                                          <p:val>
                                            <p:strVal val="#ppt_x-.1"/>
                                          </p:val>
                                        </p:tav>
                                        <p:tav tm="100000">
                                          <p:val>
                                            <p:strVal val="#ppt_x"/>
                                          </p:val>
                                        </p:tav>
                                      </p:tavLst>
                                    </p:anim>
                                    <p:anim calcmode="lin" valueType="num">
                                      <p:cBhvr>
                                        <p:cTn id="59" dur="500" fill="hold">
                                          <p:stCondLst>
                                            <p:cond delay="0"/>
                                          </p:stCondLst>
                                        </p:cTn>
                                        <p:tgtEl>
                                          <p:spTgt spid="71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0" presetClass="entr" presetSubtype="0" fill="hold" grpId="0" nodeType="clickEffect">
                                  <p:stCondLst>
                                    <p:cond delay="0"/>
                                  </p:stCondLst>
                                  <p:iterate type="lt">
                                    <p:tmPct val="10000"/>
                                  </p:iterate>
                                  <p:childTnLst>
                                    <p:set>
                                      <p:cBhvr>
                                        <p:cTn id="63" dur="1" fill="hold">
                                          <p:stCondLst>
                                            <p:cond delay="0"/>
                                          </p:stCondLst>
                                        </p:cTn>
                                        <p:tgtEl>
                                          <p:spTgt spid="7171">
                                            <p:txEl>
                                              <p:pRg st="7" end="7"/>
                                            </p:txEl>
                                          </p:spTgt>
                                        </p:tgtEl>
                                        <p:attrNameLst>
                                          <p:attrName>style.visibility</p:attrName>
                                        </p:attrNameLst>
                                      </p:cBhvr>
                                      <p:to>
                                        <p:strVal val="visible"/>
                                      </p:to>
                                    </p:set>
                                    <p:animEffect transition="in" filter="fade">
                                      <p:cBhvr>
                                        <p:cTn id="64" dur="500">
                                          <p:stCondLst>
                                            <p:cond delay="0"/>
                                          </p:stCondLst>
                                        </p:cTn>
                                        <p:tgtEl>
                                          <p:spTgt spid="7171">
                                            <p:txEl>
                                              <p:pRg st="7" end="7"/>
                                            </p:txEl>
                                          </p:spTgt>
                                        </p:tgtEl>
                                      </p:cBhvr>
                                    </p:animEffect>
                                    <p:anim calcmode="lin" valueType="num">
                                      <p:cBhvr>
                                        <p:cTn id="65" dur="500" fill="hold">
                                          <p:stCondLst>
                                            <p:cond delay="0"/>
                                          </p:stCondLst>
                                        </p:cTn>
                                        <p:tgtEl>
                                          <p:spTgt spid="7171">
                                            <p:txEl>
                                              <p:pRg st="7" end="7"/>
                                            </p:txEl>
                                          </p:spTgt>
                                        </p:tgtEl>
                                        <p:attrNameLst>
                                          <p:attrName>ppt_x</p:attrName>
                                        </p:attrNameLst>
                                      </p:cBhvr>
                                      <p:tavLst>
                                        <p:tav tm="0">
                                          <p:val>
                                            <p:strVal val="#ppt_x-.1"/>
                                          </p:val>
                                        </p:tav>
                                        <p:tav tm="100000">
                                          <p:val>
                                            <p:strVal val="#ppt_x"/>
                                          </p:val>
                                        </p:tav>
                                      </p:tavLst>
                                    </p:anim>
                                    <p:anim calcmode="lin" valueType="num">
                                      <p:cBhvr>
                                        <p:cTn id="66" dur="500" fill="hold">
                                          <p:stCondLst>
                                            <p:cond delay="0"/>
                                          </p:stCondLst>
                                        </p:cTn>
                                        <p:tgtEl>
                                          <p:spTgt spid="717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0" presetClass="entr" presetSubtype="0" fill="hold" grpId="0" nodeType="clickEffect">
                                  <p:stCondLst>
                                    <p:cond delay="0"/>
                                  </p:stCondLst>
                                  <p:iterate type="lt">
                                    <p:tmPct val="10000"/>
                                  </p:iterate>
                                  <p:childTnLst>
                                    <p:set>
                                      <p:cBhvr>
                                        <p:cTn id="70" dur="1" fill="hold">
                                          <p:stCondLst>
                                            <p:cond delay="0"/>
                                          </p:stCondLst>
                                        </p:cTn>
                                        <p:tgtEl>
                                          <p:spTgt spid="7171">
                                            <p:txEl>
                                              <p:pRg st="8" end="8"/>
                                            </p:txEl>
                                          </p:spTgt>
                                        </p:tgtEl>
                                        <p:attrNameLst>
                                          <p:attrName>style.visibility</p:attrName>
                                        </p:attrNameLst>
                                      </p:cBhvr>
                                      <p:to>
                                        <p:strVal val="visible"/>
                                      </p:to>
                                    </p:set>
                                    <p:animEffect transition="in" filter="fade">
                                      <p:cBhvr>
                                        <p:cTn id="71" dur="500">
                                          <p:stCondLst>
                                            <p:cond delay="0"/>
                                          </p:stCondLst>
                                        </p:cTn>
                                        <p:tgtEl>
                                          <p:spTgt spid="7171">
                                            <p:txEl>
                                              <p:pRg st="8" end="8"/>
                                            </p:txEl>
                                          </p:spTgt>
                                        </p:tgtEl>
                                      </p:cBhvr>
                                    </p:animEffect>
                                    <p:anim calcmode="lin" valueType="num">
                                      <p:cBhvr>
                                        <p:cTn id="72" dur="500" fill="hold">
                                          <p:stCondLst>
                                            <p:cond delay="0"/>
                                          </p:stCondLst>
                                        </p:cTn>
                                        <p:tgtEl>
                                          <p:spTgt spid="7171">
                                            <p:txEl>
                                              <p:pRg st="8" end="8"/>
                                            </p:txEl>
                                          </p:spTgt>
                                        </p:tgtEl>
                                        <p:attrNameLst>
                                          <p:attrName>ppt_x</p:attrName>
                                        </p:attrNameLst>
                                      </p:cBhvr>
                                      <p:tavLst>
                                        <p:tav tm="0">
                                          <p:val>
                                            <p:strVal val="#ppt_x-.1"/>
                                          </p:val>
                                        </p:tav>
                                        <p:tav tm="100000">
                                          <p:val>
                                            <p:strVal val="#ppt_x"/>
                                          </p:val>
                                        </p:tav>
                                      </p:tavLst>
                                    </p:anim>
                                    <p:anim calcmode="lin" valueType="num">
                                      <p:cBhvr>
                                        <p:cTn id="73" dur="500" fill="hold">
                                          <p:stCondLst>
                                            <p:cond delay="0"/>
                                          </p:stCondLst>
                                        </p:cTn>
                                        <p:tgtEl>
                                          <p:spTgt spid="717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0" presetClass="entr" presetSubtype="0" fill="hold" grpId="0" nodeType="clickEffect">
                                  <p:stCondLst>
                                    <p:cond delay="0"/>
                                  </p:stCondLst>
                                  <p:iterate type="lt">
                                    <p:tmPct val="10000"/>
                                  </p:iterate>
                                  <p:childTnLst>
                                    <p:set>
                                      <p:cBhvr>
                                        <p:cTn id="77" dur="1" fill="hold">
                                          <p:stCondLst>
                                            <p:cond delay="0"/>
                                          </p:stCondLst>
                                        </p:cTn>
                                        <p:tgtEl>
                                          <p:spTgt spid="7171">
                                            <p:txEl>
                                              <p:pRg st="9" end="9"/>
                                            </p:txEl>
                                          </p:spTgt>
                                        </p:tgtEl>
                                        <p:attrNameLst>
                                          <p:attrName>style.visibility</p:attrName>
                                        </p:attrNameLst>
                                      </p:cBhvr>
                                      <p:to>
                                        <p:strVal val="visible"/>
                                      </p:to>
                                    </p:set>
                                    <p:animEffect transition="in" filter="fade">
                                      <p:cBhvr>
                                        <p:cTn id="78" dur="500">
                                          <p:stCondLst>
                                            <p:cond delay="0"/>
                                          </p:stCondLst>
                                        </p:cTn>
                                        <p:tgtEl>
                                          <p:spTgt spid="7171">
                                            <p:txEl>
                                              <p:pRg st="9" end="9"/>
                                            </p:txEl>
                                          </p:spTgt>
                                        </p:tgtEl>
                                      </p:cBhvr>
                                    </p:animEffect>
                                    <p:anim calcmode="lin" valueType="num">
                                      <p:cBhvr>
                                        <p:cTn id="79" dur="500" fill="hold">
                                          <p:stCondLst>
                                            <p:cond delay="0"/>
                                          </p:stCondLst>
                                        </p:cTn>
                                        <p:tgtEl>
                                          <p:spTgt spid="7171">
                                            <p:txEl>
                                              <p:pRg st="9" end="9"/>
                                            </p:txEl>
                                          </p:spTgt>
                                        </p:tgtEl>
                                        <p:attrNameLst>
                                          <p:attrName>ppt_x</p:attrName>
                                        </p:attrNameLst>
                                      </p:cBhvr>
                                      <p:tavLst>
                                        <p:tav tm="0">
                                          <p:val>
                                            <p:strVal val="#ppt_x-.1"/>
                                          </p:val>
                                        </p:tav>
                                        <p:tav tm="100000">
                                          <p:val>
                                            <p:strVal val="#ppt_x"/>
                                          </p:val>
                                        </p:tav>
                                      </p:tavLst>
                                    </p:anim>
                                    <p:anim calcmode="lin" valueType="num">
                                      <p:cBhvr>
                                        <p:cTn id="80" dur="500" fill="hold">
                                          <p:stCondLst>
                                            <p:cond delay="0"/>
                                          </p:stCondLst>
                                        </p:cTn>
                                        <p:tgtEl>
                                          <p:spTgt spid="717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srcRect/>
          <a:stretch>
            <a:fillRect/>
          </a:stretch>
        </p:blipFill>
        <p:spPr bwMode="auto">
          <a:xfrm>
            <a:off x="1714480" y="3429000"/>
            <a:ext cx="6143668" cy="2643206"/>
          </a:xfrm>
          <a:prstGeom prst="rect">
            <a:avLst/>
          </a:prstGeom>
          <a:noFill/>
          <a:ln w="9525">
            <a:noFill/>
            <a:miter lim="800000"/>
            <a:headEnd/>
            <a:tailEnd/>
          </a:ln>
        </p:spPr>
      </p:pic>
      <p:sp>
        <p:nvSpPr>
          <p:cNvPr id="2" name="Title 1"/>
          <p:cNvSpPr>
            <a:spLocks noGrp="1"/>
          </p:cNvSpPr>
          <p:nvPr>
            <p:ph type="title"/>
          </p:nvPr>
        </p:nvSpPr>
        <p:spPr/>
        <p:txBody>
          <a:bodyPr/>
          <a:lstStyle/>
          <a:p>
            <a:r>
              <a:rPr lang="id-ID" dirty="0" smtClean="0"/>
              <a:t>PERKEMBANGAN MOTORIK</a:t>
            </a:r>
            <a:endParaRPr lang="id-ID" dirty="0"/>
          </a:p>
        </p:txBody>
      </p:sp>
      <p:sp>
        <p:nvSpPr>
          <p:cNvPr id="3" name="Content Placeholder 2"/>
          <p:cNvSpPr>
            <a:spLocks noGrp="1"/>
          </p:cNvSpPr>
          <p:nvPr>
            <p:ph sz="quarter" idx="1"/>
          </p:nvPr>
        </p:nvSpPr>
        <p:spPr/>
        <p:txBody>
          <a:bodyPr/>
          <a:lstStyle/>
          <a:p>
            <a:r>
              <a:rPr lang="id-ID" dirty="0" smtClean="0"/>
              <a:t>Perkembangan pengendalian gerakan jasmaniah melalui kegiatan pusat syaraf, urat syaraf, dan otot yang terkoordinasi.</a:t>
            </a:r>
          </a:p>
          <a:p>
            <a:r>
              <a:rPr lang="id-ID" dirty="0" smtClean="0"/>
              <a:t>Masa kanak-kanak—”masa ideal”untuk mempelajari keterampilan motorik</a:t>
            </a:r>
          </a:p>
          <a:p>
            <a:pPr>
              <a:buNone/>
            </a:pPr>
            <a:endParaRPr lang="id-ID" dirty="0"/>
          </a:p>
        </p:txBody>
      </p:sp>
      <p:sp>
        <p:nvSpPr>
          <p:cNvPr id="5" name="Footer Placeholder 4"/>
          <p:cNvSpPr>
            <a:spLocks noGrp="1"/>
          </p:cNvSpPr>
          <p:nvPr>
            <p:ph type="ftr" sz="quarter" idx="11"/>
          </p:nvPr>
        </p:nvSpPr>
        <p:spPr/>
        <p:txBody>
          <a:bodyPr/>
          <a:lstStyle/>
          <a:p>
            <a:r>
              <a:rPr lang="en-US" smtClean="0"/>
              <a:t>PPM TK ABA KSATRIAN KP-by. aprilia</a:t>
            </a:r>
            <a:endParaRPr lang="id-ID"/>
          </a:p>
        </p:txBody>
      </p:sp>
    </p:spTree>
  </p:cSld>
  <p:clrMapOvr>
    <a:masterClrMapping/>
  </p:clrMapOvr>
  <p:transition>
    <p:pull dir="lu"/>
    <p:sndAc>
      <p:stSnd>
        <p:snd r:embed="rId2" name="arrow.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FUNGSI KETERAMPILAN MOTORIK</a:t>
            </a:r>
            <a:endParaRPr lang="id-ID" dirty="0"/>
          </a:p>
        </p:txBody>
      </p:sp>
      <p:sp>
        <p:nvSpPr>
          <p:cNvPr id="3" name="Content Placeholder 2"/>
          <p:cNvSpPr>
            <a:spLocks noGrp="1"/>
          </p:cNvSpPr>
          <p:nvPr>
            <p:ph sz="quarter" idx="1"/>
          </p:nvPr>
        </p:nvSpPr>
        <p:spPr/>
        <p:txBody>
          <a:bodyPr/>
          <a:lstStyle/>
          <a:p>
            <a:r>
              <a:rPr lang="id-ID" b="1" dirty="0" smtClean="0">
                <a:solidFill>
                  <a:srgbClr val="0070C0"/>
                </a:solidFill>
              </a:rPr>
              <a:t>SELF HELP</a:t>
            </a:r>
          </a:p>
          <a:p>
            <a:r>
              <a:rPr lang="id-ID" b="1" dirty="0" smtClean="0">
                <a:solidFill>
                  <a:srgbClr val="0070C0"/>
                </a:solidFill>
              </a:rPr>
              <a:t>SOCIAL HELP</a:t>
            </a:r>
          </a:p>
          <a:p>
            <a:r>
              <a:rPr lang="id-ID" b="1" dirty="0" smtClean="0">
                <a:solidFill>
                  <a:srgbClr val="0070C0"/>
                </a:solidFill>
              </a:rPr>
              <a:t>KETERAMPILAN BERMAIN</a:t>
            </a:r>
          </a:p>
          <a:p>
            <a:r>
              <a:rPr lang="id-ID" b="1" dirty="0" smtClean="0">
                <a:solidFill>
                  <a:srgbClr val="0070C0"/>
                </a:solidFill>
              </a:rPr>
              <a:t>KETERAMPILAN SEKOLAH</a:t>
            </a:r>
          </a:p>
          <a:p>
            <a:pPr>
              <a:buNone/>
            </a:pPr>
            <a:endParaRPr lang="id-ID" b="1" dirty="0">
              <a:solidFill>
                <a:srgbClr val="0070C0"/>
              </a:solidFill>
            </a:endParaRPr>
          </a:p>
        </p:txBody>
      </p:sp>
      <p:pic>
        <p:nvPicPr>
          <p:cNvPr id="4" name="Picture 3"/>
          <p:cNvPicPr/>
          <p:nvPr/>
        </p:nvPicPr>
        <p:blipFill>
          <a:blip r:embed="rId3"/>
          <a:srcRect/>
          <a:stretch>
            <a:fillRect/>
          </a:stretch>
        </p:blipFill>
        <p:spPr bwMode="auto">
          <a:xfrm>
            <a:off x="1357290" y="3571876"/>
            <a:ext cx="6072230" cy="2643206"/>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PPM TK ABA KSATRIAN KP-by. aprilia</a:t>
            </a:r>
            <a:endParaRPr lang="id-ID"/>
          </a:p>
        </p:txBody>
      </p:sp>
    </p:spTree>
  </p:cSld>
  <p:clrMapOvr>
    <a:masterClrMapping/>
  </p:clrMapOvr>
  <p:transition>
    <p:fade thruBlk="1"/>
    <p:sndAc>
      <p:stSnd>
        <p:snd r:embed="rId2" name="arrow.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KETERAMPILAN MOTORIK ANAK-ANAK</a:t>
            </a:r>
            <a:endParaRPr lang="id-ID" dirty="0"/>
          </a:p>
        </p:txBody>
      </p:sp>
      <p:sp>
        <p:nvSpPr>
          <p:cNvPr id="3" name="Content Placeholder 2"/>
          <p:cNvSpPr>
            <a:spLocks noGrp="1"/>
          </p:cNvSpPr>
          <p:nvPr>
            <p:ph sz="quarter" idx="1"/>
          </p:nvPr>
        </p:nvSpPr>
        <p:spPr/>
        <p:txBody>
          <a:bodyPr>
            <a:normAutofit/>
          </a:bodyPr>
          <a:lstStyle/>
          <a:p>
            <a:r>
              <a:rPr lang="id-ID" dirty="0" smtClean="0">
                <a:solidFill>
                  <a:srgbClr val="FF0000"/>
                </a:solidFill>
              </a:rPr>
              <a:t>KETERAMPILAN TANGAN (MOTORIK HALUS): </a:t>
            </a:r>
            <a:r>
              <a:rPr lang="id-ID" dirty="0" smtClean="0"/>
              <a:t>pengendalian otot tangan, bahu, dan pergelangan tangan: makan, berpakaian, merawat diri, menulis,menjiplak, menangkap dan melempar bola,DLL</a:t>
            </a:r>
          </a:p>
          <a:p>
            <a:pPr>
              <a:buNone/>
            </a:pPr>
            <a:endParaRPr lang="id-ID" dirty="0" smtClean="0"/>
          </a:p>
          <a:p>
            <a:pPr>
              <a:buNone/>
            </a:pPr>
            <a:endParaRPr lang="id-ID" dirty="0" smtClean="0"/>
          </a:p>
          <a:p>
            <a:pPr>
              <a:buNone/>
            </a:pPr>
            <a:endParaRPr lang="id-ID" dirty="0" smtClean="0"/>
          </a:p>
        </p:txBody>
      </p:sp>
      <p:pic>
        <p:nvPicPr>
          <p:cNvPr id="4" name="Picture 3"/>
          <p:cNvPicPr/>
          <p:nvPr/>
        </p:nvPicPr>
        <p:blipFill>
          <a:blip r:embed="rId5"/>
          <a:srcRect/>
          <a:stretch>
            <a:fillRect/>
          </a:stretch>
        </p:blipFill>
        <p:spPr bwMode="auto">
          <a:xfrm>
            <a:off x="2571736" y="3786190"/>
            <a:ext cx="3643338" cy="2214578"/>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PPM TK ABA KSATRIAN KP-by. aprilia</a:t>
            </a:r>
            <a:endParaRPr lang="id-ID"/>
          </a:p>
        </p:txBody>
      </p:sp>
      <p:pic>
        <p:nvPicPr>
          <p:cNvPr id="6" name="Maid with the Flaxen Hair.mp3">
            <a:hlinkClick r:id="" action="ppaction://media"/>
          </p:cNvPr>
          <p:cNvPicPr>
            <a:picLocks noRot="1" noChangeAspect="1"/>
          </p:cNvPicPr>
          <p:nvPr>
            <a:audioFile r:link="rId1"/>
          </p:nvPr>
        </p:nvPicPr>
        <p:blipFill>
          <a:blip r:embed="rId6"/>
          <a:stretch>
            <a:fillRect/>
          </a:stretch>
        </p:blipFill>
        <p:spPr>
          <a:xfrm>
            <a:off x="4419600" y="3276600"/>
            <a:ext cx="304800" cy="304800"/>
          </a:xfrm>
          <a:prstGeom prst="rect">
            <a:avLst/>
          </a:prstGeom>
        </p:spPr>
      </p:pic>
      <p:pic>
        <p:nvPicPr>
          <p:cNvPr id="7" name="Sleep Away.mp3">
            <a:hlinkClick r:id="" action="ppaction://media"/>
          </p:cNvPr>
          <p:cNvPicPr>
            <a:picLocks noRot="1" noChangeAspect="1"/>
          </p:cNvPicPr>
          <p:nvPr>
            <a:audioFile r:link="rId2"/>
          </p:nvPr>
        </p:nvPicPr>
        <p:blipFill>
          <a:blip r:embed="rId7"/>
          <a:stretch>
            <a:fillRect/>
          </a:stretch>
        </p:blipFill>
        <p:spPr>
          <a:xfrm>
            <a:off x="4419600" y="3276600"/>
            <a:ext cx="304800" cy="304800"/>
          </a:xfrm>
          <a:prstGeom prst="rect">
            <a:avLst/>
          </a:prstGeom>
        </p:spPr>
      </p:pic>
    </p:spTree>
  </p:cSld>
  <p:clrMapOvr>
    <a:masterClrMapping/>
  </p:clrMapOvr>
  <p:transition>
    <p:zoom dir="in"/>
    <p:sndAc>
      <p:stSnd>
        <p:snd r:embed="rId4" name="arrow.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1775"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6"/>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71412" fill="hold"/>
                                        <p:tgtEl>
                                          <p:spTgt spid="6"/>
                                        </p:tgtEl>
                                      </p:cBhvr>
                                    </p:cmd>
                                  </p:childTnLst>
                                </p:cTn>
                              </p:par>
                            </p:childTnLst>
                          </p:cTn>
                        </p:par>
                      </p:childTnLst>
                    </p:cTn>
                  </p:par>
                </p:childTnLst>
              </p:cTn>
              <p:nextCondLst>
                <p:cond evt="onClick" delay="0">
                  <p:tgtEl>
                    <p:spTgt spid="6"/>
                  </p:tgtEl>
                </p:cond>
              </p:nextCondLst>
            </p:seq>
            <p:audio>
              <p:cMediaNode vol="20000">
                <p:cTn id="1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Lanjutan...</a:t>
            </a:r>
            <a:endParaRPr lang="id-ID" dirty="0"/>
          </a:p>
        </p:txBody>
      </p:sp>
      <p:sp>
        <p:nvSpPr>
          <p:cNvPr id="3" name="Content Placeholder 2"/>
          <p:cNvSpPr>
            <a:spLocks noGrp="1"/>
          </p:cNvSpPr>
          <p:nvPr>
            <p:ph sz="quarter" idx="1"/>
          </p:nvPr>
        </p:nvSpPr>
        <p:spPr/>
        <p:txBody>
          <a:bodyPr/>
          <a:lstStyle/>
          <a:p>
            <a:r>
              <a:rPr lang="id-ID" dirty="0" smtClean="0">
                <a:solidFill>
                  <a:srgbClr val="FF0000"/>
                </a:solidFill>
              </a:rPr>
              <a:t>KETERAMPILAN KAKI (MOTORIK KASAR): </a:t>
            </a:r>
            <a:r>
              <a:rPr lang="id-ID" dirty="0" smtClean="0"/>
              <a:t>pengendalian otot kaki:berlari, melompat tinggi, meluncur, melompat jauh, mendaki, berenang, mengendarai sepeda roda dua/tiga—berakrobat,DLL.</a:t>
            </a:r>
          </a:p>
          <a:p>
            <a:pPr>
              <a:buNone/>
            </a:pPr>
            <a:endParaRPr lang="id-ID" dirty="0" smtClean="0"/>
          </a:p>
          <a:p>
            <a:pPr>
              <a:buNone/>
            </a:pPr>
            <a:endParaRPr lang="id-ID" dirty="0" smtClean="0"/>
          </a:p>
          <a:p>
            <a:pPr>
              <a:buNone/>
            </a:pPr>
            <a:endParaRPr lang="id-ID" dirty="0"/>
          </a:p>
        </p:txBody>
      </p:sp>
      <p:pic>
        <p:nvPicPr>
          <p:cNvPr id="4" name="Picture 3"/>
          <p:cNvPicPr/>
          <p:nvPr/>
        </p:nvPicPr>
        <p:blipFill>
          <a:blip r:embed="rId3"/>
          <a:srcRect/>
          <a:stretch>
            <a:fillRect/>
          </a:stretch>
        </p:blipFill>
        <p:spPr bwMode="auto">
          <a:xfrm>
            <a:off x="1857356" y="3786190"/>
            <a:ext cx="4500594" cy="2000264"/>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PPM TK ABA KSATRIAN KP-by. aprilia</a:t>
            </a:r>
            <a:endParaRPr lang="id-ID"/>
          </a:p>
        </p:txBody>
      </p:sp>
    </p:spTree>
  </p:cSld>
  <p:clrMapOvr>
    <a:masterClrMapping/>
  </p:clrMapOvr>
  <p:transition>
    <p:cut thruBlk="1"/>
    <p:sndAc>
      <p:stSnd>
        <p:snd r:embed="rId2" name="arrow.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131910"/>
          </a:xfrm>
        </p:spPr>
        <p:txBody>
          <a:bodyPr>
            <a:noAutofit/>
          </a:bodyPr>
          <a:lstStyle/>
          <a:p>
            <a:r>
              <a:rPr lang="id-ID" sz="2400" b="1" dirty="0" smtClean="0">
                <a:cs typeface="Aharoni" pitchFamily="2" charset="-79"/>
              </a:rPr>
              <a:t>CARA MEMPELAJARI </a:t>
            </a:r>
            <a:br>
              <a:rPr lang="id-ID" sz="2400" b="1" dirty="0" smtClean="0">
                <a:cs typeface="Aharoni" pitchFamily="2" charset="-79"/>
              </a:rPr>
            </a:br>
            <a:r>
              <a:rPr lang="id-ID" sz="2400" b="1" dirty="0" smtClean="0">
                <a:cs typeface="Aharoni" pitchFamily="2" charset="-79"/>
              </a:rPr>
              <a:t>KETERAMPILAN MOTORIK</a:t>
            </a:r>
            <a:r>
              <a:rPr lang="id-ID" sz="2400" b="1" dirty="0" smtClean="0">
                <a:latin typeface="Aharoni" pitchFamily="2" charset="-79"/>
                <a:cs typeface="Aharoni" pitchFamily="2" charset="-79"/>
              </a:rPr>
              <a:t/>
            </a:r>
            <a:br>
              <a:rPr lang="id-ID" sz="2400" b="1" dirty="0" smtClean="0">
                <a:latin typeface="Aharoni" pitchFamily="2" charset="-79"/>
                <a:cs typeface="Aharoni" pitchFamily="2" charset="-79"/>
              </a:rPr>
            </a:br>
            <a:endParaRPr lang="id-ID" sz="2400" b="1" dirty="0">
              <a:latin typeface="Aharoni" pitchFamily="2" charset="-79"/>
              <a:cs typeface="Aharoni" pitchFamily="2" charset="-79"/>
            </a:endParaRPr>
          </a:p>
        </p:txBody>
      </p:sp>
      <p:sp>
        <p:nvSpPr>
          <p:cNvPr id="3" name="Content Placeholder 2"/>
          <p:cNvSpPr>
            <a:spLocks noGrp="1"/>
          </p:cNvSpPr>
          <p:nvPr>
            <p:ph sz="quarter" idx="1"/>
          </p:nvPr>
        </p:nvSpPr>
        <p:spPr/>
        <p:txBody>
          <a:bodyPr/>
          <a:lstStyle/>
          <a:p>
            <a:pPr marL="514350" indent="-514350">
              <a:buAutoNum type="arabicPeriod"/>
            </a:pPr>
            <a:r>
              <a:rPr lang="id-ID" dirty="0" smtClean="0">
                <a:solidFill>
                  <a:srgbClr val="0070C0"/>
                </a:solidFill>
              </a:rPr>
              <a:t>TRIAL AND ERROR                                            (BELAJAR COBA DAN RALAT)</a:t>
            </a:r>
          </a:p>
          <a:p>
            <a:pPr marL="514350" indent="-514350">
              <a:buAutoNum type="arabicPeriod"/>
            </a:pPr>
            <a:r>
              <a:rPr lang="id-ID" dirty="0" smtClean="0">
                <a:solidFill>
                  <a:srgbClr val="0070C0"/>
                </a:solidFill>
              </a:rPr>
              <a:t>MEMODEL</a:t>
            </a:r>
          </a:p>
          <a:p>
            <a:pPr marL="514350" indent="-514350">
              <a:buAutoNum type="arabicPeriod"/>
            </a:pPr>
            <a:r>
              <a:rPr lang="id-ID" dirty="0" smtClean="0">
                <a:solidFill>
                  <a:srgbClr val="0070C0"/>
                </a:solidFill>
              </a:rPr>
              <a:t>PELATIHAN</a:t>
            </a:r>
          </a:p>
          <a:p>
            <a:pPr marL="514350" indent="-514350">
              <a:buNone/>
            </a:pPr>
            <a:endParaRPr lang="id-ID" dirty="0"/>
          </a:p>
        </p:txBody>
      </p:sp>
      <p:pic>
        <p:nvPicPr>
          <p:cNvPr id="5" name="Picture 4"/>
          <p:cNvPicPr/>
          <p:nvPr/>
        </p:nvPicPr>
        <p:blipFill>
          <a:blip r:embed="rId3"/>
          <a:srcRect/>
          <a:stretch>
            <a:fillRect/>
          </a:stretch>
        </p:blipFill>
        <p:spPr bwMode="auto">
          <a:xfrm>
            <a:off x="1857356" y="3571876"/>
            <a:ext cx="5929354" cy="257176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en-US" smtClean="0"/>
              <a:t>PPM TK ABA KSATRIAN KP-by. aprilia</a:t>
            </a:r>
            <a:endParaRPr lang="id-ID"/>
          </a:p>
        </p:txBody>
      </p:sp>
    </p:spTree>
  </p:cSld>
  <p:clrMapOvr>
    <a:masterClrMapping/>
  </p:clrMapOvr>
  <p:transition>
    <p:dissolve/>
    <p:sndAc>
      <p:stSnd loop="1">
        <p:snd r:embed="rId2" name="arrow.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143</TotalTime>
  <Words>309</Words>
  <Application>Microsoft Office PowerPoint</Application>
  <PresentationFormat>On-screen Show (4:3)</PresentationFormat>
  <Paragraphs>46</Paragraphs>
  <Slides>9</Slides>
  <Notes>0</Notes>
  <HiddenSlides>0</HiddenSlides>
  <MMClips>3</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KETERAMPILAN MOTORIK PPM-Aprilia Tina Lidyasari</vt:lpstr>
      <vt:lpstr>ANAK USIA DINI</vt:lpstr>
      <vt:lpstr>Lanjutan..</vt:lpstr>
      <vt:lpstr>HOWARD GARDNER ( MULTIPLE  INTELLEGENCY )</vt:lpstr>
      <vt:lpstr>PERKEMBANGAN MOTORIK</vt:lpstr>
      <vt:lpstr>FUNGSI KETERAMPILAN MOTORIK</vt:lpstr>
      <vt:lpstr>KETERAMPILAN MOTORIK ANAK-ANAK</vt:lpstr>
      <vt:lpstr>Lanjutan...</vt:lpstr>
      <vt:lpstr>CARA MEMPELAJARI  KETERAMPILAN MOTORIK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motorik</dc:title>
  <dc:creator>Hp</dc:creator>
  <cp:lastModifiedBy>Hp</cp:lastModifiedBy>
  <cp:revision>20</cp:revision>
  <dcterms:created xsi:type="dcterms:W3CDTF">2012-01-27T14:51:42Z</dcterms:created>
  <dcterms:modified xsi:type="dcterms:W3CDTF">2012-03-14T05:54:26Z</dcterms:modified>
</cp:coreProperties>
</file>