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61" r:id="rId4"/>
    <p:sldId id="262" r:id="rId5"/>
    <p:sldId id="264" r:id="rId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EE7444-2CB0-4F92-94C8-DD3755DA6F18}" type="datetimeFigureOut">
              <a:rPr lang="id-ID" smtClean="0"/>
              <a:t>19/10/2015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B01F37-8C6F-40B6-BDD2-DD9F672F1E9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71626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BEEF26-EBFE-4547-982F-4D010A249499}" type="slidenum">
              <a:rPr lang="fr-CA" smtClean="0"/>
              <a:pPr>
                <a:defRPr/>
              </a:pPr>
              <a:t>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09179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BEEF26-EBFE-4547-982F-4D010A249499}" type="slidenum">
              <a:rPr lang="fr-CA" smtClean="0"/>
              <a:pPr>
                <a:defRPr/>
              </a:pPr>
              <a:t>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560918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BEEF26-EBFE-4547-982F-4D010A249499}" type="slidenum">
              <a:rPr lang="fr-CA" smtClean="0"/>
              <a:pPr>
                <a:defRPr/>
              </a:pPr>
              <a:t>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843094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326EB98-A7CE-4A65-B2C5-E1885135C750}" type="slidenum">
              <a:rPr lang="en-US" sz="1200"/>
              <a:pPr/>
              <a:t>5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710656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40E60-0C8F-422B-A397-E69D29BC70D2}" type="datetimeFigureOut">
              <a:rPr lang="id-ID" smtClean="0"/>
              <a:t>19/10/2015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138BF-2286-410A-8A87-1239D1E639D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78003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40E60-0C8F-422B-A397-E69D29BC70D2}" type="datetimeFigureOut">
              <a:rPr lang="id-ID" smtClean="0"/>
              <a:t>19/10/2015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138BF-2286-410A-8A87-1239D1E639D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83255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40E60-0C8F-422B-A397-E69D29BC70D2}" type="datetimeFigureOut">
              <a:rPr lang="id-ID" smtClean="0"/>
              <a:t>19/10/2015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138BF-2286-410A-8A87-1239D1E639D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262467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d-ID" smtClean="0"/>
              <a:t>Universitas Negeri Yogyakarta</a:t>
            </a: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32335B-6E5D-48C8-9004-0A59A605A9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343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40E60-0C8F-422B-A397-E69D29BC70D2}" type="datetimeFigureOut">
              <a:rPr lang="id-ID" smtClean="0"/>
              <a:t>19/10/2015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138BF-2286-410A-8A87-1239D1E639D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48493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40E60-0C8F-422B-A397-E69D29BC70D2}" type="datetimeFigureOut">
              <a:rPr lang="id-ID" smtClean="0"/>
              <a:t>19/10/2015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138BF-2286-410A-8A87-1239D1E639D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75308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40E60-0C8F-422B-A397-E69D29BC70D2}" type="datetimeFigureOut">
              <a:rPr lang="id-ID" smtClean="0"/>
              <a:t>19/10/2015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138BF-2286-410A-8A87-1239D1E639D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02994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40E60-0C8F-422B-A397-E69D29BC70D2}" type="datetimeFigureOut">
              <a:rPr lang="id-ID" smtClean="0"/>
              <a:t>19/10/2015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138BF-2286-410A-8A87-1239D1E639D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09795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40E60-0C8F-422B-A397-E69D29BC70D2}" type="datetimeFigureOut">
              <a:rPr lang="id-ID" smtClean="0"/>
              <a:t>19/10/2015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138BF-2286-410A-8A87-1239D1E639D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98008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40E60-0C8F-422B-A397-E69D29BC70D2}" type="datetimeFigureOut">
              <a:rPr lang="id-ID" smtClean="0"/>
              <a:t>19/10/2015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138BF-2286-410A-8A87-1239D1E639D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59464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40E60-0C8F-422B-A397-E69D29BC70D2}" type="datetimeFigureOut">
              <a:rPr lang="id-ID" smtClean="0"/>
              <a:t>19/10/2015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138BF-2286-410A-8A87-1239D1E639D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79621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40E60-0C8F-422B-A397-E69D29BC70D2}" type="datetimeFigureOut">
              <a:rPr lang="id-ID" smtClean="0"/>
              <a:t>19/10/2015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138BF-2286-410A-8A87-1239D1E639D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71441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40E60-0C8F-422B-A397-E69D29BC70D2}" type="datetimeFigureOut">
              <a:rPr lang="id-ID" smtClean="0"/>
              <a:t>19/10/2015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138BF-2286-410A-8A87-1239D1E639D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06666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96753"/>
            <a:ext cx="7772400" cy="2088231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Tugas Kelompok </a:t>
            </a:r>
            <a:br>
              <a:rPr lang="id-ID" dirty="0" smtClean="0"/>
            </a:br>
            <a:r>
              <a:rPr lang="id-ID" dirty="0" smtClean="0"/>
              <a:t>@ 3 orang</a:t>
            </a:r>
            <a:br>
              <a:rPr lang="id-ID" dirty="0" smtClean="0"/>
            </a:br>
            <a:r>
              <a:rPr lang="id-ID" dirty="0" smtClean="0"/>
              <a:t>19-26 oktober 2015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KIMIA UMUM</a:t>
            </a:r>
          </a:p>
          <a:p>
            <a:r>
              <a:rPr lang="id-ID" dirty="0" smtClean="0"/>
              <a:t>P Biologi</a:t>
            </a:r>
          </a:p>
          <a:p>
            <a:r>
              <a:rPr lang="id-ID" dirty="0" smtClean="0"/>
              <a:t>Dr. Kun Sri Buadiasih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575312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eaLnBrk="1" hangingPunct="1"/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endParaRPr lang="en-US" dirty="0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3568" y="980728"/>
            <a:ext cx="7074545" cy="5150199"/>
          </a:xfrm>
        </p:spPr>
        <p:txBody>
          <a:bodyPr>
            <a:normAutofit fontScale="62500" lnSpcReduction="20000"/>
          </a:bodyPr>
          <a:lstStyle/>
          <a:p>
            <a:pPr marL="609600" indent="-609600">
              <a:lnSpc>
                <a:spcPct val="170000"/>
              </a:lnSpc>
              <a:buNone/>
            </a:pPr>
            <a:r>
              <a:rPr lang="en-US" dirty="0"/>
              <a:t>1.   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Tekanan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parsial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azometana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sbg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fungsi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waktu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pada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600K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ditunjukkan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sbb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609600" indent="-609600">
              <a:lnSpc>
                <a:spcPct val="80000"/>
              </a:lnSpc>
              <a:buNone/>
            </a:pPr>
            <a:endParaRPr lang="en-US" dirty="0"/>
          </a:p>
          <a:p>
            <a:pPr marL="609600" indent="-609600">
              <a:lnSpc>
                <a:spcPct val="80000"/>
              </a:lnSpc>
              <a:buNone/>
            </a:pPr>
            <a:endParaRPr lang="en-US" dirty="0"/>
          </a:p>
          <a:p>
            <a:pPr marL="609600" indent="-609600">
              <a:lnSpc>
                <a:spcPct val="80000"/>
              </a:lnSpc>
              <a:buNone/>
            </a:pPr>
            <a:endParaRPr lang="en-US" dirty="0"/>
          </a:p>
          <a:p>
            <a:pPr marL="609600" indent="-609600">
              <a:lnSpc>
                <a:spcPct val="80000"/>
              </a:lnSpc>
              <a:buNone/>
            </a:pPr>
            <a:endParaRPr lang="en-US" dirty="0"/>
          </a:p>
          <a:p>
            <a:pPr marL="609600" indent="-609600">
              <a:lnSpc>
                <a:spcPct val="80000"/>
              </a:lnSpc>
              <a:buNone/>
            </a:pPr>
            <a:r>
              <a:rPr lang="en-US" dirty="0"/>
              <a:t>	</a:t>
            </a:r>
            <a:r>
              <a:rPr lang="en-US" dirty="0" err="1"/>
              <a:t>Tunjukkan</a:t>
            </a:r>
            <a:r>
              <a:rPr lang="en-US" dirty="0"/>
              <a:t> </a:t>
            </a:r>
            <a:r>
              <a:rPr lang="en-US" dirty="0" err="1"/>
              <a:t>reaksi</a:t>
            </a:r>
            <a:r>
              <a:rPr lang="en-US" dirty="0"/>
              <a:t> </a:t>
            </a:r>
            <a:r>
              <a:rPr lang="en-US" dirty="0" err="1"/>
              <a:t>penguraian</a:t>
            </a:r>
            <a:r>
              <a:rPr lang="en-US" dirty="0"/>
              <a:t> </a:t>
            </a:r>
            <a:r>
              <a:rPr lang="en-US" dirty="0" err="1"/>
              <a:t>azometana</a:t>
            </a:r>
            <a:endParaRPr lang="en-US" dirty="0"/>
          </a:p>
          <a:p>
            <a:pPr marL="609600" indent="-609600">
              <a:lnSpc>
                <a:spcPct val="80000"/>
              </a:lnSpc>
              <a:buNone/>
            </a:pPr>
            <a:r>
              <a:rPr lang="en-US" dirty="0"/>
              <a:t>          CH</a:t>
            </a:r>
            <a:r>
              <a:rPr lang="en-US" baseline="-25000" dirty="0"/>
              <a:t>3</a:t>
            </a:r>
            <a:r>
              <a:rPr lang="en-US" dirty="0"/>
              <a:t>N</a:t>
            </a:r>
            <a:r>
              <a:rPr lang="en-US" baseline="-25000" dirty="0"/>
              <a:t>2</a:t>
            </a:r>
            <a:r>
              <a:rPr lang="en-US" dirty="0"/>
              <a:t>CH</a:t>
            </a:r>
            <a:r>
              <a:rPr lang="en-US" baseline="-25000" dirty="0"/>
              <a:t>3</a:t>
            </a:r>
            <a:r>
              <a:rPr lang="en-US" dirty="0"/>
              <a:t>              CH</a:t>
            </a:r>
            <a:r>
              <a:rPr lang="en-US" baseline="-25000" dirty="0"/>
              <a:t>3</a:t>
            </a:r>
            <a:r>
              <a:rPr lang="en-US" dirty="0"/>
              <a:t>CH</a:t>
            </a:r>
            <a:r>
              <a:rPr lang="en-US" baseline="-25000" dirty="0"/>
              <a:t>3</a:t>
            </a:r>
            <a:r>
              <a:rPr lang="en-US" dirty="0"/>
              <a:t>  +  N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orde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tentukan</a:t>
            </a:r>
            <a:r>
              <a:rPr lang="en-US" dirty="0"/>
              <a:t>  </a:t>
            </a:r>
            <a:r>
              <a:rPr lang="en-US" dirty="0" err="1"/>
              <a:t>tetapan</a:t>
            </a:r>
            <a:r>
              <a:rPr lang="en-US" dirty="0"/>
              <a:t> </a:t>
            </a:r>
            <a:r>
              <a:rPr lang="en-US" dirty="0" err="1"/>
              <a:t>lajunya</a:t>
            </a:r>
            <a:r>
              <a:rPr lang="en-US" dirty="0"/>
              <a:t>.</a:t>
            </a:r>
          </a:p>
          <a:p>
            <a:pPr marL="609600" indent="-609600">
              <a:lnSpc>
                <a:spcPct val="80000"/>
              </a:lnSpc>
              <a:buNone/>
            </a:pPr>
            <a:endParaRPr lang="en-US" dirty="0"/>
          </a:p>
          <a:p>
            <a:pPr marL="609600" indent="-609600">
              <a:lnSpc>
                <a:spcPct val="80000"/>
              </a:lnSpc>
              <a:buNone/>
            </a:pPr>
            <a:r>
              <a:rPr lang="en-US" dirty="0"/>
              <a:t>2.      </a:t>
            </a:r>
            <a:r>
              <a:rPr lang="en-US" dirty="0" err="1"/>
              <a:t>Reaksi</a:t>
            </a:r>
            <a:r>
              <a:rPr lang="en-US" dirty="0"/>
              <a:t> </a:t>
            </a:r>
            <a:r>
              <a:rPr lang="en-US" dirty="0" err="1"/>
              <a:t>fase</a:t>
            </a:r>
            <a:r>
              <a:rPr lang="en-US" dirty="0"/>
              <a:t> gas 2A          B </a:t>
            </a:r>
            <a:r>
              <a:rPr lang="en-US" dirty="0" err="1"/>
              <a:t>diikuti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spekofotometri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sbb</a:t>
            </a:r>
            <a:r>
              <a:rPr lang="en-US" dirty="0"/>
              <a:t>:</a:t>
            </a:r>
          </a:p>
          <a:p>
            <a:pPr marL="609600" indent="-609600">
              <a:lnSpc>
                <a:spcPct val="80000"/>
              </a:lnSpc>
            </a:pPr>
            <a:endParaRPr lang="en-US" dirty="0"/>
          </a:p>
          <a:p>
            <a:pPr marL="609600" indent="-609600">
              <a:lnSpc>
                <a:spcPct val="80000"/>
              </a:lnSpc>
              <a:buNone/>
            </a:pPr>
            <a:endParaRPr lang="en-US" dirty="0"/>
          </a:p>
          <a:p>
            <a:pPr marL="609600" indent="-609600">
              <a:lnSpc>
                <a:spcPct val="80000"/>
              </a:lnSpc>
              <a:buNone/>
            </a:pPr>
            <a:endParaRPr lang="en-US" dirty="0"/>
          </a:p>
          <a:p>
            <a:pPr marL="609600" indent="-609600">
              <a:lnSpc>
                <a:spcPct val="80000"/>
              </a:lnSpc>
              <a:buNone/>
            </a:pPr>
            <a:endParaRPr lang="en-US" dirty="0"/>
          </a:p>
          <a:p>
            <a:pPr marL="609600" indent="-609600">
              <a:lnSpc>
                <a:spcPct val="80000"/>
              </a:lnSpc>
              <a:buNone/>
            </a:pPr>
            <a:r>
              <a:rPr lang="en-US" dirty="0"/>
              <a:t>        </a:t>
            </a:r>
            <a:endParaRPr lang="id-ID" dirty="0" smtClean="0"/>
          </a:p>
          <a:p>
            <a:pPr marL="609600" indent="-609600">
              <a:lnSpc>
                <a:spcPct val="80000"/>
              </a:lnSpc>
              <a:buNone/>
            </a:pPr>
            <a:endParaRPr lang="id-ID" dirty="0"/>
          </a:p>
          <a:p>
            <a:pPr marL="609600" indent="-609600">
              <a:lnSpc>
                <a:spcPct val="80000"/>
              </a:lnSpc>
              <a:buNone/>
            </a:pP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/>
              <a:t>orde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tetapan</a:t>
            </a:r>
            <a:r>
              <a:rPr lang="en-US" dirty="0"/>
              <a:t> </a:t>
            </a:r>
            <a:r>
              <a:rPr lang="en-US" dirty="0" err="1"/>
              <a:t>laju</a:t>
            </a:r>
            <a:r>
              <a:rPr lang="en-US" dirty="0"/>
              <a:t> </a:t>
            </a:r>
            <a:r>
              <a:rPr lang="en-US" dirty="0" err="1"/>
              <a:t>reaksi</a:t>
            </a:r>
            <a:endParaRPr lang="en-US" dirty="0"/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endParaRPr lang="en-US" dirty="0"/>
          </a:p>
        </p:txBody>
      </p:sp>
      <p:graphicFrame>
        <p:nvGraphicFramePr>
          <p:cNvPr id="230479" name="Group 79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531361445"/>
              </p:ext>
            </p:extLst>
          </p:nvPr>
        </p:nvGraphicFramePr>
        <p:xfrm>
          <a:off x="2051720" y="1988840"/>
          <a:ext cx="4760119" cy="806768"/>
        </p:xfrm>
        <a:graphic>
          <a:graphicData uri="http://schemas.openxmlformats.org/drawingml/2006/table">
            <a:tbl>
              <a:tblPr/>
              <a:tblGrid>
                <a:gridCol w="1207294"/>
                <a:gridCol w="628650"/>
                <a:gridCol w="723900"/>
                <a:gridCol w="723900"/>
                <a:gridCol w="723900"/>
                <a:gridCol w="752475"/>
              </a:tblGrid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t/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detik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1000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2000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3000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4000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P/10</a:t>
                      </a:r>
                      <a:r>
                        <a:rPr kumimoji="0" 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mmHg</a:t>
                      </a:r>
                    </a:p>
                  </a:txBody>
                  <a:tcPr marL="68580" marR="685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8,20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5,72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3,99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2,78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1,94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0501" name="Group 101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3535051920"/>
              </p:ext>
            </p:extLst>
          </p:nvPr>
        </p:nvGraphicFramePr>
        <p:xfrm>
          <a:off x="2123728" y="4293096"/>
          <a:ext cx="4845049" cy="1133938"/>
        </p:xfrm>
        <a:graphic>
          <a:graphicData uri="http://schemas.openxmlformats.org/drawingml/2006/table">
            <a:tbl>
              <a:tblPr/>
              <a:tblGrid>
                <a:gridCol w="631138"/>
                <a:gridCol w="619274"/>
                <a:gridCol w="714182"/>
                <a:gridCol w="712996"/>
                <a:gridCol w="712995"/>
                <a:gridCol w="712996"/>
                <a:gridCol w="741468"/>
              </a:tblGrid>
              <a:tr h="5669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t/detik</a:t>
                      </a:r>
                    </a:p>
                  </a:txBody>
                  <a:tcPr marL="68580" marR="685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~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9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[B] / M</a:t>
                      </a:r>
                    </a:p>
                  </a:txBody>
                  <a:tcPr marL="68580" marR="685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0,089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0,153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0,200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0,230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0,312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4085" name="Line 102"/>
          <p:cNvSpPr>
            <a:spLocks noChangeShapeType="1"/>
          </p:cNvSpPr>
          <p:nvPr/>
        </p:nvSpPr>
        <p:spPr bwMode="auto">
          <a:xfrm>
            <a:off x="2951560" y="3429000"/>
            <a:ext cx="485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d-ID" smtClean="0"/>
              <a:t>Universitas Negeri Yogyakarta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11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4"/>
          <p:cNvSpPr txBox="1">
            <a:spLocks noChangeArrowheads="1"/>
          </p:cNvSpPr>
          <p:nvPr/>
        </p:nvSpPr>
        <p:spPr bwMode="auto">
          <a:xfrm>
            <a:off x="1425179" y="280988"/>
            <a:ext cx="740715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3.   Buktikan bahwa penguraian azometana merupakan orde satu dan carilah </a:t>
            </a:r>
          </a:p>
          <a:p>
            <a:r>
              <a:rPr lang="en-US"/>
              <a:t>      konstanta lajunya. Data konsentrasi dari azometana sebagai fungsi waktu</a:t>
            </a:r>
          </a:p>
          <a:p>
            <a:r>
              <a:rPr lang="en-US"/>
              <a:t>      adalah sebagai berikut :</a:t>
            </a:r>
          </a:p>
        </p:txBody>
      </p:sp>
      <p:sp>
        <p:nvSpPr>
          <p:cNvPr id="45059" name="Text Box 38"/>
          <p:cNvSpPr txBox="1">
            <a:spLocks noChangeArrowheads="1"/>
          </p:cNvSpPr>
          <p:nvPr/>
        </p:nvSpPr>
        <p:spPr bwMode="auto">
          <a:xfrm>
            <a:off x="1425180" y="2276475"/>
            <a:ext cx="7828425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4.  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reaksi</a:t>
            </a:r>
            <a:r>
              <a:rPr lang="en-US" dirty="0"/>
              <a:t> 2NO</a:t>
            </a:r>
            <a:r>
              <a:rPr lang="en-US" baseline="-25000" dirty="0"/>
              <a:t>2</a:t>
            </a:r>
            <a:r>
              <a:rPr lang="en-US" dirty="0"/>
              <a:t>               2 NO  +  O</a:t>
            </a:r>
            <a:r>
              <a:rPr lang="en-US" baseline="-25000" dirty="0"/>
              <a:t>2</a:t>
            </a:r>
            <a:r>
              <a:rPr lang="en-US" dirty="0"/>
              <a:t> 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orde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</a:p>
          <a:p>
            <a:r>
              <a:rPr lang="en-US" dirty="0"/>
              <a:t>      </a:t>
            </a:r>
            <a:r>
              <a:rPr lang="en-US" dirty="0" err="1"/>
              <a:t>tetapan</a:t>
            </a:r>
            <a:r>
              <a:rPr lang="en-US" dirty="0"/>
              <a:t> </a:t>
            </a:r>
            <a:r>
              <a:rPr lang="en-US" dirty="0" err="1"/>
              <a:t>laju</a:t>
            </a:r>
            <a:r>
              <a:rPr lang="en-US" dirty="0"/>
              <a:t> = 3,06 x10</a:t>
            </a:r>
            <a:r>
              <a:rPr lang="en-US" baseline="30000" dirty="0"/>
              <a:t>-5</a:t>
            </a:r>
            <a:r>
              <a:rPr lang="en-US" dirty="0"/>
              <a:t> menit</a:t>
            </a:r>
            <a:r>
              <a:rPr lang="en-US" baseline="30000" dirty="0"/>
              <a:t>-1</a:t>
            </a:r>
          </a:p>
          <a:p>
            <a:r>
              <a:rPr lang="en-US" dirty="0"/>
              <a:t>      a. </a:t>
            </a:r>
            <a:r>
              <a:rPr lang="en-US" dirty="0" err="1"/>
              <a:t>Tentukan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konsentrasi</a:t>
            </a:r>
            <a:r>
              <a:rPr lang="en-US" dirty="0"/>
              <a:t> </a:t>
            </a:r>
            <a:r>
              <a:rPr lang="en-US" dirty="0" err="1"/>
              <a:t>oksigen</a:t>
            </a:r>
            <a:r>
              <a:rPr lang="en-US" dirty="0"/>
              <a:t> yang </a:t>
            </a:r>
            <a:r>
              <a:rPr lang="en-US" dirty="0" err="1"/>
              <a:t>terbentuk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endParaRPr lang="en-US" dirty="0"/>
          </a:p>
          <a:p>
            <a:r>
              <a:rPr lang="en-US" dirty="0"/>
              <a:t>          </a:t>
            </a:r>
            <a:r>
              <a:rPr lang="en-US" dirty="0" err="1"/>
              <a:t>konsentrasi</a:t>
            </a:r>
            <a:r>
              <a:rPr lang="en-US" dirty="0"/>
              <a:t> NO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 err="1"/>
              <a:t>sisa</a:t>
            </a:r>
            <a:endParaRPr lang="en-US" dirty="0"/>
          </a:p>
          <a:p>
            <a:r>
              <a:rPr lang="en-US" dirty="0"/>
              <a:t>      b. </a:t>
            </a:r>
            <a:r>
              <a:rPr lang="en-US" dirty="0" err="1"/>
              <a:t>Berapa</a:t>
            </a:r>
            <a:r>
              <a:rPr lang="en-US" dirty="0"/>
              <a:t> </a:t>
            </a:r>
            <a:r>
              <a:rPr lang="en-US" dirty="0" err="1"/>
              <a:t>konsentrasi</a:t>
            </a:r>
            <a:r>
              <a:rPr lang="en-US" dirty="0"/>
              <a:t> NO yang </a:t>
            </a:r>
            <a:r>
              <a:rPr lang="en-US" dirty="0" err="1"/>
              <a:t>terbentuk</a:t>
            </a:r>
            <a:endParaRPr lang="en-US" dirty="0"/>
          </a:p>
        </p:txBody>
      </p:sp>
      <p:sp>
        <p:nvSpPr>
          <p:cNvPr id="45060" name="Text Box 39"/>
          <p:cNvSpPr txBox="1">
            <a:spLocks noChangeArrowheads="1"/>
          </p:cNvSpPr>
          <p:nvPr/>
        </p:nvSpPr>
        <p:spPr bwMode="auto">
          <a:xfrm>
            <a:off x="1425180" y="3860802"/>
            <a:ext cx="680109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buFontTx/>
              <a:buAutoNum type="arabicPeriod" startAt="5"/>
            </a:pPr>
            <a:r>
              <a:rPr lang="en-US"/>
              <a:t>Hubungan laju awal dengan konsentrasi awal J pada pembentukan </a:t>
            </a:r>
          </a:p>
          <a:p>
            <a:pPr marL="342900" indent="-342900"/>
            <a:r>
              <a:rPr lang="en-US"/>
              <a:t>	senyawanya adalah sebagai berikut :</a:t>
            </a:r>
          </a:p>
        </p:txBody>
      </p:sp>
      <p:graphicFrame>
        <p:nvGraphicFramePr>
          <p:cNvPr id="233587" name="Group 115"/>
          <p:cNvGraphicFramePr>
            <a:graphicFrameLocks noGrp="1"/>
          </p:cNvGraphicFramePr>
          <p:nvPr>
            <p:ph sz="half" idx="1"/>
          </p:nvPr>
        </p:nvGraphicFramePr>
        <p:xfrm>
          <a:off x="2087167" y="1341439"/>
          <a:ext cx="4702969" cy="899795"/>
        </p:xfrm>
        <a:graphic>
          <a:graphicData uri="http://schemas.openxmlformats.org/drawingml/2006/table">
            <a:tbl>
              <a:tblPr/>
              <a:tblGrid>
                <a:gridCol w="1183481"/>
                <a:gridCol w="692944"/>
                <a:gridCol w="665559"/>
                <a:gridCol w="665560"/>
                <a:gridCol w="770334"/>
                <a:gridCol w="725091"/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 / 10</a:t>
                      </a:r>
                      <a:r>
                        <a:rPr kumimoji="0" 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68580" marR="685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[Azo] / 10</a:t>
                      </a:r>
                      <a:r>
                        <a:rPr kumimoji="0" 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M</a:t>
                      </a:r>
                    </a:p>
                  </a:txBody>
                  <a:tcPr marL="68580" marR="685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2,2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1,53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1,07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0,75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0,52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33589" name="Group 117"/>
          <p:cNvGraphicFramePr>
            <a:graphicFrameLocks noGrp="1"/>
          </p:cNvGraphicFramePr>
          <p:nvPr>
            <p:ph sz="half" idx="2"/>
          </p:nvPr>
        </p:nvGraphicFramePr>
        <p:xfrm>
          <a:off x="2321719" y="4581527"/>
          <a:ext cx="4248152" cy="985520"/>
        </p:xfrm>
        <a:graphic>
          <a:graphicData uri="http://schemas.openxmlformats.org/drawingml/2006/table">
            <a:tbl>
              <a:tblPr/>
              <a:tblGrid>
                <a:gridCol w="1350169"/>
                <a:gridCol w="653654"/>
                <a:gridCol w="710803"/>
                <a:gridCol w="709613"/>
                <a:gridCol w="823913"/>
              </a:tblGrid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[J]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/ 10</a:t>
                      </a:r>
                      <a:r>
                        <a:rPr kumimoji="0" 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-3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M</a:t>
                      </a:r>
                      <a:endParaRPr kumimoji="0" 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5,0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8,2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j,0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/ 10</a:t>
                      </a:r>
                      <a:r>
                        <a:rPr kumimoji="0" 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-7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MS</a:t>
                      </a:r>
                      <a:r>
                        <a:rPr kumimoji="0" 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marL="68580" marR="685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3,6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9,6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41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130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5104" name="Text Box 118"/>
          <p:cNvSpPr txBox="1">
            <a:spLocks noChangeArrowheads="1"/>
          </p:cNvSpPr>
          <p:nvPr/>
        </p:nvSpPr>
        <p:spPr bwMode="auto">
          <a:xfrm>
            <a:off x="1709739" y="5681663"/>
            <a:ext cx="42889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Tentukan orde dan harga tetapan laju rekasi</a:t>
            </a:r>
          </a:p>
        </p:txBody>
      </p:sp>
      <p:sp>
        <p:nvSpPr>
          <p:cNvPr id="45105" name="Line 119"/>
          <p:cNvSpPr>
            <a:spLocks noChangeShapeType="1"/>
          </p:cNvSpPr>
          <p:nvPr/>
        </p:nvSpPr>
        <p:spPr bwMode="auto">
          <a:xfrm>
            <a:off x="3610721" y="2420938"/>
            <a:ext cx="48696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Universitas Negeri Yogyakarta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20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1370410" y="280988"/>
            <a:ext cx="7596951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6.   Berlangsungnya reaksi antara atom Bromium dan Cl</a:t>
            </a:r>
            <a:r>
              <a:rPr lang="en-US" baseline="-25000"/>
              <a:t>2</a:t>
            </a:r>
            <a:r>
              <a:rPr lang="en-US"/>
              <a:t>O diikuti dengan </a:t>
            </a:r>
          </a:p>
          <a:p>
            <a:r>
              <a:rPr lang="en-US"/>
              <a:t>      mengukur konsentrasi radikal ClO, jika konsentrasi awal atom Bromium dan </a:t>
            </a:r>
          </a:p>
          <a:p>
            <a:r>
              <a:rPr lang="en-US"/>
              <a:t>      Cl</a:t>
            </a:r>
            <a:r>
              <a:rPr lang="en-US" baseline="-25000"/>
              <a:t>2</a:t>
            </a:r>
            <a:r>
              <a:rPr lang="en-US"/>
              <a:t>O adalah 12,2 x 10</a:t>
            </a:r>
            <a:r>
              <a:rPr lang="en-US" baseline="30000"/>
              <a:t>-6</a:t>
            </a:r>
            <a:r>
              <a:rPr lang="en-US"/>
              <a:t> M dan 24,4 x 10</a:t>
            </a:r>
            <a:r>
              <a:rPr lang="en-US" baseline="30000"/>
              <a:t>-6</a:t>
            </a:r>
            <a:r>
              <a:rPr lang="en-US"/>
              <a:t> M. Hitung tetapan laju reaksi.</a:t>
            </a:r>
          </a:p>
          <a:p>
            <a:endParaRPr lang="en-US"/>
          </a:p>
          <a:p>
            <a:r>
              <a:rPr lang="en-US"/>
              <a:t>	          Br   +  Cl</a:t>
            </a:r>
            <a:r>
              <a:rPr lang="en-US" baseline="-25000"/>
              <a:t>2</a:t>
            </a:r>
            <a:r>
              <a:rPr lang="en-US"/>
              <a:t>O               Br   +   ClO</a:t>
            </a:r>
          </a:p>
        </p:txBody>
      </p:sp>
      <p:sp>
        <p:nvSpPr>
          <p:cNvPr id="20484" name="Line 5"/>
          <p:cNvSpPr>
            <a:spLocks noChangeShapeType="1"/>
          </p:cNvSpPr>
          <p:nvPr/>
        </p:nvSpPr>
        <p:spPr bwMode="auto">
          <a:xfrm>
            <a:off x="3545682" y="1557338"/>
            <a:ext cx="54054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37630" name="Group 62"/>
          <p:cNvGraphicFramePr>
            <a:graphicFrameLocks noGrp="1"/>
          </p:cNvGraphicFramePr>
          <p:nvPr>
            <p:ph sz="half" idx="1"/>
          </p:nvPr>
        </p:nvGraphicFramePr>
        <p:xfrm>
          <a:off x="1485900" y="1781175"/>
          <a:ext cx="6163867" cy="853440"/>
        </p:xfrm>
        <a:graphic>
          <a:graphicData uri="http://schemas.openxmlformats.org/drawingml/2006/table">
            <a:tbl>
              <a:tblPr/>
              <a:tblGrid>
                <a:gridCol w="751285"/>
                <a:gridCol w="603647"/>
                <a:gridCol w="600075"/>
                <a:gridCol w="603647"/>
                <a:gridCol w="601265"/>
                <a:gridCol w="597694"/>
                <a:gridCol w="601266"/>
                <a:gridCol w="603647"/>
                <a:gridCol w="600075"/>
                <a:gridCol w="601266"/>
              </a:tblGrid>
              <a:tr h="284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t/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µs</a:t>
                      </a:r>
                    </a:p>
                  </a:txBody>
                  <a:tcPr marL="68580" marR="685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ClO/10</a:t>
                      </a:r>
                      <a:r>
                        <a:rPr kumimoji="0" lang="en-US" sz="1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-6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</a:t>
                      </a:r>
                    </a:p>
                  </a:txBody>
                  <a:tcPr marL="68580" marR="6858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1,68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2,74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3,66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4,7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5,6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6,19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6,55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7,40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7,84</a:t>
                      </a:r>
                    </a:p>
                  </a:txBody>
                  <a:tcPr marL="68580" marR="6858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482" name="Object 54"/>
          <p:cNvGraphicFramePr>
            <a:graphicFrameLocks noGrp="1" noChangeAspect="1"/>
          </p:cNvGraphicFramePr>
          <p:nvPr>
            <p:ph sz="half" idx="2"/>
          </p:nvPr>
        </p:nvGraphicFramePr>
        <p:xfrm>
          <a:off x="2844403" y="5013325"/>
          <a:ext cx="2052638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4" imgW="1587240" imgH="393480" progId="Equation.3">
                  <p:embed/>
                </p:oleObj>
              </mc:Choice>
              <mc:Fallback>
                <p:oleObj name="Equation" r:id="rId4" imgW="15872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4403" y="5013325"/>
                        <a:ext cx="2052638" cy="679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20" name="Text Box 52"/>
          <p:cNvSpPr txBox="1">
            <a:spLocks noChangeArrowheads="1"/>
          </p:cNvSpPr>
          <p:nvPr/>
        </p:nvSpPr>
        <p:spPr bwMode="auto">
          <a:xfrm>
            <a:off x="1370411" y="2944813"/>
            <a:ext cx="7270965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buFontTx/>
              <a:buAutoNum type="arabicPeriod" startAt="7"/>
            </a:pPr>
            <a:r>
              <a:rPr lang="en-US" dirty="0" err="1"/>
              <a:t>Tetapan</a:t>
            </a:r>
            <a:r>
              <a:rPr lang="en-US" dirty="0"/>
              <a:t> </a:t>
            </a:r>
            <a:r>
              <a:rPr lang="en-US" dirty="0" err="1"/>
              <a:t>laju</a:t>
            </a:r>
            <a:r>
              <a:rPr lang="en-US" dirty="0"/>
              <a:t> </a:t>
            </a:r>
            <a:r>
              <a:rPr lang="en-US" dirty="0" err="1"/>
              <a:t>dekomposisi</a:t>
            </a:r>
            <a:r>
              <a:rPr lang="en-US" dirty="0"/>
              <a:t> N</a:t>
            </a:r>
            <a:r>
              <a:rPr lang="en-US" baseline="-25000" dirty="0"/>
              <a:t>2</a:t>
            </a:r>
            <a:r>
              <a:rPr lang="en-US" dirty="0"/>
              <a:t>O</a:t>
            </a:r>
            <a:r>
              <a:rPr lang="en-US" baseline="-25000" dirty="0"/>
              <a:t>5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reaksi</a:t>
            </a:r>
            <a:r>
              <a:rPr lang="en-US" dirty="0"/>
              <a:t> 2 N</a:t>
            </a:r>
            <a:r>
              <a:rPr lang="en-US" baseline="-25000" dirty="0"/>
              <a:t>2</a:t>
            </a:r>
            <a:r>
              <a:rPr lang="en-US" dirty="0"/>
              <a:t>O</a:t>
            </a:r>
            <a:r>
              <a:rPr lang="en-US" baseline="-25000" dirty="0"/>
              <a:t>5</a:t>
            </a:r>
            <a:r>
              <a:rPr lang="en-US" dirty="0"/>
              <a:t>               4 NO</a:t>
            </a:r>
            <a:r>
              <a:rPr lang="en-US" baseline="-25000" dirty="0"/>
              <a:t>2</a:t>
            </a:r>
            <a:r>
              <a:rPr lang="en-US" dirty="0"/>
              <a:t>   +  O</a:t>
            </a:r>
            <a:r>
              <a:rPr lang="en-US" baseline="-25000" dirty="0"/>
              <a:t>2</a:t>
            </a:r>
          </a:p>
          <a:p>
            <a:pPr marL="342900" indent="-342900"/>
            <a:r>
              <a:rPr lang="en-US" dirty="0"/>
              <a:t>      </a:t>
            </a:r>
            <a:r>
              <a:rPr lang="en-US" dirty="0" err="1"/>
              <a:t>adalah</a:t>
            </a:r>
            <a:r>
              <a:rPr lang="en-US" dirty="0"/>
              <a:t> 388 x10</a:t>
            </a:r>
            <a:r>
              <a:rPr lang="en-US" baseline="30000" dirty="0"/>
              <a:t>-5</a:t>
            </a:r>
            <a:r>
              <a:rPr lang="en-US" dirty="0"/>
              <a:t> s</a:t>
            </a:r>
            <a:r>
              <a:rPr lang="en-US" baseline="30000" dirty="0"/>
              <a:t>-1</a:t>
            </a:r>
            <a:r>
              <a:rPr lang="en-US" dirty="0"/>
              <a:t>. </a:t>
            </a:r>
            <a:r>
              <a:rPr lang="en-US" dirty="0" err="1"/>
              <a:t>Tentukan</a:t>
            </a:r>
            <a:r>
              <a:rPr lang="en-US" dirty="0"/>
              <a:t> :</a:t>
            </a:r>
          </a:p>
          <a:p>
            <a:pPr marL="342900" indent="-342900"/>
            <a:r>
              <a:rPr lang="en-US" dirty="0"/>
              <a:t>	a. </a:t>
            </a:r>
            <a:r>
              <a:rPr lang="en-US" dirty="0" err="1"/>
              <a:t>Orde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reaksi</a:t>
            </a:r>
            <a:r>
              <a:rPr lang="en-US" dirty="0"/>
              <a:t> </a:t>
            </a:r>
            <a:r>
              <a:rPr lang="en-US" dirty="0" err="1"/>
              <a:t>tersebut</a:t>
            </a:r>
            <a:endParaRPr lang="en-US" dirty="0"/>
          </a:p>
          <a:p>
            <a:pPr marL="342900" indent="-342900"/>
            <a:r>
              <a:rPr lang="en-US" dirty="0"/>
              <a:t>	b.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paruh</a:t>
            </a:r>
            <a:r>
              <a:rPr lang="en-US" dirty="0"/>
              <a:t> N</a:t>
            </a:r>
            <a:r>
              <a:rPr lang="en-US" baseline="-25000" dirty="0"/>
              <a:t>2</a:t>
            </a:r>
            <a:r>
              <a:rPr lang="en-US" dirty="0"/>
              <a:t>O</a:t>
            </a:r>
            <a:r>
              <a:rPr lang="en-US" baseline="-25000" dirty="0"/>
              <a:t>5</a:t>
            </a:r>
          </a:p>
          <a:p>
            <a:pPr marL="342900" indent="-342900"/>
            <a:r>
              <a:rPr lang="en-US" dirty="0"/>
              <a:t>	c. </a:t>
            </a:r>
            <a:r>
              <a:rPr lang="en-US" dirty="0" err="1"/>
              <a:t>Tekanan</a:t>
            </a:r>
            <a:r>
              <a:rPr lang="en-US" dirty="0"/>
              <a:t> </a:t>
            </a:r>
            <a:r>
              <a:rPr lang="en-US" dirty="0" err="1"/>
              <a:t>parsial</a:t>
            </a:r>
            <a:r>
              <a:rPr lang="en-US" dirty="0"/>
              <a:t> N</a:t>
            </a:r>
            <a:r>
              <a:rPr lang="en-US" baseline="-25000" dirty="0"/>
              <a:t>2</a:t>
            </a:r>
            <a:r>
              <a:rPr lang="en-US" dirty="0"/>
              <a:t>O</a:t>
            </a:r>
            <a:r>
              <a:rPr lang="en-US" baseline="-25000" dirty="0"/>
              <a:t>5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t = 100s,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diketahui</a:t>
            </a:r>
            <a:r>
              <a:rPr lang="en-US" dirty="0"/>
              <a:t> P</a:t>
            </a:r>
            <a:r>
              <a:rPr lang="en-US" baseline="-25000" dirty="0"/>
              <a:t>0</a:t>
            </a:r>
            <a:r>
              <a:rPr lang="en-US" dirty="0"/>
              <a:t> = 500 </a:t>
            </a:r>
            <a:r>
              <a:rPr lang="en-US" dirty="0" err="1"/>
              <a:t>Torr</a:t>
            </a:r>
            <a:endParaRPr lang="en-US" baseline="30000" dirty="0"/>
          </a:p>
        </p:txBody>
      </p:sp>
      <p:sp>
        <p:nvSpPr>
          <p:cNvPr id="20521" name="Text Box 53"/>
          <p:cNvSpPr txBox="1">
            <a:spLocks noChangeArrowheads="1"/>
          </p:cNvSpPr>
          <p:nvPr/>
        </p:nvSpPr>
        <p:spPr bwMode="auto">
          <a:xfrm>
            <a:off x="1331119" y="4587875"/>
            <a:ext cx="63007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 startAt="8"/>
            </a:pPr>
            <a:r>
              <a:rPr lang="en-US" dirty="0" err="1"/>
              <a:t>Tetapan</a:t>
            </a:r>
            <a:r>
              <a:rPr lang="en-US" dirty="0"/>
              <a:t> </a:t>
            </a:r>
            <a:r>
              <a:rPr lang="en-US" dirty="0" err="1"/>
              <a:t>laju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reaksi</a:t>
            </a:r>
            <a:r>
              <a:rPr lang="en-US" dirty="0"/>
              <a:t> </a:t>
            </a:r>
            <a:r>
              <a:rPr lang="en-US" dirty="0" err="1"/>
              <a:t>berubah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suhu</a:t>
            </a:r>
            <a:r>
              <a:rPr lang="en-US" dirty="0"/>
              <a:t>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persamaan</a:t>
            </a:r>
            <a:r>
              <a:rPr lang="en-US" dirty="0"/>
              <a:t> :		</a:t>
            </a:r>
          </a:p>
        </p:txBody>
      </p:sp>
      <p:sp>
        <p:nvSpPr>
          <p:cNvPr id="20522" name="Text Box 63"/>
          <p:cNvSpPr txBox="1">
            <a:spLocks noChangeArrowheads="1"/>
          </p:cNvSpPr>
          <p:nvPr/>
        </p:nvSpPr>
        <p:spPr bwMode="auto">
          <a:xfrm>
            <a:off x="1601392" y="5734050"/>
            <a:ext cx="675018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Tentukan besarnya energi aktivasi dan harga tetapan pra-eksponensial</a:t>
            </a:r>
          </a:p>
        </p:txBody>
      </p:sp>
      <p:sp>
        <p:nvSpPr>
          <p:cNvPr id="20523" name="Line 64"/>
          <p:cNvSpPr>
            <a:spLocks noChangeShapeType="1"/>
          </p:cNvSpPr>
          <p:nvPr/>
        </p:nvSpPr>
        <p:spPr bwMode="auto">
          <a:xfrm>
            <a:off x="6732240" y="3114158"/>
            <a:ext cx="43219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Universitas Negeri Yogyakarta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7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9234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476672"/>
            <a:ext cx="7992888" cy="84571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id-ID" b="0" dirty="0" smtClean="0"/>
              <a:t>9. Turunkan persamaan </a:t>
            </a:r>
            <a:r>
              <a:rPr lang="id-ID" b="0" dirty="0" smtClean="0"/>
              <a:t>laju reaksi </a:t>
            </a:r>
            <a:br>
              <a:rPr lang="id-ID" b="0" dirty="0" smtClean="0"/>
            </a:br>
            <a:r>
              <a:rPr lang="id-ID" b="0" dirty="0" smtClean="0"/>
              <a:t>agar diperoleh persamaan </a:t>
            </a:r>
            <a:r>
              <a:rPr lang="id-ID" b="0" dirty="0" smtClean="0"/>
              <a:t>garis lurus</a:t>
            </a:r>
          </a:p>
        </p:txBody>
      </p:sp>
      <p:sp>
        <p:nvSpPr>
          <p:cNvPr id="1119235" name="Rectangle 3"/>
          <p:cNvSpPr>
            <a:spLocks noGrp="1" noChangeArrowheads="1"/>
          </p:cNvSpPr>
          <p:nvPr>
            <p:ph idx="1"/>
          </p:nvPr>
        </p:nvSpPr>
        <p:spPr>
          <a:xfrm>
            <a:off x="1714500" y="2204864"/>
            <a:ext cx="5829300" cy="3443462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buNone/>
            </a:pPr>
            <a:r>
              <a:rPr lang="id-ID" dirty="0" smtClean="0"/>
              <a:t>a. untuk </a:t>
            </a:r>
            <a:r>
              <a:rPr lang="id-ID" dirty="0" smtClean="0"/>
              <a:t>reaksi orde 0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id-ID" dirty="0" smtClean="0"/>
          </a:p>
          <a:p>
            <a:pPr marL="0" indent="0" eaLnBrk="1" hangingPunct="1">
              <a:buNone/>
            </a:pPr>
            <a:r>
              <a:rPr lang="id-ID" dirty="0" smtClean="0"/>
              <a:t>b. </a:t>
            </a:r>
            <a:r>
              <a:rPr lang="id-ID" dirty="0" smtClean="0"/>
              <a:t>Untuk </a:t>
            </a:r>
            <a:r>
              <a:rPr lang="id-ID" dirty="0" smtClean="0"/>
              <a:t>reaksi orde 1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id-ID" dirty="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id-ID" dirty="0" smtClean="0"/>
          </a:p>
          <a:p>
            <a:pPr marL="0" indent="0" eaLnBrk="1" hangingPunct="1">
              <a:buNone/>
            </a:pPr>
            <a:r>
              <a:rPr lang="id-ID" smtClean="0"/>
              <a:t>c. Untuk </a:t>
            </a:r>
            <a:r>
              <a:rPr lang="id-ID" dirty="0" smtClean="0"/>
              <a:t>reaksi orde 2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d-ID" smtClean="0"/>
              <a:t>Universitas Negeri Yogyakarta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944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1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9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19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9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19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9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19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9234" grpId="0" animBg="1"/>
      <p:bldP spid="111923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322</Words>
  <Application>Microsoft Office PowerPoint</Application>
  <PresentationFormat>On-screen Show (4:3)</PresentationFormat>
  <Paragraphs>127</Paragraphs>
  <Slides>5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Equation</vt:lpstr>
      <vt:lpstr>Tugas Kelompok  @ 3 orang 19-26 oktober 2015</vt:lpstr>
      <vt:lpstr>Tugas Kelompok</vt:lpstr>
      <vt:lpstr>PowerPoint Presentation</vt:lpstr>
      <vt:lpstr>PowerPoint Presentation</vt:lpstr>
      <vt:lpstr>9. Turunkan persamaan laju reaksi  agar diperoleh persamaan garis lurus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Tugas Kelompok  @ 3 orang 19-26 oktober 2015</dc:title>
  <dc:creator>Toshiba</dc:creator>
  <cp:lastModifiedBy>Toshiba</cp:lastModifiedBy>
  <cp:revision>3</cp:revision>
  <dcterms:created xsi:type="dcterms:W3CDTF">2015-10-19T02:49:44Z</dcterms:created>
  <dcterms:modified xsi:type="dcterms:W3CDTF">2015-10-19T03:10:46Z</dcterms:modified>
</cp:coreProperties>
</file>