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4" d="100"/>
          <a:sy n="74" d="100"/>
        </p:scale>
        <p:origin x="408" y="6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5/16/2009</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5/16/2009</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5/16/2009</a:t>
            </a:fld>
            <a:endParaRPr lang="en-US" sz="1100" dirty="0">
              <a:solidFill>
                <a:schemeClr val="tx2"/>
              </a:solidFill>
            </a:endParaRPr>
          </a:p>
        </p:txBody>
      </p:sp>
      <p:sp>
        <p:nvSpPr>
          <p:cNvPr id="5" name="Footer Placeholder 4"/>
          <p:cNvSpPr>
            <a:spLocks noGrp="1"/>
          </p:cNvSpPr>
          <p:nvPr>
            <p:ph type="ftr" sz="quarter" idx="11"/>
          </p:nvPr>
        </p:nvSpPr>
        <p:spPr>
          <a:xfrm>
            <a:off x="2640597" y="6377459"/>
            <a:ext cx="3836404" cy="365125"/>
          </a:xfrm>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5/16/2009</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6BCBE8-30B0-4476-8762-9236B142003A}" type="datetimeFigureOut">
              <a:rPr lang="en-US" smtClean="0"/>
              <a:pPr/>
              <a:t>5/16/2009</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6BCBE8-30B0-4476-8762-9236B142003A}" type="datetimeFigureOut">
              <a:rPr lang="en-US" smtClean="0"/>
              <a:pPr/>
              <a:t>5/16/2009</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6BCBE8-30B0-4476-8762-9236B142003A}" type="datetimeFigureOut">
              <a:rPr lang="en-US" smtClean="0"/>
              <a:pPr/>
              <a:t>5/16/2009</a:t>
            </a:fld>
            <a:endParaRPr lang="en-US" sz="1100" dirty="0">
              <a:solidFill>
                <a:schemeClr val="tx2"/>
              </a:solidFill>
            </a:endParaRPr>
          </a:p>
        </p:txBody>
      </p:sp>
      <p:sp>
        <p:nvSpPr>
          <p:cNvPr id="8" name="Footer Placeholder 7"/>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6BCBE8-30B0-4476-8762-9236B142003A}" type="datetimeFigureOut">
              <a:rPr lang="en-US" smtClean="0"/>
              <a:pPr/>
              <a:t>5/16/2009</a:t>
            </a:fld>
            <a:endParaRPr lang="en-US" sz="1100" dirty="0">
              <a:solidFill>
                <a:schemeClr val="tx2"/>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BCBE8-30B0-4476-8762-9236B142003A}" type="datetimeFigureOut">
              <a:rPr lang="en-US" smtClean="0"/>
              <a:pPr/>
              <a:t>5/16/2009</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6BCBE8-30B0-4476-8762-9236B142003A}" type="datetimeFigureOut">
              <a:rPr lang="en-US" smtClean="0"/>
              <a:pPr/>
              <a:t>5/16/2009</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F6BCBE8-30B0-4476-8762-9236B142003A}" type="datetimeFigureOut">
              <a:rPr lang="en-US" smtClean="0"/>
              <a:pPr/>
              <a:t>5/16/2009</a:t>
            </a:fld>
            <a:endParaRPr lang="en-US" sz="1100" dirty="0">
              <a:solidFill>
                <a:schemeClr val="tx2"/>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339328" y="1170432"/>
            <a:ext cx="733864" cy="201168"/>
          </a:xfrm>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F6BCBE8-30B0-4476-8762-9236B142003A}" type="datetimeFigureOut">
              <a:rPr lang="en-US" smtClean="0"/>
              <a:pPr/>
              <a:t>5/16/2009</a:t>
            </a:fld>
            <a:endParaRPr lang="en-US" sz="1100" dirty="0">
              <a:solidFill>
                <a:schemeClr val="tx2"/>
              </a:solidFil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http://myschoolnet.ppk.kpm.my/pNp/kbsb/14rajah01.gif"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i="1" dirty="0" smtClean="0"/>
              <a:t>INDUCTIVE TEACHING METHODS</a:t>
            </a:r>
            <a:r>
              <a:rPr lang="en-US" sz="2400" dirty="0" smtClean="0"/>
              <a:t>: </a:t>
            </a:r>
            <a:br>
              <a:rPr lang="en-US" sz="2400" dirty="0" smtClean="0"/>
            </a:br>
            <a:r>
              <a:rPr lang="en-US" sz="2400" dirty="0" smtClean="0"/>
              <a:t>UPAYA INTERNALISASI </a:t>
            </a:r>
            <a:r>
              <a:rPr lang="en-US" sz="2400" i="1" dirty="0" smtClean="0"/>
              <a:t>SCIENTIFIC ATTITUDE</a:t>
            </a:r>
            <a:r>
              <a:rPr lang="en-US" sz="2400" dirty="0" smtClean="0"/>
              <a:t> MAHASISWA </a:t>
            </a:r>
            <a:br>
              <a:rPr lang="en-US" sz="2400" dirty="0" smtClean="0"/>
            </a:br>
            <a:r>
              <a:rPr lang="en-US" sz="2400" dirty="0" smtClean="0"/>
              <a:t>PADA MATA KULIAH PRAKTIKUM FISIKA DASAR I</a:t>
            </a:r>
            <a:br>
              <a:rPr lang="en-US" sz="2400" dirty="0" smtClean="0"/>
            </a:br>
            <a:endParaRPr lang="en-US" sz="2400" dirty="0"/>
          </a:p>
        </p:txBody>
      </p:sp>
      <p:sp>
        <p:nvSpPr>
          <p:cNvPr id="3" name="Subtitle 2"/>
          <p:cNvSpPr>
            <a:spLocks noGrp="1"/>
          </p:cNvSpPr>
          <p:nvPr>
            <p:ph type="subTitle" idx="1"/>
          </p:nvPr>
        </p:nvSpPr>
        <p:spPr/>
        <p:txBody>
          <a:bodyPr/>
          <a:lstStyle/>
          <a:p>
            <a:r>
              <a:rPr lang="en-US" dirty="0" err="1" smtClean="0"/>
              <a:t>Sabar</a:t>
            </a:r>
            <a:r>
              <a:rPr lang="en-US" dirty="0" smtClean="0"/>
              <a:t> </a:t>
            </a:r>
            <a:r>
              <a:rPr lang="en-US" dirty="0" err="1" smtClean="0"/>
              <a:t>Nurohman</a:t>
            </a:r>
            <a:endParaRPr lang="en-US" dirty="0" smtClean="0"/>
          </a:p>
          <a:p>
            <a:r>
              <a:rPr lang="en-US" dirty="0" err="1" smtClean="0"/>
              <a:t>Suharyanto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Petunjuk</a:t>
            </a:r>
            <a:r>
              <a:rPr lang="en-US" dirty="0" smtClean="0"/>
              <a:t> </a:t>
            </a:r>
            <a:r>
              <a:rPr lang="en-US" dirty="0" err="1" smtClean="0"/>
              <a:t>Praktikum</a:t>
            </a:r>
            <a:r>
              <a:rPr lang="en-US" dirty="0" smtClean="0"/>
              <a:t>:</a:t>
            </a:r>
            <a:endParaRPr lang="en-US" dirty="0"/>
          </a:p>
        </p:txBody>
      </p:sp>
      <p:graphicFrame>
        <p:nvGraphicFramePr>
          <p:cNvPr id="4" name="Content Placeholder 3"/>
          <p:cNvGraphicFramePr>
            <a:graphicFrameLocks noGrp="1"/>
          </p:cNvGraphicFramePr>
          <p:nvPr>
            <p:ph idx="1"/>
          </p:nvPr>
        </p:nvGraphicFramePr>
        <p:xfrm>
          <a:off x="71406" y="1500174"/>
          <a:ext cx="8786841" cy="5263084"/>
        </p:xfrm>
        <a:graphic>
          <a:graphicData uri="http://schemas.openxmlformats.org/drawingml/2006/table">
            <a:tbl>
              <a:tblPr/>
              <a:tblGrid>
                <a:gridCol w="823741"/>
                <a:gridCol w="3584256"/>
                <a:gridCol w="4378844"/>
              </a:tblGrid>
              <a:tr h="1259530">
                <a:tc>
                  <a:txBody>
                    <a:bodyPr/>
                    <a:lstStyle/>
                    <a:p>
                      <a:pPr marL="457200" algn="just">
                        <a:spcAft>
                          <a:spcPts val="0"/>
                        </a:spcAft>
                      </a:pPr>
                      <a:r>
                        <a:rPr lang="en-US" sz="2800">
                          <a:latin typeface="Times New Roman"/>
                          <a:ea typeface="Times New Roman"/>
                        </a:rPr>
                        <a:t>No</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2800">
                          <a:latin typeface="Times New Roman"/>
                          <a:ea typeface="Times New Roman"/>
                        </a:rPr>
                        <a:t>Petunjuk Praktikum “Tradisioanl”</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2800">
                          <a:latin typeface="Times New Roman"/>
                          <a:ea typeface="Times New Roman"/>
                        </a:rPr>
                        <a:t>Petunjuk Praktikuk yang Berbasis Inductive Teaching Methods</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011">
                <a:tc>
                  <a:txBody>
                    <a:bodyPr/>
                    <a:lstStyle/>
                    <a:p>
                      <a:pPr marL="457200" algn="just">
                        <a:spcAft>
                          <a:spcPts val="0"/>
                        </a:spcAft>
                      </a:pPr>
                      <a:r>
                        <a:rPr lang="en-US" sz="2800">
                          <a:latin typeface="Times New Roman"/>
                          <a:ea typeface="Times New Roman"/>
                        </a:rPr>
                        <a:t>1</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2800">
                          <a:latin typeface="Times New Roman"/>
                          <a:ea typeface="Times New Roman"/>
                        </a:rPr>
                        <a:t>Judul Percobaan</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2800">
                          <a:latin typeface="Times New Roman"/>
                          <a:ea typeface="Times New Roman"/>
                        </a:rPr>
                        <a:t>Judul Percobaan</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011">
                <a:tc>
                  <a:txBody>
                    <a:bodyPr/>
                    <a:lstStyle/>
                    <a:p>
                      <a:pPr marL="457200" algn="just">
                        <a:spcAft>
                          <a:spcPts val="0"/>
                        </a:spcAft>
                      </a:pPr>
                      <a:r>
                        <a:rPr lang="en-US" sz="2800">
                          <a:latin typeface="Times New Roman"/>
                          <a:ea typeface="Times New Roman"/>
                        </a:rPr>
                        <a:t>2</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2800">
                          <a:latin typeface="Times New Roman"/>
                          <a:ea typeface="Times New Roman"/>
                        </a:rPr>
                        <a:t>Tujuan Percobaan</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2800">
                          <a:latin typeface="Times New Roman"/>
                          <a:ea typeface="Times New Roman"/>
                        </a:rPr>
                        <a:t>Permasalahan</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011">
                <a:tc>
                  <a:txBody>
                    <a:bodyPr/>
                    <a:lstStyle/>
                    <a:p>
                      <a:pPr marL="457200" algn="just">
                        <a:spcAft>
                          <a:spcPts val="0"/>
                        </a:spcAft>
                      </a:pPr>
                      <a:r>
                        <a:rPr lang="en-US" sz="2800">
                          <a:latin typeface="Times New Roman"/>
                          <a:ea typeface="Times New Roman"/>
                        </a:rPr>
                        <a:t>3</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2800">
                          <a:latin typeface="Times New Roman"/>
                          <a:ea typeface="Times New Roman"/>
                        </a:rPr>
                        <a:t>Dasar Teori</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2800">
                          <a:latin typeface="Times New Roman"/>
                          <a:ea typeface="Times New Roman"/>
                        </a:rPr>
                        <a:t>Pendahuluan</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687">
                <a:tc>
                  <a:txBody>
                    <a:bodyPr/>
                    <a:lstStyle/>
                    <a:p>
                      <a:pPr marL="457200" algn="just">
                        <a:spcAft>
                          <a:spcPts val="0"/>
                        </a:spcAft>
                      </a:pPr>
                      <a:r>
                        <a:rPr lang="en-US" sz="2800">
                          <a:latin typeface="Times New Roman"/>
                          <a:ea typeface="Times New Roman"/>
                        </a:rPr>
                        <a:t>4</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2800">
                          <a:latin typeface="Times New Roman"/>
                          <a:ea typeface="Times New Roman"/>
                        </a:rPr>
                        <a:t>Alat dan Bahan</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2800">
                          <a:latin typeface="Times New Roman"/>
                          <a:ea typeface="Times New Roman"/>
                        </a:rPr>
                        <a:t>Prinsip percobaan/Dasar teori</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687">
                <a:tc>
                  <a:txBody>
                    <a:bodyPr/>
                    <a:lstStyle/>
                    <a:p>
                      <a:pPr marL="457200" algn="just">
                        <a:spcAft>
                          <a:spcPts val="0"/>
                        </a:spcAft>
                      </a:pPr>
                      <a:r>
                        <a:rPr lang="en-US" sz="2800">
                          <a:latin typeface="Times New Roman"/>
                          <a:ea typeface="Times New Roman"/>
                        </a:rPr>
                        <a:t>5</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2800">
                          <a:latin typeface="Times New Roman"/>
                          <a:ea typeface="Times New Roman"/>
                        </a:rPr>
                        <a:t>Cara Kerja</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2800">
                          <a:latin typeface="Times New Roman"/>
                          <a:ea typeface="Times New Roman"/>
                        </a:rPr>
                        <a:t>Pengenalan alat Percobaan</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011">
                <a:tc>
                  <a:txBody>
                    <a:bodyPr/>
                    <a:lstStyle/>
                    <a:p>
                      <a:pPr marL="457200" algn="just">
                        <a:spcAft>
                          <a:spcPts val="0"/>
                        </a:spcAft>
                      </a:pPr>
                      <a:r>
                        <a:rPr lang="en-US" sz="2800">
                          <a:latin typeface="Times New Roman"/>
                          <a:ea typeface="Times New Roman"/>
                        </a:rPr>
                        <a:t>6</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2800">
                          <a:latin typeface="Times New Roman"/>
                          <a:ea typeface="Times New Roman"/>
                        </a:rPr>
                        <a:t>----</a:t>
                      </a:r>
                      <a:endParaRPr lang="en-US"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2800" dirty="0" err="1">
                          <a:latin typeface="Times New Roman"/>
                          <a:ea typeface="Times New Roman"/>
                        </a:rPr>
                        <a:t>Tugas</a:t>
                      </a:r>
                      <a:endParaRPr lang="en-US"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Skenario</a:t>
            </a:r>
            <a:r>
              <a:rPr lang="en-US" dirty="0" smtClean="0"/>
              <a:t> </a:t>
            </a:r>
            <a:r>
              <a:rPr lang="en-US" dirty="0" err="1" smtClean="0"/>
              <a:t>Pembelajaran</a:t>
            </a:r>
            <a:r>
              <a:rPr lang="en-US" dirty="0" smtClean="0"/>
              <a:t> </a:t>
            </a:r>
            <a:r>
              <a:rPr lang="en-US" dirty="0" err="1" smtClean="0"/>
              <a:t>Siklus</a:t>
            </a:r>
            <a:r>
              <a:rPr lang="en-US" dirty="0" smtClean="0"/>
              <a:t> I</a:t>
            </a:r>
            <a:endParaRPr lang="en-US" dirty="0"/>
          </a:p>
        </p:txBody>
      </p:sp>
      <p:sp>
        <p:nvSpPr>
          <p:cNvPr id="3" name="Content Placeholder 2"/>
          <p:cNvSpPr>
            <a:spLocks noGrp="1"/>
          </p:cNvSpPr>
          <p:nvPr>
            <p:ph idx="1"/>
          </p:nvPr>
        </p:nvSpPr>
        <p:spPr>
          <a:xfrm>
            <a:off x="457200" y="1500198"/>
            <a:ext cx="8229600" cy="5643578"/>
          </a:xfrm>
        </p:spPr>
        <p:txBody>
          <a:bodyPr>
            <a:noAutofit/>
          </a:bodyPr>
          <a:lstStyle/>
          <a:p>
            <a:r>
              <a:rPr lang="en-US" sz="2500" dirty="0" err="1" smtClean="0"/>
              <a:t>Pertemuan</a:t>
            </a:r>
            <a:r>
              <a:rPr lang="en-US" sz="2500" dirty="0" smtClean="0"/>
              <a:t> </a:t>
            </a:r>
            <a:r>
              <a:rPr lang="en-US" sz="2500" dirty="0" err="1" smtClean="0"/>
              <a:t>Minggu</a:t>
            </a:r>
            <a:r>
              <a:rPr lang="en-US" sz="2500" dirty="0" smtClean="0"/>
              <a:t> I:  (1) </a:t>
            </a:r>
            <a:r>
              <a:rPr lang="en-US" sz="2500" dirty="0" err="1" smtClean="0"/>
              <a:t>Dosen</a:t>
            </a:r>
            <a:r>
              <a:rPr lang="en-US" sz="2500" dirty="0" smtClean="0"/>
              <a:t>/</a:t>
            </a:r>
            <a:r>
              <a:rPr lang="en-US" sz="2500" dirty="0" err="1" smtClean="0"/>
              <a:t>asisten</a:t>
            </a:r>
            <a:r>
              <a:rPr lang="en-US" sz="2500" dirty="0" smtClean="0"/>
              <a:t> </a:t>
            </a:r>
            <a:r>
              <a:rPr lang="en-US" sz="2500" dirty="0" err="1" smtClean="0"/>
              <a:t>mengungkapkan</a:t>
            </a:r>
            <a:r>
              <a:rPr lang="en-US" sz="2500" dirty="0" smtClean="0"/>
              <a:t> </a:t>
            </a:r>
            <a:r>
              <a:rPr lang="en-US" sz="2500" dirty="0" err="1" smtClean="0"/>
              <a:t>permasalahan</a:t>
            </a:r>
            <a:r>
              <a:rPr lang="en-US" sz="2500" dirty="0" smtClean="0"/>
              <a:t> </a:t>
            </a:r>
            <a:r>
              <a:rPr lang="en-US" sz="2500" dirty="0" err="1" smtClean="0"/>
              <a:t>eksperimen</a:t>
            </a:r>
            <a:r>
              <a:rPr lang="en-US" sz="2500" dirty="0" smtClean="0"/>
              <a:t> </a:t>
            </a:r>
            <a:r>
              <a:rPr lang="en-US" sz="2500" dirty="0" err="1" smtClean="0"/>
              <a:t>sesuai</a:t>
            </a:r>
            <a:r>
              <a:rPr lang="en-US" sz="2500" dirty="0" smtClean="0"/>
              <a:t> </a:t>
            </a:r>
            <a:r>
              <a:rPr lang="en-US" sz="2500" dirty="0" err="1" smtClean="0"/>
              <a:t>dengan</a:t>
            </a:r>
            <a:r>
              <a:rPr lang="en-US" sz="2500" dirty="0" smtClean="0"/>
              <a:t> yang </a:t>
            </a:r>
            <a:r>
              <a:rPr lang="en-US" sz="2500" dirty="0" err="1" smtClean="0"/>
              <a:t>tertera</a:t>
            </a:r>
            <a:r>
              <a:rPr lang="en-US" sz="2500" dirty="0" smtClean="0"/>
              <a:t> </a:t>
            </a:r>
            <a:r>
              <a:rPr lang="en-US" sz="2500" dirty="0" err="1" smtClean="0"/>
              <a:t>pada</a:t>
            </a:r>
            <a:r>
              <a:rPr lang="en-US" sz="2500" dirty="0" smtClean="0"/>
              <a:t> </a:t>
            </a:r>
            <a:r>
              <a:rPr lang="en-US" sz="2500" dirty="0" err="1" smtClean="0"/>
              <a:t>petunjuk</a:t>
            </a:r>
            <a:r>
              <a:rPr lang="en-US" sz="2500" dirty="0" smtClean="0"/>
              <a:t> </a:t>
            </a:r>
            <a:r>
              <a:rPr lang="en-US" sz="2500" dirty="0" err="1" smtClean="0"/>
              <a:t>praktikum</a:t>
            </a:r>
            <a:r>
              <a:rPr lang="en-US" sz="2500" dirty="0" smtClean="0"/>
              <a:t>. (2) </a:t>
            </a:r>
            <a:r>
              <a:rPr lang="en-US" sz="2500" dirty="0" err="1" smtClean="0"/>
              <a:t>Mahasiswa</a:t>
            </a:r>
            <a:r>
              <a:rPr lang="en-US" sz="2500" dirty="0" smtClean="0"/>
              <a:t> </a:t>
            </a:r>
            <a:r>
              <a:rPr lang="en-US" sz="2500" dirty="0" err="1" smtClean="0"/>
              <a:t>dibimbing</a:t>
            </a:r>
            <a:r>
              <a:rPr lang="en-US" sz="2500" dirty="0" smtClean="0"/>
              <a:t> </a:t>
            </a:r>
            <a:r>
              <a:rPr lang="en-US" sz="2500" dirty="0" err="1" smtClean="0"/>
              <a:t>untuk</a:t>
            </a:r>
            <a:r>
              <a:rPr lang="en-US" sz="2500" dirty="0" smtClean="0"/>
              <a:t> </a:t>
            </a:r>
            <a:r>
              <a:rPr lang="en-US" sz="2500" dirty="0" err="1" smtClean="0"/>
              <a:t>merumuskan</a:t>
            </a:r>
            <a:r>
              <a:rPr lang="en-US" sz="2500" dirty="0" smtClean="0"/>
              <a:t> </a:t>
            </a:r>
            <a:r>
              <a:rPr lang="en-US" sz="2500" dirty="0" err="1" smtClean="0"/>
              <a:t>tujuan</a:t>
            </a:r>
            <a:r>
              <a:rPr lang="en-US" sz="2500" dirty="0" smtClean="0"/>
              <a:t> </a:t>
            </a:r>
            <a:r>
              <a:rPr lang="en-US" sz="2500" dirty="0" err="1" smtClean="0"/>
              <a:t>praktikum</a:t>
            </a:r>
            <a:r>
              <a:rPr lang="en-US" sz="2500" dirty="0" smtClean="0"/>
              <a:t>. (3) </a:t>
            </a:r>
            <a:r>
              <a:rPr lang="en-US" sz="2500" dirty="0" err="1" smtClean="0"/>
              <a:t>Mahasiswa</a:t>
            </a:r>
            <a:r>
              <a:rPr lang="en-US" sz="2500" dirty="0" smtClean="0"/>
              <a:t> </a:t>
            </a:r>
            <a:r>
              <a:rPr lang="en-US" sz="2500" dirty="0" err="1" smtClean="0"/>
              <a:t>melakukan</a:t>
            </a:r>
            <a:r>
              <a:rPr lang="en-US" sz="2500" dirty="0" smtClean="0"/>
              <a:t> </a:t>
            </a:r>
            <a:r>
              <a:rPr lang="en-US" sz="2500" dirty="0" err="1" smtClean="0"/>
              <a:t>kajian</a:t>
            </a:r>
            <a:r>
              <a:rPr lang="en-US" sz="2500" dirty="0" smtClean="0"/>
              <a:t> </a:t>
            </a:r>
            <a:r>
              <a:rPr lang="en-US" sz="2500" dirty="0" err="1" smtClean="0"/>
              <a:t>literatur</a:t>
            </a:r>
            <a:r>
              <a:rPr lang="en-US" sz="2500" dirty="0" smtClean="0"/>
              <a:t> (</a:t>
            </a:r>
            <a:r>
              <a:rPr lang="en-US" sz="2500" dirty="0" err="1" smtClean="0"/>
              <a:t>membaca</a:t>
            </a:r>
            <a:r>
              <a:rPr lang="en-US" sz="2500" dirty="0" smtClean="0"/>
              <a:t> </a:t>
            </a:r>
            <a:r>
              <a:rPr lang="en-US" sz="2500" dirty="0" err="1" smtClean="0"/>
              <a:t>referensi</a:t>
            </a:r>
            <a:r>
              <a:rPr lang="en-US" sz="2500" dirty="0" smtClean="0"/>
              <a:t>) yang </a:t>
            </a:r>
            <a:r>
              <a:rPr lang="en-US" sz="2500" dirty="0" err="1" smtClean="0"/>
              <a:t>sesuai</a:t>
            </a:r>
            <a:r>
              <a:rPr lang="en-US" sz="2500" dirty="0" smtClean="0"/>
              <a:t> </a:t>
            </a:r>
            <a:r>
              <a:rPr lang="en-US" sz="2500" dirty="0" err="1" smtClean="0"/>
              <a:t>dengan</a:t>
            </a:r>
            <a:r>
              <a:rPr lang="en-US" sz="2500" dirty="0" smtClean="0"/>
              <a:t> </a:t>
            </a:r>
            <a:r>
              <a:rPr lang="en-US" sz="2500" dirty="0" err="1" smtClean="0"/>
              <a:t>permasalahan</a:t>
            </a:r>
            <a:r>
              <a:rPr lang="en-US" sz="2500" dirty="0" smtClean="0"/>
              <a:t> </a:t>
            </a:r>
            <a:r>
              <a:rPr lang="en-US" sz="2500" dirty="0" err="1" smtClean="0"/>
              <a:t>eksperimen</a:t>
            </a:r>
            <a:r>
              <a:rPr lang="en-US" sz="2500" dirty="0" smtClean="0"/>
              <a:t>, (4) </a:t>
            </a:r>
            <a:r>
              <a:rPr lang="en-US" sz="2500" dirty="0" err="1" smtClean="0"/>
              <a:t>Mahasiswa</a:t>
            </a:r>
            <a:r>
              <a:rPr lang="en-US" sz="2500" dirty="0" smtClean="0"/>
              <a:t> </a:t>
            </a:r>
            <a:r>
              <a:rPr lang="en-US" sz="2500" dirty="0" err="1" smtClean="0"/>
              <a:t>dibimbing</a:t>
            </a:r>
            <a:r>
              <a:rPr lang="en-US" sz="2500" dirty="0" smtClean="0"/>
              <a:t> </a:t>
            </a:r>
            <a:r>
              <a:rPr lang="en-US" sz="2500" dirty="0" err="1" smtClean="0"/>
              <a:t>untuk</a:t>
            </a:r>
            <a:r>
              <a:rPr lang="en-US" sz="2500" dirty="0" smtClean="0"/>
              <a:t> </a:t>
            </a:r>
            <a:r>
              <a:rPr lang="en-US" sz="2500" dirty="0" err="1" smtClean="0"/>
              <a:t>merumuskan</a:t>
            </a:r>
            <a:r>
              <a:rPr lang="en-US" sz="2500" dirty="0" smtClean="0"/>
              <a:t> </a:t>
            </a:r>
            <a:r>
              <a:rPr lang="en-US" sz="2500" dirty="0" err="1" smtClean="0"/>
              <a:t>hipotesis</a:t>
            </a:r>
            <a:r>
              <a:rPr lang="en-US" sz="2500" dirty="0" smtClean="0"/>
              <a:t>. (5) </a:t>
            </a:r>
            <a:r>
              <a:rPr lang="en-US" sz="2500" dirty="0" err="1" smtClean="0"/>
              <a:t>Mahasiswa</a:t>
            </a:r>
            <a:r>
              <a:rPr lang="en-US" sz="2500" dirty="0" smtClean="0"/>
              <a:t> </a:t>
            </a:r>
            <a:r>
              <a:rPr lang="en-US" sz="2500" dirty="0" err="1" smtClean="0"/>
              <a:t>dibimbing</a:t>
            </a:r>
            <a:r>
              <a:rPr lang="en-US" sz="2500" dirty="0" smtClean="0"/>
              <a:t> </a:t>
            </a:r>
            <a:r>
              <a:rPr lang="en-US" sz="2500" dirty="0" err="1" smtClean="0"/>
              <a:t>untuk</a:t>
            </a:r>
            <a:r>
              <a:rPr lang="en-US" sz="2500" dirty="0" smtClean="0"/>
              <a:t> </a:t>
            </a:r>
            <a:r>
              <a:rPr lang="en-US" sz="2500" dirty="0" err="1" smtClean="0"/>
              <a:t>mendisain</a:t>
            </a:r>
            <a:r>
              <a:rPr lang="en-US" sz="2500" dirty="0" smtClean="0"/>
              <a:t> </a:t>
            </a:r>
            <a:r>
              <a:rPr lang="en-US" sz="2500" dirty="0" err="1" smtClean="0"/>
              <a:t>suatu</a:t>
            </a:r>
            <a:r>
              <a:rPr lang="en-US" sz="2500" dirty="0" smtClean="0"/>
              <a:t> </a:t>
            </a:r>
            <a:r>
              <a:rPr lang="en-US" sz="2500" dirty="0" err="1" smtClean="0"/>
              <a:t>eksperimen</a:t>
            </a:r>
            <a:r>
              <a:rPr lang="en-US" sz="2500" dirty="0" smtClean="0"/>
              <a:t> </a:t>
            </a:r>
            <a:r>
              <a:rPr lang="en-US" sz="2500" dirty="0" err="1" smtClean="0"/>
              <a:t>untuk</a:t>
            </a:r>
            <a:r>
              <a:rPr lang="en-US" sz="2500" dirty="0" smtClean="0"/>
              <a:t> </a:t>
            </a:r>
            <a:r>
              <a:rPr lang="en-US" sz="2500" dirty="0" err="1" smtClean="0"/>
              <a:t>menguji</a:t>
            </a:r>
            <a:r>
              <a:rPr lang="en-US" sz="2500" dirty="0" smtClean="0"/>
              <a:t> </a:t>
            </a:r>
            <a:r>
              <a:rPr lang="en-US" sz="2500" dirty="0" err="1" smtClean="0"/>
              <a:t>hipotesis</a:t>
            </a:r>
            <a:r>
              <a:rPr lang="en-US" sz="2500" dirty="0" smtClean="0"/>
              <a:t>. </a:t>
            </a:r>
          </a:p>
          <a:p>
            <a:r>
              <a:rPr lang="en-US" sz="2500" dirty="0" err="1" smtClean="0"/>
              <a:t>Pertemuan</a:t>
            </a:r>
            <a:r>
              <a:rPr lang="en-US" sz="2500" dirty="0" smtClean="0"/>
              <a:t> </a:t>
            </a:r>
            <a:r>
              <a:rPr lang="en-US" sz="2500" dirty="0" err="1" smtClean="0"/>
              <a:t>Minggu</a:t>
            </a:r>
            <a:r>
              <a:rPr lang="en-US" sz="2500" dirty="0" smtClean="0"/>
              <a:t> II: (6) </a:t>
            </a:r>
            <a:r>
              <a:rPr lang="en-US" sz="2500" dirty="0" err="1" smtClean="0"/>
              <a:t>Mahasiswa</a:t>
            </a:r>
            <a:r>
              <a:rPr lang="en-US" sz="2500" dirty="0" smtClean="0"/>
              <a:t> </a:t>
            </a:r>
            <a:r>
              <a:rPr lang="en-US" sz="2500" dirty="0" err="1" smtClean="0"/>
              <a:t>melakukan</a:t>
            </a:r>
            <a:r>
              <a:rPr lang="en-US" sz="2500" dirty="0" smtClean="0"/>
              <a:t> </a:t>
            </a:r>
            <a:r>
              <a:rPr lang="en-US" sz="2500" dirty="0" err="1" smtClean="0"/>
              <a:t>eksperimen</a:t>
            </a:r>
            <a:r>
              <a:rPr lang="en-US" sz="2500" dirty="0" smtClean="0"/>
              <a:t> </a:t>
            </a:r>
            <a:r>
              <a:rPr lang="en-US" sz="2500" dirty="0" err="1" smtClean="0"/>
              <a:t>dan</a:t>
            </a:r>
            <a:r>
              <a:rPr lang="en-US" sz="2500" dirty="0" smtClean="0"/>
              <a:t> </a:t>
            </a:r>
            <a:r>
              <a:rPr lang="en-US" sz="2500" dirty="0" err="1" smtClean="0"/>
              <a:t>mengambil</a:t>
            </a:r>
            <a:r>
              <a:rPr lang="en-US" sz="2500" dirty="0" smtClean="0"/>
              <a:t> data </a:t>
            </a:r>
            <a:r>
              <a:rPr lang="en-US" sz="2500" dirty="0" err="1" smtClean="0"/>
              <a:t>hasil</a:t>
            </a:r>
            <a:r>
              <a:rPr lang="en-US" sz="2500" dirty="0" smtClean="0"/>
              <a:t> </a:t>
            </a:r>
            <a:r>
              <a:rPr lang="en-US" sz="2500" dirty="0" err="1" smtClean="0"/>
              <a:t>eksperimen</a:t>
            </a:r>
            <a:r>
              <a:rPr lang="en-US" sz="2500" dirty="0" smtClean="0"/>
              <a:t>. (7) </a:t>
            </a:r>
            <a:r>
              <a:rPr lang="en-US" sz="2500" dirty="0" err="1" smtClean="0"/>
              <a:t>Mahasiswa</a:t>
            </a:r>
            <a:r>
              <a:rPr lang="en-US" sz="2500" dirty="0" smtClean="0"/>
              <a:t> </a:t>
            </a:r>
            <a:r>
              <a:rPr lang="en-US" sz="2500" dirty="0" err="1" smtClean="0"/>
              <a:t>menganalisis</a:t>
            </a:r>
            <a:r>
              <a:rPr lang="en-US" sz="2500" dirty="0" smtClean="0"/>
              <a:t>, </a:t>
            </a:r>
            <a:r>
              <a:rPr lang="en-US" sz="2500" dirty="0" err="1" smtClean="0"/>
              <a:t>membahas</a:t>
            </a:r>
            <a:r>
              <a:rPr lang="en-US" sz="2500" dirty="0" smtClean="0"/>
              <a:t>, </a:t>
            </a:r>
            <a:r>
              <a:rPr lang="en-US" sz="2500" dirty="0" err="1" smtClean="0"/>
              <a:t>dan</a:t>
            </a:r>
            <a:r>
              <a:rPr lang="en-US" sz="2500" dirty="0" smtClean="0"/>
              <a:t> </a:t>
            </a:r>
            <a:r>
              <a:rPr lang="en-US" sz="2500" dirty="0" err="1" smtClean="0"/>
              <a:t>menyimpulkan</a:t>
            </a:r>
            <a:r>
              <a:rPr lang="en-US" sz="2500" dirty="0" smtClean="0"/>
              <a:t> </a:t>
            </a:r>
            <a:r>
              <a:rPr lang="en-US" sz="2500" dirty="0" err="1" smtClean="0"/>
              <a:t>hasil</a:t>
            </a:r>
            <a:r>
              <a:rPr lang="en-US" sz="2500" dirty="0" smtClean="0"/>
              <a:t> </a:t>
            </a:r>
            <a:r>
              <a:rPr lang="en-US" sz="2500" dirty="0" err="1" smtClean="0"/>
              <a:t>eksperimen</a:t>
            </a:r>
            <a:r>
              <a:rPr lang="en-US" sz="2500" dirty="0" smtClean="0"/>
              <a:t> </a:t>
            </a:r>
            <a:r>
              <a:rPr lang="en-US" sz="2500" dirty="0" err="1" smtClean="0"/>
              <a:t>melalui</a:t>
            </a:r>
            <a:r>
              <a:rPr lang="en-US" sz="2500" dirty="0" smtClean="0"/>
              <a:t> </a:t>
            </a:r>
            <a:r>
              <a:rPr lang="en-US" sz="2500" dirty="0" err="1" smtClean="0"/>
              <a:t>laporan</a:t>
            </a:r>
            <a:r>
              <a:rPr lang="en-US" sz="2500" dirty="0" smtClean="0"/>
              <a:t> </a:t>
            </a:r>
            <a:r>
              <a:rPr lang="en-US" sz="2500" dirty="0" err="1" smtClean="0"/>
              <a:t>praktikum</a:t>
            </a:r>
            <a:r>
              <a:rPr lang="en-US" sz="2500" dirty="0" smtClean="0"/>
              <a:t>.</a:t>
            </a:r>
          </a:p>
          <a:p>
            <a:endParaRPr lang="en-US" sz="25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Hasil</a:t>
            </a:r>
            <a:r>
              <a:rPr lang="en-US" dirty="0" smtClean="0"/>
              <a:t> </a:t>
            </a:r>
            <a:r>
              <a:rPr lang="en-US" dirty="0" err="1" smtClean="0"/>
              <a:t>Tindakan</a:t>
            </a:r>
            <a:r>
              <a:rPr lang="en-US" dirty="0" smtClean="0"/>
              <a:t> </a:t>
            </a:r>
            <a:r>
              <a:rPr lang="en-US" dirty="0" err="1" smtClean="0"/>
              <a:t>Siklus</a:t>
            </a:r>
            <a:r>
              <a:rPr lang="en-US" dirty="0" smtClean="0"/>
              <a:t> I</a:t>
            </a:r>
            <a:endParaRPr lang="en-US" dirty="0"/>
          </a:p>
        </p:txBody>
      </p:sp>
      <p:graphicFrame>
        <p:nvGraphicFramePr>
          <p:cNvPr id="4" name="Content Placeholder 3"/>
          <p:cNvGraphicFramePr>
            <a:graphicFrameLocks noGrp="1"/>
          </p:cNvGraphicFramePr>
          <p:nvPr>
            <p:ph idx="1"/>
          </p:nvPr>
        </p:nvGraphicFramePr>
        <p:xfrm>
          <a:off x="1" y="1486980"/>
          <a:ext cx="9143998" cy="5371044"/>
        </p:xfrm>
        <a:graphic>
          <a:graphicData uri="http://schemas.openxmlformats.org/drawingml/2006/table">
            <a:tbl>
              <a:tblPr/>
              <a:tblGrid>
                <a:gridCol w="643851"/>
                <a:gridCol w="7160848"/>
                <a:gridCol w="1339299"/>
              </a:tblGrid>
              <a:tr h="385529">
                <a:tc>
                  <a:txBody>
                    <a:bodyPr/>
                    <a:lstStyle/>
                    <a:p>
                      <a:pPr marL="457200" algn="ctr">
                        <a:spcAft>
                          <a:spcPts val="0"/>
                        </a:spcAft>
                      </a:pPr>
                      <a:r>
                        <a:rPr lang="en-US" sz="900" b="1" dirty="0">
                          <a:latin typeface="Times New Roman"/>
                          <a:ea typeface="Times New Roman"/>
                        </a:rPr>
                        <a:t>No.</a:t>
                      </a:r>
                      <a:endParaRPr lang="en-US" sz="10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800" b="1" dirty="0" err="1">
                          <a:latin typeface="Times New Roman"/>
                          <a:ea typeface="Times New Roman"/>
                        </a:rPr>
                        <a:t>Indikator</a:t>
                      </a:r>
                      <a:endParaRPr lang="en-US" sz="20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600" b="1" dirty="0" err="1">
                          <a:latin typeface="Times New Roman"/>
                          <a:ea typeface="Times New Roman"/>
                        </a:rPr>
                        <a:t>Nilai</a:t>
                      </a:r>
                      <a:endParaRPr lang="en-US" sz="18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019">
                <a:tc>
                  <a:txBody>
                    <a:bodyPr/>
                    <a:lstStyle/>
                    <a:p>
                      <a:pPr marL="457200" algn="ctr">
                        <a:spcAft>
                          <a:spcPts val="0"/>
                        </a:spcAft>
                      </a:pPr>
                      <a:r>
                        <a:rPr lang="en-US" sz="900">
                          <a:latin typeface="Times New Roman"/>
                          <a:ea typeface="Times New Roman"/>
                        </a:rPr>
                        <a:t>1.</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400" dirty="0" err="1">
                          <a:latin typeface="Times New Roman"/>
                          <a:ea typeface="Times New Roman"/>
                        </a:rPr>
                        <a:t>Percaya</a:t>
                      </a:r>
                      <a:r>
                        <a:rPr lang="en-US" sz="1400" dirty="0">
                          <a:latin typeface="Times New Roman"/>
                          <a:ea typeface="Times New Roman"/>
                        </a:rPr>
                        <a:t> </a:t>
                      </a:r>
                      <a:r>
                        <a:rPr lang="en-US" sz="1400" dirty="0" err="1">
                          <a:latin typeface="Times New Roman"/>
                          <a:ea typeface="Times New Roman"/>
                        </a:rPr>
                        <a:t>pada</a:t>
                      </a:r>
                      <a:r>
                        <a:rPr lang="en-US" sz="1400" dirty="0">
                          <a:latin typeface="Times New Roman"/>
                          <a:ea typeface="Times New Roman"/>
                        </a:rPr>
                        <a:t> </a:t>
                      </a:r>
                      <a:r>
                        <a:rPr lang="en-US" sz="1400" dirty="0" err="1">
                          <a:latin typeface="Times New Roman"/>
                          <a:ea typeface="Times New Roman"/>
                        </a:rPr>
                        <a:t>hubungan</a:t>
                      </a:r>
                      <a:r>
                        <a:rPr lang="en-US" sz="1400" dirty="0">
                          <a:latin typeface="Times New Roman"/>
                          <a:ea typeface="Times New Roman"/>
                        </a:rPr>
                        <a:t> </a:t>
                      </a:r>
                      <a:r>
                        <a:rPr lang="en-US" sz="1400" dirty="0" err="1">
                          <a:latin typeface="Times New Roman"/>
                          <a:ea typeface="Times New Roman"/>
                        </a:rPr>
                        <a:t>sebab</a:t>
                      </a:r>
                      <a:r>
                        <a:rPr lang="en-US" sz="1400" dirty="0">
                          <a:latin typeface="Times New Roman"/>
                          <a:ea typeface="Times New Roman"/>
                        </a:rPr>
                        <a:t> </a:t>
                      </a:r>
                      <a:r>
                        <a:rPr lang="en-US" sz="1400" dirty="0" err="1">
                          <a:latin typeface="Times New Roman"/>
                          <a:ea typeface="Times New Roman"/>
                        </a:rPr>
                        <a:t>akibat</a:t>
                      </a:r>
                      <a:endParaRPr lang="en-US" sz="16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400" dirty="0">
                          <a:latin typeface="Times New Roman"/>
                          <a:ea typeface="Times New Roman"/>
                        </a:rPr>
                        <a:t>99%</a:t>
                      </a:r>
                      <a:endParaRPr lang="en-US" sz="16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019">
                <a:tc>
                  <a:txBody>
                    <a:bodyPr/>
                    <a:lstStyle/>
                    <a:p>
                      <a:pPr marL="457200" algn="ctr">
                        <a:spcAft>
                          <a:spcPts val="0"/>
                        </a:spcAft>
                      </a:pPr>
                      <a:r>
                        <a:rPr lang="en-US" sz="900">
                          <a:latin typeface="Times New Roman"/>
                          <a:ea typeface="Times New Roman"/>
                        </a:rPr>
                        <a:t>2.</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600" dirty="0" err="1">
                          <a:latin typeface="Times New Roman"/>
                          <a:ea typeface="Times New Roman"/>
                        </a:rPr>
                        <a:t>Mengambil</a:t>
                      </a:r>
                      <a:r>
                        <a:rPr lang="en-US" sz="1600" dirty="0">
                          <a:latin typeface="Times New Roman"/>
                          <a:ea typeface="Times New Roman"/>
                        </a:rPr>
                        <a:t> </a:t>
                      </a:r>
                      <a:r>
                        <a:rPr lang="en-US" sz="1600" dirty="0" err="1">
                          <a:latin typeface="Times New Roman"/>
                          <a:ea typeface="Times New Roman"/>
                        </a:rPr>
                        <a:t>keputusan</a:t>
                      </a:r>
                      <a:r>
                        <a:rPr lang="en-US" sz="1600" dirty="0">
                          <a:latin typeface="Times New Roman"/>
                          <a:ea typeface="Times New Roman"/>
                        </a:rPr>
                        <a:t> </a:t>
                      </a:r>
                      <a:r>
                        <a:rPr lang="en-US" sz="1600" dirty="0" err="1">
                          <a:latin typeface="Times New Roman"/>
                          <a:ea typeface="Times New Roman"/>
                        </a:rPr>
                        <a:t>setelah</a:t>
                      </a:r>
                      <a:r>
                        <a:rPr lang="en-US" sz="1600" dirty="0">
                          <a:latin typeface="Times New Roman"/>
                          <a:ea typeface="Times New Roman"/>
                        </a:rPr>
                        <a:t> </a:t>
                      </a:r>
                      <a:r>
                        <a:rPr lang="en-US" sz="1600" dirty="0" err="1">
                          <a:latin typeface="Times New Roman"/>
                          <a:ea typeface="Times New Roman"/>
                        </a:rPr>
                        <a:t>memperoleh</a:t>
                      </a:r>
                      <a:r>
                        <a:rPr lang="en-US" sz="1600" dirty="0">
                          <a:latin typeface="Times New Roman"/>
                          <a:ea typeface="Times New Roman"/>
                        </a:rPr>
                        <a:t> data yang </a:t>
                      </a:r>
                      <a:r>
                        <a:rPr lang="en-US" sz="1600" dirty="0" err="1">
                          <a:latin typeface="Times New Roman"/>
                          <a:ea typeface="Times New Roman"/>
                        </a:rPr>
                        <a:t>cukup</a:t>
                      </a:r>
                      <a:r>
                        <a:rPr lang="en-US" sz="1600" dirty="0">
                          <a:latin typeface="Times New Roman"/>
                          <a:ea typeface="Times New Roman"/>
                        </a:rPr>
                        <a:t> </a:t>
                      </a:r>
                      <a:r>
                        <a:rPr lang="en-US" sz="1600" dirty="0" err="1">
                          <a:latin typeface="Times New Roman"/>
                          <a:ea typeface="Times New Roman"/>
                        </a:rPr>
                        <a:t>memadai</a:t>
                      </a:r>
                      <a:endParaRPr lang="en-US" sz="18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400" dirty="0">
                          <a:latin typeface="Times New Roman"/>
                          <a:ea typeface="Times New Roman"/>
                        </a:rPr>
                        <a:t>56%</a:t>
                      </a:r>
                      <a:endParaRPr lang="en-US" sz="16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019">
                <a:tc>
                  <a:txBody>
                    <a:bodyPr/>
                    <a:lstStyle/>
                    <a:p>
                      <a:pPr marL="457200" algn="ctr">
                        <a:spcAft>
                          <a:spcPts val="0"/>
                        </a:spcAft>
                      </a:pPr>
                      <a:r>
                        <a:rPr lang="en-US" sz="900">
                          <a:latin typeface="Times New Roman"/>
                          <a:ea typeface="Times New Roman"/>
                        </a:rPr>
                        <a:t>3.</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600" dirty="0" err="1">
                          <a:latin typeface="Times New Roman"/>
                          <a:ea typeface="Times New Roman"/>
                        </a:rPr>
                        <a:t>Menekankan</a:t>
                      </a:r>
                      <a:r>
                        <a:rPr lang="en-US" sz="1600" dirty="0">
                          <a:latin typeface="Times New Roman"/>
                          <a:ea typeface="Times New Roman"/>
                        </a:rPr>
                        <a:t> </a:t>
                      </a:r>
                      <a:r>
                        <a:rPr lang="en-US" sz="1600" dirty="0" err="1">
                          <a:latin typeface="Times New Roman"/>
                          <a:ea typeface="Times New Roman"/>
                        </a:rPr>
                        <a:t>pada</a:t>
                      </a:r>
                      <a:r>
                        <a:rPr lang="en-US" sz="1600" dirty="0">
                          <a:latin typeface="Times New Roman"/>
                          <a:ea typeface="Times New Roman"/>
                        </a:rPr>
                        <a:t> </a:t>
                      </a:r>
                      <a:r>
                        <a:rPr lang="en-US" sz="1600" dirty="0" err="1">
                          <a:latin typeface="Times New Roman"/>
                          <a:ea typeface="Times New Roman"/>
                        </a:rPr>
                        <a:t>bukti</a:t>
                      </a:r>
                      <a:r>
                        <a:rPr lang="en-US" sz="1600" dirty="0">
                          <a:latin typeface="Times New Roman"/>
                          <a:ea typeface="Times New Roman"/>
                        </a:rPr>
                        <a:t> </a:t>
                      </a:r>
                      <a:r>
                        <a:rPr lang="en-US" sz="1600" dirty="0" err="1">
                          <a:latin typeface="Times New Roman"/>
                          <a:ea typeface="Times New Roman"/>
                        </a:rPr>
                        <a:t>nyata</a:t>
                      </a:r>
                      <a:endParaRPr lang="en-US" sz="18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400" dirty="0">
                          <a:latin typeface="Times New Roman"/>
                          <a:ea typeface="Times New Roman"/>
                        </a:rPr>
                        <a:t>65%</a:t>
                      </a:r>
                      <a:endParaRPr lang="en-US" sz="16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019">
                <a:tc>
                  <a:txBody>
                    <a:bodyPr/>
                    <a:lstStyle/>
                    <a:p>
                      <a:pPr marL="457200" algn="ctr">
                        <a:spcAft>
                          <a:spcPts val="0"/>
                        </a:spcAft>
                      </a:pPr>
                      <a:r>
                        <a:rPr lang="en-US" sz="900">
                          <a:latin typeface="Times New Roman"/>
                          <a:ea typeface="Times New Roman"/>
                        </a:rPr>
                        <a:t>4.</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400" dirty="0" err="1">
                          <a:latin typeface="Times New Roman"/>
                          <a:ea typeface="Times New Roman"/>
                        </a:rPr>
                        <a:t>Berpikiran</a:t>
                      </a:r>
                      <a:r>
                        <a:rPr lang="en-US" sz="1400" dirty="0">
                          <a:latin typeface="Times New Roman"/>
                          <a:ea typeface="Times New Roman"/>
                        </a:rPr>
                        <a:t> </a:t>
                      </a:r>
                      <a:r>
                        <a:rPr lang="en-US" sz="1400" dirty="0" err="1">
                          <a:latin typeface="Times New Roman"/>
                          <a:ea typeface="Times New Roman"/>
                        </a:rPr>
                        <a:t>terbuka</a:t>
                      </a:r>
                      <a:endParaRPr lang="en-US" sz="16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400" dirty="0">
                          <a:latin typeface="Times New Roman"/>
                          <a:ea typeface="Times New Roman"/>
                        </a:rPr>
                        <a:t>68%</a:t>
                      </a:r>
                      <a:endParaRPr lang="en-US" sz="16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019">
                <a:tc>
                  <a:txBody>
                    <a:bodyPr/>
                    <a:lstStyle/>
                    <a:p>
                      <a:pPr marL="457200" algn="ctr">
                        <a:spcAft>
                          <a:spcPts val="0"/>
                        </a:spcAft>
                      </a:pPr>
                      <a:r>
                        <a:rPr lang="en-US" sz="900">
                          <a:latin typeface="Times New Roman"/>
                          <a:ea typeface="Times New Roman"/>
                        </a:rPr>
                        <a:t>5.</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600" dirty="0" err="1">
                          <a:latin typeface="Times New Roman"/>
                          <a:ea typeface="Times New Roman"/>
                        </a:rPr>
                        <a:t>Keselarasan</a:t>
                      </a:r>
                      <a:r>
                        <a:rPr lang="en-US" sz="1600" dirty="0">
                          <a:latin typeface="Times New Roman"/>
                          <a:ea typeface="Times New Roman"/>
                        </a:rPr>
                        <a:t> </a:t>
                      </a:r>
                      <a:r>
                        <a:rPr lang="en-US" sz="1600" dirty="0" err="1">
                          <a:latin typeface="Times New Roman"/>
                          <a:ea typeface="Times New Roman"/>
                        </a:rPr>
                        <a:t>antara</a:t>
                      </a:r>
                      <a:r>
                        <a:rPr lang="en-US" sz="1600" dirty="0">
                          <a:latin typeface="Times New Roman"/>
                          <a:ea typeface="Times New Roman"/>
                        </a:rPr>
                        <a:t> </a:t>
                      </a:r>
                      <a:r>
                        <a:rPr lang="en-US" sz="1600" dirty="0" err="1">
                          <a:latin typeface="Times New Roman"/>
                          <a:ea typeface="Times New Roman"/>
                        </a:rPr>
                        <a:t>ucapan</a:t>
                      </a:r>
                      <a:r>
                        <a:rPr lang="en-US" sz="1600" dirty="0">
                          <a:latin typeface="Times New Roman"/>
                          <a:ea typeface="Times New Roman"/>
                        </a:rPr>
                        <a:t> </a:t>
                      </a:r>
                      <a:r>
                        <a:rPr lang="en-US" sz="1600" dirty="0" err="1">
                          <a:latin typeface="Times New Roman"/>
                          <a:ea typeface="Times New Roman"/>
                        </a:rPr>
                        <a:t>dan</a:t>
                      </a:r>
                      <a:r>
                        <a:rPr lang="en-US" sz="1600" dirty="0">
                          <a:latin typeface="Times New Roman"/>
                          <a:ea typeface="Times New Roman"/>
                        </a:rPr>
                        <a:t> </a:t>
                      </a:r>
                      <a:r>
                        <a:rPr lang="en-US" sz="1600" dirty="0" err="1">
                          <a:latin typeface="Times New Roman"/>
                          <a:ea typeface="Times New Roman"/>
                        </a:rPr>
                        <a:t>perbuatan</a:t>
                      </a:r>
                      <a:endParaRPr lang="en-US" sz="18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400" dirty="0">
                          <a:latin typeface="Times New Roman"/>
                          <a:ea typeface="Times New Roman"/>
                        </a:rPr>
                        <a:t>75%</a:t>
                      </a:r>
                      <a:endParaRPr lang="en-US" sz="16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019">
                <a:tc>
                  <a:txBody>
                    <a:bodyPr/>
                    <a:lstStyle/>
                    <a:p>
                      <a:pPr marL="457200" algn="ctr">
                        <a:spcAft>
                          <a:spcPts val="0"/>
                        </a:spcAft>
                      </a:pPr>
                      <a:r>
                        <a:rPr lang="en-US" sz="900">
                          <a:latin typeface="Times New Roman"/>
                          <a:ea typeface="Times New Roman"/>
                        </a:rPr>
                        <a:t>6.</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600" dirty="0" err="1">
                          <a:latin typeface="Times New Roman"/>
                          <a:ea typeface="Times New Roman"/>
                        </a:rPr>
                        <a:t>Kejujuran</a:t>
                      </a:r>
                      <a:r>
                        <a:rPr lang="en-US" sz="1600" dirty="0">
                          <a:latin typeface="Times New Roman"/>
                          <a:ea typeface="Times New Roman"/>
                        </a:rPr>
                        <a:t> </a:t>
                      </a:r>
                      <a:r>
                        <a:rPr lang="en-US" sz="1600" dirty="0" err="1">
                          <a:latin typeface="Times New Roman"/>
                          <a:ea typeface="Times New Roman"/>
                        </a:rPr>
                        <a:t>intelektual</a:t>
                      </a:r>
                      <a:endParaRPr lang="en-US" sz="18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400" dirty="0">
                          <a:latin typeface="Times New Roman"/>
                          <a:ea typeface="Times New Roman"/>
                        </a:rPr>
                        <a:t>79%</a:t>
                      </a:r>
                      <a:endParaRPr lang="en-US" sz="16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019">
                <a:tc>
                  <a:txBody>
                    <a:bodyPr/>
                    <a:lstStyle/>
                    <a:p>
                      <a:pPr marL="457200" algn="ctr">
                        <a:spcAft>
                          <a:spcPts val="0"/>
                        </a:spcAft>
                      </a:pPr>
                      <a:r>
                        <a:rPr lang="en-US" sz="900">
                          <a:latin typeface="Times New Roman"/>
                          <a:ea typeface="Times New Roman"/>
                        </a:rPr>
                        <a:t>7.</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600" dirty="0" err="1">
                          <a:latin typeface="Times New Roman"/>
                          <a:ea typeface="Times New Roman"/>
                        </a:rPr>
                        <a:t>Objektivitas</a:t>
                      </a:r>
                      <a:endParaRPr lang="en-US" sz="18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400" dirty="0">
                          <a:latin typeface="Times New Roman"/>
                          <a:ea typeface="Times New Roman"/>
                        </a:rPr>
                        <a:t>44%</a:t>
                      </a:r>
                      <a:endParaRPr lang="en-US" sz="16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019">
                <a:tc>
                  <a:txBody>
                    <a:bodyPr/>
                    <a:lstStyle/>
                    <a:p>
                      <a:pPr marL="457200" algn="ctr">
                        <a:spcAft>
                          <a:spcPts val="0"/>
                        </a:spcAft>
                      </a:pPr>
                      <a:r>
                        <a:rPr lang="en-US" sz="900">
                          <a:latin typeface="Times New Roman"/>
                          <a:ea typeface="Times New Roman"/>
                        </a:rPr>
                        <a:t>8.</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600" dirty="0" err="1">
                          <a:latin typeface="Times New Roman"/>
                          <a:ea typeface="Times New Roman"/>
                        </a:rPr>
                        <a:t>Kritis</a:t>
                      </a:r>
                      <a:endParaRPr lang="en-US" sz="18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400" dirty="0">
                          <a:latin typeface="Times New Roman"/>
                          <a:ea typeface="Times New Roman"/>
                        </a:rPr>
                        <a:t>68%</a:t>
                      </a:r>
                      <a:endParaRPr lang="en-US" sz="16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019">
                <a:tc>
                  <a:txBody>
                    <a:bodyPr/>
                    <a:lstStyle/>
                    <a:p>
                      <a:pPr marL="457200" algn="ctr">
                        <a:spcAft>
                          <a:spcPts val="0"/>
                        </a:spcAft>
                      </a:pPr>
                      <a:r>
                        <a:rPr lang="en-US" sz="900">
                          <a:latin typeface="Times New Roman"/>
                          <a:ea typeface="Times New Roman"/>
                        </a:rPr>
                        <a:t>9.</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600" dirty="0" err="1">
                          <a:latin typeface="Times New Roman"/>
                          <a:ea typeface="Times New Roman"/>
                        </a:rPr>
                        <a:t>Kemampuan</a:t>
                      </a:r>
                      <a:r>
                        <a:rPr lang="en-US" sz="1600" dirty="0">
                          <a:latin typeface="Times New Roman"/>
                          <a:ea typeface="Times New Roman"/>
                        </a:rPr>
                        <a:t> </a:t>
                      </a:r>
                      <a:r>
                        <a:rPr lang="en-US" sz="1600" dirty="0" err="1">
                          <a:latin typeface="Times New Roman"/>
                          <a:ea typeface="Times New Roman"/>
                        </a:rPr>
                        <a:t>membuat</a:t>
                      </a:r>
                      <a:r>
                        <a:rPr lang="en-US" sz="1600" dirty="0">
                          <a:latin typeface="Times New Roman"/>
                          <a:ea typeface="Times New Roman"/>
                        </a:rPr>
                        <a:t> </a:t>
                      </a:r>
                      <a:r>
                        <a:rPr lang="en-US" sz="1600" dirty="0" err="1">
                          <a:latin typeface="Times New Roman"/>
                          <a:ea typeface="Times New Roman"/>
                        </a:rPr>
                        <a:t>keputusan</a:t>
                      </a:r>
                      <a:r>
                        <a:rPr lang="en-US" sz="1600" dirty="0">
                          <a:latin typeface="Times New Roman"/>
                          <a:ea typeface="Times New Roman"/>
                        </a:rPr>
                        <a:t> yang </a:t>
                      </a:r>
                      <a:r>
                        <a:rPr lang="en-US" sz="1600" dirty="0" err="1">
                          <a:latin typeface="Times New Roman"/>
                          <a:ea typeface="Times New Roman"/>
                        </a:rPr>
                        <a:t>tidak</a:t>
                      </a:r>
                      <a:r>
                        <a:rPr lang="en-US" sz="1600" dirty="0">
                          <a:latin typeface="Times New Roman"/>
                          <a:ea typeface="Times New Roman"/>
                        </a:rPr>
                        <a:t> bias</a:t>
                      </a:r>
                      <a:endParaRPr lang="en-US" sz="18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400" dirty="0">
                          <a:latin typeface="Times New Roman"/>
                          <a:ea typeface="Times New Roman"/>
                        </a:rPr>
                        <a:t>35%</a:t>
                      </a:r>
                      <a:endParaRPr lang="en-US" sz="16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529">
                <a:tc>
                  <a:txBody>
                    <a:bodyPr/>
                    <a:lstStyle/>
                    <a:p>
                      <a:pPr marL="457200" algn="ctr">
                        <a:spcAft>
                          <a:spcPts val="0"/>
                        </a:spcAft>
                      </a:pPr>
                      <a:r>
                        <a:rPr lang="en-US" sz="900">
                          <a:latin typeface="Times New Roman"/>
                          <a:ea typeface="Times New Roman"/>
                        </a:rPr>
                        <a:t>10.</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600" dirty="0" err="1">
                          <a:latin typeface="Times New Roman"/>
                          <a:ea typeface="Times New Roman"/>
                        </a:rPr>
                        <a:t>Kemampuan</a:t>
                      </a:r>
                      <a:r>
                        <a:rPr lang="en-US" sz="1600" dirty="0">
                          <a:latin typeface="Times New Roman"/>
                          <a:ea typeface="Times New Roman"/>
                        </a:rPr>
                        <a:t> </a:t>
                      </a:r>
                      <a:r>
                        <a:rPr lang="en-US" sz="1600" dirty="0" err="1">
                          <a:latin typeface="Times New Roman"/>
                          <a:ea typeface="Times New Roman"/>
                        </a:rPr>
                        <a:t>untuk</a:t>
                      </a:r>
                      <a:r>
                        <a:rPr lang="en-US" sz="1600" dirty="0">
                          <a:latin typeface="Times New Roman"/>
                          <a:ea typeface="Times New Roman"/>
                        </a:rPr>
                        <a:t> </a:t>
                      </a:r>
                      <a:r>
                        <a:rPr lang="en-US" sz="1600" dirty="0" err="1">
                          <a:latin typeface="Times New Roman"/>
                          <a:ea typeface="Times New Roman"/>
                        </a:rPr>
                        <a:t>mengidentifikasikan</a:t>
                      </a:r>
                      <a:r>
                        <a:rPr lang="en-US" sz="1600" dirty="0">
                          <a:latin typeface="Times New Roman"/>
                          <a:ea typeface="Times New Roman"/>
                        </a:rPr>
                        <a:t> </a:t>
                      </a:r>
                      <a:r>
                        <a:rPr lang="en-US" sz="1600" dirty="0" err="1">
                          <a:latin typeface="Times New Roman"/>
                          <a:ea typeface="Times New Roman"/>
                        </a:rPr>
                        <a:t>perbedaan</a:t>
                      </a:r>
                      <a:r>
                        <a:rPr lang="en-US" sz="1600" dirty="0">
                          <a:latin typeface="Times New Roman"/>
                          <a:ea typeface="Times New Roman"/>
                        </a:rPr>
                        <a:t> </a:t>
                      </a:r>
                      <a:r>
                        <a:rPr lang="en-US" sz="1600" dirty="0" err="1">
                          <a:latin typeface="Times New Roman"/>
                          <a:ea typeface="Times New Roman"/>
                        </a:rPr>
                        <a:t>antara</a:t>
                      </a:r>
                      <a:r>
                        <a:rPr lang="en-US" sz="1600" dirty="0">
                          <a:latin typeface="Times New Roman"/>
                          <a:ea typeface="Times New Roman"/>
                        </a:rPr>
                        <a:t> </a:t>
                      </a:r>
                      <a:r>
                        <a:rPr lang="en-US" sz="1600" dirty="0" err="1">
                          <a:latin typeface="Times New Roman"/>
                          <a:ea typeface="Times New Roman"/>
                        </a:rPr>
                        <a:t>hipotesis</a:t>
                      </a:r>
                      <a:r>
                        <a:rPr lang="en-US" sz="1600" dirty="0">
                          <a:latin typeface="Times New Roman"/>
                          <a:ea typeface="Times New Roman"/>
                        </a:rPr>
                        <a:t> </a:t>
                      </a:r>
                      <a:r>
                        <a:rPr lang="en-US" sz="1600" dirty="0" err="1">
                          <a:latin typeface="Times New Roman"/>
                          <a:ea typeface="Times New Roman"/>
                        </a:rPr>
                        <a:t>dan</a:t>
                      </a:r>
                      <a:r>
                        <a:rPr lang="en-US" sz="1600" dirty="0">
                          <a:latin typeface="Times New Roman"/>
                          <a:ea typeface="Times New Roman"/>
                        </a:rPr>
                        <a:t> </a:t>
                      </a:r>
                      <a:r>
                        <a:rPr lang="en-US" sz="1600" dirty="0" err="1">
                          <a:latin typeface="Times New Roman"/>
                          <a:ea typeface="Times New Roman"/>
                        </a:rPr>
                        <a:t>kenyataan</a:t>
                      </a:r>
                      <a:endParaRPr lang="en-US" sz="18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400" dirty="0">
                          <a:latin typeface="Times New Roman"/>
                          <a:ea typeface="Times New Roman"/>
                        </a:rPr>
                        <a:t>33%</a:t>
                      </a:r>
                      <a:endParaRPr lang="en-US" sz="16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529">
                <a:tc>
                  <a:txBody>
                    <a:bodyPr/>
                    <a:lstStyle/>
                    <a:p>
                      <a:pPr marL="457200" algn="ctr">
                        <a:spcAft>
                          <a:spcPts val="0"/>
                        </a:spcAft>
                      </a:pPr>
                      <a:r>
                        <a:rPr lang="en-US" sz="900">
                          <a:latin typeface="Times New Roman"/>
                          <a:ea typeface="Times New Roman"/>
                        </a:rPr>
                        <a:t>11.</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600" dirty="0" err="1">
                          <a:latin typeface="Times New Roman"/>
                          <a:ea typeface="Times New Roman"/>
                        </a:rPr>
                        <a:t>Kebiasaan</a:t>
                      </a:r>
                      <a:r>
                        <a:rPr lang="en-US" sz="1600" dirty="0">
                          <a:latin typeface="Times New Roman"/>
                          <a:ea typeface="Times New Roman"/>
                        </a:rPr>
                        <a:t> </a:t>
                      </a:r>
                      <a:r>
                        <a:rPr lang="en-US" sz="1600" dirty="0" err="1">
                          <a:latin typeface="Times New Roman"/>
                          <a:ea typeface="Times New Roman"/>
                        </a:rPr>
                        <a:t>untuk</a:t>
                      </a:r>
                      <a:r>
                        <a:rPr lang="en-US" sz="1600" dirty="0">
                          <a:latin typeface="Times New Roman"/>
                          <a:ea typeface="Times New Roman"/>
                        </a:rPr>
                        <a:t> </a:t>
                      </a:r>
                      <a:r>
                        <a:rPr lang="en-US" sz="1600" dirty="0" err="1">
                          <a:latin typeface="Times New Roman"/>
                          <a:ea typeface="Times New Roman"/>
                        </a:rPr>
                        <a:t>mereview</a:t>
                      </a:r>
                      <a:r>
                        <a:rPr lang="en-US" sz="1600" dirty="0">
                          <a:latin typeface="Times New Roman"/>
                          <a:ea typeface="Times New Roman"/>
                        </a:rPr>
                        <a:t> data</a:t>
                      </a:r>
                      <a:endParaRPr lang="en-US" sz="18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400" dirty="0">
                          <a:latin typeface="Times New Roman"/>
                          <a:ea typeface="Times New Roman"/>
                        </a:rPr>
                        <a:t>56%</a:t>
                      </a:r>
                      <a:endParaRPr lang="en-US" sz="16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529">
                <a:tc>
                  <a:txBody>
                    <a:bodyPr/>
                    <a:lstStyle/>
                    <a:p>
                      <a:pPr marL="457200" algn="ctr">
                        <a:spcAft>
                          <a:spcPts val="0"/>
                        </a:spcAft>
                      </a:pPr>
                      <a:r>
                        <a:rPr lang="en-US" sz="900">
                          <a:latin typeface="Times New Roman"/>
                          <a:ea typeface="Times New Roman"/>
                        </a:rPr>
                        <a:t>12.</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600" dirty="0" err="1">
                          <a:latin typeface="Times New Roman"/>
                          <a:ea typeface="Times New Roman"/>
                        </a:rPr>
                        <a:t>Menjaga</a:t>
                      </a:r>
                      <a:r>
                        <a:rPr lang="en-US" sz="1600" dirty="0">
                          <a:latin typeface="Times New Roman"/>
                          <a:ea typeface="Times New Roman"/>
                        </a:rPr>
                        <a:t> </a:t>
                      </a:r>
                      <a:r>
                        <a:rPr lang="en-US" sz="1600" dirty="0" err="1">
                          <a:latin typeface="Times New Roman"/>
                          <a:ea typeface="Times New Roman"/>
                        </a:rPr>
                        <a:t>diri</a:t>
                      </a:r>
                      <a:r>
                        <a:rPr lang="en-US" sz="1600" dirty="0">
                          <a:latin typeface="Times New Roman"/>
                          <a:ea typeface="Times New Roman"/>
                        </a:rPr>
                        <a:t> </a:t>
                      </a:r>
                      <a:r>
                        <a:rPr lang="en-US" sz="1600" dirty="0" err="1">
                          <a:latin typeface="Times New Roman"/>
                          <a:ea typeface="Times New Roman"/>
                        </a:rPr>
                        <a:t>dari</a:t>
                      </a:r>
                      <a:r>
                        <a:rPr lang="en-US" sz="1600" dirty="0">
                          <a:latin typeface="Times New Roman"/>
                          <a:ea typeface="Times New Roman"/>
                        </a:rPr>
                        <a:t> </a:t>
                      </a:r>
                      <a:r>
                        <a:rPr lang="en-US" sz="1600" dirty="0" err="1">
                          <a:latin typeface="Times New Roman"/>
                          <a:ea typeface="Times New Roman"/>
                        </a:rPr>
                        <a:t>kepercayaan</a:t>
                      </a:r>
                      <a:r>
                        <a:rPr lang="en-US" sz="1600" dirty="0">
                          <a:latin typeface="Times New Roman"/>
                          <a:ea typeface="Times New Roman"/>
                        </a:rPr>
                        <a:t> “</a:t>
                      </a:r>
                      <a:r>
                        <a:rPr lang="en-US" sz="1600" dirty="0" err="1">
                          <a:latin typeface="Times New Roman"/>
                          <a:ea typeface="Times New Roman"/>
                        </a:rPr>
                        <a:t>buta</a:t>
                      </a:r>
                      <a:r>
                        <a:rPr lang="en-US" sz="1600" dirty="0">
                          <a:latin typeface="Times New Roman"/>
                          <a:ea typeface="Times New Roman"/>
                        </a:rPr>
                        <a:t>” (</a:t>
                      </a:r>
                      <a:r>
                        <a:rPr lang="en-US" sz="1600" dirty="0" err="1">
                          <a:latin typeface="Times New Roman"/>
                          <a:ea typeface="Times New Roman"/>
                        </a:rPr>
                        <a:t>tanpa</a:t>
                      </a:r>
                      <a:r>
                        <a:rPr lang="en-US" sz="1600" dirty="0">
                          <a:latin typeface="Times New Roman"/>
                          <a:ea typeface="Times New Roman"/>
                        </a:rPr>
                        <a:t> </a:t>
                      </a:r>
                      <a:r>
                        <a:rPr lang="en-US" sz="1600" dirty="0" err="1">
                          <a:latin typeface="Times New Roman"/>
                          <a:ea typeface="Times New Roman"/>
                        </a:rPr>
                        <a:t>dasar</a:t>
                      </a:r>
                      <a:r>
                        <a:rPr lang="en-US" sz="1600" dirty="0">
                          <a:latin typeface="Times New Roman"/>
                          <a:ea typeface="Times New Roman"/>
                        </a:rPr>
                        <a:t>)</a:t>
                      </a:r>
                      <a:endParaRPr lang="en-US" sz="18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400" dirty="0">
                          <a:latin typeface="Times New Roman"/>
                          <a:ea typeface="Times New Roman"/>
                        </a:rPr>
                        <a:t>33%</a:t>
                      </a:r>
                      <a:endParaRPr lang="en-US" sz="16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529">
                <a:tc>
                  <a:txBody>
                    <a:bodyPr/>
                    <a:lstStyle/>
                    <a:p>
                      <a:pPr marL="457200" algn="ctr">
                        <a:spcAft>
                          <a:spcPts val="0"/>
                        </a:spcAft>
                      </a:pPr>
                      <a:r>
                        <a:rPr lang="en-US" sz="900">
                          <a:latin typeface="Times New Roman"/>
                          <a:ea typeface="Times New Roman"/>
                        </a:rPr>
                        <a:t>13.</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600" dirty="0">
                          <a:latin typeface="Times New Roman"/>
                          <a:ea typeface="Times New Roman"/>
                        </a:rPr>
                        <a:t>Rasa </a:t>
                      </a:r>
                      <a:r>
                        <a:rPr lang="en-US" sz="1600" dirty="0" err="1">
                          <a:latin typeface="Times New Roman"/>
                          <a:ea typeface="Times New Roman"/>
                        </a:rPr>
                        <a:t>ingin</a:t>
                      </a:r>
                      <a:r>
                        <a:rPr lang="en-US" sz="1600" dirty="0">
                          <a:latin typeface="Times New Roman"/>
                          <a:ea typeface="Times New Roman"/>
                        </a:rPr>
                        <a:t> </a:t>
                      </a:r>
                      <a:r>
                        <a:rPr lang="en-US" sz="1600" dirty="0" err="1">
                          <a:latin typeface="Times New Roman"/>
                          <a:ea typeface="Times New Roman"/>
                        </a:rPr>
                        <a:t>tahu</a:t>
                      </a:r>
                      <a:r>
                        <a:rPr lang="en-US" sz="1600" dirty="0">
                          <a:latin typeface="Times New Roman"/>
                          <a:ea typeface="Times New Roman"/>
                        </a:rPr>
                        <a:t> yang </a:t>
                      </a:r>
                      <a:r>
                        <a:rPr lang="en-US" sz="1600" dirty="0" err="1">
                          <a:latin typeface="Times New Roman"/>
                          <a:ea typeface="Times New Roman"/>
                        </a:rPr>
                        <a:t>tinggi</a:t>
                      </a:r>
                      <a:endParaRPr lang="en-US" sz="18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400">
                          <a:latin typeface="Times New Roman"/>
                          <a:ea typeface="Times New Roman"/>
                        </a:rPr>
                        <a:t>56%</a:t>
                      </a:r>
                      <a:endParaRPr lang="en-US" sz="16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529">
                <a:tc>
                  <a:txBody>
                    <a:bodyPr/>
                    <a:lstStyle/>
                    <a:p>
                      <a:pPr marL="457200" algn="ctr">
                        <a:spcAft>
                          <a:spcPts val="0"/>
                        </a:spcAft>
                      </a:pPr>
                      <a:r>
                        <a:rPr lang="en-US" sz="900">
                          <a:latin typeface="Times New Roman"/>
                          <a:ea typeface="Times New Roman"/>
                        </a:rPr>
                        <a:t>14.</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spcAft>
                          <a:spcPts val="0"/>
                        </a:spcAft>
                      </a:pPr>
                      <a:r>
                        <a:rPr lang="en-US" sz="1600" dirty="0" err="1">
                          <a:latin typeface="Times New Roman"/>
                          <a:ea typeface="Times New Roman"/>
                        </a:rPr>
                        <a:t>Kemampuan</a:t>
                      </a:r>
                      <a:r>
                        <a:rPr lang="en-US" sz="1600" dirty="0">
                          <a:latin typeface="Times New Roman"/>
                          <a:ea typeface="Times New Roman"/>
                        </a:rPr>
                        <a:t> </a:t>
                      </a:r>
                      <a:r>
                        <a:rPr lang="en-US" sz="1600" dirty="0" err="1">
                          <a:latin typeface="Times New Roman"/>
                          <a:ea typeface="Times New Roman"/>
                        </a:rPr>
                        <a:t>berpikir</a:t>
                      </a:r>
                      <a:r>
                        <a:rPr lang="en-US" sz="1600" dirty="0">
                          <a:latin typeface="Times New Roman"/>
                          <a:ea typeface="Times New Roman"/>
                        </a:rPr>
                        <a:t> </a:t>
                      </a:r>
                      <a:r>
                        <a:rPr lang="en-US" sz="1600" dirty="0" err="1">
                          <a:latin typeface="Times New Roman"/>
                          <a:ea typeface="Times New Roman"/>
                        </a:rPr>
                        <a:t>logis</a:t>
                      </a:r>
                      <a:endParaRPr lang="en-US" sz="18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400">
                          <a:latin typeface="Times New Roman"/>
                          <a:ea typeface="Times New Roman"/>
                        </a:rPr>
                        <a:t>61%</a:t>
                      </a:r>
                      <a:endParaRPr lang="en-US" sz="16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529">
                <a:tc>
                  <a:txBody>
                    <a:bodyPr/>
                    <a:lstStyle/>
                    <a:p>
                      <a:pPr marL="457200" algn="ctr">
                        <a:spcAft>
                          <a:spcPts val="0"/>
                        </a:spcAft>
                      </a:pPr>
                      <a:r>
                        <a:rPr lang="en-US" sz="900">
                          <a:latin typeface="Times New Roman"/>
                          <a:ea typeface="Times New Roman"/>
                        </a:rPr>
                        <a:t>15.</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600" dirty="0" err="1">
                          <a:latin typeface="Times New Roman"/>
                          <a:ea typeface="Times New Roman"/>
                        </a:rPr>
                        <a:t>Keinginan</a:t>
                      </a:r>
                      <a:r>
                        <a:rPr lang="en-US" sz="1600" dirty="0">
                          <a:latin typeface="Times New Roman"/>
                          <a:ea typeface="Times New Roman"/>
                        </a:rPr>
                        <a:t> </a:t>
                      </a:r>
                      <a:r>
                        <a:rPr lang="en-US" sz="1600" dirty="0" err="1">
                          <a:latin typeface="Times New Roman"/>
                          <a:ea typeface="Times New Roman"/>
                        </a:rPr>
                        <a:t>untuk</a:t>
                      </a:r>
                      <a:r>
                        <a:rPr lang="en-US" sz="1600" dirty="0">
                          <a:latin typeface="Times New Roman"/>
                          <a:ea typeface="Times New Roman"/>
                        </a:rPr>
                        <a:t> </a:t>
                      </a:r>
                      <a:r>
                        <a:rPr lang="en-US" sz="1600" dirty="0" err="1">
                          <a:latin typeface="Times New Roman"/>
                          <a:ea typeface="Times New Roman"/>
                        </a:rPr>
                        <a:t>pengembangan</a:t>
                      </a:r>
                      <a:endParaRPr lang="en-US" sz="18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400" dirty="0">
                          <a:latin typeface="Times New Roman"/>
                          <a:ea typeface="Times New Roman"/>
                        </a:rPr>
                        <a:t>52%</a:t>
                      </a:r>
                      <a:endParaRPr lang="en-US" sz="16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019">
                <a:tc>
                  <a:txBody>
                    <a:bodyPr/>
                    <a:lstStyle/>
                    <a:p>
                      <a:pPr marL="457200" algn="ctr">
                        <a:spcAft>
                          <a:spcPts val="0"/>
                        </a:spcAft>
                      </a:pPr>
                      <a:endParaRPr lang="en-US" sz="9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900" dirty="0" err="1">
                          <a:latin typeface="Times New Roman"/>
                          <a:ea typeface="Times New Roman"/>
                        </a:rPr>
                        <a:t>Nilai</a:t>
                      </a:r>
                      <a:r>
                        <a:rPr lang="en-US" sz="900" dirty="0">
                          <a:latin typeface="Times New Roman"/>
                          <a:ea typeface="Times New Roman"/>
                        </a:rPr>
                        <a:t> </a:t>
                      </a:r>
                      <a:r>
                        <a:rPr lang="en-US" sz="900" dirty="0" err="1">
                          <a:latin typeface="Times New Roman"/>
                          <a:ea typeface="Times New Roman"/>
                        </a:rPr>
                        <a:t>rerata</a:t>
                      </a:r>
                      <a:endParaRPr lang="en-US" sz="10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400" dirty="0">
                          <a:latin typeface="Times New Roman"/>
                          <a:ea typeface="Times New Roman"/>
                        </a:rPr>
                        <a:t>59%</a:t>
                      </a:r>
                      <a:endParaRPr lang="en-US" sz="16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Analisis</a:t>
            </a:r>
            <a:r>
              <a:rPr lang="en-US" dirty="0" smtClean="0"/>
              <a:t> </a:t>
            </a:r>
            <a:r>
              <a:rPr lang="en-US" dirty="0" err="1" smtClean="0"/>
              <a:t>dan</a:t>
            </a:r>
            <a:r>
              <a:rPr lang="en-US" dirty="0" smtClean="0"/>
              <a:t> </a:t>
            </a:r>
            <a:r>
              <a:rPr lang="en-US" dirty="0" err="1" smtClean="0"/>
              <a:t>Refleksi</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Penilaian</a:t>
            </a:r>
            <a:r>
              <a:rPr lang="en-US" dirty="0" smtClean="0"/>
              <a:t> </a:t>
            </a:r>
            <a:r>
              <a:rPr lang="en-US" i="1" dirty="0" smtClean="0"/>
              <a:t>scientific attitude </a:t>
            </a:r>
            <a:r>
              <a:rPr lang="en-US" dirty="0" err="1" smtClean="0"/>
              <a:t>menunjukkan</a:t>
            </a:r>
            <a:r>
              <a:rPr lang="en-US" dirty="0" smtClean="0"/>
              <a:t> </a:t>
            </a:r>
            <a:r>
              <a:rPr lang="en-US" dirty="0" err="1" smtClean="0"/>
              <a:t>hasil</a:t>
            </a:r>
            <a:r>
              <a:rPr lang="en-US" dirty="0" smtClean="0"/>
              <a:t> yang </a:t>
            </a:r>
            <a:r>
              <a:rPr lang="en-US" dirty="0" err="1" smtClean="0"/>
              <a:t>belum</a:t>
            </a:r>
            <a:r>
              <a:rPr lang="en-US" dirty="0" smtClean="0"/>
              <a:t> </a:t>
            </a:r>
            <a:r>
              <a:rPr lang="en-US" dirty="0" err="1" smtClean="0"/>
              <a:t>memuaskan</a:t>
            </a:r>
            <a:r>
              <a:rPr lang="en-US" dirty="0" smtClean="0"/>
              <a:t>. </a:t>
            </a:r>
            <a:r>
              <a:rPr lang="en-US" dirty="0" err="1" smtClean="0"/>
              <a:t>Dengan</a:t>
            </a:r>
            <a:r>
              <a:rPr lang="en-US" dirty="0" smtClean="0"/>
              <a:t> </a:t>
            </a:r>
            <a:r>
              <a:rPr lang="en-US" dirty="0" err="1" smtClean="0"/>
              <a:t>perolehan</a:t>
            </a:r>
            <a:r>
              <a:rPr lang="en-US" dirty="0" smtClean="0"/>
              <a:t> </a:t>
            </a:r>
            <a:r>
              <a:rPr lang="en-US" dirty="0" err="1" smtClean="0"/>
              <a:t>nilai</a:t>
            </a:r>
            <a:r>
              <a:rPr lang="en-US" dirty="0" smtClean="0"/>
              <a:t> rata-rata </a:t>
            </a:r>
            <a:r>
              <a:rPr lang="en-US" dirty="0" err="1" smtClean="0"/>
              <a:t>kelas</a:t>
            </a:r>
            <a:r>
              <a:rPr lang="en-US" dirty="0" smtClean="0"/>
              <a:t> </a:t>
            </a:r>
            <a:r>
              <a:rPr lang="en-US" dirty="0" err="1" smtClean="0"/>
              <a:t>sebesar</a:t>
            </a:r>
            <a:r>
              <a:rPr lang="en-US" dirty="0" smtClean="0"/>
              <a:t> 59% </a:t>
            </a:r>
            <a:r>
              <a:rPr lang="en-US" dirty="0" err="1" smtClean="0"/>
              <a:t>menunjukkan</a:t>
            </a:r>
            <a:r>
              <a:rPr lang="en-US" dirty="0" smtClean="0"/>
              <a:t> </a:t>
            </a:r>
            <a:r>
              <a:rPr lang="en-US" dirty="0" err="1" smtClean="0"/>
              <a:t>bahwa</a:t>
            </a:r>
            <a:r>
              <a:rPr lang="en-US" dirty="0" smtClean="0"/>
              <a:t> </a:t>
            </a:r>
            <a:r>
              <a:rPr lang="en-US" dirty="0" err="1" smtClean="0"/>
              <a:t>tindakan</a:t>
            </a:r>
            <a:r>
              <a:rPr lang="en-US" dirty="0" smtClean="0"/>
              <a:t> </a:t>
            </a:r>
            <a:r>
              <a:rPr lang="en-US" dirty="0" err="1" smtClean="0"/>
              <a:t>siklus</a:t>
            </a:r>
            <a:r>
              <a:rPr lang="en-US" dirty="0" smtClean="0"/>
              <a:t> I </a:t>
            </a:r>
            <a:r>
              <a:rPr lang="en-US" dirty="0" err="1" smtClean="0"/>
              <a:t>belum</a:t>
            </a:r>
            <a:r>
              <a:rPr lang="en-US" dirty="0" smtClean="0"/>
              <a:t> </a:t>
            </a:r>
            <a:r>
              <a:rPr lang="en-US" dirty="0" err="1" smtClean="0"/>
              <a:t>mencapai</a:t>
            </a:r>
            <a:r>
              <a:rPr lang="en-US" dirty="0" smtClean="0"/>
              <a:t> </a:t>
            </a:r>
            <a:r>
              <a:rPr lang="en-US" dirty="0" err="1" smtClean="0"/>
              <a:t>hasil</a:t>
            </a:r>
            <a:r>
              <a:rPr lang="en-US" dirty="0" smtClean="0"/>
              <a:t> yang </a:t>
            </a:r>
            <a:r>
              <a:rPr lang="en-US" dirty="0" err="1" smtClean="0"/>
              <a:t>menggembirakan</a:t>
            </a:r>
            <a:r>
              <a:rPr lang="en-US" dirty="0" smtClean="0"/>
              <a:t>. </a:t>
            </a:r>
            <a:r>
              <a:rPr lang="en-US" dirty="0" err="1" smtClean="0"/>
              <a:t>Masih</a:t>
            </a:r>
            <a:r>
              <a:rPr lang="en-US" dirty="0" smtClean="0"/>
              <a:t> </a:t>
            </a:r>
            <a:r>
              <a:rPr lang="en-US" dirty="0" err="1" smtClean="0"/>
              <a:t>banyak</a:t>
            </a:r>
            <a:r>
              <a:rPr lang="en-US" dirty="0" smtClean="0"/>
              <a:t> </a:t>
            </a:r>
            <a:r>
              <a:rPr lang="en-US" dirty="0" err="1" smtClean="0"/>
              <a:t>indikator</a:t>
            </a:r>
            <a:r>
              <a:rPr lang="en-US" dirty="0" smtClean="0"/>
              <a:t> </a:t>
            </a:r>
            <a:r>
              <a:rPr lang="en-US" i="1" dirty="0" smtClean="0"/>
              <a:t>scientific attitude </a:t>
            </a:r>
            <a:r>
              <a:rPr lang="en-US" dirty="0" smtClean="0"/>
              <a:t>yang </a:t>
            </a:r>
            <a:r>
              <a:rPr lang="en-US" dirty="0" err="1" smtClean="0"/>
              <a:t>belum</a:t>
            </a:r>
            <a:r>
              <a:rPr lang="en-US" dirty="0" smtClean="0"/>
              <a:t> </a:t>
            </a:r>
            <a:r>
              <a:rPr lang="en-US" dirty="0" err="1" smtClean="0"/>
              <a:t>muncul</a:t>
            </a:r>
            <a:r>
              <a:rPr lang="en-US" dirty="0" smtClean="0"/>
              <a:t> </a:t>
            </a:r>
            <a:r>
              <a:rPr lang="en-US" dirty="0" err="1" smtClean="0"/>
              <a:t>secara</a:t>
            </a:r>
            <a:r>
              <a:rPr lang="en-US" dirty="0" smtClean="0"/>
              <a:t> </a:t>
            </a:r>
            <a:r>
              <a:rPr lang="en-US" dirty="0" err="1" smtClean="0"/>
              <a:t>meyakinkan</a:t>
            </a:r>
            <a:r>
              <a:rPr lang="en-US" dirty="0" smtClean="0"/>
              <a:t> </a:t>
            </a:r>
            <a:r>
              <a:rPr lang="en-US" dirty="0" err="1" smtClean="0"/>
              <a:t>pada</a:t>
            </a:r>
            <a:r>
              <a:rPr lang="en-US" dirty="0" smtClean="0"/>
              <a:t> </a:t>
            </a:r>
            <a:r>
              <a:rPr lang="en-US" dirty="0" err="1" smtClean="0"/>
              <a:t>para</a:t>
            </a:r>
            <a:r>
              <a:rPr lang="en-US" dirty="0" smtClean="0"/>
              <a:t> </a:t>
            </a:r>
            <a:r>
              <a:rPr lang="en-US" dirty="0" err="1" smtClean="0"/>
              <a:t>mahasiswa</a:t>
            </a:r>
            <a:r>
              <a:rPr lang="en-US" dirty="0" smtClean="0"/>
              <a:t>. </a:t>
            </a:r>
          </a:p>
          <a:p>
            <a:r>
              <a:rPr lang="en-US" dirty="0" err="1" smtClean="0"/>
              <a:t>Beberapa</a:t>
            </a:r>
            <a:r>
              <a:rPr lang="en-US" dirty="0" smtClean="0"/>
              <a:t> </a:t>
            </a:r>
            <a:r>
              <a:rPr lang="en-US" dirty="0" err="1" smtClean="0"/>
              <a:t>hal</a:t>
            </a:r>
            <a:r>
              <a:rPr lang="en-US" dirty="0" smtClean="0"/>
              <a:t> yang </a:t>
            </a:r>
            <a:r>
              <a:rPr lang="en-US" dirty="0" err="1" smtClean="0"/>
              <a:t>muncul</a:t>
            </a:r>
            <a:r>
              <a:rPr lang="en-US" dirty="0" smtClean="0"/>
              <a:t> </a:t>
            </a:r>
            <a:r>
              <a:rPr lang="en-US" dirty="0" err="1" smtClean="0"/>
              <a:t>selama</a:t>
            </a:r>
            <a:r>
              <a:rPr lang="en-US" dirty="0" smtClean="0"/>
              <a:t> </a:t>
            </a:r>
            <a:r>
              <a:rPr lang="en-US" dirty="0" err="1" smtClean="0"/>
              <a:t>refleksi</a:t>
            </a:r>
            <a:r>
              <a:rPr lang="en-US" dirty="0" smtClean="0"/>
              <a:t> </a:t>
            </a:r>
            <a:r>
              <a:rPr lang="en-US" dirty="0" err="1" smtClean="0"/>
              <a:t>adalah</a:t>
            </a:r>
            <a:r>
              <a:rPr lang="en-US" dirty="0" smtClean="0"/>
              <a:t>: a) </a:t>
            </a:r>
            <a:r>
              <a:rPr lang="en-US" dirty="0" err="1" smtClean="0"/>
              <a:t>mahasiswa</a:t>
            </a:r>
            <a:r>
              <a:rPr lang="en-US" dirty="0" smtClean="0"/>
              <a:t> </a:t>
            </a:r>
            <a:r>
              <a:rPr lang="en-US" dirty="0" err="1" smtClean="0"/>
              <a:t>belum</a:t>
            </a:r>
            <a:r>
              <a:rPr lang="en-US" dirty="0" smtClean="0"/>
              <a:t> </a:t>
            </a:r>
            <a:r>
              <a:rPr lang="en-US" dirty="0" err="1" smtClean="0"/>
              <a:t>terbiasa</a:t>
            </a:r>
            <a:r>
              <a:rPr lang="en-US" dirty="0" smtClean="0"/>
              <a:t> </a:t>
            </a:r>
            <a:r>
              <a:rPr lang="en-US" dirty="0" err="1" smtClean="0"/>
              <a:t>mengikuti</a:t>
            </a:r>
            <a:r>
              <a:rPr lang="en-US" dirty="0" smtClean="0"/>
              <a:t> </a:t>
            </a:r>
            <a:r>
              <a:rPr lang="en-US" dirty="0" err="1" smtClean="0"/>
              <a:t>pola</a:t>
            </a:r>
            <a:r>
              <a:rPr lang="en-US" dirty="0" smtClean="0"/>
              <a:t> </a:t>
            </a:r>
            <a:r>
              <a:rPr lang="en-US" i="1" dirty="0" smtClean="0"/>
              <a:t>inductive teaching method</a:t>
            </a:r>
            <a:r>
              <a:rPr lang="en-US" dirty="0" smtClean="0"/>
              <a:t>, b) </a:t>
            </a:r>
            <a:r>
              <a:rPr lang="en-US" dirty="0" err="1" smtClean="0"/>
              <a:t>para</a:t>
            </a:r>
            <a:r>
              <a:rPr lang="en-US" dirty="0" smtClean="0"/>
              <a:t> </a:t>
            </a:r>
            <a:r>
              <a:rPr lang="en-US" dirty="0" err="1" smtClean="0"/>
              <a:t>asisten</a:t>
            </a:r>
            <a:r>
              <a:rPr lang="en-US" dirty="0" smtClean="0"/>
              <a:t> </a:t>
            </a:r>
            <a:r>
              <a:rPr lang="en-US" dirty="0" err="1" smtClean="0"/>
              <a:t>masih</a:t>
            </a:r>
            <a:r>
              <a:rPr lang="en-US" dirty="0" smtClean="0"/>
              <a:t> </a:t>
            </a:r>
            <a:r>
              <a:rPr lang="en-US" dirty="0" err="1" smtClean="0"/>
              <a:t>belum</a:t>
            </a:r>
            <a:r>
              <a:rPr lang="en-US" dirty="0" smtClean="0"/>
              <a:t> </a:t>
            </a:r>
            <a:r>
              <a:rPr lang="en-US" dirty="0" err="1" smtClean="0"/>
              <a:t>memahami</a:t>
            </a:r>
            <a:r>
              <a:rPr lang="en-US" dirty="0" smtClean="0"/>
              <a:t> </a:t>
            </a:r>
            <a:r>
              <a:rPr lang="en-US" dirty="0" err="1" smtClean="0"/>
              <a:t>tugasnya</a:t>
            </a:r>
            <a:r>
              <a:rPr lang="en-US" dirty="0" smtClean="0"/>
              <a:t> </a:t>
            </a:r>
            <a:r>
              <a:rPr lang="en-US" dirty="0" err="1" smtClean="0"/>
              <a:t>secara</a:t>
            </a:r>
            <a:r>
              <a:rPr lang="en-US" dirty="0" smtClean="0"/>
              <a:t> detail </a:t>
            </a:r>
            <a:r>
              <a:rPr lang="en-US" dirty="0" err="1" smtClean="0"/>
              <a:t>sehingga</a:t>
            </a:r>
            <a:r>
              <a:rPr lang="en-US" dirty="0" smtClean="0"/>
              <a:t> </a:t>
            </a:r>
            <a:r>
              <a:rPr lang="en-US" dirty="0" err="1" smtClean="0"/>
              <a:t>masih</a:t>
            </a:r>
            <a:r>
              <a:rPr lang="en-US" dirty="0" smtClean="0"/>
              <a:t> </a:t>
            </a:r>
            <a:r>
              <a:rPr lang="en-US" dirty="0" err="1" smtClean="0"/>
              <a:t>gamang</a:t>
            </a:r>
            <a:r>
              <a:rPr lang="en-US" dirty="0" smtClean="0"/>
              <a:t> </a:t>
            </a:r>
            <a:r>
              <a:rPr lang="en-US" dirty="0" err="1" smtClean="0"/>
              <a:t>dalam</a:t>
            </a:r>
            <a:r>
              <a:rPr lang="en-US" dirty="0" smtClean="0"/>
              <a:t> </a:t>
            </a:r>
            <a:r>
              <a:rPr lang="en-US" dirty="0" err="1" smtClean="0"/>
              <a:t>melaksanakan</a:t>
            </a:r>
            <a:r>
              <a:rPr lang="en-US" dirty="0" smtClean="0"/>
              <a:t> </a:t>
            </a:r>
            <a:r>
              <a:rPr lang="en-US" dirty="0" err="1" smtClean="0"/>
              <a:t>tugas</a:t>
            </a:r>
            <a:r>
              <a:rPr lang="en-US" dirty="0" smtClean="0"/>
              <a:t>, c) </a:t>
            </a:r>
            <a:r>
              <a:rPr lang="en-US" dirty="0" err="1" smtClean="0"/>
              <a:t>dosen</a:t>
            </a:r>
            <a:r>
              <a:rPr lang="en-US" dirty="0" smtClean="0"/>
              <a:t> </a:t>
            </a:r>
            <a:r>
              <a:rPr lang="en-US" dirty="0" err="1" smtClean="0"/>
              <a:t>perlu</a:t>
            </a:r>
            <a:r>
              <a:rPr lang="en-US" dirty="0" smtClean="0"/>
              <a:t> </a:t>
            </a:r>
            <a:r>
              <a:rPr lang="en-US" dirty="0" err="1" smtClean="0"/>
              <a:t>melakukan</a:t>
            </a:r>
            <a:r>
              <a:rPr lang="en-US" dirty="0" smtClean="0"/>
              <a:t> </a:t>
            </a:r>
            <a:r>
              <a:rPr lang="en-US" dirty="0" err="1" smtClean="0"/>
              <a:t>intervensi</a:t>
            </a:r>
            <a:r>
              <a:rPr lang="en-US" dirty="0" smtClean="0"/>
              <a:t> </a:t>
            </a:r>
            <a:r>
              <a:rPr lang="en-US" dirty="0" err="1" smtClean="0"/>
              <a:t>secara</a:t>
            </a:r>
            <a:r>
              <a:rPr lang="en-US" dirty="0" smtClean="0"/>
              <a:t> </a:t>
            </a:r>
            <a:r>
              <a:rPr lang="en-US" dirty="0" err="1" smtClean="0"/>
              <a:t>lebih</a:t>
            </a:r>
            <a:r>
              <a:rPr lang="en-US" dirty="0" smtClean="0"/>
              <a:t> </a:t>
            </a:r>
            <a:r>
              <a:rPr lang="en-US" dirty="0" err="1" smtClean="0"/>
              <a:t>intensif</a:t>
            </a:r>
            <a:r>
              <a:rPr lang="en-US" dirty="0" smtClean="0"/>
              <a:t> </a:t>
            </a:r>
            <a:r>
              <a:rPr lang="en-US" dirty="0" err="1" smtClean="0"/>
              <a:t>pada</a:t>
            </a:r>
            <a:r>
              <a:rPr lang="en-US" dirty="0" smtClean="0"/>
              <a:t> </a:t>
            </a:r>
            <a:r>
              <a:rPr lang="en-US" dirty="0" err="1" smtClean="0"/>
              <a:t>kegiatan</a:t>
            </a:r>
            <a:r>
              <a:rPr lang="en-US" dirty="0" smtClean="0"/>
              <a:t> </a:t>
            </a:r>
            <a:r>
              <a:rPr lang="en-US" dirty="0" err="1" smtClean="0"/>
              <a:t>praktikum</a:t>
            </a:r>
            <a:r>
              <a:rPr lang="en-US" dirty="0" smtClean="0"/>
              <a: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Catatan</a:t>
            </a:r>
            <a:r>
              <a:rPr lang="en-US" dirty="0" smtClean="0"/>
              <a:t> </a:t>
            </a:r>
            <a:r>
              <a:rPr lang="en-US" dirty="0" err="1" smtClean="0"/>
              <a:t>untuk</a:t>
            </a:r>
            <a:r>
              <a:rPr lang="en-US" dirty="0" smtClean="0"/>
              <a:t> </a:t>
            </a:r>
            <a:r>
              <a:rPr lang="en-US" dirty="0" err="1" smtClean="0"/>
              <a:t>Tindakan</a:t>
            </a:r>
            <a:r>
              <a:rPr lang="en-US" dirty="0" smtClean="0"/>
              <a:t> II</a:t>
            </a:r>
            <a:endParaRPr lang="en-US" dirty="0"/>
          </a:p>
        </p:txBody>
      </p:sp>
      <p:sp>
        <p:nvSpPr>
          <p:cNvPr id="3" name="Content Placeholder 2"/>
          <p:cNvSpPr>
            <a:spLocks noGrp="1"/>
          </p:cNvSpPr>
          <p:nvPr>
            <p:ph idx="1"/>
          </p:nvPr>
        </p:nvSpPr>
        <p:spPr>
          <a:xfrm>
            <a:off x="457200" y="1500174"/>
            <a:ext cx="8229600" cy="5357826"/>
          </a:xfrm>
        </p:spPr>
        <p:txBody>
          <a:bodyPr>
            <a:noAutofit/>
          </a:bodyPr>
          <a:lstStyle/>
          <a:p>
            <a:r>
              <a:rPr lang="en-US" sz="2400" dirty="0" smtClean="0"/>
              <a:t>(1) </a:t>
            </a:r>
            <a:r>
              <a:rPr lang="en-US" sz="2400" dirty="0" err="1" smtClean="0"/>
              <a:t>dosen</a:t>
            </a:r>
            <a:r>
              <a:rPr lang="en-US" sz="2400" dirty="0" smtClean="0"/>
              <a:t> </a:t>
            </a:r>
            <a:r>
              <a:rPr lang="en-US" sz="2400" dirty="0" err="1" smtClean="0"/>
              <a:t>perlu</a:t>
            </a:r>
            <a:r>
              <a:rPr lang="en-US" sz="2400" dirty="0" smtClean="0"/>
              <a:t> </a:t>
            </a:r>
            <a:r>
              <a:rPr lang="en-US" sz="2400" dirty="0" err="1" smtClean="0"/>
              <a:t>untuk</a:t>
            </a:r>
            <a:r>
              <a:rPr lang="en-US" sz="2400" dirty="0" smtClean="0"/>
              <a:t> </a:t>
            </a:r>
            <a:r>
              <a:rPr lang="en-US" sz="2400" dirty="0" err="1" smtClean="0"/>
              <a:t>menyampaikan</a:t>
            </a:r>
            <a:r>
              <a:rPr lang="en-US" sz="2400" dirty="0" smtClean="0"/>
              <a:t> </a:t>
            </a:r>
            <a:r>
              <a:rPr lang="en-US" sz="2400" dirty="0" err="1" smtClean="0"/>
              <a:t>alasan</a:t>
            </a:r>
            <a:r>
              <a:rPr lang="en-US" sz="2400" dirty="0" smtClean="0"/>
              <a:t> </a:t>
            </a:r>
            <a:r>
              <a:rPr lang="en-US" sz="2400" dirty="0" err="1" smtClean="0"/>
              <a:t>kepada</a:t>
            </a:r>
            <a:r>
              <a:rPr lang="en-US" sz="2400" dirty="0" smtClean="0"/>
              <a:t> </a:t>
            </a:r>
            <a:r>
              <a:rPr lang="en-US" sz="2400" dirty="0" err="1" smtClean="0"/>
              <a:t>mahasiswa</a:t>
            </a:r>
            <a:r>
              <a:rPr lang="en-US" sz="2400" dirty="0" smtClean="0"/>
              <a:t>, </a:t>
            </a:r>
            <a:r>
              <a:rPr lang="en-US" sz="2400" dirty="0" err="1" smtClean="0"/>
              <a:t>mengapa</a:t>
            </a:r>
            <a:r>
              <a:rPr lang="en-US" sz="2400" dirty="0" smtClean="0"/>
              <a:t> </a:t>
            </a:r>
            <a:r>
              <a:rPr lang="en-US" sz="2400" dirty="0" err="1" smtClean="0"/>
              <a:t>proses</a:t>
            </a:r>
            <a:r>
              <a:rPr lang="en-US" sz="2400" dirty="0" smtClean="0"/>
              <a:t> </a:t>
            </a:r>
            <a:r>
              <a:rPr lang="en-US" sz="2400" dirty="0" err="1" smtClean="0"/>
              <a:t>praktikum</a:t>
            </a:r>
            <a:r>
              <a:rPr lang="en-US" sz="2400" dirty="0" smtClean="0"/>
              <a:t> yang </a:t>
            </a:r>
            <a:r>
              <a:rPr lang="en-US" sz="2400" dirty="0" err="1" smtClean="0"/>
              <a:t>dilakukan</a:t>
            </a:r>
            <a:r>
              <a:rPr lang="en-US" sz="2400" dirty="0" smtClean="0"/>
              <a:t> </a:t>
            </a:r>
            <a:r>
              <a:rPr lang="en-US" sz="2400" dirty="0" err="1" smtClean="0"/>
              <a:t>tidak</a:t>
            </a:r>
            <a:r>
              <a:rPr lang="en-US" sz="2400" dirty="0" smtClean="0"/>
              <a:t> </a:t>
            </a:r>
            <a:r>
              <a:rPr lang="en-US" sz="2400" dirty="0" err="1" smtClean="0"/>
              <a:t>sama</a:t>
            </a:r>
            <a:r>
              <a:rPr lang="en-US" sz="2400" dirty="0" smtClean="0"/>
              <a:t> </a:t>
            </a:r>
            <a:r>
              <a:rPr lang="en-US" sz="2400" dirty="0" err="1" smtClean="0"/>
              <a:t>dengan</a:t>
            </a:r>
            <a:r>
              <a:rPr lang="en-US" sz="2400" dirty="0" smtClean="0"/>
              <a:t> </a:t>
            </a:r>
            <a:r>
              <a:rPr lang="en-US" sz="2400" dirty="0" err="1" smtClean="0"/>
              <a:t>kebanyakan</a:t>
            </a:r>
            <a:r>
              <a:rPr lang="en-US" sz="2400" dirty="0" smtClean="0"/>
              <a:t> </a:t>
            </a:r>
            <a:r>
              <a:rPr lang="en-US" sz="2400" dirty="0" err="1" smtClean="0"/>
              <a:t>praktikum</a:t>
            </a:r>
            <a:r>
              <a:rPr lang="en-US" sz="2400" dirty="0" smtClean="0"/>
              <a:t> yang lain. </a:t>
            </a:r>
            <a:r>
              <a:rPr lang="en-US" sz="2400" dirty="0" err="1" smtClean="0"/>
              <a:t>Pembelajaran</a:t>
            </a:r>
            <a:r>
              <a:rPr lang="en-US" sz="2400" dirty="0" smtClean="0"/>
              <a:t> </a:t>
            </a:r>
            <a:r>
              <a:rPr lang="en-US" sz="2400" dirty="0" err="1" smtClean="0"/>
              <a:t>dilakukan</a:t>
            </a:r>
            <a:r>
              <a:rPr lang="en-US" sz="2400" dirty="0" smtClean="0"/>
              <a:t> </a:t>
            </a:r>
            <a:r>
              <a:rPr lang="en-US" sz="2400" dirty="0" err="1" smtClean="0"/>
              <a:t>secara</a:t>
            </a:r>
            <a:r>
              <a:rPr lang="en-US" sz="2400" dirty="0" smtClean="0"/>
              <a:t> </a:t>
            </a:r>
            <a:r>
              <a:rPr lang="en-US" sz="2400" dirty="0" err="1" smtClean="0"/>
              <a:t>induktif</a:t>
            </a:r>
            <a:r>
              <a:rPr lang="en-US" sz="2400" dirty="0" smtClean="0"/>
              <a:t> </a:t>
            </a:r>
            <a:r>
              <a:rPr lang="en-US" sz="2400" dirty="0" err="1" smtClean="0"/>
              <a:t>merupakan</a:t>
            </a:r>
            <a:r>
              <a:rPr lang="en-US" sz="2400" dirty="0" smtClean="0"/>
              <a:t> </a:t>
            </a:r>
            <a:r>
              <a:rPr lang="en-US" sz="2400" dirty="0" err="1" smtClean="0"/>
              <a:t>upaya</a:t>
            </a:r>
            <a:r>
              <a:rPr lang="en-US" sz="2400" dirty="0" smtClean="0"/>
              <a:t> agar </a:t>
            </a:r>
            <a:r>
              <a:rPr lang="en-US" sz="2400" dirty="0" err="1" smtClean="0"/>
              <a:t>ke</a:t>
            </a:r>
            <a:r>
              <a:rPr lang="en-US" sz="2400" dirty="0" smtClean="0"/>
              <a:t> </a:t>
            </a:r>
            <a:r>
              <a:rPr lang="en-US" sz="2400" dirty="0" err="1" smtClean="0"/>
              <a:t>dalam</a:t>
            </a:r>
            <a:r>
              <a:rPr lang="en-US" sz="2400" dirty="0" smtClean="0"/>
              <a:t> </a:t>
            </a:r>
            <a:r>
              <a:rPr lang="en-US" sz="2400" dirty="0" err="1" smtClean="0"/>
              <a:t>diri</a:t>
            </a:r>
            <a:r>
              <a:rPr lang="en-US" sz="2400" dirty="0" smtClean="0"/>
              <a:t> </a:t>
            </a:r>
            <a:r>
              <a:rPr lang="en-US" sz="2400" dirty="0" err="1" smtClean="0"/>
              <a:t>mahasiswa</a:t>
            </a:r>
            <a:r>
              <a:rPr lang="en-US" sz="2400" dirty="0" smtClean="0"/>
              <a:t> </a:t>
            </a:r>
            <a:r>
              <a:rPr lang="en-US" sz="2400" dirty="0" err="1" smtClean="0"/>
              <a:t>terinternalisasi</a:t>
            </a:r>
            <a:r>
              <a:rPr lang="en-US" sz="2400" dirty="0" smtClean="0"/>
              <a:t> </a:t>
            </a:r>
            <a:r>
              <a:rPr lang="en-US" sz="2400" dirty="0" err="1" smtClean="0"/>
              <a:t>nilai-nilai</a:t>
            </a:r>
            <a:r>
              <a:rPr lang="en-US" sz="2400" dirty="0" smtClean="0"/>
              <a:t> </a:t>
            </a:r>
            <a:r>
              <a:rPr lang="en-US" sz="2400" i="1" dirty="0" smtClean="0"/>
              <a:t>scientific attitude.</a:t>
            </a:r>
          </a:p>
          <a:p>
            <a:r>
              <a:rPr lang="en-US" sz="2400" dirty="0" smtClean="0"/>
              <a:t>(2) </a:t>
            </a:r>
            <a:r>
              <a:rPr lang="en-US" sz="2400" dirty="0" err="1" smtClean="0"/>
              <a:t>Asisten</a:t>
            </a:r>
            <a:r>
              <a:rPr lang="en-US" sz="2400" dirty="0" smtClean="0"/>
              <a:t> </a:t>
            </a:r>
            <a:r>
              <a:rPr lang="en-US" sz="2400" dirty="0" err="1" smtClean="0"/>
              <a:t>perlu</a:t>
            </a:r>
            <a:r>
              <a:rPr lang="en-US" sz="2400" dirty="0" smtClean="0"/>
              <a:t> </a:t>
            </a:r>
            <a:r>
              <a:rPr lang="en-US" sz="2400" dirty="0" err="1" smtClean="0"/>
              <a:t>diberi</a:t>
            </a:r>
            <a:r>
              <a:rPr lang="en-US" sz="2400" dirty="0" smtClean="0"/>
              <a:t> </a:t>
            </a:r>
            <a:r>
              <a:rPr lang="en-US" sz="2400" dirty="0" err="1" smtClean="0"/>
              <a:t>pelatihan</a:t>
            </a:r>
            <a:r>
              <a:rPr lang="en-US" sz="2400" dirty="0" smtClean="0"/>
              <a:t> agar </a:t>
            </a:r>
            <a:r>
              <a:rPr lang="en-US" sz="2400" dirty="0" err="1" smtClean="0"/>
              <a:t>dapat</a:t>
            </a:r>
            <a:r>
              <a:rPr lang="en-US" sz="2400" dirty="0" smtClean="0"/>
              <a:t> </a:t>
            </a:r>
            <a:r>
              <a:rPr lang="en-US" sz="2400" dirty="0" err="1" smtClean="0"/>
              <a:t>bekerja</a:t>
            </a:r>
            <a:r>
              <a:rPr lang="en-US" sz="2400" dirty="0" smtClean="0"/>
              <a:t> </a:t>
            </a:r>
            <a:r>
              <a:rPr lang="en-US" sz="2400" dirty="0" err="1" smtClean="0"/>
              <a:t>secara</a:t>
            </a:r>
            <a:r>
              <a:rPr lang="en-US" sz="2400" dirty="0" smtClean="0"/>
              <a:t> professional </a:t>
            </a:r>
            <a:r>
              <a:rPr lang="en-US" sz="2400" dirty="0" err="1" smtClean="0"/>
              <a:t>sebagai</a:t>
            </a:r>
            <a:r>
              <a:rPr lang="en-US" sz="2400" dirty="0" smtClean="0"/>
              <a:t> </a:t>
            </a:r>
            <a:r>
              <a:rPr lang="en-US" sz="2400" dirty="0" err="1" smtClean="0"/>
              <a:t>fasilitator</a:t>
            </a:r>
            <a:r>
              <a:rPr lang="en-US" sz="2400" dirty="0" smtClean="0"/>
              <a:t> </a:t>
            </a:r>
            <a:r>
              <a:rPr lang="en-US" sz="2400" dirty="0" err="1" smtClean="0"/>
              <a:t>selama</a:t>
            </a:r>
            <a:r>
              <a:rPr lang="en-US" sz="2400" dirty="0" smtClean="0"/>
              <a:t> </a:t>
            </a:r>
            <a:r>
              <a:rPr lang="en-US" sz="2400" dirty="0" err="1" smtClean="0"/>
              <a:t>kegiatan</a:t>
            </a:r>
            <a:r>
              <a:rPr lang="en-US" sz="2400" dirty="0" smtClean="0"/>
              <a:t> </a:t>
            </a:r>
            <a:r>
              <a:rPr lang="en-US" sz="2400" dirty="0" err="1" smtClean="0"/>
              <a:t>praktikum</a:t>
            </a:r>
            <a:r>
              <a:rPr lang="en-US" sz="2400" dirty="0" smtClean="0"/>
              <a:t>. </a:t>
            </a:r>
          </a:p>
          <a:p>
            <a:r>
              <a:rPr lang="en-US" sz="2400" dirty="0" smtClean="0"/>
              <a:t>(3) </a:t>
            </a:r>
            <a:r>
              <a:rPr lang="en-US" sz="2400" dirty="0" err="1" smtClean="0"/>
              <a:t>Dosen</a:t>
            </a:r>
            <a:r>
              <a:rPr lang="en-US" sz="2400" dirty="0" smtClean="0"/>
              <a:t> </a:t>
            </a:r>
            <a:r>
              <a:rPr lang="en-US" sz="2400" dirty="0" err="1" smtClean="0"/>
              <a:t>perlu</a:t>
            </a:r>
            <a:r>
              <a:rPr lang="en-US" sz="2400" dirty="0" smtClean="0"/>
              <a:t> </a:t>
            </a:r>
            <a:r>
              <a:rPr lang="en-US" sz="2400" dirty="0" err="1" smtClean="0"/>
              <a:t>melakukan</a:t>
            </a:r>
            <a:r>
              <a:rPr lang="en-US" sz="2400" dirty="0" smtClean="0"/>
              <a:t> </a:t>
            </a:r>
            <a:r>
              <a:rPr lang="en-US" sz="2400" dirty="0" err="1" smtClean="0"/>
              <a:t>uji</a:t>
            </a:r>
            <a:r>
              <a:rPr lang="en-US" sz="2400" dirty="0" smtClean="0"/>
              <a:t> </a:t>
            </a:r>
            <a:r>
              <a:rPr lang="en-US" sz="2400" dirty="0" err="1" smtClean="0"/>
              <a:t>pemahaman</a:t>
            </a:r>
            <a:r>
              <a:rPr lang="en-US" sz="2400" dirty="0" smtClean="0"/>
              <a:t> </a:t>
            </a:r>
            <a:r>
              <a:rPr lang="en-US" sz="2400" dirty="0" err="1" smtClean="0"/>
              <a:t>kepada</a:t>
            </a:r>
            <a:r>
              <a:rPr lang="en-US" sz="2400" dirty="0" smtClean="0"/>
              <a:t> </a:t>
            </a:r>
            <a:r>
              <a:rPr lang="en-US" sz="2400" dirty="0" err="1" smtClean="0"/>
              <a:t>para</a:t>
            </a:r>
            <a:r>
              <a:rPr lang="en-US" sz="2400" dirty="0" smtClean="0"/>
              <a:t> </a:t>
            </a:r>
            <a:r>
              <a:rPr lang="en-US" sz="2400" dirty="0" err="1" smtClean="0"/>
              <a:t>mahasiswa</a:t>
            </a:r>
            <a:r>
              <a:rPr lang="en-US" sz="2400" dirty="0" smtClean="0"/>
              <a:t> </a:t>
            </a:r>
            <a:r>
              <a:rPr lang="en-US" sz="2400" dirty="0" err="1" smtClean="0"/>
              <a:t>pada</a:t>
            </a:r>
            <a:r>
              <a:rPr lang="en-US" sz="2400" dirty="0" smtClean="0"/>
              <a:t> </a:t>
            </a:r>
            <a:r>
              <a:rPr lang="en-US" sz="2400" dirty="0" err="1" smtClean="0"/>
              <a:t>saat</a:t>
            </a:r>
            <a:r>
              <a:rPr lang="en-US" sz="2400" dirty="0" smtClean="0"/>
              <a:t> </a:t>
            </a:r>
            <a:r>
              <a:rPr lang="en-US" sz="2400" dirty="0" err="1" smtClean="0"/>
              <a:t>mengumpulkan</a:t>
            </a:r>
            <a:r>
              <a:rPr lang="en-US" sz="2400" dirty="0" smtClean="0"/>
              <a:t> </a:t>
            </a:r>
            <a:r>
              <a:rPr lang="en-US" sz="2400" dirty="0" err="1" smtClean="0"/>
              <a:t>hipotesis</a:t>
            </a:r>
            <a:r>
              <a:rPr lang="en-US" sz="2400" dirty="0" smtClean="0"/>
              <a:t> </a:t>
            </a:r>
            <a:r>
              <a:rPr lang="en-US" sz="2400" dirty="0" err="1" smtClean="0"/>
              <a:t>dan</a:t>
            </a:r>
            <a:r>
              <a:rPr lang="en-US" sz="2400" dirty="0" smtClean="0"/>
              <a:t> </a:t>
            </a:r>
            <a:r>
              <a:rPr lang="en-US" sz="2400" dirty="0" err="1" smtClean="0"/>
              <a:t>atau</a:t>
            </a:r>
            <a:r>
              <a:rPr lang="en-US" sz="2400" dirty="0" smtClean="0"/>
              <a:t> </a:t>
            </a:r>
            <a:r>
              <a:rPr lang="en-US" sz="2400" dirty="0" err="1" smtClean="0"/>
              <a:t>disain</a:t>
            </a:r>
            <a:r>
              <a:rPr lang="en-US" sz="2400" dirty="0" smtClean="0"/>
              <a:t> </a:t>
            </a:r>
            <a:r>
              <a:rPr lang="en-US" sz="2400" dirty="0" err="1" smtClean="0"/>
              <a:t>percobaan</a:t>
            </a:r>
            <a:r>
              <a:rPr lang="en-US" sz="2400" dirty="0" smtClean="0"/>
              <a:t>.</a:t>
            </a:r>
          </a:p>
          <a:p>
            <a:r>
              <a:rPr lang="en-US" sz="2400" dirty="0" smtClean="0"/>
              <a:t> (4) </a:t>
            </a:r>
            <a:r>
              <a:rPr lang="en-US" sz="2400" dirty="0" err="1" smtClean="0"/>
              <a:t>Mahasiswa</a:t>
            </a:r>
            <a:r>
              <a:rPr lang="en-US" sz="2400" dirty="0" smtClean="0"/>
              <a:t> </a:t>
            </a:r>
            <a:r>
              <a:rPr lang="en-US" sz="2400" dirty="0" err="1" smtClean="0"/>
              <a:t>perlu</a:t>
            </a:r>
            <a:r>
              <a:rPr lang="en-US" sz="2400" dirty="0" smtClean="0"/>
              <a:t> </a:t>
            </a:r>
            <a:r>
              <a:rPr lang="en-US" sz="2400" dirty="0" err="1" smtClean="0"/>
              <a:t>bimbingan</a:t>
            </a:r>
            <a:r>
              <a:rPr lang="en-US" sz="2400" dirty="0" smtClean="0"/>
              <a:t> </a:t>
            </a:r>
            <a:r>
              <a:rPr lang="en-US" sz="2400" dirty="0" err="1" smtClean="0"/>
              <a:t>secara</a:t>
            </a:r>
            <a:r>
              <a:rPr lang="en-US" sz="2400" dirty="0" smtClean="0"/>
              <a:t> </a:t>
            </a:r>
            <a:r>
              <a:rPr lang="en-US" sz="2400" dirty="0" err="1" smtClean="0"/>
              <a:t>lebih</a:t>
            </a:r>
            <a:r>
              <a:rPr lang="en-US" sz="2400" dirty="0" smtClean="0"/>
              <a:t> </a:t>
            </a:r>
            <a:r>
              <a:rPr lang="en-US" sz="2400" dirty="0" err="1" smtClean="0"/>
              <a:t>intensif</a:t>
            </a:r>
            <a:r>
              <a:rPr lang="en-US" sz="2400" dirty="0" smtClean="0"/>
              <a:t> </a:t>
            </a:r>
            <a:r>
              <a:rPr lang="en-US" sz="2400" dirty="0" err="1" smtClean="0"/>
              <a:t>dalam</a:t>
            </a:r>
            <a:r>
              <a:rPr lang="en-US" sz="2400" dirty="0" smtClean="0"/>
              <a:t> </a:t>
            </a:r>
            <a:r>
              <a:rPr lang="en-US" sz="2400" dirty="0" err="1" smtClean="0"/>
              <a:t>hal</a:t>
            </a:r>
            <a:r>
              <a:rPr lang="en-US" sz="2400" dirty="0" smtClean="0"/>
              <a:t> </a:t>
            </a:r>
            <a:r>
              <a:rPr lang="en-US" sz="2400" dirty="0" err="1" smtClean="0"/>
              <a:t>pembuatan</a:t>
            </a:r>
            <a:r>
              <a:rPr lang="en-US" sz="2400" dirty="0" smtClean="0"/>
              <a:t> </a:t>
            </a:r>
            <a:r>
              <a:rPr lang="en-US" sz="2400" dirty="0" err="1" smtClean="0"/>
              <a:t>tabulasi</a:t>
            </a:r>
            <a:r>
              <a:rPr lang="en-US" sz="2400" dirty="0" smtClean="0"/>
              <a:t> data, </a:t>
            </a:r>
            <a:r>
              <a:rPr lang="en-US" sz="2400" dirty="0" err="1" smtClean="0"/>
              <a:t>pembuatan</a:t>
            </a:r>
            <a:r>
              <a:rPr lang="en-US" sz="2400" dirty="0" smtClean="0"/>
              <a:t> </a:t>
            </a:r>
            <a:r>
              <a:rPr lang="en-US" sz="2400" dirty="0" err="1" smtClean="0"/>
              <a:t>grafik</a:t>
            </a:r>
            <a:r>
              <a:rPr lang="en-US" sz="2400" dirty="0" smtClean="0"/>
              <a:t> </a:t>
            </a:r>
            <a:r>
              <a:rPr lang="en-US" sz="2400" dirty="0" err="1" smtClean="0"/>
              <a:t>dan</a:t>
            </a:r>
            <a:r>
              <a:rPr lang="en-US" sz="2400" dirty="0" smtClean="0"/>
              <a:t> </a:t>
            </a:r>
            <a:r>
              <a:rPr lang="en-US" sz="2400" dirty="0" err="1" smtClean="0"/>
              <a:t>bagaimana</a:t>
            </a:r>
            <a:r>
              <a:rPr lang="en-US" sz="2400" dirty="0" smtClean="0"/>
              <a:t> </a:t>
            </a:r>
            <a:r>
              <a:rPr lang="en-US" sz="2400" dirty="0" err="1" smtClean="0"/>
              <a:t>cara</a:t>
            </a:r>
            <a:r>
              <a:rPr lang="en-US" sz="2400" dirty="0" smtClean="0"/>
              <a:t> </a:t>
            </a:r>
            <a:r>
              <a:rPr lang="en-US" sz="2400" dirty="0" err="1" smtClean="0"/>
              <a:t>menafsirkan</a:t>
            </a:r>
            <a:r>
              <a:rPr lang="en-US" sz="2400" dirty="0" smtClean="0"/>
              <a:t> </a:t>
            </a:r>
            <a:r>
              <a:rPr lang="en-US" sz="2400" dirty="0" err="1" smtClean="0"/>
              <a:t>aspek</a:t>
            </a:r>
            <a:r>
              <a:rPr lang="en-US" sz="2400" dirty="0" smtClean="0"/>
              <a:t> </a:t>
            </a:r>
            <a:r>
              <a:rPr lang="en-US" sz="2400" dirty="0" err="1" smtClean="0"/>
              <a:t>fisis</a:t>
            </a:r>
            <a:r>
              <a:rPr lang="en-US" sz="2400" dirty="0" smtClean="0"/>
              <a:t> </a:t>
            </a:r>
            <a:r>
              <a:rPr lang="en-US" sz="2400" dirty="0" err="1" smtClean="0"/>
              <a:t>dari</a:t>
            </a:r>
            <a:r>
              <a:rPr lang="en-US" sz="2400" dirty="0" smtClean="0"/>
              <a:t> </a:t>
            </a:r>
            <a:r>
              <a:rPr lang="en-US" sz="2400" dirty="0" err="1" smtClean="0"/>
              <a:t>suatu</a:t>
            </a:r>
            <a:r>
              <a:rPr lang="en-US" sz="2400" dirty="0" smtClean="0"/>
              <a:t> </a:t>
            </a:r>
            <a:r>
              <a:rPr lang="en-US" sz="2400" dirty="0" err="1" smtClean="0"/>
              <a:t>grafik</a:t>
            </a:r>
            <a:r>
              <a:rPr lang="en-US" sz="2400" dirty="0" smtClean="0"/>
              <a:t>.</a:t>
            </a:r>
          </a:p>
          <a:p>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Tindakan</a:t>
            </a:r>
            <a:r>
              <a:rPr lang="en-US" dirty="0" smtClean="0"/>
              <a:t> </a:t>
            </a:r>
            <a:r>
              <a:rPr lang="en-US" dirty="0" err="1" smtClean="0"/>
              <a:t>Siklus</a:t>
            </a:r>
            <a:r>
              <a:rPr lang="en-US" dirty="0" smtClean="0"/>
              <a:t> II</a:t>
            </a:r>
            <a:endParaRPr lang="en-US" dirty="0"/>
          </a:p>
        </p:txBody>
      </p:sp>
      <p:sp>
        <p:nvSpPr>
          <p:cNvPr id="3" name="Content Placeholder 2"/>
          <p:cNvSpPr>
            <a:spLocks noGrp="1"/>
          </p:cNvSpPr>
          <p:nvPr>
            <p:ph idx="1"/>
          </p:nvPr>
        </p:nvSpPr>
        <p:spPr>
          <a:xfrm>
            <a:off x="0" y="1660911"/>
            <a:ext cx="9144000" cy="4625609"/>
          </a:xfrm>
        </p:spPr>
        <p:txBody>
          <a:bodyPr>
            <a:noAutofit/>
          </a:bodyPr>
          <a:lstStyle/>
          <a:p>
            <a:r>
              <a:rPr lang="en-US" sz="2800" dirty="0" err="1" smtClean="0"/>
              <a:t>Skenario</a:t>
            </a:r>
            <a:r>
              <a:rPr lang="en-US" sz="2800" dirty="0" smtClean="0"/>
              <a:t> </a:t>
            </a:r>
            <a:r>
              <a:rPr lang="en-US" sz="2800" dirty="0" err="1" smtClean="0"/>
              <a:t>Pembelajaran</a:t>
            </a:r>
            <a:r>
              <a:rPr lang="en-US" sz="2800" dirty="0" smtClean="0"/>
              <a:t> </a:t>
            </a:r>
            <a:r>
              <a:rPr lang="en-US" sz="2800" dirty="0" err="1" smtClean="0"/>
              <a:t>pada</a:t>
            </a:r>
            <a:r>
              <a:rPr lang="en-US" sz="2800" dirty="0" smtClean="0"/>
              <a:t> </a:t>
            </a:r>
            <a:r>
              <a:rPr lang="en-US" sz="2800" dirty="0" err="1" smtClean="0"/>
              <a:t>Siklus</a:t>
            </a:r>
            <a:r>
              <a:rPr lang="en-US" sz="2800" dirty="0" smtClean="0"/>
              <a:t> II </a:t>
            </a:r>
            <a:r>
              <a:rPr lang="en-US" sz="2800" dirty="0" err="1" smtClean="0"/>
              <a:t>mirip</a:t>
            </a:r>
            <a:r>
              <a:rPr lang="en-US" sz="2800" dirty="0" smtClean="0"/>
              <a:t> </a:t>
            </a:r>
            <a:r>
              <a:rPr lang="en-US" sz="2800" dirty="0" err="1" smtClean="0"/>
              <a:t>dengan</a:t>
            </a:r>
            <a:r>
              <a:rPr lang="en-US" sz="2800" dirty="0" smtClean="0"/>
              <a:t> </a:t>
            </a:r>
            <a:r>
              <a:rPr lang="en-US" sz="2800" dirty="0" err="1" smtClean="0"/>
              <a:t>Siklus</a:t>
            </a:r>
            <a:r>
              <a:rPr lang="en-US" sz="2800" dirty="0" smtClean="0"/>
              <a:t> I, </a:t>
            </a:r>
            <a:r>
              <a:rPr lang="en-US" sz="2800" dirty="0" err="1" smtClean="0"/>
              <a:t>hanya</a:t>
            </a:r>
            <a:r>
              <a:rPr lang="en-US" sz="2800" dirty="0" smtClean="0"/>
              <a:t> </a:t>
            </a:r>
            <a:r>
              <a:rPr lang="en-US" sz="2800" dirty="0" err="1" smtClean="0"/>
              <a:t>saja</a:t>
            </a:r>
            <a:r>
              <a:rPr lang="en-US" sz="2800" dirty="0" smtClean="0"/>
              <a:t> </a:t>
            </a:r>
            <a:r>
              <a:rPr lang="en-US" sz="2800" dirty="0" err="1" smtClean="0"/>
              <a:t>sesuai</a:t>
            </a:r>
            <a:r>
              <a:rPr lang="en-US" sz="2800" dirty="0" smtClean="0"/>
              <a:t> </a:t>
            </a:r>
            <a:r>
              <a:rPr lang="en-US" sz="2800" dirty="0" err="1" smtClean="0"/>
              <a:t>dengan</a:t>
            </a:r>
            <a:r>
              <a:rPr lang="en-US" sz="2800" dirty="0" smtClean="0"/>
              <a:t> </a:t>
            </a:r>
            <a:r>
              <a:rPr lang="en-US" sz="2800" dirty="0" err="1" smtClean="0"/>
              <a:t>hasil</a:t>
            </a:r>
            <a:r>
              <a:rPr lang="en-US" sz="2800" dirty="0" smtClean="0"/>
              <a:t> </a:t>
            </a:r>
            <a:r>
              <a:rPr lang="en-US" sz="2800" dirty="0" err="1" smtClean="0"/>
              <a:t>analisis</a:t>
            </a:r>
            <a:r>
              <a:rPr lang="en-US" sz="2800" dirty="0" smtClean="0"/>
              <a:t> </a:t>
            </a:r>
            <a:r>
              <a:rPr lang="en-US" sz="2800" dirty="0" err="1" smtClean="0"/>
              <a:t>dan</a:t>
            </a:r>
            <a:r>
              <a:rPr lang="en-US" sz="2800" dirty="0" smtClean="0"/>
              <a:t> </a:t>
            </a:r>
            <a:r>
              <a:rPr lang="en-US" sz="2800" dirty="0" err="1" smtClean="0"/>
              <a:t>refleksi</a:t>
            </a:r>
            <a:r>
              <a:rPr lang="en-US" sz="2800" dirty="0" smtClean="0"/>
              <a:t> </a:t>
            </a:r>
            <a:r>
              <a:rPr lang="en-US" sz="2800" dirty="0" err="1" smtClean="0"/>
              <a:t>tindakan</a:t>
            </a:r>
            <a:r>
              <a:rPr lang="en-US" sz="2800" dirty="0" smtClean="0"/>
              <a:t> I, </a:t>
            </a:r>
            <a:r>
              <a:rPr lang="en-US" sz="2800" dirty="0" err="1" smtClean="0"/>
              <a:t>maka</a:t>
            </a:r>
            <a:r>
              <a:rPr lang="en-US" sz="2800" dirty="0" smtClean="0"/>
              <a:t> </a:t>
            </a:r>
            <a:r>
              <a:rPr lang="en-US" sz="2800" dirty="0" err="1" smtClean="0"/>
              <a:t>pada</a:t>
            </a:r>
            <a:r>
              <a:rPr lang="en-US" sz="2800" dirty="0" smtClean="0"/>
              <a:t> </a:t>
            </a:r>
            <a:r>
              <a:rPr lang="en-US" sz="2800" dirty="0" err="1" smtClean="0"/>
              <a:t>tindakan</a:t>
            </a:r>
            <a:r>
              <a:rPr lang="en-US" sz="2800" dirty="0" smtClean="0"/>
              <a:t> II </a:t>
            </a:r>
            <a:r>
              <a:rPr lang="en-US" sz="2800" dirty="0" err="1" smtClean="0"/>
              <a:t>diberikan</a:t>
            </a:r>
            <a:r>
              <a:rPr lang="en-US" sz="2800" dirty="0" smtClean="0"/>
              <a:t> </a:t>
            </a:r>
            <a:r>
              <a:rPr lang="en-US" sz="2800" dirty="0" err="1" smtClean="0"/>
              <a:t>tambahan</a:t>
            </a:r>
            <a:r>
              <a:rPr lang="en-US" sz="2800" dirty="0" smtClean="0"/>
              <a:t> </a:t>
            </a:r>
            <a:r>
              <a:rPr lang="en-US" sz="2800" dirty="0" err="1" smtClean="0"/>
              <a:t>sbb</a:t>
            </a:r>
            <a:r>
              <a:rPr lang="en-US" sz="2800" dirty="0" smtClean="0"/>
              <a:t>:</a:t>
            </a:r>
          </a:p>
          <a:p>
            <a:pPr lvl="1"/>
            <a:r>
              <a:rPr lang="en-US" sz="2400" dirty="0" err="1" smtClean="0"/>
              <a:t>dosen</a:t>
            </a:r>
            <a:r>
              <a:rPr lang="en-US" sz="2400" dirty="0" smtClean="0"/>
              <a:t>  </a:t>
            </a:r>
            <a:r>
              <a:rPr lang="en-US" sz="2400" dirty="0" err="1" smtClean="0"/>
              <a:t>menyampaikan</a:t>
            </a:r>
            <a:r>
              <a:rPr lang="en-US" sz="2400" dirty="0" smtClean="0"/>
              <a:t> </a:t>
            </a:r>
            <a:r>
              <a:rPr lang="en-US" sz="2400" dirty="0" err="1" smtClean="0"/>
              <a:t>pengantar</a:t>
            </a:r>
            <a:r>
              <a:rPr lang="en-US" sz="2400" dirty="0" smtClean="0"/>
              <a:t> </a:t>
            </a:r>
            <a:r>
              <a:rPr lang="en-US" sz="2400" dirty="0" err="1" smtClean="0"/>
              <a:t>tentang</a:t>
            </a:r>
            <a:r>
              <a:rPr lang="en-US" sz="2400" dirty="0" smtClean="0"/>
              <a:t> </a:t>
            </a:r>
            <a:r>
              <a:rPr lang="en-US" sz="2400" dirty="0" err="1" smtClean="0"/>
              <a:t>perlunya</a:t>
            </a:r>
            <a:r>
              <a:rPr lang="en-US" sz="2400" dirty="0" smtClean="0"/>
              <a:t> </a:t>
            </a:r>
            <a:r>
              <a:rPr lang="en-US" sz="2400" i="1" dirty="0" smtClean="0"/>
              <a:t>inductive teaching methods</a:t>
            </a:r>
            <a:r>
              <a:rPr lang="en-US" sz="2400" dirty="0" smtClean="0"/>
              <a:t> </a:t>
            </a:r>
            <a:r>
              <a:rPr lang="en-US" sz="2400" dirty="0" err="1" smtClean="0"/>
              <a:t>dalam</a:t>
            </a:r>
            <a:r>
              <a:rPr lang="en-US" sz="2400" dirty="0" smtClean="0"/>
              <a:t> </a:t>
            </a:r>
            <a:r>
              <a:rPr lang="en-US" sz="2400" dirty="0" err="1" smtClean="0"/>
              <a:t>pengembangan</a:t>
            </a:r>
            <a:r>
              <a:rPr lang="en-US" sz="2400" dirty="0" smtClean="0"/>
              <a:t> </a:t>
            </a:r>
            <a:r>
              <a:rPr lang="en-US" sz="2400" i="1" dirty="0" smtClean="0"/>
              <a:t>scientific attitude, </a:t>
            </a:r>
          </a:p>
          <a:p>
            <a:pPr lvl="1"/>
            <a:r>
              <a:rPr lang="en-US" sz="2400" dirty="0" err="1" smtClean="0"/>
              <a:t>dosen</a:t>
            </a:r>
            <a:r>
              <a:rPr lang="en-US" sz="2400" dirty="0" smtClean="0"/>
              <a:t>  </a:t>
            </a:r>
            <a:r>
              <a:rPr lang="en-US" sz="2400" dirty="0" err="1" smtClean="0"/>
              <a:t>mengintervensi</a:t>
            </a:r>
            <a:r>
              <a:rPr lang="en-US" sz="2400" dirty="0" smtClean="0"/>
              <a:t> </a:t>
            </a:r>
            <a:r>
              <a:rPr lang="en-US" sz="2400" dirty="0" err="1" smtClean="0"/>
              <a:t>proses</a:t>
            </a:r>
            <a:r>
              <a:rPr lang="en-US" sz="2400" dirty="0" smtClean="0"/>
              <a:t> </a:t>
            </a:r>
            <a:r>
              <a:rPr lang="en-US" sz="2400" dirty="0" err="1" smtClean="0"/>
              <a:t>diskusi</a:t>
            </a:r>
            <a:r>
              <a:rPr lang="en-US" sz="2400" dirty="0" smtClean="0"/>
              <a:t> </a:t>
            </a:r>
            <a:r>
              <a:rPr lang="en-US" sz="2400" dirty="0" err="1" smtClean="0"/>
              <a:t>mahasiswa</a:t>
            </a:r>
            <a:r>
              <a:rPr lang="en-US" sz="2400" dirty="0" smtClean="0"/>
              <a:t>, </a:t>
            </a:r>
          </a:p>
          <a:p>
            <a:pPr lvl="1"/>
            <a:r>
              <a:rPr lang="en-US" sz="2400" dirty="0" err="1" smtClean="0"/>
              <a:t>dosen</a:t>
            </a:r>
            <a:r>
              <a:rPr lang="en-US" sz="2400" dirty="0" smtClean="0"/>
              <a:t>  </a:t>
            </a:r>
            <a:r>
              <a:rPr lang="en-US" sz="2400" dirty="0" err="1" smtClean="0"/>
              <a:t>melakukan</a:t>
            </a:r>
            <a:r>
              <a:rPr lang="en-US" sz="2400" dirty="0" smtClean="0"/>
              <a:t> </a:t>
            </a:r>
            <a:r>
              <a:rPr lang="en-US" sz="2400" dirty="0" err="1" smtClean="0"/>
              <a:t>uji</a:t>
            </a:r>
            <a:r>
              <a:rPr lang="en-US" sz="2400" dirty="0" smtClean="0"/>
              <a:t> </a:t>
            </a:r>
            <a:r>
              <a:rPr lang="en-US" sz="2400" dirty="0" err="1" smtClean="0"/>
              <a:t>pemahaman</a:t>
            </a:r>
            <a:r>
              <a:rPr lang="en-US" sz="2400" dirty="0" smtClean="0"/>
              <a:t> </a:t>
            </a:r>
            <a:r>
              <a:rPr lang="en-US" sz="2400" dirty="0" err="1" smtClean="0"/>
              <a:t>konsep</a:t>
            </a:r>
            <a:r>
              <a:rPr lang="en-US" sz="2400" dirty="0" smtClean="0"/>
              <a:t> </a:t>
            </a:r>
            <a:r>
              <a:rPr lang="en-US" sz="2400" dirty="0" err="1" smtClean="0"/>
              <a:t>pada</a:t>
            </a:r>
            <a:r>
              <a:rPr lang="en-US" sz="2400" dirty="0" smtClean="0"/>
              <a:t> </a:t>
            </a:r>
            <a:r>
              <a:rPr lang="en-US" sz="2400" dirty="0" err="1" smtClean="0"/>
              <a:t>saat</a:t>
            </a:r>
            <a:r>
              <a:rPr lang="en-US" sz="2400" dirty="0" smtClean="0"/>
              <a:t> </a:t>
            </a:r>
            <a:r>
              <a:rPr lang="en-US" sz="2400" dirty="0" err="1" smtClean="0"/>
              <a:t>mahasiswa</a:t>
            </a:r>
            <a:r>
              <a:rPr lang="en-US" sz="2400" dirty="0" smtClean="0"/>
              <a:t> </a:t>
            </a:r>
            <a:r>
              <a:rPr lang="en-US" sz="2400" dirty="0" err="1" smtClean="0"/>
              <a:t>mengumpulkan</a:t>
            </a:r>
            <a:r>
              <a:rPr lang="en-US" sz="2400" dirty="0" smtClean="0"/>
              <a:t> </a:t>
            </a:r>
            <a:r>
              <a:rPr lang="en-US" sz="2400" dirty="0" err="1" smtClean="0"/>
              <a:t>hipotesis</a:t>
            </a:r>
            <a:r>
              <a:rPr lang="en-US" sz="2400" dirty="0" smtClean="0"/>
              <a:t> </a:t>
            </a:r>
            <a:r>
              <a:rPr lang="en-US" sz="2400" dirty="0" err="1" smtClean="0"/>
              <a:t>dan</a:t>
            </a:r>
            <a:r>
              <a:rPr lang="en-US" sz="2400" dirty="0" smtClean="0"/>
              <a:t> </a:t>
            </a:r>
            <a:r>
              <a:rPr lang="en-US" sz="2400" dirty="0" err="1" smtClean="0"/>
              <a:t>atau</a:t>
            </a:r>
            <a:r>
              <a:rPr lang="en-US" sz="2400" dirty="0" smtClean="0"/>
              <a:t> </a:t>
            </a:r>
            <a:r>
              <a:rPr lang="en-US" sz="2400" dirty="0" err="1" smtClean="0"/>
              <a:t>disain</a:t>
            </a:r>
            <a:r>
              <a:rPr lang="en-US" sz="2400" dirty="0" smtClean="0"/>
              <a:t> </a:t>
            </a:r>
            <a:r>
              <a:rPr lang="en-US" sz="2400" dirty="0" err="1" smtClean="0"/>
              <a:t>percobaan</a:t>
            </a:r>
            <a:r>
              <a:rPr lang="en-US" sz="2400" dirty="0" smtClean="0"/>
              <a:t>. </a:t>
            </a:r>
          </a:p>
          <a:p>
            <a:pPr lvl="1"/>
            <a:r>
              <a:rPr lang="en-US" sz="2400" dirty="0" err="1" smtClean="0"/>
              <a:t>Mengadakan</a:t>
            </a:r>
            <a:r>
              <a:rPr lang="en-US" sz="2400" dirty="0" smtClean="0"/>
              <a:t> </a:t>
            </a:r>
            <a:r>
              <a:rPr lang="en-US" sz="2400" dirty="0" err="1" smtClean="0"/>
              <a:t>pelatihan</a:t>
            </a:r>
            <a:r>
              <a:rPr lang="en-US" sz="2400" dirty="0" smtClean="0"/>
              <a:t> </a:t>
            </a:r>
            <a:r>
              <a:rPr lang="en-US" sz="2400" dirty="0" err="1" smtClean="0"/>
              <a:t>kepada</a:t>
            </a:r>
            <a:r>
              <a:rPr lang="en-US" sz="2400" dirty="0" smtClean="0"/>
              <a:t> </a:t>
            </a:r>
            <a:r>
              <a:rPr lang="en-US" sz="2400" dirty="0" err="1" smtClean="0"/>
              <a:t>para</a:t>
            </a:r>
            <a:r>
              <a:rPr lang="en-US" sz="2400" dirty="0" smtClean="0"/>
              <a:t> </a:t>
            </a:r>
            <a:r>
              <a:rPr lang="en-US" sz="2400" dirty="0" err="1" smtClean="0"/>
              <a:t>asisten</a:t>
            </a:r>
            <a:r>
              <a:rPr lang="en-US" sz="2400" dirty="0" smtClean="0"/>
              <a:t> </a:t>
            </a:r>
            <a:r>
              <a:rPr lang="en-US" sz="2400" dirty="0" err="1" smtClean="0"/>
              <a:t>praktikum</a:t>
            </a:r>
            <a:r>
              <a:rPr lang="en-US" sz="2400" dirty="0" smtClean="0"/>
              <a:t> </a:t>
            </a:r>
            <a:r>
              <a:rPr lang="en-US" sz="2400" dirty="0" err="1" smtClean="0"/>
              <a:t>dengan</a:t>
            </a:r>
            <a:r>
              <a:rPr lang="en-US" sz="2400" dirty="0" smtClean="0"/>
              <a:t> </a:t>
            </a:r>
            <a:r>
              <a:rPr lang="en-US" sz="2400" dirty="0" err="1" smtClean="0"/>
              <a:t>tujuan</a:t>
            </a:r>
            <a:r>
              <a:rPr lang="en-US" sz="2400" dirty="0" smtClean="0"/>
              <a:t> </a:t>
            </a:r>
            <a:r>
              <a:rPr lang="en-US" sz="2400" dirty="0" err="1" smtClean="0"/>
              <a:t>meningkatkan</a:t>
            </a:r>
            <a:r>
              <a:rPr lang="en-US" sz="2400" dirty="0" smtClean="0"/>
              <a:t> </a:t>
            </a:r>
            <a:r>
              <a:rPr lang="en-US" sz="2400" dirty="0" err="1" smtClean="0"/>
              <a:t>profesionalisme</a:t>
            </a:r>
            <a:r>
              <a:rPr lang="en-US" sz="2400" dirty="0" smtClean="0"/>
              <a:t> model </a:t>
            </a:r>
            <a:r>
              <a:rPr lang="en-US" sz="2400" dirty="0" err="1" smtClean="0"/>
              <a:t>pembimbingan</a:t>
            </a:r>
            <a:r>
              <a:rPr lang="en-US" sz="2400" dirty="0" smtClean="0"/>
              <a:t> yang </a:t>
            </a:r>
            <a:r>
              <a:rPr lang="en-US" sz="2400" dirty="0" err="1" smtClean="0"/>
              <a:t>berbasis</a:t>
            </a:r>
            <a:r>
              <a:rPr lang="en-US" sz="2400" dirty="0" smtClean="0"/>
              <a:t> </a:t>
            </a:r>
            <a:r>
              <a:rPr lang="en-US" sz="2400" i="1" dirty="0" smtClean="0"/>
              <a:t>inductive teaching methods.</a:t>
            </a:r>
            <a:endParaRPr lang="en-US" sz="2400" dirty="0" smtClean="0"/>
          </a:p>
          <a:p>
            <a:pPr lvl="1"/>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Hasil</a:t>
            </a:r>
            <a:r>
              <a:rPr lang="en-US" dirty="0" smtClean="0"/>
              <a:t> </a:t>
            </a:r>
            <a:r>
              <a:rPr lang="en-US" dirty="0" err="1" smtClean="0"/>
              <a:t>Tindakan</a:t>
            </a:r>
            <a:r>
              <a:rPr lang="en-US" dirty="0" smtClean="0"/>
              <a:t> II</a:t>
            </a:r>
            <a:endParaRPr lang="en-US" dirty="0"/>
          </a:p>
        </p:txBody>
      </p:sp>
      <p:graphicFrame>
        <p:nvGraphicFramePr>
          <p:cNvPr id="4" name="Content Placeholder 3"/>
          <p:cNvGraphicFramePr>
            <a:graphicFrameLocks noGrp="1"/>
          </p:cNvGraphicFramePr>
          <p:nvPr>
            <p:ph idx="1"/>
          </p:nvPr>
        </p:nvGraphicFramePr>
        <p:xfrm>
          <a:off x="1" y="1205455"/>
          <a:ext cx="9143998" cy="5574897"/>
        </p:xfrm>
        <a:graphic>
          <a:graphicData uri="http://schemas.openxmlformats.org/drawingml/2006/table">
            <a:tbl>
              <a:tblPr/>
              <a:tblGrid>
                <a:gridCol w="482757"/>
                <a:gridCol w="7245910"/>
                <a:gridCol w="1415331"/>
              </a:tblGrid>
              <a:tr h="338486">
                <a:tc>
                  <a:txBody>
                    <a:bodyPr/>
                    <a:lstStyle/>
                    <a:p>
                      <a:pPr marL="457200" algn="ctr">
                        <a:spcAft>
                          <a:spcPts val="0"/>
                        </a:spcAft>
                      </a:pPr>
                      <a:r>
                        <a:rPr lang="en-US" sz="900" b="1">
                          <a:latin typeface="Times New Roman"/>
                          <a:ea typeface="Times New Roman"/>
                        </a:rPr>
                        <a:t>No.</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b="1">
                          <a:latin typeface="Times New Roman"/>
                          <a:ea typeface="Times New Roman"/>
                        </a:rPr>
                        <a:t>Indikator</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b="1">
                          <a:latin typeface="Times New Roman"/>
                          <a:ea typeface="Times New Roman"/>
                        </a:rPr>
                        <a:t>Nilai</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657">
                <a:tc>
                  <a:txBody>
                    <a:bodyPr/>
                    <a:lstStyle/>
                    <a:p>
                      <a:pPr marL="457200" algn="ctr">
                        <a:spcAft>
                          <a:spcPts val="0"/>
                        </a:spcAft>
                      </a:pPr>
                      <a:r>
                        <a:rPr lang="en-US" sz="900">
                          <a:latin typeface="Times New Roman"/>
                          <a:ea typeface="Times New Roman"/>
                        </a:rPr>
                        <a:t>1.</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900">
                          <a:latin typeface="Times New Roman"/>
                          <a:ea typeface="Times New Roman"/>
                        </a:rPr>
                        <a:t>Percaya pada hubungan sebab akibat</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a:latin typeface="Times New Roman"/>
                          <a:ea typeface="Times New Roman"/>
                        </a:rPr>
                        <a:t>99%</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657">
                <a:tc>
                  <a:txBody>
                    <a:bodyPr/>
                    <a:lstStyle/>
                    <a:p>
                      <a:pPr marL="457200" algn="ctr">
                        <a:spcAft>
                          <a:spcPts val="0"/>
                        </a:spcAft>
                      </a:pPr>
                      <a:r>
                        <a:rPr lang="en-US" sz="900">
                          <a:latin typeface="Times New Roman"/>
                          <a:ea typeface="Times New Roman"/>
                        </a:rPr>
                        <a:t>2.</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900">
                          <a:latin typeface="Times New Roman"/>
                          <a:ea typeface="Times New Roman"/>
                        </a:rPr>
                        <a:t>Mengambil keputusan setelah memperoleh data yang cukup memadai</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a:latin typeface="Times New Roman"/>
                          <a:ea typeface="Times New Roman"/>
                        </a:rPr>
                        <a:t>62%</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657">
                <a:tc>
                  <a:txBody>
                    <a:bodyPr/>
                    <a:lstStyle/>
                    <a:p>
                      <a:pPr marL="457200" algn="ctr">
                        <a:spcAft>
                          <a:spcPts val="0"/>
                        </a:spcAft>
                      </a:pPr>
                      <a:r>
                        <a:rPr lang="en-US" sz="900">
                          <a:latin typeface="Times New Roman"/>
                          <a:ea typeface="Times New Roman"/>
                        </a:rPr>
                        <a:t>3.</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900">
                          <a:latin typeface="Times New Roman"/>
                          <a:ea typeface="Times New Roman"/>
                        </a:rPr>
                        <a:t>Menekankan pada bukti nyata</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a:latin typeface="Times New Roman"/>
                          <a:ea typeface="Times New Roman"/>
                        </a:rPr>
                        <a:t>70%</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657">
                <a:tc>
                  <a:txBody>
                    <a:bodyPr/>
                    <a:lstStyle/>
                    <a:p>
                      <a:pPr marL="457200" algn="ctr">
                        <a:spcAft>
                          <a:spcPts val="0"/>
                        </a:spcAft>
                      </a:pPr>
                      <a:r>
                        <a:rPr lang="en-US" sz="900">
                          <a:latin typeface="Times New Roman"/>
                          <a:ea typeface="Times New Roman"/>
                        </a:rPr>
                        <a:t>4.</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900">
                          <a:latin typeface="Times New Roman"/>
                          <a:ea typeface="Times New Roman"/>
                        </a:rPr>
                        <a:t>Berpikiran terbuka</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a:latin typeface="Times New Roman"/>
                          <a:ea typeface="Times New Roman"/>
                        </a:rPr>
                        <a:t>70%</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657">
                <a:tc>
                  <a:txBody>
                    <a:bodyPr/>
                    <a:lstStyle/>
                    <a:p>
                      <a:pPr marL="457200" algn="ctr">
                        <a:spcAft>
                          <a:spcPts val="0"/>
                        </a:spcAft>
                      </a:pPr>
                      <a:r>
                        <a:rPr lang="en-US" sz="900">
                          <a:latin typeface="Times New Roman"/>
                          <a:ea typeface="Times New Roman"/>
                        </a:rPr>
                        <a:t>5.</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900">
                          <a:latin typeface="Times New Roman"/>
                          <a:ea typeface="Times New Roman"/>
                        </a:rPr>
                        <a:t>Keselarasan antara ucapan dan perbuatan</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a:latin typeface="Times New Roman"/>
                          <a:ea typeface="Times New Roman"/>
                        </a:rPr>
                        <a:t>76%</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657">
                <a:tc>
                  <a:txBody>
                    <a:bodyPr/>
                    <a:lstStyle/>
                    <a:p>
                      <a:pPr marL="457200" algn="ctr">
                        <a:spcAft>
                          <a:spcPts val="0"/>
                        </a:spcAft>
                      </a:pPr>
                      <a:r>
                        <a:rPr lang="en-US" sz="900">
                          <a:latin typeface="Times New Roman"/>
                          <a:ea typeface="Times New Roman"/>
                        </a:rPr>
                        <a:t>6.</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900">
                          <a:latin typeface="Times New Roman"/>
                          <a:ea typeface="Times New Roman"/>
                        </a:rPr>
                        <a:t>Kejujuran intelektual</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a:latin typeface="Times New Roman"/>
                          <a:ea typeface="Times New Roman"/>
                        </a:rPr>
                        <a:t>79%</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657">
                <a:tc>
                  <a:txBody>
                    <a:bodyPr/>
                    <a:lstStyle/>
                    <a:p>
                      <a:pPr marL="457200" algn="ctr">
                        <a:spcAft>
                          <a:spcPts val="0"/>
                        </a:spcAft>
                      </a:pPr>
                      <a:r>
                        <a:rPr lang="en-US" sz="900">
                          <a:latin typeface="Times New Roman"/>
                          <a:ea typeface="Times New Roman"/>
                        </a:rPr>
                        <a:t>7.</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900">
                          <a:latin typeface="Times New Roman"/>
                          <a:ea typeface="Times New Roman"/>
                        </a:rPr>
                        <a:t>Objektivitas</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a:latin typeface="Times New Roman"/>
                          <a:ea typeface="Times New Roman"/>
                        </a:rPr>
                        <a:t>62%</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657">
                <a:tc>
                  <a:txBody>
                    <a:bodyPr/>
                    <a:lstStyle/>
                    <a:p>
                      <a:pPr marL="457200" algn="ctr">
                        <a:spcAft>
                          <a:spcPts val="0"/>
                        </a:spcAft>
                      </a:pPr>
                      <a:r>
                        <a:rPr lang="en-US" sz="900">
                          <a:latin typeface="Times New Roman"/>
                          <a:ea typeface="Times New Roman"/>
                        </a:rPr>
                        <a:t>8.</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900">
                          <a:latin typeface="Times New Roman"/>
                          <a:ea typeface="Times New Roman"/>
                        </a:rPr>
                        <a:t>Kritis</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a:latin typeface="Times New Roman"/>
                          <a:ea typeface="Times New Roman"/>
                        </a:rPr>
                        <a:t>68%</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657">
                <a:tc>
                  <a:txBody>
                    <a:bodyPr/>
                    <a:lstStyle/>
                    <a:p>
                      <a:pPr marL="457200" algn="ctr">
                        <a:spcAft>
                          <a:spcPts val="0"/>
                        </a:spcAft>
                      </a:pPr>
                      <a:r>
                        <a:rPr lang="en-US" sz="900">
                          <a:latin typeface="Times New Roman"/>
                          <a:ea typeface="Times New Roman"/>
                        </a:rPr>
                        <a:t>9.</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900">
                          <a:latin typeface="Times New Roman"/>
                          <a:ea typeface="Times New Roman"/>
                        </a:rPr>
                        <a:t>Kemampuan membuat keputusan yang tidak bias</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a:latin typeface="Times New Roman"/>
                          <a:ea typeface="Times New Roman"/>
                        </a:rPr>
                        <a:t>51%</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486">
                <a:tc>
                  <a:txBody>
                    <a:bodyPr/>
                    <a:lstStyle/>
                    <a:p>
                      <a:pPr marL="457200" algn="ctr">
                        <a:spcAft>
                          <a:spcPts val="0"/>
                        </a:spcAft>
                      </a:pPr>
                      <a:r>
                        <a:rPr lang="en-US" sz="900">
                          <a:latin typeface="Times New Roman"/>
                          <a:ea typeface="Times New Roman"/>
                        </a:rPr>
                        <a:t>10.</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900">
                          <a:latin typeface="Times New Roman"/>
                          <a:ea typeface="Times New Roman"/>
                        </a:rPr>
                        <a:t>Kemampuan untuk mengidentifikasikan perbedaan antara hipotesis dan kenyataan</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a:latin typeface="Times New Roman"/>
                          <a:ea typeface="Times New Roman"/>
                        </a:rPr>
                        <a:t>46%</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486">
                <a:tc>
                  <a:txBody>
                    <a:bodyPr/>
                    <a:lstStyle/>
                    <a:p>
                      <a:pPr marL="457200" algn="ctr">
                        <a:spcAft>
                          <a:spcPts val="0"/>
                        </a:spcAft>
                      </a:pPr>
                      <a:r>
                        <a:rPr lang="en-US" sz="900">
                          <a:latin typeface="Times New Roman"/>
                          <a:ea typeface="Times New Roman"/>
                        </a:rPr>
                        <a:t>11.</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900">
                          <a:latin typeface="Times New Roman"/>
                          <a:ea typeface="Times New Roman"/>
                        </a:rPr>
                        <a:t>Kebiasaan untuk mereview data</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a:latin typeface="Times New Roman"/>
                          <a:ea typeface="Times New Roman"/>
                        </a:rPr>
                        <a:t>59%</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486">
                <a:tc>
                  <a:txBody>
                    <a:bodyPr/>
                    <a:lstStyle/>
                    <a:p>
                      <a:pPr marL="457200" algn="ctr">
                        <a:spcAft>
                          <a:spcPts val="0"/>
                        </a:spcAft>
                      </a:pPr>
                      <a:r>
                        <a:rPr lang="en-US" sz="900">
                          <a:latin typeface="Times New Roman"/>
                          <a:ea typeface="Times New Roman"/>
                        </a:rPr>
                        <a:t>12.</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900">
                          <a:latin typeface="Times New Roman"/>
                          <a:ea typeface="Times New Roman"/>
                        </a:rPr>
                        <a:t>Menjaga diri dari kepercayaan “buta” (tanpa dasar)</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a:latin typeface="Times New Roman"/>
                          <a:ea typeface="Times New Roman"/>
                        </a:rPr>
                        <a:t>54%</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486">
                <a:tc>
                  <a:txBody>
                    <a:bodyPr/>
                    <a:lstStyle/>
                    <a:p>
                      <a:pPr marL="457200" algn="ctr">
                        <a:spcAft>
                          <a:spcPts val="0"/>
                        </a:spcAft>
                      </a:pPr>
                      <a:r>
                        <a:rPr lang="en-US" sz="900">
                          <a:latin typeface="Times New Roman"/>
                          <a:ea typeface="Times New Roman"/>
                        </a:rPr>
                        <a:t>13.</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900">
                          <a:latin typeface="Times New Roman"/>
                          <a:ea typeface="Times New Roman"/>
                        </a:rPr>
                        <a:t>Rasa ingin tahu yang tinggi</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a:latin typeface="Times New Roman"/>
                          <a:ea typeface="Times New Roman"/>
                        </a:rPr>
                        <a:t>60%</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486">
                <a:tc>
                  <a:txBody>
                    <a:bodyPr/>
                    <a:lstStyle/>
                    <a:p>
                      <a:pPr marL="457200" algn="ctr">
                        <a:spcAft>
                          <a:spcPts val="0"/>
                        </a:spcAft>
                      </a:pPr>
                      <a:r>
                        <a:rPr lang="en-US" sz="900">
                          <a:latin typeface="Times New Roman"/>
                          <a:ea typeface="Times New Roman"/>
                        </a:rPr>
                        <a:t>14.</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spcAft>
                          <a:spcPts val="0"/>
                        </a:spcAft>
                      </a:pPr>
                      <a:r>
                        <a:rPr lang="en-US" sz="900">
                          <a:latin typeface="Times New Roman"/>
                          <a:ea typeface="Times New Roman"/>
                        </a:rPr>
                        <a:t>Kemampuan berpikir logis</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a:latin typeface="Times New Roman"/>
                          <a:ea typeface="Times New Roman"/>
                        </a:rPr>
                        <a:t>64%</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486">
                <a:tc>
                  <a:txBody>
                    <a:bodyPr/>
                    <a:lstStyle/>
                    <a:p>
                      <a:pPr marL="457200" algn="ctr">
                        <a:spcAft>
                          <a:spcPts val="0"/>
                        </a:spcAft>
                      </a:pPr>
                      <a:r>
                        <a:rPr lang="en-US" sz="900">
                          <a:latin typeface="Times New Roman"/>
                          <a:ea typeface="Times New Roman"/>
                        </a:rPr>
                        <a:t>15.</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900">
                          <a:latin typeface="Times New Roman"/>
                          <a:ea typeface="Times New Roman"/>
                        </a:rPr>
                        <a:t>Keinginan untuk pengembangan</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a:latin typeface="Times New Roman"/>
                          <a:ea typeface="Times New Roman"/>
                        </a:rPr>
                        <a:t>68%</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657">
                <a:tc>
                  <a:txBody>
                    <a:bodyPr/>
                    <a:lstStyle/>
                    <a:p>
                      <a:pPr marL="457200" algn="ctr">
                        <a:spcAft>
                          <a:spcPts val="0"/>
                        </a:spcAft>
                      </a:pPr>
                      <a:endParaRPr lang="en-US" sz="9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900">
                          <a:latin typeface="Times New Roman"/>
                          <a:ea typeface="Times New Roman"/>
                        </a:rPr>
                        <a:t>Nilai rerata</a:t>
                      </a:r>
                      <a:endParaRPr lang="en-US" sz="100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900" dirty="0">
                          <a:latin typeface="Times New Roman"/>
                          <a:ea typeface="Times New Roman"/>
                        </a:rPr>
                        <a:t>66%</a:t>
                      </a:r>
                      <a:endParaRPr lang="en-US" sz="1000" dirty="0">
                        <a:latin typeface="Times New Roman"/>
                        <a:ea typeface="Times New Roman"/>
                      </a:endParaRPr>
                    </a:p>
                  </a:txBody>
                  <a:tcPr marL="46157" marR="46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Analisis</a:t>
            </a:r>
            <a:r>
              <a:rPr lang="en-US" dirty="0" smtClean="0"/>
              <a:t> </a:t>
            </a:r>
            <a:r>
              <a:rPr lang="en-US" dirty="0" err="1" smtClean="0"/>
              <a:t>dan</a:t>
            </a:r>
            <a:r>
              <a:rPr lang="en-US" dirty="0" smtClean="0"/>
              <a:t> </a:t>
            </a:r>
            <a:r>
              <a:rPr lang="en-US" dirty="0" err="1" smtClean="0"/>
              <a:t>refleksi</a:t>
            </a:r>
            <a:r>
              <a:rPr lang="en-US" dirty="0" smtClean="0"/>
              <a:t>:</a:t>
            </a:r>
            <a:endParaRPr lang="en-US" dirty="0"/>
          </a:p>
        </p:txBody>
      </p:sp>
      <p:sp>
        <p:nvSpPr>
          <p:cNvPr id="3" name="Content Placeholder 2"/>
          <p:cNvSpPr>
            <a:spLocks noGrp="1"/>
          </p:cNvSpPr>
          <p:nvPr>
            <p:ph idx="1"/>
          </p:nvPr>
        </p:nvSpPr>
        <p:spPr/>
        <p:txBody>
          <a:bodyPr/>
          <a:lstStyle/>
          <a:p>
            <a:r>
              <a:rPr lang="en-US" dirty="0" err="1" smtClean="0"/>
              <a:t>Hasil</a:t>
            </a:r>
            <a:r>
              <a:rPr lang="en-US" dirty="0" smtClean="0"/>
              <a:t> </a:t>
            </a:r>
            <a:r>
              <a:rPr lang="en-US" dirty="0" err="1" smtClean="0"/>
              <a:t>adanya</a:t>
            </a:r>
            <a:r>
              <a:rPr lang="en-US" dirty="0" smtClean="0"/>
              <a:t> </a:t>
            </a:r>
            <a:r>
              <a:rPr lang="en-US" dirty="0" err="1" smtClean="0"/>
              <a:t>perbaikan</a:t>
            </a:r>
            <a:r>
              <a:rPr lang="en-US" dirty="0" smtClean="0"/>
              <a:t> </a:t>
            </a:r>
            <a:r>
              <a:rPr lang="en-US" dirty="0" err="1" smtClean="0"/>
              <a:t>pada</a:t>
            </a:r>
            <a:r>
              <a:rPr lang="en-US" dirty="0" smtClean="0"/>
              <a:t> </a:t>
            </a:r>
            <a:r>
              <a:rPr lang="en-US" dirty="0" err="1" smtClean="0"/>
              <a:t>tindakan</a:t>
            </a:r>
            <a:r>
              <a:rPr lang="en-US" dirty="0" smtClean="0"/>
              <a:t> </a:t>
            </a:r>
            <a:r>
              <a:rPr lang="en-US" dirty="0" err="1" smtClean="0"/>
              <a:t>siklus</a:t>
            </a:r>
            <a:r>
              <a:rPr lang="en-US" dirty="0" smtClean="0"/>
              <a:t> II </a:t>
            </a:r>
            <a:r>
              <a:rPr lang="en-US" dirty="0" err="1" smtClean="0"/>
              <a:t>ini</a:t>
            </a:r>
            <a:r>
              <a:rPr lang="en-US" dirty="0" smtClean="0"/>
              <a:t> </a:t>
            </a:r>
            <a:r>
              <a:rPr lang="en-US" dirty="0" err="1" smtClean="0"/>
              <a:t>cukup</a:t>
            </a:r>
            <a:r>
              <a:rPr lang="en-US" dirty="0" smtClean="0"/>
              <a:t> </a:t>
            </a:r>
            <a:r>
              <a:rPr lang="en-US" dirty="0" err="1" smtClean="0"/>
              <a:t>nyata</a:t>
            </a:r>
            <a:r>
              <a:rPr lang="en-US" dirty="0" smtClean="0"/>
              <a:t>, </a:t>
            </a:r>
            <a:r>
              <a:rPr lang="en-US" dirty="0" err="1" smtClean="0"/>
              <a:t>dibuktikan</a:t>
            </a:r>
            <a:r>
              <a:rPr lang="en-US" dirty="0" smtClean="0"/>
              <a:t> </a:t>
            </a:r>
            <a:r>
              <a:rPr lang="en-US" dirty="0" err="1" smtClean="0"/>
              <a:t>dengan</a:t>
            </a:r>
            <a:r>
              <a:rPr lang="en-US" dirty="0" smtClean="0"/>
              <a:t> </a:t>
            </a:r>
            <a:r>
              <a:rPr lang="en-US" dirty="0" err="1" smtClean="0"/>
              <a:t>naiknya</a:t>
            </a:r>
            <a:r>
              <a:rPr lang="en-US" dirty="0" smtClean="0"/>
              <a:t> </a:t>
            </a:r>
            <a:r>
              <a:rPr lang="en-US" dirty="0" err="1" smtClean="0"/>
              <a:t>nilai</a:t>
            </a:r>
            <a:r>
              <a:rPr lang="en-US" dirty="0" smtClean="0"/>
              <a:t> </a:t>
            </a:r>
            <a:r>
              <a:rPr lang="en-US" i="1" dirty="0" smtClean="0"/>
              <a:t>scientific attitude</a:t>
            </a:r>
            <a:r>
              <a:rPr lang="en-US" dirty="0" smtClean="0"/>
              <a:t> rata-rata </a:t>
            </a:r>
            <a:r>
              <a:rPr lang="en-US" dirty="0" err="1" smtClean="0"/>
              <a:t>kelas</a:t>
            </a:r>
            <a:r>
              <a:rPr lang="en-US" dirty="0" smtClean="0"/>
              <a:t> </a:t>
            </a:r>
            <a:r>
              <a:rPr lang="en-US" dirty="0" err="1" smtClean="0"/>
              <a:t>dari</a:t>
            </a:r>
            <a:r>
              <a:rPr lang="en-US" dirty="0" smtClean="0"/>
              <a:t> 59% </a:t>
            </a:r>
            <a:r>
              <a:rPr lang="en-US" dirty="0" err="1" smtClean="0"/>
              <a:t>pada</a:t>
            </a:r>
            <a:r>
              <a:rPr lang="en-US" dirty="0" smtClean="0"/>
              <a:t> </a:t>
            </a:r>
            <a:r>
              <a:rPr lang="en-US" dirty="0" err="1" smtClean="0"/>
              <a:t>tindakan</a:t>
            </a:r>
            <a:r>
              <a:rPr lang="en-US" dirty="0" smtClean="0"/>
              <a:t> I </a:t>
            </a:r>
            <a:r>
              <a:rPr lang="en-US" dirty="0" err="1" smtClean="0"/>
              <a:t>menjadi</a:t>
            </a:r>
            <a:r>
              <a:rPr lang="en-US" dirty="0" smtClean="0"/>
              <a:t> 66% </a:t>
            </a:r>
            <a:r>
              <a:rPr lang="en-US" dirty="0" err="1" smtClean="0"/>
              <a:t>pada</a:t>
            </a:r>
            <a:r>
              <a:rPr lang="en-US" dirty="0" smtClean="0"/>
              <a:t> </a:t>
            </a:r>
            <a:r>
              <a:rPr lang="en-US" dirty="0" err="1" smtClean="0"/>
              <a:t>tindakan</a:t>
            </a:r>
            <a:r>
              <a:rPr lang="en-US" dirty="0" smtClean="0"/>
              <a:t> </a:t>
            </a:r>
            <a:r>
              <a:rPr lang="en-US" dirty="0" err="1" smtClean="0"/>
              <a:t>siklus</a:t>
            </a:r>
            <a:r>
              <a:rPr lang="en-US" dirty="0" smtClean="0"/>
              <a:t> II. </a:t>
            </a:r>
            <a:r>
              <a:rPr lang="en-US" dirty="0" err="1" smtClean="0"/>
              <a:t>Secara</a:t>
            </a:r>
            <a:r>
              <a:rPr lang="en-US" dirty="0" smtClean="0"/>
              <a:t> </a:t>
            </a:r>
            <a:r>
              <a:rPr lang="en-US" dirty="0" err="1" smtClean="0"/>
              <a:t>umum</a:t>
            </a:r>
            <a:r>
              <a:rPr lang="en-US" dirty="0" smtClean="0"/>
              <a:t> </a:t>
            </a:r>
            <a:r>
              <a:rPr lang="en-US" dirty="0" err="1" smtClean="0"/>
              <a:t>indikator-</a:t>
            </a:r>
            <a:r>
              <a:rPr lang="en-US" i="1" dirty="0" err="1" smtClean="0"/>
              <a:t>indikator</a:t>
            </a:r>
            <a:r>
              <a:rPr lang="en-US" i="1" dirty="0" smtClean="0"/>
              <a:t> scientific attitude</a:t>
            </a:r>
            <a:r>
              <a:rPr lang="en-US" dirty="0" smtClean="0"/>
              <a:t> </a:t>
            </a:r>
            <a:r>
              <a:rPr lang="en-US" dirty="0" err="1" smtClean="0"/>
              <a:t>telah</a:t>
            </a:r>
            <a:r>
              <a:rPr lang="en-US" dirty="0" smtClean="0"/>
              <a:t> </a:t>
            </a:r>
            <a:r>
              <a:rPr lang="en-US" dirty="0" err="1" smtClean="0"/>
              <a:t>muncul</a:t>
            </a:r>
            <a:r>
              <a:rPr lang="en-US" dirty="0" smtClean="0"/>
              <a:t> </a:t>
            </a:r>
            <a:r>
              <a:rPr lang="en-US" dirty="0" err="1" smtClean="0"/>
              <a:t>secara</a:t>
            </a:r>
            <a:r>
              <a:rPr lang="en-US" dirty="0" smtClean="0"/>
              <a:t> </a:t>
            </a:r>
            <a:r>
              <a:rPr lang="en-US" dirty="0" err="1" smtClean="0"/>
              <a:t>cukup</a:t>
            </a:r>
            <a:r>
              <a:rPr lang="en-US" dirty="0" smtClean="0"/>
              <a:t> </a:t>
            </a:r>
            <a:r>
              <a:rPr lang="en-US" dirty="0" err="1" smtClean="0"/>
              <a:t>memuaskan</a:t>
            </a: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Simpulan</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err="1" smtClean="0"/>
              <a:t>Skenario</a:t>
            </a:r>
            <a:r>
              <a:rPr lang="en-US" dirty="0" smtClean="0"/>
              <a:t> </a:t>
            </a:r>
            <a:r>
              <a:rPr lang="en-US" dirty="0" err="1" smtClean="0"/>
              <a:t>pembelajaran</a:t>
            </a:r>
            <a:r>
              <a:rPr lang="en-US" dirty="0" smtClean="0"/>
              <a:t> </a:t>
            </a:r>
            <a:r>
              <a:rPr lang="en-US" dirty="0" err="1" smtClean="0"/>
              <a:t>pada</a:t>
            </a:r>
            <a:r>
              <a:rPr lang="en-US" dirty="0" smtClean="0"/>
              <a:t> </a:t>
            </a:r>
            <a:r>
              <a:rPr lang="en-US" dirty="0" err="1" smtClean="0"/>
              <a:t>tindakan</a:t>
            </a:r>
            <a:r>
              <a:rPr lang="en-US" dirty="0" smtClean="0"/>
              <a:t> </a:t>
            </a:r>
            <a:r>
              <a:rPr lang="en-US" dirty="0" err="1" smtClean="0"/>
              <a:t>siklus</a:t>
            </a:r>
            <a:r>
              <a:rPr lang="en-US" dirty="0" smtClean="0"/>
              <a:t> II </a:t>
            </a:r>
            <a:r>
              <a:rPr lang="en-US" dirty="0" err="1" smtClean="0"/>
              <a:t>telah</a:t>
            </a:r>
            <a:r>
              <a:rPr lang="en-US" dirty="0" smtClean="0"/>
              <a:t> </a:t>
            </a:r>
            <a:r>
              <a:rPr lang="en-US" dirty="0" err="1" smtClean="0"/>
              <a:t>berhasil</a:t>
            </a:r>
            <a:r>
              <a:rPr lang="en-US" dirty="0" smtClean="0"/>
              <a:t> </a:t>
            </a:r>
            <a:r>
              <a:rPr lang="en-US" dirty="0" err="1" smtClean="0"/>
              <a:t>menginternalisasikan</a:t>
            </a:r>
            <a:r>
              <a:rPr lang="en-US" dirty="0" smtClean="0"/>
              <a:t> </a:t>
            </a:r>
            <a:r>
              <a:rPr lang="en-US" dirty="0" err="1" smtClean="0"/>
              <a:t>aspek</a:t>
            </a:r>
            <a:r>
              <a:rPr lang="en-US" dirty="0" smtClean="0"/>
              <a:t> </a:t>
            </a:r>
            <a:r>
              <a:rPr lang="en-US" i="1" dirty="0" smtClean="0"/>
              <a:t>scientific attitude</a:t>
            </a:r>
            <a:r>
              <a:rPr lang="en-US" dirty="0" smtClean="0"/>
              <a:t> </a:t>
            </a:r>
            <a:r>
              <a:rPr lang="en-US" dirty="0" err="1" smtClean="0"/>
              <a:t>mahasiswa</a:t>
            </a:r>
            <a:r>
              <a:rPr lang="en-US" dirty="0" smtClean="0"/>
              <a:t>.</a:t>
            </a:r>
          </a:p>
          <a:p>
            <a:pPr lvl="1"/>
            <a:r>
              <a:rPr lang="en-US" dirty="0" err="1" smtClean="0"/>
              <a:t>Skenario</a:t>
            </a:r>
            <a:r>
              <a:rPr lang="en-US" dirty="0" smtClean="0"/>
              <a:t> </a:t>
            </a:r>
            <a:r>
              <a:rPr lang="en-US" dirty="0" err="1" smtClean="0"/>
              <a:t>pembelajaran</a:t>
            </a:r>
            <a:r>
              <a:rPr lang="en-US" dirty="0" smtClean="0"/>
              <a:t> </a:t>
            </a:r>
            <a:r>
              <a:rPr lang="en-US" dirty="0" err="1" smtClean="0"/>
              <a:t>pada</a:t>
            </a:r>
            <a:r>
              <a:rPr lang="en-US" dirty="0" smtClean="0"/>
              <a:t> </a:t>
            </a:r>
            <a:r>
              <a:rPr lang="en-US" dirty="0" err="1" smtClean="0"/>
              <a:t>tindakan</a:t>
            </a:r>
            <a:r>
              <a:rPr lang="en-US" dirty="0" smtClean="0"/>
              <a:t> </a:t>
            </a:r>
            <a:r>
              <a:rPr lang="en-US" dirty="0" err="1" smtClean="0"/>
              <a:t>siklus</a:t>
            </a:r>
            <a:r>
              <a:rPr lang="en-US" dirty="0" smtClean="0"/>
              <a:t> II </a:t>
            </a:r>
            <a:r>
              <a:rPr lang="en-US" dirty="0" err="1" smtClean="0"/>
              <a:t>adalah</a:t>
            </a:r>
            <a:r>
              <a:rPr lang="en-US" dirty="0" smtClean="0"/>
              <a:t>: (1) </a:t>
            </a:r>
            <a:r>
              <a:rPr lang="en-US" dirty="0" err="1" smtClean="0"/>
              <a:t>asisten</a:t>
            </a:r>
            <a:r>
              <a:rPr lang="en-US" dirty="0" smtClean="0"/>
              <a:t> </a:t>
            </a:r>
            <a:r>
              <a:rPr lang="en-US" dirty="0" err="1" smtClean="0"/>
              <a:t>mengungkapkan</a:t>
            </a:r>
            <a:r>
              <a:rPr lang="en-US" dirty="0" smtClean="0"/>
              <a:t> </a:t>
            </a:r>
            <a:r>
              <a:rPr lang="en-US" dirty="0" err="1" smtClean="0"/>
              <a:t>permasalahan</a:t>
            </a:r>
            <a:r>
              <a:rPr lang="en-US" dirty="0" smtClean="0"/>
              <a:t> </a:t>
            </a:r>
            <a:r>
              <a:rPr lang="en-US" dirty="0" err="1" smtClean="0"/>
              <a:t>eksperimen</a:t>
            </a:r>
            <a:r>
              <a:rPr lang="en-US" dirty="0" smtClean="0"/>
              <a:t>, (2) </a:t>
            </a:r>
            <a:r>
              <a:rPr lang="en-US" dirty="0" err="1" smtClean="0"/>
              <a:t>mahasiswa</a:t>
            </a:r>
            <a:r>
              <a:rPr lang="en-US" dirty="0" smtClean="0"/>
              <a:t> </a:t>
            </a:r>
            <a:r>
              <a:rPr lang="en-US" dirty="0" err="1" smtClean="0"/>
              <a:t>melakukan</a:t>
            </a:r>
            <a:r>
              <a:rPr lang="en-US" dirty="0" smtClean="0"/>
              <a:t> </a:t>
            </a:r>
            <a:r>
              <a:rPr lang="en-US" dirty="0" err="1" smtClean="0"/>
              <a:t>kajian</a:t>
            </a:r>
            <a:r>
              <a:rPr lang="en-US" dirty="0" smtClean="0"/>
              <a:t> </a:t>
            </a:r>
            <a:r>
              <a:rPr lang="en-US" dirty="0" err="1" smtClean="0"/>
              <a:t>teori</a:t>
            </a:r>
            <a:r>
              <a:rPr lang="en-US" dirty="0" smtClean="0"/>
              <a:t>, (3) </a:t>
            </a:r>
            <a:r>
              <a:rPr lang="en-US" dirty="0" err="1" smtClean="0"/>
              <a:t>mahasiswa</a:t>
            </a:r>
            <a:r>
              <a:rPr lang="en-US" dirty="0" smtClean="0"/>
              <a:t> </a:t>
            </a:r>
            <a:r>
              <a:rPr lang="en-US" dirty="0" err="1" smtClean="0"/>
              <a:t>merumuskan</a:t>
            </a:r>
            <a:r>
              <a:rPr lang="en-US" dirty="0" smtClean="0"/>
              <a:t> </a:t>
            </a:r>
            <a:r>
              <a:rPr lang="en-US" dirty="0" err="1" smtClean="0"/>
              <a:t>hipotesis</a:t>
            </a:r>
            <a:r>
              <a:rPr lang="en-US" dirty="0" smtClean="0"/>
              <a:t>, (4) </a:t>
            </a:r>
            <a:r>
              <a:rPr lang="en-US" dirty="0" err="1" smtClean="0"/>
              <a:t>mahasiswa</a:t>
            </a:r>
            <a:r>
              <a:rPr lang="en-US" dirty="0" smtClean="0"/>
              <a:t> </a:t>
            </a:r>
            <a:r>
              <a:rPr lang="en-US" dirty="0" err="1" smtClean="0"/>
              <a:t>merancang</a:t>
            </a:r>
            <a:r>
              <a:rPr lang="en-US" dirty="0" smtClean="0"/>
              <a:t> </a:t>
            </a:r>
            <a:r>
              <a:rPr lang="en-US" dirty="0" err="1" smtClean="0"/>
              <a:t>percobaan</a:t>
            </a:r>
            <a:r>
              <a:rPr lang="en-US" dirty="0" smtClean="0"/>
              <a:t>, (5) </a:t>
            </a:r>
            <a:r>
              <a:rPr lang="en-US" dirty="0" err="1" smtClean="0"/>
              <a:t>dosen</a:t>
            </a:r>
            <a:r>
              <a:rPr lang="en-US" dirty="0" smtClean="0"/>
              <a:t> </a:t>
            </a:r>
            <a:r>
              <a:rPr lang="en-US" dirty="0" err="1" smtClean="0"/>
              <a:t>melakukan</a:t>
            </a:r>
            <a:r>
              <a:rPr lang="en-US" dirty="0" smtClean="0"/>
              <a:t> </a:t>
            </a:r>
            <a:r>
              <a:rPr lang="en-US" dirty="0" err="1" smtClean="0"/>
              <a:t>uji</a:t>
            </a:r>
            <a:r>
              <a:rPr lang="en-US" dirty="0" smtClean="0"/>
              <a:t> </a:t>
            </a:r>
            <a:r>
              <a:rPr lang="en-US" dirty="0" err="1" smtClean="0"/>
              <a:t>pemahaman</a:t>
            </a:r>
            <a:r>
              <a:rPr lang="en-US" dirty="0" smtClean="0"/>
              <a:t> </a:t>
            </a:r>
            <a:r>
              <a:rPr lang="en-US" dirty="0" err="1" smtClean="0"/>
              <a:t>konsep</a:t>
            </a:r>
            <a:r>
              <a:rPr lang="en-US" dirty="0" smtClean="0"/>
              <a:t>, (6) </a:t>
            </a:r>
            <a:r>
              <a:rPr lang="en-US" dirty="0" err="1" smtClean="0"/>
              <a:t>mahasiswa</a:t>
            </a:r>
            <a:r>
              <a:rPr lang="en-US" dirty="0" smtClean="0"/>
              <a:t> </a:t>
            </a:r>
            <a:r>
              <a:rPr lang="en-US" dirty="0" err="1" smtClean="0"/>
              <a:t>melakukan</a:t>
            </a:r>
            <a:r>
              <a:rPr lang="en-US" dirty="0" smtClean="0"/>
              <a:t> </a:t>
            </a:r>
            <a:r>
              <a:rPr lang="en-US" dirty="0" err="1" smtClean="0"/>
              <a:t>percobaan</a:t>
            </a:r>
            <a:r>
              <a:rPr lang="en-US" dirty="0" smtClean="0"/>
              <a:t>, (7) </a:t>
            </a:r>
            <a:r>
              <a:rPr lang="en-US" dirty="0" err="1" smtClean="0"/>
              <a:t>Mahasiswa</a:t>
            </a:r>
            <a:r>
              <a:rPr lang="en-US" dirty="0" smtClean="0"/>
              <a:t> </a:t>
            </a:r>
            <a:r>
              <a:rPr lang="en-US" dirty="0" err="1" smtClean="0"/>
              <a:t>membuat</a:t>
            </a:r>
            <a:r>
              <a:rPr lang="en-US" dirty="0" smtClean="0"/>
              <a:t> </a:t>
            </a:r>
            <a:r>
              <a:rPr lang="en-US" dirty="0" err="1" smtClean="0"/>
              <a:t>laporan</a:t>
            </a:r>
            <a:r>
              <a:rPr lang="en-US" dirty="0" smtClean="0"/>
              <a:t> </a:t>
            </a:r>
            <a:r>
              <a:rPr lang="en-US" dirty="0" err="1" smtClean="0"/>
              <a:t>sementara</a:t>
            </a:r>
            <a:r>
              <a:rPr lang="en-US" dirty="0" smtClean="0"/>
              <a:t>, (8) </a:t>
            </a:r>
            <a:r>
              <a:rPr lang="en-US" dirty="0" err="1" smtClean="0"/>
              <a:t>dosen</a:t>
            </a:r>
            <a:r>
              <a:rPr lang="en-US" dirty="0" smtClean="0"/>
              <a:t> </a:t>
            </a:r>
            <a:r>
              <a:rPr lang="en-US" dirty="0" err="1" smtClean="0"/>
              <a:t>meminta</a:t>
            </a:r>
            <a:r>
              <a:rPr lang="en-US" dirty="0" smtClean="0"/>
              <a:t> </a:t>
            </a:r>
            <a:r>
              <a:rPr lang="en-US" dirty="0" err="1" smtClean="0"/>
              <a:t>mahasiswa</a:t>
            </a:r>
            <a:r>
              <a:rPr lang="en-US" dirty="0" smtClean="0"/>
              <a:t> </a:t>
            </a:r>
            <a:r>
              <a:rPr lang="en-US" dirty="0" err="1" smtClean="0"/>
              <a:t>untuk</a:t>
            </a:r>
            <a:r>
              <a:rPr lang="en-US" dirty="0" smtClean="0"/>
              <a:t> </a:t>
            </a:r>
            <a:r>
              <a:rPr lang="en-US" dirty="0" err="1" smtClean="0"/>
              <a:t>membuat</a:t>
            </a:r>
            <a:r>
              <a:rPr lang="en-US" dirty="0" smtClean="0"/>
              <a:t> </a:t>
            </a:r>
            <a:r>
              <a:rPr lang="en-US" dirty="0" err="1" smtClean="0"/>
              <a:t>grafik</a:t>
            </a:r>
            <a:r>
              <a:rPr lang="en-US" dirty="0" smtClean="0"/>
              <a:t> </a:t>
            </a:r>
            <a:r>
              <a:rPr lang="en-US" dirty="0" err="1" smtClean="0"/>
              <a:t>hubungan</a:t>
            </a:r>
            <a:r>
              <a:rPr lang="en-US" dirty="0" smtClean="0"/>
              <a:t> </a:t>
            </a:r>
            <a:r>
              <a:rPr lang="en-US" dirty="0" err="1" smtClean="0"/>
              <a:t>antar</a:t>
            </a:r>
            <a:r>
              <a:rPr lang="en-US" dirty="0" smtClean="0"/>
              <a:t> </a:t>
            </a:r>
            <a:r>
              <a:rPr lang="en-US" dirty="0" err="1" smtClean="0"/>
              <a:t>variabel</a:t>
            </a:r>
            <a:r>
              <a:rPr lang="en-US" dirty="0" smtClean="0"/>
              <a:t> </a:t>
            </a:r>
            <a:r>
              <a:rPr lang="en-US" dirty="0" err="1" smtClean="0"/>
              <a:t>percobaan</a:t>
            </a:r>
            <a:r>
              <a:rPr lang="en-US" dirty="0" smtClean="0"/>
              <a: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Evaluasi</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 name="Text Box 18"/>
          <p:cNvSpPr txBox="1">
            <a:spLocks noChangeArrowheads="1"/>
          </p:cNvSpPr>
          <p:nvPr/>
        </p:nvSpPr>
        <p:spPr bwMode="auto">
          <a:xfrm>
            <a:off x="2214546" y="71414"/>
            <a:ext cx="4786346" cy="785814"/>
          </a:xfrm>
          <a:prstGeom prst="rect">
            <a:avLst/>
          </a:prstGeom>
          <a:solidFill>
            <a:srgbClr val="FFFF00"/>
          </a:solidFill>
          <a:ln w="38100">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ea typeface="Times New Roman" pitchFamily="18" charset="0"/>
              </a:rPr>
              <a:t>Diagnosis Permasalahan Pembelajaran</a:t>
            </a:r>
            <a:endParaRPr kumimoji="0" lang="en-US" sz="3600" b="0" i="0" u="none" strike="noStrike" cap="none" normalizeH="0" baseline="0" smtClean="0">
              <a:ln>
                <a:noFill/>
              </a:ln>
              <a:solidFill>
                <a:schemeClr val="tx1"/>
              </a:solidFill>
              <a:effectLst/>
              <a:latin typeface="Arial" pitchFamily="34" charset="0"/>
            </a:endParaRPr>
          </a:p>
        </p:txBody>
      </p:sp>
      <p:sp>
        <p:nvSpPr>
          <p:cNvPr id="1041" name="Text Box 17"/>
          <p:cNvSpPr txBox="1">
            <a:spLocks noChangeArrowheads="1"/>
          </p:cNvSpPr>
          <p:nvPr/>
        </p:nvSpPr>
        <p:spPr bwMode="auto">
          <a:xfrm>
            <a:off x="0" y="928670"/>
            <a:ext cx="9144000" cy="1500198"/>
          </a:xfrm>
          <a:prstGeom prst="rect">
            <a:avLst/>
          </a:prstGeom>
          <a:solidFill>
            <a:srgbClr val="FF99CC"/>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Praktikum</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Fisika</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Dasar</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I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masih</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dijalankan</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dengan</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lebih</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mengutamakan</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aspek</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teknis</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percobaan</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dan</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belum</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menyentuh</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subtansi</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percobaan</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Praktikum</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Fisika</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Dasar</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I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belum</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mampu</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menanamkan</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1" u="none" strike="noStrike" cap="none" normalizeH="0" baseline="0" dirty="0" smtClean="0">
                <a:ln>
                  <a:noFill/>
                </a:ln>
                <a:solidFill>
                  <a:schemeClr val="tx1"/>
                </a:solidFill>
                <a:effectLst/>
                <a:latin typeface="Arial" pitchFamily="34" charset="0"/>
                <a:ea typeface="Times New Roman" pitchFamily="18" charset="0"/>
              </a:rPr>
              <a:t>Scientific Attitude</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rPr>
              <a:t>mahasiswa</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p:txBody>
      </p:sp>
      <p:sp>
        <p:nvSpPr>
          <p:cNvPr id="1038" name="AutoShape 14"/>
          <p:cNvSpPr>
            <a:spLocks noChangeArrowheads="1"/>
          </p:cNvSpPr>
          <p:nvPr/>
        </p:nvSpPr>
        <p:spPr bwMode="auto">
          <a:xfrm>
            <a:off x="4371976" y="2500306"/>
            <a:ext cx="342900" cy="228600"/>
          </a:xfrm>
          <a:prstGeom prst="downArrow">
            <a:avLst>
              <a:gd name="adj1" fmla="val 50000"/>
              <a:gd name="adj2" fmla="val 25000"/>
            </a:avLst>
          </a:prstGeom>
          <a:solidFill>
            <a:srgbClr val="FF0000"/>
          </a:solidFill>
          <a:ln w="9525">
            <a:solidFill>
              <a:srgbClr val="FFCC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037" name="Picture 13" descr="http://myschoolnet.ppk.kpm.my/pNp/kbsb/14rajah01.gif"/>
          <p:cNvPicPr>
            <a:picLocks noChangeAspect="1" noChangeArrowheads="1"/>
          </p:cNvPicPr>
          <p:nvPr/>
        </p:nvPicPr>
        <p:blipFill>
          <a:blip r:embed="rId2" r:link="rId3"/>
          <a:srcRect/>
          <a:stretch>
            <a:fillRect/>
          </a:stretch>
        </p:blipFill>
        <p:spPr bwMode="auto">
          <a:xfrm>
            <a:off x="1928794" y="3850007"/>
            <a:ext cx="5000659" cy="1984375"/>
          </a:xfrm>
          <a:prstGeom prst="rect">
            <a:avLst/>
          </a:prstGeom>
          <a:noFill/>
        </p:spPr>
      </p:pic>
      <p:sp>
        <p:nvSpPr>
          <p:cNvPr id="1036" name="AutoShape 12"/>
          <p:cNvSpPr>
            <a:spLocks noChangeArrowheads="1"/>
          </p:cNvSpPr>
          <p:nvPr/>
        </p:nvSpPr>
        <p:spPr bwMode="auto">
          <a:xfrm>
            <a:off x="4346272" y="3714752"/>
            <a:ext cx="342900" cy="228600"/>
          </a:xfrm>
          <a:prstGeom prst="downArrow">
            <a:avLst>
              <a:gd name="adj1" fmla="val 50000"/>
              <a:gd name="adj2" fmla="val 25000"/>
            </a:avLst>
          </a:prstGeom>
          <a:solidFill>
            <a:srgbClr val="FF0000"/>
          </a:solidFill>
          <a:ln w="9525">
            <a:solidFill>
              <a:srgbClr val="FFCC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5" name="Text Box 11"/>
          <p:cNvSpPr txBox="1">
            <a:spLocks noChangeArrowheads="1"/>
          </p:cNvSpPr>
          <p:nvPr/>
        </p:nvSpPr>
        <p:spPr bwMode="auto">
          <a:xfrm>
            <a:off x="4500562" y="4046224"/>
            <a:ext cx="2357454" cy="571504"/>
          </a:xfrm>
          <a:prstGeom prst="rect">
            <a:avLst/>
          </a:prstGeom>
          <a:solidFill>
            <a:srgbClr val="00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chemeClr val="tx1"/>
                </a:solidFill>
                <a:effectLst/>
                <a:latin typeface="Arial" pitchFamily="34" charset="0"/>
                <a:ea typeface="Times New Roman" pitchFamily="18" charset="0"/>
              </a:rPr>
              <a:t>Inductive Teaching Methods</a:t>
            </a:r>
            <a:endParaRPr kumimoji="0" lang="en-US" sz="2400" b="0" i="0" u="none" strike="noStrike" cap="none" normalizeH="0" baseline="0" smtClean="0">
              <a:ln>
                <a:noFill/>
              </a:ln>
              <a:solidFill>
                <a:schemeClr val="tx1"/>
              </a:solidFill>
              <a:effectLst/>
              <a:latin typeface="Arial" pitchFamily="34" charset="0"/>
            </a:endParaRPr>
          </a:p>
        </p:txBody>
      </p:sp>
      <p:sp>
        <p:nvSpPr>
          <p:cNvPr id="1034" name="Text Box 10"/>
          <p:cNvSpPr txBox="1">
            <a:spLocks noChangeArrowheads="1"/>
          </p:cNvSpPr>
          <p:nvPr/>
        </p:nvSpPr>
        <p:spPr bwMode="auto">
          <a:xfrm>
            <a:off x="2071670" y="4714884"/>
            <a:ext cx="2214578" cy="428628"/>
          </a:xfrm>
          <a:prstGeom prst="rect">
            <a:avLst/>
          </a:prstGeom>
          <a:solidFill>
            <a:srgbClr val="00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Arial" pitchFamily="34" charset="0"/>
                <a:ea typeface="Times New Roman" pitchFamily="18" charset="0"/>
              </a:rPr>
              <a:t>Kajian</a:t>
            </a:r>
            <a:r>
              <a:rPr kumimoji="0" lang="en-US" b="1" i="0" u="none" strike="noStrike" cap="none" normalizeH="0" baseline="0" dirty="0" smtClean="0">
                <a:ln>
                  <a:noFill/>
                </a:ln>
                <a:solidFill>
                  <a:schemeClr val="tx1"/>
                </a:solidFill>
                <a:effectLst/>
                <a:latin typeface="Arial" pitchFamily="34" charset="0"/>
                <a:ea typeface="Times New Roman" pitchFamily="18" charset="0"/>
              </a:rPr>
              <a:t> </a:t>
            </a:r>
            <a:r>
              <a:rPr kumimoji="0" lang="en-US" b="1" i="0" u="none" strike="noStrike" cap="none" normalizeH="0" baseline="0" dirty="0" err="1" smtClean="0">
                <a:ln>
                  <a:noFill/>
                </a:ln>
                <a:solidFill>
                  <a:schemeClr val="tx1"/>
                </a:solidFill>
                <a:effectLst/>
                <a:latin typeface="Arial" pitchFamily="34" charset="0"/>
                <a:ea typeface="Times New Roman" pitchFamily="18" charset="0"/>
              </a:rPr>
              <a:t>Pustaka</a:t>
            </a:r>
            <a:endParaRPr kumimoji="0" lang="en-US" sz="2800" b="1" i="0" u="none" strike="noStrike" cap="none" normalizeH="0" baseline="0" dirty="0" smtClean="0">
              <a:ln>
                <a:noFill/>
              </a:ln>
              <a:solidFill>
                <a:schemeClr val="tx1"/>
              </a:solidFill>
              <a:effectLst/>
              <a:latin typeface="Arial" pitchFamily="34" charset="0"/>
            </a:endParaRPr>
          </a:p>
        </p:txBody>
      </p:sp>
      <p:sp>
        <p:nvSpPr>
          <p:cNvPr id="1033" name="Text Box 9"/>
          <p:cNvSpPr txBox="1">
            <a:spLocks noChangeArrowheads="1"/>
          </p:cNvSpPr>
          <p:nvPr/>
        </p:nvSpPr>
        <p:spPr bwMode="auto">
          <a:xfrm>
            <a:off x="4429124" y="5214950"/>
            <a:ext cx="2214578" cy="428932"/>
          </a:xfrm>
          <a:prstGeom prst="rect">
            <a:avLst/>
          </a:prstGeom>
          <a:solidFill>
            <a:srgbClr val="00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smtClean="0">
                <a:ln>
                  <a:noFill/>
                </a:ln>
                <a:solidFill>
                  <a:schemeClr val="tx1"/>
                </a:solidFill>
                <a:effectLst/>
                <a:latin typeface="Arial" pitchFamily="34" charset="0"/>
                <a:ea typeface="Times New Roman" pitchFamily="18" charset="0"/>
              </a:rPr>
              <a:t>Scientific Attitude</a:t>
            </a:r>
            <a:endParaRPr kumimoji="0" lang="en-US" sz="2800" b="0" i="0" u="none" strike="noStrike" cap="none" normalizeH="0" baseline="0" dirty="0" smtClean="0">
              <a:ln>
                <a:noFill/>
              </a:ln>
              <a:solidFill>
                <a:schemeClr val="tx1"/>
              </a:solidFill>
              <a:effectLst/>
              <a:latin typeface="Arial" pitchFamily="34" charset="0"/>
            </a:endParaRPr>
          </a:p>
        </p:txBody>
      </p:sp>
      <p:sp>
        <p:nvSpPr>
          <p:cNvPr id="1032" name="AutoShape 8"/>
          <p:cNvSpPr>
            <a:spLocks noChangeArrowheads="1"/>
          </p:cNvSpPr>
          <p:nvPr/>
        </p:nvSpPr>
        <p:spPr bwMode="auto">
          <a:xfrm>
            <a:off x="4360242" y="5772152"/>
            <a:ext cx="342900" cy="228600"/>
          </a:xfrm>
          <a:prstGeom prst="downArrow">
            <a:avLst>
              <a:gd name="adj1" fmla="val 50000"/>
              <a:gd name="adj2" fmla="val 25000"/>
            </a:avLst>
          </a:prstGeom>
          <a:solidFill>
            <a:srgbClr val="FF0000"/>
          </a:solidFill>
          <a:ln w="9525">
            <a:solidFill>
              <a:srgbClr val="FFCC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1" name="Text Box 7"/>
          <p:cNvSpPr txBox="1">
            <a:spLocks noChangeArrowheads="1"/>
          </p:cNvSpPr>
          <p:nvPr/>
        </p:nvSpPr>
        <p:spPr bwMode="auto">
          <a:xfrm>
            <a:off x="857224" y="6055362"/>
            <a:ext cx="7358114" cy="571500"/>
          </a:xfrm>
          <a:prstGeom prst="rect">
            <a:avLst/>
          </a:prstGeom>
          <a:solidFill>
            <a:srgbClr val="FF99CC"/>
          </a:solidFill>
          <a:ln w="38100">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rPr>
              <a:t>Merancang skenario pembelajaran yang sesuai dengan </a:t>
            </a:r>
            <a:r>
              <a:rPr kumimoji="0" lang="en-US" sz="1600" b="0" i="1" u="none" strike="noStrike" cap="none" normalizeH="0" baseline="0" smtClean="0">
                <a:ln>
                  <a:noFill/>
                </a:ln>
                <a:solidFill>
                  <a:schemeClr val="tx1"/>
                </a:solidFill>
                <a:effectLst/>
                <a:latin typeface="Arial" pitchFamily="34" charset="0"/>
                <a:ea typeface="Times New Roman" pitchFamily="18" charset="0"/>
              </a:rPr>
              <a:t>Inductive Teaching Methods </a:t>
            </a:r>
            <a:r>
              <a:rPr kumimoji="0" lang="en-US" sz="1600" b="0" i="0" u="none" strike="noStrike" cap="none" normalizeH="0" baseline="0" smtClean="0">
                <a:ln>
                  <a:noFill/>
                </a:ln>
                <a:solidFill>
                  <a:schemeClr val="tx1"/>
                </a:solidFill>
                <a:effectLst/>
                <a:latin typeface="Arial" pitchFamily="34" charset="0"/>
                <a:ea typeface="Times New Roman" pitchFamily="18" charset="0"/>
              </a:rPr>
              <a:t>dan instrumen </a:t>
            </a:r>
            <a:r>
              <a:rPr kumimoji="0" lang="en-US" sz="1600" b="0" i="1" u="none" strike="noStrike" cap="none" normalizeH="0" baseline="0" smtClean="0">
                <a:ln>
                  <a:noFill/>
                </a:ln>
                <a:solidFill>
                  <a:schemeClr val="tx1"/>
                </a:solidFill>
                <a:effectLst/>
                <a:latin typeface="Arial" pitchFamily="34" charset="0"/>
                <a:ea typeface="Times New Roman" pitchFamily="18" charset="0"/>
              </a:rPr>
              <a:t>assesment</a:t>
            </a:r>
            <a:r>
              <a:rPr kumimoji="0" lang="en-US" sz="1600" b="0" i="0" u="none" strike="noStrike" cap="none" normalizeH="0" baseline="0" smtClean="0">
                <a:ln>
                  <a:noFill/>
                </a:ln>
                <a:solidFill>
                  <a:schemeClr val="tx1"/>
                </a:solidFill>
                <a:effectLst/>
                <a:latin typeface="Arial" pitchFamily="34" charset="0"/>
                <a:ea typeface="Times New Roman" pitchFamily="18" charset="0"/>
              </a:rPr>
              <a:t> </a:t>
            </a:r>
            <a:r>
              <a:rPr kumimoji="0" lang="en-US" sz="1600" b="0" i="1" u="none" strike="noStrike" cap="none" normalizeH="0" baseline="0" smtClean="0">
                <a:ln>
                  <a:noFill/>
                </a:ln>
                <a:solidFill>
                  <a:schemeClr val="tx1"/>
                </a:solidFill>
                <a:effectLst/>
                <a:latin typeface="Arial" pitchFamily="34" charset="0"/>
                <a:ea typeface="Times New Roman" pitchFamily="18" charset="0"/>
              </a:rPr>
              <a:t>Scientific Attitude</a:t>
            </a:r>
            <a:endParaRPr kumimoji="0" lang="en-US" sz="2400" b="0" i="0" u="none" strike="noStrike" cap="none" normalizeH="0" baseline="0" smtClean="0">
              <a:ln>
                <a:noFill/>
              </a:ln>
              <a:solidFill>
                <a:schemeClr val="tx1"/>
              </a:solidFill>
              <a:effectLst/>
              <a:latin typeface="Arial" pitchFamily="34" charset="0"/>
            </a:endParaRPr>
          </a:p>
        </p:txBody>
      </p:sp>
      <p:sp>
        <p:nvSpPr>
          <p:cNvPr id="1028" name="Text Box 4"/>
          <p:cNvSpPr txBox="1">
            <a:spLocks noChangeArrowheads="1"/>
          </p:cNvSpPr>
          <p:nvPr/>
        </p:nvSpPr>
        <p:spPr bwMode="auto">
          <a:xfrm>
            <a:off x="642942" y="2786058"/>
            <a:ext cx="7929586" cy="857256"/>
          </a:xfrm>
          <a:prstGeom prst="rect">
            <a:avLst/>
          </a:prstGeom>
          <a:solidFill>
            <a:srgbClr val="0000FF"/>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CC00"/>
                </a:solidFill>
                <a:effectLst/>
                <a:latin typeface="Arial" pitchFamily="34" charset="0"/>
                <a:ea typeface="Times New Roman" pitchFamily="18" charset="0"/>
              </a:rPr>
              <a:t>Tawaran Solusi :</a:t>
            </a:r>
            <a:endParaRPr kumimoji="0" lang="en-US" sz="14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CC00"/>
                </a:solidFill>
                <a:effectLst/>
                <a:latin typeface="Arial" pitchFamily="34" charset="0"/>
                <a:ea typeface="Times New Roman" pitchFamily="18" charset="0"/>
              </a:rPr>
              <a:t>Melalui </a:t>
            </a:r>
            <a:r>
              <a:rPr kumimoji="0" lang="en-US" sz="1600" b="0" i="1" u="none" strike="noStrike" cap="none" normalizeH="0" baseline="0" smtClean="0">
                <a:ln>
                  <a:noFill/>
                </a:ln>
                <a:solidFill>
                  <a:srgbClr val="FFCC00"/>
                </a:solidFill>
                <a:effectLst/>
                <a:latin typeface="Arial" pitchFamily="34" charset="0"/>
                <a:ea typeface="Times New Roman" pitchFamily="18" charset="0"/>
              </a:rPr>
              <a:t>Research Based Teaching</a:t>
            </a:r>
            <a:r>
              <a:rPr kumimoji="0" lang="en-US" sz="1600" b="0" i="0" u="none" strike="noStrike" cap="none" normalizeH="0" baseline="0" smtClean="0">
                <a:ln>
                  <a:noFill/>
                </a:ln>
                <a:solidFill>
                  <a:srgbClr val="FFCC00"/>
                </a:solidFill>
                <a:effectLst/>
                <a:latin typeface="Arial" pitchFamily="34" charset="0"/>
                <a:ea typeface="Times New Roman" pitchFamily="18" charset="0"/>
              </a:rPr>
              <a:t> akan diuji coba </a:t>
            </a:r>
            <a:r>
              <a:rPr kumimoji="0" lang="en-US" sz="1600" b="0" i="1" u="none" strike="noStrike" cap="none" normalizeH="0" baseline="0" smtClean="0">
                <a:ln>
                  <a:noFill/>
                </a:ln>
                <a:solidFill>
                  <a:srgbClr val="FFCC00"/>
                </a:solidFill>
                <a:effectLst/>
                <a:latin typeface="Arial" pitchFamily="34" charset="0"/>
                <a:ea typeface="Times New Roman" pitchFamily="18" charset="0"/>
              </a:rPr>
              <a:t>Inductive Teaching Methods </a:t>
            </a:r>
            <a:r>
              <a:rPr kumimoji="0" lang="en-US" sz="1600" b="0" i="0" u="none" strike="noStrike" cap="none" normalizeH="0" baseline="0" smtClean="0">
                <a:ln>
                  <a:noFill/>
                </a:ln>
                <a:solidFill>
                  <a:srgbClr val="FFCC00"/>
                </a:solidFill>
                <a:effectLst/>
                <a:latin typeface="Arial" pitchFamily="34" charset="0"/>
                <a:ea typeface="Times New Roman" pitchFamily="18" charset="0"/>
              </a:rPr>
              <a:t>dalam rangka menanamkan </a:t>
            </a:r>
            <a:r>
              <a:rPr kumimoji="0" lang="en-US" sz="1600" b="0" i="1" u="none" strike="noStrike" cap="none" normalizeH="0" baseline="0" smtClean="0">
                <a:ln>
                  <a:noFill/>
                </a:ln>
                <a:solidFill>
                  <a:srgbClr val="FFCC00"/>
                </a:solidFill>
                <a:effectLst/>
                <a:latin typeface="Arial" pitchFamily="34" charset="0"/>
                <a:ea typeface="Times New Roman" pitchFamily="18" charset="0"/>
              </a:rPr>
              <a:t>Scientific Attitude</a:t>
            </a:r>
            <a:r>
              <a:rPr kumimoji="0" lang="en-US" sz="1600" b="0" i="0" u="none" strike="noStrike" cap="none" normalizeH="0" baseline="0" smtClean="0">
                <a:ln>
                  <a:noFill/>
                </a:ln>
                <a:solidFill>
                  <a:srgbClr val="FFCC00"/>
                </a:solidFill>
                <a:effectLst/>
                <a:latin typeface="Arial" pitchFamily="34" charset="0"/>
                <a:ea typeface="Times New Roman" pitchFamily="18" charset="0"/>
              </a:rPr>
              <a:t>.</a:t>
            </a:r>
            <a:endParaRPr kumimoji="0" lang="en-US" sz="14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ndParaRPr>
          </a:p>
        </p:txBody>
      </p:sp>
      <p:sp>
        <p:nvSpPr>
          <p:cNvPr id="1047" name="Rectangle 23"/>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41"/>
                                        </p:tgtEl>
                                        <p:attrNameLst>
                                          <p:attrName>style.visibility</p:attrName>
                                        </p:attrNameLst>
                                      </p:cBhvr>
                                      <p:to>
                                        <p:strVal val="visible"/>
                                      </p:to>
                                    </p:set>
                                    <p:animEffect transition="in" filter="blinds(horizontal)">
                                      <p:cBhvr>
                                        <p:cTn id="7" dur="500"/>
                                        <p:tgtEl>
                                          <p:spTgt spid="104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box(in)">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37"/>
                                        </p:tgtEl>
                                        <p:attrNameLst>
                                          <p:attrName>style.visibility</p:attrName>
                                        </p:attrNameLst>
                                      </p:cBhvr>
                                      <p:to>
                                        <p:strVal val="visible"/>
                                      </p:to>
                                    </p:set>
                                    <p:animEffect transition="in" filter="blinds(horizontal)">
                                      <p:cBhvr>
                                        <p:cTn id="17" dur="500"/>
                                        <p:tgtEl>
                                          <p:spTgt spid="1037"/>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036"/>
                                        </p:tgtEl>
                                        <p:attrNameLst>
                                          <p:attrName>style.visibility</p:attrName>
                                        </p:attrNameLst>
                                      </p:cBhvr>
                                      <p:to>
                                        <p:strVal val="visible"/>
                                      </p:to>
                                    </p:set>
                                    <p:animEffect transition="in" filter="blinds(horizontal)">
                                      <p:cBhvr>
                                        <p:cTn id="20" dur="500"/>
                                        <p:tgtEl>
                                          <p:spTgt spid="1036"/>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035"/>
                                        </p:tgtEl>
                                        <p:attrNameLst>
                                          <p:attrName>style.visibility</p:attrName>
                                        </p:attrNameLst>
                                      </p:cBhvr>
                                      <p:to>
                                        <p:strVal val="visible"/>
                                      </p:to>
                                    </p:set>
                                    <p:animEffect transition="in" filter="blinds(horizontal)">
                                      <p:cBhvr>
                                        <p:cTn id="23" dur="500"/>
                                        <p:tgtEl>
                                          <p:spTgt spid="1035"/>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034"/>
                                        </p:tgtEl>
                                        <p:attrNameLst>
                                          <p:attrName>style.visibility</p:attrName>
                                        </p:attrNameLst>
                                      </p:cBhvr>
                                      <p:to>
                                        <p:strVal val="visible"/>
                                      </p:to>
                                    </p:set>
                                    <p:animEffect transition="in" filter="blinds(horizontal)">
                                      <p:cBhvr>
                                        <p:cTn id="26" dur="500"/>
                                        <p:tgtEl>
                                          <p:spTgt spid="1034"/>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033"/>
                                        </p:tgtEl>
                                        <p:attrNameLst>
                                          <p:attrName>style.visibility</p:attrName>
                                        </p:attrNameLst>
                                      </p:cBhvr>
                                      <p:to>
                                        <p:strVal val="visible"/>
                                      </p:to>
                                    </p:set>
                                    <p:animEffect transition="in" filter="blinds(horizontal)">
                                      <p:cBhvr>
                                        <p:cTn id="29" dur="500"/>
                                        <p:tgtEl>
                                          <p:spTgt spid="1033"/>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032"/>
                                        </p:tgtEl>
                                        <p:attrNameLst>
                                          <p:attrName>style.visibility</p:attrName>
                                        </p:attrNameLst>
                                      </p:cBhvr>
                                      <p:to>
                                        <p:strVal val="visible"/>
                                      </p:to>
                                    </p:set>
                                    <p:animEffect transition="in" filter="blinds(horizontal)">
                                      <p:cBhvr>
                                        <p:cTn id="34" dur="500"/>
                                        <p:tgtEl>
                                          <p:spTgt spid="1032"/>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031"/>
                                        </p:tgtEl>
                                        <p:attrNameLst>
                                          <p:attrName>style.visibility</p:attrName>
                                        </p:attrNameLst>
                                      </p:cBhvr>
                                      <p:to>
                                        <p:strVal val="visible"/>
                                      </p:to>
                                    </p:set>
                                    <p:animEffect transition="in" filter="blinds(horizontal)">
                                      <p:cBhvr>
                                        <p:cTn id="37" dur="5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1" grpId="0" animBg="1"/>
      <p:bldP spid="1036" grpId="0" animBg="1"/>
      <p:bldP spid="1035" grpId="0" animBg="1"/>
      <p:bldP spid="1034" grpId="0" animBg="1"/>
      <p:bldP spid="1033" grpId="0" animBg="1"/>
      <p:bldP spid="1032" grpId="0" animBg="1"/>
      <p:bldP spid="1031" grpId="0" animBg="1"/>
      <p:bldP spid="10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Inductive Teaching Methods</a:t>
            </a:r>
            <a:endParaRPr lang="en-US" dirty="0"/>
          </a:p>
        </p:txBody>
      </p:sp>
      <p:sp>
        <p:nvSpPr>
          <p:cNvPr id="3" name="Content Placeholder 2"/>
          <p:cNvSpPr>
            <a:spLocks noGrp="1"/>
          </p:cNvSpPr>
          <p:nvPr>
            <p:ph idx="1"/>
          </p:nvPr>
        </p:nvSpPr>
        <p:spPr/>
        <p:txBody>
          <a:bodyPr>
            <a:normAutofit fontScale="85000" lnSpcReduction="20000"/>
          </a:bodyPr>
          <a:lstStyle/>
          <a:p>
            <a:r>
              <a:rPr lang="en-US" b="1" i="1" dirty="0" smtClean="0"/>
              <a:t>State the Question</a:t>
            </a:r>
            <a:r>
              <a:rPr lang="en-US" i="1" dirty="0" smtClean="0"/>
              <a:t>: What information do you wish to obtain? 2) </a:t>
            </a:r>
            <a:r>
              <a:rPr lang="en-US" b="1" i="1" dirty="0" smtClean="0"/>
              <a:t>Make Observations</a:t>
            </a:r>
            <a:r>
              <a:rPr lang="en-US" i="1" dirty="0" smtClean="0"/>
              <a:t>: Gather information that will help answer your questions by researching, making, and recording direct observations of the subject , 3) </a:t>
            </a:r>
            <a:r>
              <a:rPr lang="en-US" b="1" i="1" dirty="0" smtClean="0"/>
              <a:t>Form a Hypothesis</a:t>
            </a:r>
            <a:r>
              <a:rPr lang="en-US" i="1" dirty="0" smtClean="0"/>
              <a:t>: After gathering an adequate amount of information, apply what you have observed to form an educated guess or prediction of what the answer to your question is, 4) </a:t>
            </a:r>
            <a:r>
              <a:rPr lang="en-US" b="1" i="1" dirty="0" smtClean="0"/>
              <a:t>Test</a:t>
            </a:r>
            <a:r>
              <a:rPr lang="en-US" i="1" dirty="0" smtClean="0"/>
              <a:t>: Test your hypothesis by performing an experiment that includes a variable, 5) </a:t>
            </a:r>
            <a:r>
              <a:rPr lang="en-US" b="1" i="1" dirty="0" smtClean="0"/>
              <a:t>Analyze</a:t>
            </a:r>
            <a:r>
              <a:rPr lang="en-US" i="1" dirty="0" smtClean="0"/>
              <a:t>: Examine the results of your experiment to understand what they imply, 6) </a:t>
            </a:r>
            <a:r>
              <a:rPr lang="en-US" b="1" i="1" dirty="0" smtClean="0"/>
              <a:t>Draw a Conclusion</a:t>
            </a:r>
            <a:r>
              <a:rPr lang="en-US" i="1" dirty="0" smtClean="0"/>
              <a:t>: Based on the interpretation of your results, develop a general principle as an answer to your question. </a:t>
            </a:r>
            <a:r>
              <a:rPr lang="en-US" dirty="0" smtClean="0"/>
              <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Sintak</a:t>
            </a:r>
            <a:r>
              <a:rPr lang="en-US" dirty="0" smtClean="0"/>
              <a:t> </a:t>
            </a:r>
            <a:r>
              <a:rPr lang="en-US" i="1" dirty="0" smtClean="0"/>
              <a:t>Inductive Teaching Method</a:t>
            </a:r>
            <a:endParaRPr lang="en-US" i="1" dirty="0"/>
          </a:p>
        </p:txBody>
      </p:sp>
      <p:graphicFrame>
        <p:nvGraphicFramePr>
          <p:cNvPr id="4" name="Content Placeholder 3"/>
          <p:cNvGraphicFramePr>
            <a:graphicFrameLocks noGrp="1"/>
          </p:cNvGraphicFramePr>
          <p:nvPr>
            <p:ph idx="1"/>
          </p:nvPr>
        </p:nvGraphicFramePr>
        <p:xfrm>
          <a:off x="714348" y="1714485"/>
          <a:ext cx="7572428" cy="4429159"/>
        </p:xfrm>
        <a:graphic>
          <a:graphicData uri="http://schemas.openxmlformats.org/drawingml/2006/table">
            <a:tbl>
              <a:tblPr/>
              <a:tblGrid>
                <a:gridCol w="1267631"/>
                <a:gridCol w="6304797"/>
              </a:tblGrid>
              <a:tr h="1107289">
                <a:tc>
                  <a:txBody>
                    <a:bodyPr/>
                    <a:lstStyle/>
                    <a:p>
                      <a:pPr marL="457200" algn="ctr">
                        <a:spcAft>
                          <a:spcPts val="0"/>
                        </a:spcAft>
                      </a:pPr>
                      <a:r>
                        <a:rPr lang="en-US" sz="3200" b="1">
                          <a:latin typeface="Times New Roman"/>
                          <a:ea typeface="Times New Roman"/>
                        </a:rPr>
                        <a:t>No</a:t>
                      </a:r>
                      <a:endParaRPr lang="en-US" sz="3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ctr">
                        <a:spcAft>
                          <a:spcPts val="0"/>
                        </a:spcAft>
                      </a:pPr>
                      <a:r>
                        <a:rPr lang="en-US" sz="3200" b="1">
                          <a:latin typeface="Times New Roman"/>
                          <a:ea typeface="Times New Roman"/>
                        </a:rPr>
                        <a:t>Sintak </a:t>
                      </a:r>
                      <a:r>
                        <a:rPr lang="en-US" sz="3200" b="1" i="1">
                          <a:latin typeface="Times New Roman"/>
                          <a:ea typeface="Times New Roman"/>
                        </a:rPr>
                        <a:t>Inductive Teaching Methods</a:t>
                      </a:r>
                      <a:endParaRPr lang="en-US" sz="3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53645">
                <a:tc>
                  <a:txBody>
                    <a:bodyPr/>
                    <a:lstStyle/>
                    <a:p>
                      <a:pPr marL="457200" algn="just">
                        <a:spcAft>
                          <a:spcPts val="0"/>
                        </a:spcAft>
                      </a:pPr>
                      <a:r>
                        <a:rPr lang="en-US" sz="3200">
                          <a:latin typeface="Times New Roman"/>
                          <a:ea typeface="Times New Roman"/>
                        </a:rPr>
                        <a:t>1</a:t>
                      </a:r>
                      <a:endParaRPr lang="en-US" sz="3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just">
                        <a:spcAft>
                          <a:spcPts val="0"/>
                        </a:spcAft>
                      </a:pPr>
                      <a:r>
                        <a:rPr lang="en-US" sz="3200" i="1" dirty="0">
                          <a:latin typeface="Times New Roman"/>
                          <a:ea typeface="Times New Roman"/>
                        </a:rPr>
                        <a:t>State the Questions</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53645">
                <a:tc>
                  <a:txBody>
                    <a:bodyPr/>
                    <a:lstStyle/>
                    <a:p>
                      <a:pPr marL="457200" algn="just">
                        <a:spcAft>
                          <a:spcPts val="0"/>
                        </a:spcAft>
                      </a:pPr>
                      <a:r>
                        <a:rPr lang="en-US" sz="3200">
                          <a:latin typeface="Times New Roman"/>
                          <a:ea typeface="Times New Roman"/>
                        </a:rPr>
                        <a:t>2</a:t>
                      </a:r>
                      <a:endParaRPr lang="en-US" sz="3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just">
                        <a:spcAft>
                          <a:spcPts val="0"/>
                        </a:spcAft>
                      </a:pPr>
                      <a:r>
                        <a:rPr lang="en-US" sz="3200" i="1" dirty="0">
                          <a:latin typeface="Times New Roman"/>
                          <a:ea typeface="Times New Roman"/>
                        </a:rPr>
                        <a:t>Make Observations</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53645">
                <a:tc>
                  <a:txBody>
                    <a:bodyPr/>
                    <a:lstStyle/>
                    <a:p>
                      <a:pPr marL="457200" algn="just">
                        <a:spcAft>
                          <a:spcPts val="0"/>
                        </a:spcAft>
                      </a:pPr>
                      <a:r>
                        <a:rPr lang="en-US" sz="3200">
                          <a:latin typeface="Times New Roman"/>
                          <a:ea typeface="Times New Roman"/>
                        </a:rPr>
                        <a:t>3</a:t>
                      </a:r>
                      <a:endParaRPr lang="en-US" sz="3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just">
                        <a:spcAft>
                          <a:spcPts val="0"/>
                        </a:spcAft>
                      </a:pPr>
                      <a:r>
                        <a:rPr lang="en-US" sz="3200" i="1" dirty="0">
                          <a:latin typeface="Times New Roman"/>
                          <a:ea typeface="Times New Roman"/>
                        </a:rPr>
                        <a:t>Form a Hypothesis</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53645">
                <a:tc>
                  <a:txBody>
                    <a:bodyPr/>
                    <a:lstStyle/>
                    <a:p>
                      <a:pPr marL="457200" algn="just">
                        <a:spcAft>
                          <a:spcPts val="0"/>
                        </a:spcAft>
                      </a:pPr>
                      <a:r>
                        <a:rPr lang="en-US" sz="3200">
                          <a:latin typeface="Times New Roman"/>
                          <a:ea typeface="Times New Roman"/>
                        </a:rPr>
                        <a:t>4</a:t>
                      </a:r>
                      <a:endParaRPr lang="en-US" sz="3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just">
                        <a:spcAft>
                          <a:spcPts val="0"/>
                        </a:spcAft>
                      </a:pPr>
                      <a:r>
                        <a:rPr lang="en-US" sz="3200" i="1" dirty="0">
                          <a:latin typeface="Times New Roman"/>
                          <a:ea typeface="Times New Roman"/>
                        </a:rPr>
                        <a:t>Test</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53645">
                <a:tc>
                  <a:txBody>
                    <a:bodyPr/>
                    <a:lstStyle/>
                    <a:p>
                      <a:pPr marL="457200" algn="just">
                        <a:spcAft>
                          <a:spcPts val="0"/>
                        </a:spcAft>
                      </a:pPr>
                      <a:r>
                        <a:rPr lang="en-US" sz="3200">
                          <a:latin typeface="Times New Roman"/>
                          <a:ea typeface="Times New Roman"/>
                        </a:rPr>
                        <a:t>5</a:t>
                      </a:r>
                      <a:endParaRPr lang="en-US" sz="3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spcAft>
                          <a:spcPts val="0"/>
                        </a:spcAft>
                      </a:pPr>
                      <a:r>
                        <a:rPr lang="en-US" sz="3200" i="1" dirty="0" smtClean="0">
                          <a:latin typeface="Times New Roman"/>
                          <a:ea typeface="Times New Roman"/>
                        </a:rPr>
                        <a:t>    Analyze</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53645">
                <a:tc>
                  <a:txBody>
                    <a:bodyPr/>
                    <a:lstStyle/>
                    <a:p>
                      <a:pPr marL="457200" algn="just">
                        <a:spcAft>
                          <a:spcPts val="0"/>
                        </a:spcAft>
                      </a:pPr>
                      <a:r>
                        <a:rPr lang="en-US" sz="3200">
                          <a:latin typeface="Times New Roman"/>
                          <a:ea typeface="Times New Roman"/>
                        </a:rPr>
                        <a:t>6</a:t>
                      </a:r>
                      <a:endParaRPr lang="en-US" sz="3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spcAft>
                          <a:spcPts val="0"/>
                        </a:spcAft>
                      </a:pPr>
                      <a:r>
                        <a:rPr lang="en-US" sz="3200" i="1" dirty="0" smtClean="0">
                          <a:latin typeface="Times New Roman"/>
                          <a:ea typeface="Times New Roman"/>
                        </a:rPr>
                        <a:t>    Draw </a:t>
                      </a:r>
                      <a:r>
                        <a:rPr lang="en-US" sz="3200" i="1" dirty="0">
                          <a:latin typeface="Times New Roman"/>
                          <a:ea typeface="Times New Roman"/>
                        </a:rPr>
                        <a:t>a conclusion</a:t>
                      </a:r>
                      <a:endParaRPr lang="en-US" sz="3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Attitude</a:t>
            </a:r>
            <a:endParaRPr lang="en-US" dirty="0"/>
          </a:p>
        </p:txBody>
      </p:sp>
      <p:sp>
        <p:nvSpPr>
          <p:cNvPr id="3" name="Content Placeholder 2"/>
          <p:cNvSpPr>
            <a:spLocks noGrp="1"/>
          </p:cNvSpPr>
          <p:nvPr>
            <p:ph idx="1"/>
          </p:nvPr>
        </p:nvSpPr>
        <p:spPr/>
        <p:txBody>
          <a:bodyPr>
            <a:normAutofit fontScale="85000" lnSpcReduction="10000"/>
          </a:bodyPr>
          <a:lstStyle/>
          <a:p>
            <a:r>
              <a:rPr lang="en-US" i="1" dirty="0" smtClean="0"/>
              <a:t>a) Belief on cause and effect relationship, b) Suspend the judgment till enough data is gathered, c) Emphasis on empirical evidence, d) Open mindedness, e) Accuracy in thought and action, f) Intellectual honesty, g) Objectivity, h) Criticality, </a:t>
            </a:r>
            <a:r>
              <a:rPr lang="en-US" i="1" dirty="0" err="1" smtClean="0"/>
              <a:t>i</a:t>
            </a:r>
            <a:r>
              <a:rPr lang="en-US" i="1" dirty="0" smtClean="0"/>
              <a:t>) Unbiased decision making ability, j) Ability  to identify difference between hypothesis and facts, k) Habit of reviewing the data, l) To keep away oneself from blind beliefs, m) Curiosity, n) Ability to think logically, o) Faith in development, p) Faith in problem solving, q) Ability to recognize self limitations, r) Interest in newness.</a:t>
            </a:r>
            <a:endParaRPr lang="en-US" dirty="0" smtClean="0"/>
          </a:p>
          <a:p>
            <a:r>
              <a:rPr lang="en-US" dirty="0" smtClean="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Indikator</a:t>
            </a:r>
            <a:r>
              <a:rPr lang="en-US" dirty="0" smtClean="0"/>
              <a:t> </a:t>
            </a:r>
            <a:r>
              <a:rPr lang="en-US" i="1" dirty="0" smtClean="0"/>
              <a:t>Scientific Attitude</a:t>
            </a:r>
            <a:endParaRPr lang="en-US" i="1" dirty="0"/>
          </a:p>
        </p:txBody>
      </p:sp>
      <p:graphicFrame>
        <p:nvGraphicFramePr>
          <p:cNvPr id="4" name="Content Placeholder 3"/>
          <p:cNvGraphicFramePr>
            <a:graphicFrameLocks noGrp="1"/>
          </p:cNvGraphicFramePr>
          <p:nvPr>
            <p:ph idx="1"/>
          </p:nvPr>
        </p:nvGraphicFramePr>
        <p:xfrm>
          <a:off x="-71470" y="1428736"/>
          <a:ext cx="9144000" cy="5786477"/>
        </p:xfrm>
        <a:graphic>
          <a:graphicData uri="http://schemas.openxmlformats.org/drawingml/2006/table">
            <a:tbl>
              <a:tblPr/>
              <a:tblGrid>
                <a:gridCol w="754339"/>
                <a:gridCol w="8389661"/>
              </a:tblGrid>
              <a:tr h="405021">
                <a:tc>
                  <a:txBody>
                    <a:bodyPr/>
                    <a:lstStyle/>
                    <a:p>
                      <a:pPr marL="457200" algn="ctr">
                        <a:spcAft>
                          <a:spcPts val="0"/>
                        </a:spcAft>
                      </a:pPr>
                      <a:r>
                        <a:rPr lang="en-US" sz="900" b="1">
                          <a:latin typeface="Times New Roman"/>
                          <a:ea typeface="Times New Roman"/>
                        </a:rPr>
                        <a:t>No.</a:t>
                      </a:r>
                      <a:endParaRPr lang="en-US" sz="900">
                        <a:latin typeface="Times New Roman"/>
                        <a:ea typeface="Times New Roman"/>
                      </a:endParaRP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spcAft>
                          <a:spcPts val="0"/>
                        </a:spcAft>
                      </a:pPr>
                      <a:r>
                        <a:rPr lang="en-US" sz="1800" b="1" dirty="0" err="1">
                          <a:latin typeface="Times New Roman"/>
                          <a:ea typeface="Times New Roman"/>
                        </a:rPr>
                        <a:t>Indikator</a:t>
                      </a:r>
                      <a:endParaRPr lang="en-US" sz="1800" dirty="0">
                        <a:latin typeface="Times New Roman"/>
                        <a:ea typeface="Times New Roman"/>
                      </a:endParaRP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133">
                <a:tc>
                  <a:txBody>
                    <a:bodyPr/>
                    <a:lstStyle/>
                    <a:p>
                      <a:pPr marL="457200" algn="ctr">
                        <a:spcAft>
                          <a:spcPts val="0"/>
                        </a:spcAft>
                      </a:pPr>
                      <a:r>
                        <a:rPr lang="en-US" sz="900">
                          <a:latin typeface="Times New Roman"/>
                          <a:ea typeface="Times New Roman"/>
                        </a:rPr>
                        <a:t>1.</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800">
                          <a:latin typeface="Times New Roman"/>
                          <a:ea typeface="Times New Roman"/>
                        </a:rPr>
                        <a:t>Percaya pada hubungan sebab akibat</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133">
                <a:tc>
                  <a:txBody>
                    <a:bodyPr/>
                    <a:lstStyle/>
                    <a:p>
                      <a:pPr marL="457200" algn="ctr">
                        <a:spcAft>
                          <a:spcPts val="0"/>
                        </a:spcAft>
                      </a:pPr>
                      <a:r>
                        <a:rPr lang="en-US" sz="900">
                          <a:latin typeface="Times New Roman"/>
                          <a:ea typeface="Times New Roman"/>
                        </a:rPr>
                        <a:t>2.</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800">
                          <a:latin typeface="Times New Roman"/>
                          <a:ea typeface="Times New Roman"/>
                        </a:rPr>
                        <a:t>Mengambil keputusan setelah memperoleh data yang cukup memadai</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133">
                <a:tc>
                  <a:txBody>
                    <a:bodyPr/>
                    <a:lstStyle/>
                    <a:p>
                      <a:pPr marL="457200" algn="ctr">
                        <a:spcAft>
                          <a:spcPts val="0"/>
                        </a:spcAft>
                      </a:pPr>
                      <a:r>
                        <a:rPr lang="en-US" sz="900">
                          <a:latin typeface="Times New Roman"/>
                          <a:ea typeface="Times New Roman"/>
                        </a:rPr>
                        <a:t>3.</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800" dirty="0" err="1">
                          <a:latin typeface="Times New Roman"/>
                          <a:ea typeface="Times New Roman"/>
                        </a:rPr>
                        <a:t>Menekankan</a:t>
                      </a:r>
                      <a:r>
                        <a:rPr lang="en-US" sz="1800" dirty="0">
                          <a:latin typeface="Times New Roman"/>
                          <a:ea typeface="Times New Roman"/>
                        </a:rPr>
                        <a:t> </a:t>
                      </a:r>
                      <a:r>
                        <a:rPr lang="en-US" sz="1800" dirty="0" err="1">
                          <a:latin typeface="Times New Roman"/>
                          <a:ea typeface="Times New Roman"/>
                        </a:rPr>
                        <a:t>pada</a:t>
                      </a:r>
                      <a:r>
                        <a:rPr lang="en-US" sz="1800" dirty="0">
                          <a:latin typeface="Times New Roman"/>
                          <a:ea typeface="Times New Roman"/>
                        </a:rPr>
                        <a:t> </a:t>
                      </a:r>
                      <a:r>
                        <a:rPr lang="en-US" sz="1800" dirty="0" err="1">
                          <a:latin typeface="Times New Roman"/>
                          <a:ea typeface="Times New Roman"/>
                        </a:rPr>
                        <a:t>bukti</a:t>
                      </a:r>
                      <a:r>
                        <a:rPr lang="en-US" sz="1800" dirty="0">
                          <a:latin typeface="Times New Roman"/>
                          <a:ea typeface="Times New Roman"/>
                        </a:rPr>
                        <a:t> </a:t>
                      </a:r>
                      <a:r>
                        <a:rPr lang="en-US" sz="1800" dirty="0" err="1">
                          <a:latin typeface="Times New Roman"/>
                          <a:ea typeface="Times New Roman"/>
                        </a:rPr>
                        <a:t>nyata</a:t>
                      </a:r>
                      <a:endParaRPr lang="en-US" sz="1800" dirty="0">
                        <a:latin typeface="Times New Roman"/>
                        <a:ea typeface="Times New Roman"/>
                      </a:endParaRP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133">
                <a:tc>
                  <a:txBody>
                    <a:bodyPr/>
                    <a:lstStyle/>
                    <a:p>
                      <a:pPr marL="457200" algn="ctr">
                        <a:spcAft>
                          <a:spcPts val="0"/>
                        </a:spcAft>
                      </a:pPr>
                      <a:r>
                        <a:rPr lang="en-US" sz="900">
                          <a:latin typeface="Times New Roman"/>
                          <a:ea typeface="Times New Roman"/>
                        </a:rPr>
                        <a:t>4.</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800">
                          <a:latin typeface="Times New Roman"/>
                          <a:ea typeface="Times New Roman"/>
                        </a:rPr>
                        <a:t>Berpikiran terbuka</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133">
                <a:tc>
                  <a:txBody>
                    <a:bodyPr/>
                    <a:lstStyle/>
                    <a:p>
                      <a:pPr marL="457200" algn="ctr">
                        <a:spcAft>
                          <a:spcPts val="0"/>
                        </a:spcAft>
                      </a:pPr>
                      <a:r>
                        <a:rPr lang="en-US" sz="900">
                          <a:latin typeface="Times New Roman"/>
                          <a:ea typeface="Times New Roman"/>
                        </a:rPr>
                        <a:t>5.</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800" dirty="0" err="1">
                          <a:latin typeface="Times New Roman"/>
                          <a:ea typeface="Times New Roman"/>
                        </a:rPr>
                        <a:t>Keselarasan</a:t>
                      </a:r>
                      <a:r>
                        <a:rPr lang="en-US" sz="1800" dirty="0">
                          <a:latin typeface="Times New Roman"/>
                          <a:ea typeface="Times New Roman"/>
                        </a:rPr>
                        <a:t> </a:t>
                      </a:r>
                      <a:r>
                        <a:rPr lang="en-US" sz="1800" dirty="0" err="1">
                          <a:latin typeface="Times New Roman"/>
                          <a:ea typeface="Times New Roman"/>
                        </a:rPr>
                        <a:t>antara</a:t>
                      </a:r>
                      <a:r>
                        <a:rPr lang="en-US" sz="1800" dirty="0">
                          <a:latin typeface="Times New Roman"/>
                          <a:ea typeface="Times New Roman"/>
                        </a:rPr>
                        <a:t> </a:t>
                      </a:r>
                      <a:r>
                        <a:rPr lang="en-US" sz="1800" dirty="0" err="1">
                          <a:latin typeface="Times New Roman"/>
                          <a:ea typeface="Times New Roman"/>
                        </a:rPr>
                        <a:t>ucapan</a:t>
                      </a:r>
                      <a:r>
                        <a:rPr lang="en-US" sz="1800" dirty="0">
                          <a:latin typeface="Times New Roman"/>
                          <a:ea typeface="Times New Roman"/>
                        </a:rPr>
                        <a:t> </a:t>
                      </a:r>
                      <a:r>
                        <a:rPr lang="en-US" sz="1800" dirty="0" err="1">
                          <a:latin typeface="Times New Roman"/>
                          <a:ea typeface="Times New Roman"/>
                        </a:rPr>
                        <a:t>dan</a:t>
                      </a:r>
                      <a:r>
                        <a:rPr lang="en-US" sz="1800" dirty="0">
                          <a:latin typeface="Times New Roman"/>
                          <a:ea typeface="Times New Roman"/>
                        </a:rPr>
                        <a:t> </a:t>
                      </a:r>
                      <a:r>
                        <a:rPr lang="en-US" sz="1800" dirty="0" err="1">
                          <a:latin typeface="Times New Roman"/>
                          <a:ea typeface="Times New Roman"/>
                        </a:rPr>
                        <a:t>perbuatan</a:t>
                      </a:r>
                      <a:endParaRPr lang="en-US" sz="1800" dirty="0">
                        <a:latin typeface="Times New Roman"/>
                        <a:ea typeface="Times New Roman"/>
                      </a:endParaRP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133">
                <a:tc>
                  <a:txBody>
                    <a:bodyPr/>
                    <a:lstStyle/>
                    <a:p>
                      <a:pPr marL="457200" algn="ctr">
                        <a:spcAft>
                          <a:spcPts val="0"/>
                        </a:spcAft>
                      </a:pPr>
                      <a:r>
                        <a:rPr lang="en-US" sz="900">
                          <a:latin typeface="Times New Roman"/>
                          <a:ea typeface="Times New Roman"/>
                        </a:rPr>
                        <a:t>6.</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800" dirty="0" err="1">
                          <a:latin typeface="Times New Roman"/>
                          <a:ea typeface="Times New Roman"/>
                        </a:rPr>
                        <a:t>Kejujuran</a:t>
                      </a:r>
                      <a:r>
                        <a:rPr lang="en-US" sz="1800" dirty="0">
                          <a:latin typeface="Times New Roman"/>
                          <a:ea typeface="Times New Roman"/>
                        </a:rPr>
                        <a:t> </a:t>
                      </a:r>
                      <a:r>
                        <a:rPr lang="en-US" sz="1800" dirty="0" err="1">
                          <a:latin typeface="Times New Roman"/>
                          <a:ea typeface="Times New Roman"/>
                        </a:rPr>
                        <a:t>intelektual</a:t>
                      </a:r>
                      <a:endParaRPr lang="en-US" sz="1800" dirty="0">
                        <a:latin typeface="Times New Roman"/>
                        <a:ea typeface="Times New Roman"/>
                      </a:endParaRP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133">
                <a:tc>
                  <a:txBody>
                    <a:bodyPr/>
                    <a:lstStyle/>
                    <a:p>
                      <a:pPr marL="457200" algn="ctr">
                        <a:spcAft>
                          <a:spcPts val="0"/>
                        </a:spcAft>
                      </a:pPr>
                      <a:r>
                        <a:rPr lang="en-US" sz="900">
                          <a:latin typeface="Times New Roman"/>
                          <a:ea typeface="Times New Roman"/>
                        </a:rPr>
                        <a:t>7.</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800">
                          <a:latin typeface="Times New Roman"/>
                          <a:ea typeface="Times New Roman"/>
                        </a:rPr>
                        <a:t>Objektivitas</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133">
                <a:tc>
                  <a:txBody>
                    <a:bodyPr/>
                    <a:lstStyle/>
                    <a:p>
                      <a:pPr marL="457200" algn="ctr">
                        <a:spcAft>
                          <a:spcPts val="0"/>
                        </a:spcAft>
                      </a:pPr>
                      <a:r>
                        <a:rPr lang="en-US" sz="900">
                          <a:latin typeface="Times New Roman"/>
                          <a:ea typeface="Times New Roman"/>
                        </a:rPr>
                        <a:t>8.</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800" dirty="0" err="1">
                          <a:latin typeface="Times New Roman"/>
                          <a:ea typeface="Times New Roman"/>
                        </a:rPr>
                        <a:t>Kritis</a:t>
                      </a:r>
                      <a:endParaRPr lang="en-US" sz="1800" dirty="0">
                        <a:latin typeface="Times New Roman"/>
                        <a:ea typeface="Times New Roman"/>
                      </a:endParaRP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133">
                <a:tc>
                  <a:txBody>
                    <a:bodyPr/>
                    <a:lstStyle/>
                    <a:p>
                      <a:pPr marL="457200" algn="ctr">
                        <a:spcAft>
                          <a:spcPts val="0"/>
                        </a:spcAft>
                      </a:pPr>
                      <a:r>
                        <a:rPr lang="en-US" sz="900">
                          <a:latin typeface="Times New Roman"/>
                          <a:ea typeface="Times New Roman"/>
                        </a:rPr>
                        <a:t>9.</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800">
                          <a:latin typeface="Times New Roman"/>
                          <a:ea typeface="Times New Roman"/>
                        </a:rPr>
                        <a:t>Kemampuan membuat keputusan yang tidak bias</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021">
                <a:tc>
                  <a:txBody>
                    <a:bodyPr/>
                    <a:lstStyle/>
                    <a:p>
                      <a:pPr marL="457200" algn="ctr">
                        <a:spcAft>
                          <a:spcPts val="0"/>
                        </a:spcAft>
                      </a:pPr>
                      <a:r>
                        <a:rPr lang="en-US" sz="900">
                          <a:latin typeface="Times New Roman"/>
                          <a:ea typeface="Times New Roman"/>
                        </a:rPr>
                        <a:t>10.</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800">
                          <a:latin typeface="Times New Roman"/>
                          <a:ea typeface="Times New Roman"/>
                        </a:rPr>
                        <a:t>Kemampuan untuk mengidentifikasikan perbedaan antara hipotesis dan kenyataan</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021">
                <a:tc>
                  <a:txBody>
                    <a:bodyPr/>
                    <a:lstStyle/>
                    <a:p>
                      <a:pPr marL="457200" algn="ctr">
                        <a:spcAft>
                          <a:spcPts val="0"/>
                        </a:spcAft>
                      </a:pPr>
                      <a:r>
                        <a:rPr lang="en-US" sz="900">
                          <a:latin typeface="Times New Roman"/>
                          <a:ea typeface="Times New Roman"/>
                        </a:rPr>
                        <a:t>11.</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800" dirty="0" err="1">
                          <a:latin typeface="Times New Roman"/>
                          <a:ea typeface="Times New Roman"/>
                        </a:rPr>
                        <a:t>Kebiasaan</a:t>
                      </a:r>
                      <a:r>
                        <a:rPr lang="en-US" sz="1800" dirty="0">
                          <a:latin typeface="Times New Roman"/>
                          <a:ea typeface="Times New Roman"/>
                        </a:rPr>
                        <a:t> </a:t>
                      </a:r>
                      <a:r>
                        <a:rPr lang="en-US" sz="1800" dirty="0" err="1">
                          <a:latin typeface="Times New Roman"/>
                          <a:ea typeface="Times New Roman"/>
                        </a:rPr>
                        <a:t>untuk</a:t>
                      </a:r>
                      <a:r>
                        <a:rPr lang="en-US" sz="1800" dirty="0">
                          <a:latin typeface="Times New Roman"/>
                          <a:ea typeface="Times New Roman"/>
                        </a:rPr>
                        <a:t> </a:t>
                      </a:r>
                      <a:r>
                        <a:rPr lang="en-US" sz="1800" dirty="0" err="1">
                          <a:latin typeface="Times New Roman"/>
                          <a:ea typeface="Times New Roman"/>
                        </a:rPr>
                        <a:t>mereview</a:t>
                      </a:r>
                      <a:r>
                        <a:rPr lang="en-US" sz="1800" dirty="0">
                          <a:latin typeface="Times New Roman"/>
                          <a:ea typeface="Times New Roman"/>
                        </a:rPr>
                        <a:t> data</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021">
                <a:tc>
                  <a:txBody>
                    <a:bodyPr/>
                    <a:lstStyle/>
                    <a:p>
                      <a:pPr marL="457200" algn="ctr">
                        <a:spcAft>
                          <a:spcPts val="0"/>
                        </a:spcAft>
                      </a:pPr>
                      <a:r>
                        <a:rPr lang="en-US" sz="900">
                          <a:latin typeface="Times New Roman"/>
                          <a:ea typeface="Times New Roman"/>
                        </a:rPr>
                        <a:t>12.</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800">
                          <a:latin typeface="Times New Roman"/>
                          <a:ea typeface="Times New Roman"/>
                        </a:rPr>
                        <a:t>Menjaga diri dari kepercayaan “buta” (tanpa dasar)</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021">
                <a:tc>
                  <a:txBody>
                    <a:bodyPr/>
                    <a:lstStyle/>
                    <a:p>
                      <a:pPr marL="457200" algn="ctr">
                        <a:spcAft>
                          <a:spcPts val="0"/>
                        </a:spcAft>
                      </a:pPr>
                      <a:r>
                        <a:rPr lang="en-US" sz="900">
                          <a:latin typeface="Times New Roman"/>
                          <a:ea typeface="Times New Roman"/>
                        </a:rPr>
                        <a:t>13.</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800" dirty="0">
                          <a:latin typeface="Times New Roman"/>
                          <a:ea typeface="Times New Roman"/>
                        </a:rPr>
                        <a:t>Rasa </a:t>
                      </a:r>
                      <a:r>
                        <a:rPr lang="en-US" sz="1800" dirty="0" err="1">
                          <a:latin typeface="Times New Roman"/>
                          <a:ea typeface="Times New Roman"/>
                        </a:rPr>
                        <a:t>ingin</a:t>
                      </a:r>
                      <a:r>
                        <a:rPr lang="en-US" sz="1800" dirty="0">
                          <a:latin typeface="Times New Roman"/>
                          <a:ea typeface="Times New Roman"/>
                        </a:rPr>
                        <a:t> </a:t>
                      </a:r>
                      <a:r>
                        <a:rPr lang="en-US" sz="1800" dirty="0" err="1">
                          <a:latin typeface="Times New Roman"/>
                          <a:ea typeface="Times New Roman"/>
                        </a:rPr>
                        <a:t>tahu</a:t>
                      </a:r>
                      <a:r>
                        <a:rPr lang="en-US" sz="1800" dirty="0">
                          <a:latin typeface="Times New Roman"/>
                          <a:ea typeface="Times New Roman"/>
                        </a:rPr>
                        <a:t> yang </a:t>
                      </a:r>
                      <a:r>
                        <a:rPr lang="en-US" sz="1800" dirty="0" err="1">
                          <a:latin typeface="Times New Roman"/>
                          <a:ea typeface="Times New Roman"/>
                        </a:rPr>
                        <a:t>tinggi</a:t>
                      </a:r>
                      <a:endParaRPr lang="en-US" sz="1800" dirty="0">
                        <a:latin typeface="Times New Roman"/>
                        <a:ea typeface="Times New Roman"/>
                      </a:endParaRP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021">
                <a:tc>
                  <a:txBody>
                    <a:bodyPr/>
                    <a:lstStyle/>
                    <a:p>
                      <a:pPr marL="457200" algn="ctr">
                        <a:spcAft>
                          <a:spcPts val="0"/>
                        </a:spcAft>
                      </a:pPr>
                      <a:r>
                        <a:rPr lang="en-US" sz="900">
                          <a:latin typeface="Times New Roman"/>
                          <a:ea typeface="Times New Roman"/>
                        </a:rPr>
                        <a:t>14.</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spcAft>
                          <a:spcPts val="0"/>
                        </a:spcAft>
                      </a:pPr>
                      <a:r>
                        <a:rPr lang="en-US" sz="1800" dirty="0" err="1">
                          <a:latin typeface="Times New Roman"/>
                          <a:ea typeface="Times New Roman"/>
                        </a:rPr>
                        <a:t>Kemampuan</a:t>
                      </a:r>
                      <a:r>
                        <a:rPr lang="en-US" sz="1800" dirty="0">
                          <a:latin typeface="Times New Roman"/>
                          <a:ea typeface="Times New Roman"/>
                        </a:rPr>
                        <a:t> </a:t>
                      </a:r>
                      <a:r>
                        <a:rPr lang="en-US" sz="1800" dirty="0" err="1">
                          <a:latin typeface="Times New Roman"/>
                          <a:ea typeface="Times New Roman"/>
                        </a:rPr>
                        <a:t>berpikir</a:t>
                      </a:r>
                      <a:r>
                        <a:rPr lang="en-US" sz="1800" dirty="0">
                          <a:latin typeface="Times New Roman"/>
                          <a:ea typeface="Times New Roman"/>
                        </a:rPr>
                        <a:t> </a:t>
                      </a:r>
                      <a:r>
                        <a:rPr lang="en-US" sz="1800" dirty="0" err="1">
                          <a:latin typeface="Times New Roman"/>
                          <a:ea typeface="Times New Roman"/>
                        </a:rPr>
                        <a:t>logis</a:t>
                      </a:r>
                      <a:endParaRPr lang="en-US" sz="1800" dirty="0">
                        <a:latin typeface="Times New Roman"/>
                        <a:ea typeface="Times New Roman"/>
                      </a:endParaRP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021">
                <a:tc>
                  <a:txBody>
                    <a:bodyPr/>
                    <a:lstStyle/>
                    <a:p>
                      <a:pPr marL="457200" algn="ctr">
                        <a:spcAft>
                          <a:spcPts val="0"/>
                        </a:spcAft>
                      </a:pPr>
                      <a:r>
                        <a:rPr lang="en-US" sz="900">
                          <a:latin typeface="Times New Roman"/>
                          <a:ea typeface="Times New Roman"/>
                        </a:rPr>
                        <a:t>15.</a:t>
                      </a: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800" dirty="0" err="1">
                          <a:latin typeface="Times New Roman"/>
                          <a:ea typeface="Times New Roman"/>
                        </a:rPr>
                        <a:t>Keinginan</a:t>
                      </a:r>
                      <a:r>
                        <a:rPr lang="en-US" sz="1800" dirty="0">
                          <a:latin typeface="Times New Roman"/>
                          <a:ea typeface="Times New Roman"/>
                        </a:rPr>
                        <a:t> </a:t>
                      </a:r>
                      <a:r>
                        <a:rPr lang="en-US" sz="1800" dirty="0" err="1">
                          <a:latin typeface="Times New Roman"/>
                          <a:ea typeface="Times New Roman"/>
                        </a:rPr>
                        <a:t>untuk</a:t>
                      </a:r>
                      <a:r>
                        <a:rPr lang="en-US" sz="1800" dirty="0">
                          <a:latin typeface="Times New Roman"/>
                          <a:ea typeface="Times New Roman"/>
                        </a:rPr>
                        <a:t> </a:t>
                      </a:r>
                      <a:r>
                        <a:rPr lang="en-US" sz="1800" dirty="0" err="1">
                          <a:latin typeface="Times New Roman"/>
                          <a:ea typeface="Times New Roman"/>
                        </a:rPr>
                        <a:t>pengembangan</a:t>
                      </a:r>
                      <a:endParaRPr lang="en-US" sz="1800" dirty="0">
                        <a:latin typeface="Times New Roman"/>
                        <a:ea typeface="Times New Roman"/>
                      </a:endParaRP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133">
                <a:tc>
                  <a:txBody>
                    <a:bodyPr/>
                    <a:lstStyle/>
                    <a:p>
                      <a:pPr marL="457200" algn="ctr">
                        <a:spcAft>
                          <a:spcPts val="0"/>
                        </a:spcAft>
                      </a:pPr>
                      <a:endParaRPr lang="en-US" sz="900">
                        <a:latin typeface="Times New Roman"/>
                        <a:ea typeface="Times New Roman"/>
                      </a:endParaRP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pPr>
                      <a:r>
                        <a:rPr lang="en-US" sz="1800" dirty="0" err="1">
                          <a:latin typeface="Times New Roman"/>
                          <a:ea typeface="Times New Roman"/>
                        </a:rPr>
                        <a:t>Nilai</a:t>
                      </a:r>
                      <a:r>
                        <a:rPr lang="en-US" sz="1800" dirty="0">
                          <a:latin typeface="Times New Roman"/>
                          <a:ea typeface="Times New Roman"/>
                        </a:rPr>
                        <a:t> </a:t>
                      </a:r>
                      <a:r>
                        <a:rPr lang="en-US" sz="1800" dirty="0" err="1">
                          <a:latin typeface="Times New Roman"/>
                          <a:ea typeface="Times New Roman"/>
                        </a:rPr>
                        <a:t>rerata</a:t>
                      </a:r>
                      <a:endParaRPr lang="en-US" sz="1800" dirty="0">
                        <a:latin typeface="Times New Roman"/>
                        <a:ea typeface="Times New Roman"/>
                      </a:endParaRPr>
                    </a:p>
                  </a:txBody>
                  <a:tcPr marL="47311" marR="473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Metode</a:t>
            </a:r>
            <a:r>
              <a:rPr lang="en-US" dirty="0" smtClean="0"/>
              <a:t> </a:t>
            </a:r>
            <a:r>
              <a:rPr lang="en-US" dirty="0" err="1" smtClean="0"/>
              <a:t>Penelitian</a:t>
            </a:r>
            <a:r>
              <a:rPr lang="en-US" dirty="0" smtClean="0"/>
              <a:t>: PTK</a:t>
            </a:r>
            <a:endParaRPr lang="en-US" dirty="0"/>
          </a:p>
        </p:txBody>
      </p:sp>
      <p:sp>
        <p:nvSpPr>
          <p:cNvPr id="4" name="Rounded Rectangle 3"/>
          <p:cNvSpPr/>
          <p:nvPr/>
        </p:nvSpPr>
        <p:spPr>
          <a:xfrm>
            <a:off x="285720" y="1785926"/>
            <a:ext cx="2786082"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PERENCANAAN</a:t>
            </a:r>
            <a:endParaRPr lang="en-US" sz="2400" b="1" dirty="0"/>
          </a:p>
        </p:txBody>
      </p:sp>
      <p:sp>
        <p:nvSpPr>
          <p:cNvPr id="5" name="Rounded Rectangle 4"/>
          <p:cNvSpPr/>
          <p:nvPr/>
        </p:nvSpPr>
        <p:spPr>
          <a:xfrm>
            <a:off x="5786446" y="1785926"/>
            <a:ext cx="2786082"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PELAKSANAAN</a:t>
            </a:r>
            <a:endParaRPr lang="en-US" sz="2400" b="1" dirty="0"/>
          </a:p>
        </p:txBody>
      </p:sp>
      <p:sp>
        <p:nvSpPr>
          <p:cNvPr id="6" name="Rounded Rectangle 5"/>
          <p:cNvSpPr/>
          <p:nvPr/>
        </p:nvSpPr>
        <p:spPr>
          <a:xfrm>
            <a:off x="5715008" y="4429132"/>
            <a:ext cx="2786082"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PEMANTAUAN</a:t>
            </a:r>
            <a:endParaRPr lang="en-US" sz="2400" b="1" dirty="0"/>
          </a:p>
        </p:txBody>
      </p:sp>
      <p:sp>
        <p:nvSpPr>
          <p:cNvPr id="7" name="Rounded Rectangle 6"/>
          <p:cNvSpPr/>
          <p:nvPr/>
        </p:nvSpPr>
        <p:spPr>
          <a:xfrm>
            <a:off x="285720" y="4357694"/>
            <a:ext cx="2786082"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ANALISIS &amp; REFLEKSI</a:t>
            </a:r>
            <a:endParaRPr lang="en-US" sz="2400" b="1" dirty="0"/>
          </a:p>
        </p:txBody>
      </p:sp>
      <p:cxnSp>
        <p:nvCxnSpPr>
          <p:cNvPr id="9" name="Straight Arrow Connector 8"/>
          <p:cNvCxnSpPr/>
          <p:nvPr/>
        </p:nvCxnSpPr>
        <p:spPr>
          <a:xfrm>
            <a:off x="3571868" y="2214554"/>
            <a:ext cx="17859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6465901" y="3536157"/>
            <a:ext cx="150019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3286116" y="4857760"/>
            <a:ext cx="221457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flipH="1" flipV="1">
            <a:off x="857224" y="3500438"/>
            <a:ext cx="142876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Seting</a:t>
            </a:r>
            <a:r>
              <a:rPr lang="en-US" dirty="0" smtClean="0"/>
              <a:t> </a:t>
            </a:r>
            <a:r>
              <a:rPr lang="en-US" dirty="0" err="1" smtClean="0"/>
              <a:t>Penelitian</a:t>
            </a:r>
            <a:r>
              <a:rPr lang="en-US" dirty="0" smtClean="0"/>
              <a:t>:</a:t>
            </a:r>
            <a:endParaRPr lang="en-US" dirty="0"/>
          </a:p>
        </p:txBody>
      </p:sp>
      <p:sp>
        <p:nvSpPr>
          <p:cNvPr id="3" name="Content Placeholder 2"/>
          <p:cNvSpPr>
            <a:spLocks noGrp="1"/>
          </p:cNvSpPr>
          <p:nvPr>
            <p:ph idx="1"/>
          </p:nvPr>
        </p:nvSpPr>
        <p:spPr/>
        <p:txBody>
          <a:bodyPr/>
          <a:lstStyle/>
          <a:p>
            <a:r>
              <a:rPr lang="en-US" dirty="0" err="1" smtClean="0"/>
              <a:t>Penelitian</a:t>
            </a:r>
            <a:r>
              <a:rPr lang="en-US" dirty="0" smtClean="0"/>
              <a:t> </a:t>
            </a:r>
            <a:r>
              <a:rPr lang="en-US" dirty="0" err="1" smtClean="0"/>
              <a:t>dilaksanakan</a:t>
            </a:r>
            <a:r>
              <a:rPr lang="en-US" dirty="0" smtClean="0"/>
              <a:t> </a:t>
            </a:r>
            <a:r>
              <a:rPr lang="en-US" dirty="0" err="1" smtClean="0"/>
              <a:t>pada</a:t>
            </a:r>
            <a:r>
              <a:rPr lang="en-US" dirty="0" smtClean="0"/>
              <a:t> semester </a:t>
            </a:r>
            <a:r>
              <a:rPr lang="en-US" dirty="0" err="1" smtClean="0"/>
              <a:t>gasal</a:t>
            </a:r>
            <a:r>
              <a:rPr lang="en-US" dirty="0" smtClean="0"/>
              <a:t> </a:t>
            </a:r>
            <a:r>
              <a:rPr lang="en-US" dirty="0" err="1" smtClean="0"/>
              <a:t>tahun</a:t>
            </a:r>
            <a:r>
              <a:rPr lang="en-US" dirty="0" smtClean="0"/>
              <a:t> </a:t>
            </a:r>
            <a:r>
              <a:rPr lang="en-US" dirty="0" err="1" smtClean="0"/>
              <a:t>ajaran</a:t>
            </a:r>
            <a:r>
              <a:rPr lang="en-US" dirty="0" smtClean="0"/>
              <a:t> 2008/2009 </a:t>
            </a:r>
            <a:r>
              <a:rPr lang="en-US" dirty="0" err="1" smtClean="0"/>
              <a:t>di</a:t>
            </a:r>
            <a:r>
              <a:rPr lang="en-US" dirty="0" smtClean="0"/>
              <a:t> </a:t>
            </a:r>
            <a:r>
              <a:rPr lang="en-US" dirty="0" err="1" smtClean="0"/>
              <a:t>Prodi</a:t>
            </a:r>
            <a:r>
              <a:rPr lang="en-US" dirty="0" smtClean="0"/>
              <a:t> </a:t>
            </a:r>
            <a:r>
              <a:rPr lang="en-US" dirty="0" err="1" smtClean="0"/>
              <a:t>Pendidikan</a:t>
            </a:r>
            <a:r>
              <a:rPr lang="en-US" dirty="0" smtClean="0"/>
              <a:t> </a:t>
            </a:r>
            <a:r>
              <a:rPr lang="en-US" dirty="0" err="1" smtClean="0"/>
              <a:t>Fisika</a:t>
            </a:r>
            <a:r>
              <a:rPr lang="en-US" dirty="0" smtClean="0"/>
              <a:t> FMIPA UNY. </a:t>
            </a:r>
            <a:r>
              <a:rPr lang="en-US" dirty="0" err="1" smtClean="0"/>
              <a:t>Subjek</a:t>
            </a:r>
            <a:r>
              <a:rPr lang="en-US" dirty="0" smtClean="0"/>
              <a:t> </a:t>
            </a:r>
            <a:r>
              <a:rPr lang="en-US" dirty="0" err="1" smtClean="0"/>
              <a:t>penelitian</a:t>
            </a:r>
            <a:r>
              <a:rPr lang="en-US" dirty="0" smtClean="0"/>
              <a:t> </a:t>
            </a:r>
            <a:r>
              <a:rPr lang="en-US" dirty="0" err="1" smtClean="0"/>
              <a:t>adalah</a:t>
            </a:r>
            <a:r>
              <a:rPr lang="en-US" dirty="0" smtClean="0"/>
              <a:t> </a:t>
            </a:r>
            <a:r>
              <a:rPr lang="en-US" dirty="0" err="1" smtClean="0"/>
              <a:t>mahasiswa</a:t>
            </a:r>
            <a:r>
              <a:rPr lang="en-US" dirty="0" smtClean="0"/>
              <a:t> </a:t>
            </a:r>
            <a:r>
              <a:rPr lang="en-US" dirty="0" err="1" smtClean="0"/>
              <a:t>Prodi</a:t>
            </a:r>
            <a:r>
              <a:rPr lang="en-US" dirty="0" smtClean="0"/>
              <a:t> </a:t>
            </a:r>
            <a:r>
              <a:rPr lang="en-US" dirty="0" err="1" smtClean="0"/>
              <a:t>Pendidikan</a:t>
            </a:r>
            <a:r>
              <a:rPr lang="en-US" dirty="0" smtClean="0"/>
              <a:t> </a:t>
            </a:r>
            <a:r>
              <a:rPr lang="en-US" dirty="0" err="1" smtClean="0"/>
              <a:t>Fisika</a:t>
            </a:r>
            <a:r>
              <a:rPr lang="en-US" dirty="0" smtClean="0"/>
              <a:t> FMIPA UNY yang </a:t>
            </a:r>
            <a:r>
              <a:rPr lang="en-US" dirty="0" err="1" smtClean="0"/>
              <a:t>mengambil</a:t>
            </a:r>
            <a:r>
              <a:rPr lang="en-US" dirty="0" smtClean="0"/>
              <a:t> </a:t>
            </a:r>
            <a:r>
              <a:rPr lang="en-US" dirty="0" err="1" smtClean="0"/>
              <a:t>mata</a:t>
            </a:r>
            <a:r>
              <a:rPr lang="en-US" dirty="0" smtClean="0"/>
              <a:t> </a:t>
            </a:r>
            <a:r>
              <a:rPr lang="en-US" dirty="0" err="1" smtClean="0"/>
              <a:t>kuliah</a:t>
            </a:r>
            <a:r>
              <a:rPr lang="en-US" dirty="0" smtClean="0"/>
              <a:t> </a:t>
            </a:r>
            <a:r>
              <a:rPr lang="en-US" dirty="0" err="1" smtClean="0"/>
              <a:t>Praktikum</a:t>
            </a:r>
            <a:r>
              <a:rPr lang="en-US" dirty="0" smtClean="0"/>
              <a:t> </a:t>
            </a:r>
            <a:r>
              <a:rPr lang="en-US" dirty="0" err="1" smtClean="0"/>
              <a:t>Fisika</a:t>
            </a:r>
            <a:r>
              <a:rPr lang="en-US" dirty="0" smtClean="0"/>
              <a:t> </a:t>
            </a:r>
            <a:r>
              <a:rPr lang="en-US" dirty="0" err="1" smtClean="0"/>
              <a:t>Dasar</a:t>
            </a:r>
            <a:r>
              <a:rPr lang="en-US" dirty="0" smtClean="0"/>
              <a:t> I.</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Tindakan</a:t>
            </a:r>
            <a:r>
              <a:rPr lang="en-US" dirty="0" smtClean="0"/>
              <a:t> </a:t>
            </a:r>
            <a:r>
              <a:rPr lang="en-US" dirty="0" err="1" smtClean="0"/>
              <a:t>Siklus</a:t>
            </a:r>
            <a:r>
              <a:rPr lang="en-US" dirty="0" smtClean="0"/>
              <a:t> I</a:t>
            </a:r>
            <a:endParaRPr lang="en-US" dirty="0"/>
          </a:p>
        </p:txBody>
      </p:sp>
      <p:sp>
        <p:nvSpPr>
          <p:cNvPr id="3" name="Content Placeholder 2"/>
          <p:cNvSpPr>
            <a:spLocks noGrp="1"/>
          </p:cNvSpPr>
          <p:nvPr>
            <p:ph idx="1"/>
          </p:nvPr>
        </p:nvSpPr>
        <p:spPr/>
        <p:txBody>
          <a:bodyPr/>
          <a:lstStyle/>
          <a:p>
            <a:r>
              <a:rPr lang="en-US" dirty="0" err="1" smtClean="0"/>
              <a:t>Perencanaan</a:t>
            </a:r>
            <a:r>
              <a:rPr lang="en-US" dirty="0" smtClean="0"/>
              <a:t>:</a:t>
            </a:r>
          </a:p>
          <a:p>
            <a:pPr lvl="1"/>
            <a:r>
              <a:rPr lang="en-US" dirty="0" err="1" smtClean="0"/>
              <a:t>Menyusun</a:t>
            </a:r>
            <a:r>
              <a:rPr lang="en-US" dirty="0" smtClean="0"/>
              <a:t> </a:t>
            </a:r>
            <a:r>
              <a:rPr lang="en-US" dirty="0" err="1" smtClean="0"/>
              <a:t>Petunjuk</a:t>
            </a:r>
            <a:r>
              <a:rPr lang="en-US" dirty="0" smtClean="0"/>
              <a:t> </a:t>
            </a:r>
            <a:r>
              <a:rPr lang="en-US" dirty="0" err="1" smtClean="0"/>
              <a:t>Praktikum</a:t>
            </a:r>
            <a:r>
              <a:rPr lang="en-US" dirty="0" smtClean="0"/>
              <a:t> yang </a:t>
            </a:r>
            <a:r>
              <a:rPr lang="en-US" dirty="0" err="1" smtClean="0"/>
              <a:t>mengikuti</a:t>
            </a:r>
            <a:r>
              <a:rPr lang="en-US" dirty="0" smtClean="0"/>
              <a:t> </a:t>
            </a:r>
            <a:r>
              <a:rPr lang="en-US" dirty="0" err="1" smtClean="0"/>
              <a:t>kaidah</a:t>
            </a:r>
            <a:r>
              <a:rPr lang="en-US" dirty="0" smtClean="0"/>
              <a:t> Inductive Teaching Method</a:t>
            </a:r>
          </a:p>
          <a:p>
            <a:pPr lvl="1"/>
            <a:r>
              <a:rPr lang="en-US" dirty="0" err="1" smtClean="0"/>
              <a:t>Menyusun</a:t>
            </a:r>
            <a:r>
              <a:rPr lang="en-US" dirty="0" smtClean="0"/>
              <a:t> </a:t>
            </a:r>
            <a:r>
              <a:rPr lang="en-US" dirty="0" err="1" smtClean="0"/>
              <a:t>Skenario</a:t>
            </a:r>
            <a:r>
              <a:rPr lang="en-US" dirty="0" smtClean="0"/>
              <a:t> </a:t>
            </a:r>
            <a:r>
              <a:rPr lang="en-US" dirty="0" err="1" smtClean="0"/>
              <a:t>Pembelajaran</a:t>
            </a:r>
            <a:r>
              <a:rPr lang="en-US" dirty="0" smtClean="0"/>
              <a:t> yang </a:t>
            </a:r>
            <a:r>
              <a:rPr lang="en-US" dirty="0" err="1" smtClean="0"/>
              <a:t>mengikuti</a:t>
            </a:r>
            <a:r>
              <a:rPr lang="en-US" dirty="0" smtClean="0"/>
              <a:t> </a:t>
            </a:r>
          </a:p>
          <a:p>
            <a:r>
              <a:rPr lang="en-US" dirty="0" err="1" smtClean="0"/>
              <a:t>Pelaksanaan</a:t>
            </a:r>
            <a:r>
              <a:rPr lang="en-US" dirty="0" smtClean="0"/>
              <a:t>:</a:t>
            </a:r>
          </a:p>
          <a:p>
            <a:r>
              <a:rPr lang="en-US" dirty="0" err="1" smtClean="0"/>
              <a:t>Pemantauan</a:t>
            </a:r>
            <a:r>
              <a:rPr lang="en-US" dirty="0" smtClean="0"/>
              <a:t>:</a:t>
            </a:r>
          </a:p>
          <a:p>
            <a:r>
              <a:rPr lang="en-US" dirty="0" err="1" smtClean="0"/>
              <a:t>Analisis</a:t>
            </a:r>
            <a:r>
              <a:rPr lang="en-US" dirty="0" smtClean="0"/>
              <a:t> </a:t>
            </a:r>
            <a:r>
              <a:rPr lang="en-US" dirty="0" err="1" smtClean="0"/>
              <a:t>dan</a:t>
            </a:r>
            <a:r>
              <a:rPr lang="en-US" dirty="0" smtClean="0"/>
              <a:t> </a:t>
            </a:r>
            <a:r>
              <a:rPr lang="en-US" dirty="0" err="1" smtClean="0"/>
              <a:t>Refleksi</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237</TotalTime>
  <Words>1406</Words>
  <Application>Microsoft Office PowerPoint</Application>
  <PresentationFormat>On-screen Show (4:3)</PresentationFormat>
  <Paragraphs>227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INDUCTIVE TEACHING METHODS:  UPAYA INTERNALISASI SCIENTIFIC ATTITUDE MAHASISWA  PADA MATA KULIAH PRAKTIKUM FISIKA DASAR I </vt:lpstr>
      <vt:lpstr>Slide 2</vt:lpstr>
      <vt:lpstr>Inductive Teaching Methods</vt:lpstr>
      <vt:lpstr>Sintak Inductive Teaching Method</vt:lpstr>
      <vt:lpstr>Scientific Attitude</vt:lpstr>
      <vt:lpstr>Indikator Scientific Attitude</vt:lpstr>
      <vt:lpstr>Metode Penelitian: PTK</vt:lpstr>
      <vt:lpstr>Seting Penelitian:</vt:lpstr>
      <vt:lpstr>Tindakan Siklus I</vt:lpstr>
      <vt:lpstr>Petunjuk Praktikum:</vt:lpstr>
      <vt:lpstr>Skenario Pembelajaran Siklus I</vt:lpstr>
      <vt:lpstr>Hasil Tindakan Siklus I</vt:lpstr>
      <vt:lpstr>Analisis dan Refleksi</vt:lpstr>
      <vt:lpstr>Catatan untuk Tindakan II</vt:lpstr>
      <vt:lpstr>Tindakan Siklus II</vt:lpstr>
      <vt:lpstr>Hasil Tindakan II</vt:lpstr>
      <vt:lpstr>Analisis dan refleksi:</vt:lpstr>
      <vt:lpstr>Simpulan:</vt:lpstr>
      <vt:lpstr>Slide 19</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INDUCTIVE TEACHING METHODS:  UPAYA INTERNALISASI SCIENTIFIC ATTITUDE MAHASISWA  PADA MATA KULIAH PRAKTIKUM FISIKA DASAR I </dc:title>
  <dc:creator>NETBOOKS</dc:creator>
  <cp:lastModifiedBy>NETBOOKS</cp:lastModifiedBy>
  <cp:revision>10</cp:revision>
  <dcterms:created xsi:type="dcterms:W3CDTF">2009-05-16T00:11:41Z</dcterms:created>
  <dcterms:modified xsi:type="dcterms:W3CDTF">2009-05-16T09:02:05Z</dcterms:modified>
</cp:coreProperties>
</file>