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82A1F4-513E-4177-A079-FB507DA48D1D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C17925-0129-4750-B38B-AD85E70BD107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06E03B-4D4E-428D-8BD0-5DA529CB0966}" type="slidenum">
              <a:rPr lang="en-US"/>
              <a:pPr/>
              <a:t>1</a:t>
            </a:fld>
            <a:endParaRPr lang="en-US"/>
          </a:p>
        </p:txBody>
      </p:sp>
      <p:sp>
        <p:nvSpPr>
          <p:cNvPr id="798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0530E2-6130-49AD-B65F-3D506FF1DDEE}" type="slidenum">
              <a:rPr lang="en-US"/>
              <a:pPr/>
              <a:t>2</a:t>
            </a:fld>
            <a:endParaRPr lang="en-US"/>
          </a:p>
        </p:txBody>
      </p:sp>
      <p:sp>
        <p:nvSpPr>
          <p:cNvPr id="808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61328A-7572-4322-B3CB-030B5FA2DABE}" type="slidenum">
              <a:rPr lang="en-US"/>
              <a:pPr/>
              <a:t>3</a:t>
            </a:fld>
            <a:endParaRPr lang="en-US"/>
          </a:p>
        </p:txBody>
      </p:sp>
      <p:sp>
        <p:nvSpPr>
          <p:cNvPr id="819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0128ED-C169-4159-9C6A-94063A2E2A7E}" type="slidenum">
              <a:rPr lang="en-US"/>
              <a:pPr/>
              <a:t>4</a:t>
            </a:fld>
            <a:endParaRPr lang="en-US"/>
          </a:p>
        </p:txBody>
      </p:sp>
      <p:sp>
        <p:nvSpPr>
          <p:cNvPr id="829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F23804-E51A-4AF7-A029-12A2FF2F9F6E}" type="slidenum">
              <a:rPr lang="en-US"/>
              <a:pPr/>
              <a:t>5</a:t>
            </a:fld>
            <a:endParaRPr lang="en-US"/>
          </a:p>
        </p:txBody>
      </p:sp>
      <p:sp>
        <p:nvSpPr>
          <p:cNvPr id="839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040553-F2AF-446B-83D1-AB4445352AC4}" type="slidenum">
              <a:rPr lang="en-US"/>
              <a:pPr/>
              <a:t>6</a:t>
            </a:fld>
            <a:endParaRPr lang="en-US"/>
          </a:p>
        </p:txBody>
      </p:sp>
      <p:sp>
        <p:nvSpPr>
          <p:cNvPr id="849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29115D-4721-4E13-A074-CC5956A864FC}" type="slidenum">
              <a:rPr lang="en-US"/>
              <a:pPr/>
              <a:t>7</a:t>
            </a:fld>
            <a:endParaRPr lang="en-US"/>
          </a:p>
        </p:txBody>
      </p:sp>
      <p:sp>
        <p:nvSpPr>
          <p:cNvPr id="860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1B63D9-75CB-4C8C-A1DF-75F78DDCA664}" type="slidenum">
              <a:rPr lang="en-US"/>
              <a:pPr/>
              <a:t>8</a:t>
            </a:fld>
            <a:endParaRPr lang="en-US"/>
          </a:p>
        </p:txBody>
      </p:sp>
      <p:sp>
        <p:nvSpPr>
          <p:cNvPr id="87043" name="Notes Placeholder 5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ED53-9A52-44C6-B8FD-82E682855BE3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353C-8499-447C-85C1-C4F41FE8CDB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ED53-9A52-44C6-B8FD-82E682855BE3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353C-8499-447C-85C1-C4F41FE8CDB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ED53-9A52-44C6-B8FD-82E682855BE3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353C-8499-447C-85C1-C4F41FE8CDB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ED53-9A52-44C6-B8FD-82E682855BE3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353C-8499-447C-85C1-C4F41FE8CDB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ED53-9A52-44C6-B8FD-82E682855BE3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353C-8499-447C-85C1-C4F41FE8CDB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ED53-9A52-44C6-B8FD-82E682855BE3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353C-8499-447C-85C1-C4F41FE8CDB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ED53-9A52-44C6-B8FD-82E682855BE3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353C-8499-447C-85C1-C4F41FE8CDB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ED53-9A52-44C6-B8FD-82E682855BE3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353C-8499-447C-85C1-C4F41FE8CDB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ED53-9A52-44C6-B8FD-82E682855BE3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353C-8499-447C-85C1-C4F41FE8CDB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ED53-9A52-44C6-B8FD-82E682855BE3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353C-8499-447C-85C1-C4F41FE8CDB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ED53-9A52-44C6-B8FD-82E682855BE3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353C-8499-447C-85C1-C4F41FE8CDB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8ED53-9A52-44C6-B8FD-82E682855BE3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6353C-8499-447C-85C1-C4F41FE8CDB2}" type="slidenum">
              <a:rPr lang="id-ID" smtClean="0"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7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jpeg"/><Relationship Id="rId12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01%20matsuri.mp3" TargetMode="External"/><Relationship Id="rId6" Type="http://schemas.openxmlformats.org/officeDocument/2006/relationships/image" Target="../media/image2.jpeg"/><Relationship Id="rId11" Type="http://schemas.openxmlformats.org/officeDocument/2006/relationships/hyperlink" Target="http://rds.yahoo.com/_ylt=A0Je5qf4TxJF2fkA3lKJzbkF;_ylu=X3oDMTBjb3ZrYjNkBHBvcwM0BHNlYwNzcg--/SIG=1g7dfug8v/EXP=1158914424/**http%3a/images.search.yahoo.com/search/images/view%3fback=http%253A%252F%252Fimages.search.yahoo.com%252Fsearch%252Fimages%253Fp%253Dbook%2526prssweb%253DSearch%2526ei%253DUTF-8%2526fr%253Dieas-dns%2526x%253Dwrt%2526fr2%253Dtab-web%26w=888%26h=771%26imgurl=www.auburn.wednet.edu%252Fcurriculum%252FBook_16.jpg%26rurl=http%253A%252F%252Fwww.auburn.wednet.edu%252Fcurriculum%252Fclassic.htm%26size=146.7kB%26name=Book_16.jpg%26p=book%26type=jpeg%26no=4%26tt=13,592,038%26oid=a438f6410b503a4a%26ei=UTF-8" TargetMode="External"/><Relationship Id="rId5" Type="http://schemas.openxmlformats.org/officeDocument/2006/relationships/image" Target="../media/image1.jpeg"/><Relationship Id="rId10" Type="http://schemas.openxmlformats.org/officeDocument/2006/relationships/image" Target="../media/image5.jpeg"/><Relationship Id="rId4" Type="http://schemas.openxmlformats.org/officeDocument/2006/relationships/audio" Target="../media/audio1.wav"/><Relationship Id="rId9" Type="http://schemas.openxmlformats.org/officeDocument/2006/relationships/hyperlink" Target="http://images.google.co.id/imgres?imgurl=http://yulian.firdaus.or.id/wp-upload/ki_hajar_dewantara.jpg&amp;imgrefurl=http://yulian.firdaus.or.id/2005/05/02/hardiknas/&amp;h=208&amp;w=145&amp;sz=6&amp;hl=id&amp;start=12&amp;tbnid=n4Iaa6Tz1971xM:&amp;tbnh=105&amp;tbnw=73&amp;prev=/images%3Fq%3Dpendidikan%26svnum%3D10%26hl%3Did%26lr%3D%26sa%3D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audio" Target="../media/audio7.wav"/><Relationship Id="rId3" Type="http://schemas.openxmlformats.org/officeDocument/2006/relationships/audio" Target="../media/audio2.wav"/><Relationship Id="rId7" Type="http://schemas.openxmlformats.org/officeDocument/2006/relationships/audio" Target="../media/audio6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11" Type="http://schemas.openxmlformats.org/officeDocument/2006/relationships/image" Target="../media/image10.png"/><Relationship Id="rId5" Type="http://schemas.openxmlformats.org/officeDocument/2006/relationships/audio" Target="../media/audio4.wav"/><Relationship Id="rId10" Type="http://schemas.openxmlformats.org/officeDocument/2006/relationships/image" Target="../media/image9.png"/><Relationship Id="rId4" Type="http://schemas.openxmlformats.org/officeDocument/2006/relationships/audio" Target="../media/audio3.wav"/><Relationship Id="rId9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.id/imgres?imgurl=http://yulian.firdaus.or.id/wp-upload/ki_hajar_dewantara.jpg&amp;imgrefurl=http://yulian.firdaus.or.id/2005/05/02/hardiknas/&amp;h=208&amp;w=145&amp;sz=6&amp;hl=id&amp;start=12&amp;tbnid=n4Iaa6Tz1971xM:&amp;tbnh=105&amp;tbnw=73&amp;prev=/images%3Fq%3Dpendidikan%26svnum%3D10%26hl%3Did%26lr%3D%26sa%3DG" TargetMode="External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11" Type="http://schemas.openxmlformats.org/officeDocument/2006/relationships/image" Target="../media/image6.jpeg"/><Relationship Id="rId5" Type="http://schemas.openxmlformats.org/officeDocument/2006/relationships/oleObject" Target="../embeddings/oleObject1.bin"/><Relationship Id="rId10" Type="http://schemas.openxmlformats.org/officeDocument/2006/relationships/hyperlink" Target="http://rds.yahoo.com/_ylt=A0Je5qf4TxJF2fkA3lKJzbkF;_ylu=X3oDMTBjb3ZrYjNkBHBvcwM0BHNlYwNzcg--/SIG=1g7dfug8v/EXP=1158914424/**http%3a/images.search.yahoo.com/search/images/view%3fback=http%253A%252F%252Fimages.search.yahoo.com%252Fsearch%252Fimages%253Fp%253Dbook%2526prssweb%253DSearch%2526ei%253DUTF-8%2526fr%253Dieas-dns%2526x%253Dwrt%2526fr2%253Dtab-web%26w=888%26h=771%26imgurl=www.auburn.wednet.edu%252Fcurriculum%252FBook_16.jpg%26rurl=http%253A%252F%252Fwww.auburn.wednet.edu%252Fcurriculum%252Fclassic.htm%26size=146.7kB%26name=Book_16.jpg%26p=book%26type=jpeg%26no=4%26tt=13,592,038%26oid=a438f6410b503a4a%26ei=UTF-8" TargetMode="External"/><Relationship Id="rId4" Type="http://schemas.openxmlformats.org/officeDocument/2006/relationships/audio" Target="../media/audio8.wav"/><Relationship Id="rId9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FILM%20BPS%201.1.MPG" TargetMode="Externa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FILM%20BPS%204.MPG" TargetMode="Externa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.id/imgres?imgurl=http://yulian.firdaus.or.id/wp-upload/ki_hajar_dewantara.jpg&amp;imgrefurl=http://yulian.firdaus.or.id/2005/05/02/hardiknas/&amp;h=208&amp;w=145&amp;sz=6&amp;hl=id&amp;start=12&amp;tbnid=n4Iaa6Tz1971xM:&amp;tbnh=105&amp;tbnw=73&amp;prev=/images%3Fq%3Dpendidikan%26svnum%3D10%26hl%3Did%26lr%3D%26sa%3DG" TargetMode="External"/><Relationship Id="rId3" Type="http://schemas.openxmlformats.org/officeDocument/2006/relationships/audio" Target="../media/audio9.wav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11" Type="http://schemas.openxmlformats.org/officeDocument/2006/relationships/image" Target="../media/image6.jpeg"/><Relationship Id="rId5" Type="http://schemas.openxmlformats.org/officeDocument/2006/relationships/image" Target="../media/image14.jpeg"/><Relationship Id="rId10" Type="http://schemas.openxmlformats.org/officeDocument/2006/relationships/hyperlink" Target="http://rds.yahoo.com/_ylt=A0Je5qf4TxJF2fkA3lKJzbkF;_ylu=X3oDMTBjb3ZrYjNkBHBvcwM0BHNlYwNzcg--/SIG=1g7dfug8v/EXP=1158914424/**http%3a/images.search.yahoo.com/search/images/view%3fback=http%253A%252F%252Fimages.search.yahoo.com%252Fsearch%252Fimages%253Fp%253Dbook%2526prssweb%253DSearch%2526ei%253DUTF-8%2526fr%253Dieas-dns%2526x%253Dwrt%2526fr2%253Dtab-web%26w=888%26h=771%26imgurl=www.auburn.wednet.edu%252Fcurriculum%252FBook_16.jpg%26rurl=http%253A%252F%252Fwww.auburn.wednet.edu%252Fcurriculum%252Fclassic.htm%26size=146.7kB%26name=Book_16.jpg%26p=book%26type=jpeg%26no=4%26tt=13,592,038%26oid=a438f6410b503a4a%26ei=UTF-8" TargetMode="External"/><Relationship Id="rId4" Type="http://schemas.openxmlformats.org/officeDocument/2006/relationships/hyperlink" Target="http://rds.yahoo.com/_ylt=A0Je5xX6evJE1scAJxmJzbkF;_ylu=X3oDMTBjcXBoZjEwBHBvcwMzBHNlYwNzcg--/SIG=1f3m33obv/EXP=1156828282/**http%3a/images.search.yahoo.com/search/images/view%3fback=http%253A%252F%252Fimages.search.yahoo.com%252Fsearch%252Fimages%253Fp%253Dbelajar%2526ei%253DUTF-8%2526fr%253Dslv8-msgr%2526x%253Dwrt%26w=300%26h=300%26imgurl=azman.blogspirit.com%252Fimages%252Fmedium_belajar.jpg%26rurl=http%253A%252F%252Fazman.blogspirit.com%252Farchive%252F2005%252F03%26size=34.6kB%26name=medium_belajar.jpg%26p=belajar%26type=jpeg%26no=3%26tt=12,219%26oid=c0d728209bb1f322%26ei=UTF-8" TargetMode="External"/><Relationship Id="rId9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3" Type="http://schemas.openxmlformats.org/officeDocument/2006/relationships/audio" Target="../media/audio4.wav"/><Relationship Id="rId7" Type="http://schemas.openxmlformats.org/officeDocument/2006/relationships/audio" Target="../media/audio1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0.wav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Oval 11"/>
          <p:cNvSpPr>
            <a:spLocks noChangeArrowheads="1"/>
          </p:cNvSpPr>
          <p:nvPr/>
        </p:nvSpPr>
        <p:spPr bwMode="auto">
          <a:xfrm>
            <a:off x="0" y="0"/>
            <a:ext cx="1295400" cy="12954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rgbClr val="FF3300"/>
              </a:gs>
              <a:gs pos="100000">
                <a:srgbClr val="0099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676400" y="228600"/>
            <a:ext cx="6629400" cy="2327275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6019"/>
              </a:avLst>
            </a:prstTxWarp>
          </a:bodyPr>
          <a:lstStyle/>
          <a:p>
            <a:pPr algn="ctr"/>
            <a:r>
              <a:rPr lang="id-ID" sz="3600" kern="1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Forte"/>
              </a:rPr>
              <a:t>STRATEGI BELAJAR MENGAJAR </a:t>
            </a:r>
          </a:p>
          <a:p>
            <a:pPr algn="ctr"/>
            <a:r>
              <a:rPr lang="id-ID" sz="3600" kern="1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Forte"/>
              </a:rPr>
              <a:t>SBM 2</a:t>
            </a:r>
          </a:p>
        </p:txBody>
      </p:sp>
      <p:sp>
        <p:nvSpPr>
          <p:cNvPr id="2053" name="AutoShape 5" descr="Uny"/>
          <p:cNvSpPr>
            <a:spLocks noChangeArrowheads="1"/>
          </p:cNvSpPr>
          <p:nvPr/>
        </p:nvSpPr>
        <p:spPr bwMode="auto">
          <a:xfrm>
            <a:off x="14288" y="76200"/>
            <a:ext cx="1219200" cy="1143000"/>
          </a:xfrm>
          <a:prstGeom prst="star16">
            <a:avLst>
              <a:gd name="adj" fmla="val 37500"/>
            </a:avLst>
          </a:prstGeom>
          <a:blipFill dpi="0" rotWithShape="1">
            <a:blip r:embed="rId5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7653" name="WordArt 7"/>
          <p:cNvSpPr>
            <a:spLocks noChangeArrowheads="1" noChangeShapeType="1" noTextEdit="1"/>
          </p:cNvSpPr>
          <p:nvPr/>
        </p:nvSpPr>
        <p:spPr bwMode="auto">
          <a:xfrm>
            <a:off x="6400800" y="4419600"/>
            <a:ext cx="2138363" cy="231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>
                <a:ln w="9525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Impact"/>
              </a:rPr>
              <a:t>Unik Ambarwati</a:t>
            </a:r>
          </a:p>
        </p:txBody>
      </p:sp>
      <p:sp>
        <p:nvSpPr>
          <p:cNvPr id="27654" name="WordArt 8"/>
          <p:cNvSpPr>
            <a:spLocks noChangeArrowheads="1" noChangeShapeType="1" noTextEdit="1"/>
          </p:cNvSpPr>
          <p:nvPr/>
        </p:nvSpPr>
        <p:spPr bwMode="auto">
          <a:xfrm>
            <a:off x="5943600" y="5181600"/>
            <a:ext cx="2895600" cy="457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2060"/>
              </a:avLst>
            </a:prstTxWarp>
          </a:bodyPr>
          <a:lstStyle/>
          <a:p>
            <a:pPr algn="ctr"/>
            <a:r>
              <a:rPr lang="id-ID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Impact"/>
              </a:rPr>
              <a:t>PROGRAM STUDI PGSD</a:t>
            </a:r>
          </a:p>
          <a:p>
            <a:pPr algn="ctr"/>
            <a:r>
              <a:rPr lang="id-ID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Impact"/>
              </a:rPr>
              <a:t>FAKULTAS ILMU PENDIDIKAN </a:t>
            </a:r>
          </a:p>
        </p:txBody>
      </p:sp>
      <p:pic>
        <p:nvPicPr>
          <p:cNvPr id="2057" name="Picture 9" descr="is?uyE4PH4pA_zeyVOFZHvSXNmXwUX00lsxtMESZ3lXP2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14800" y="2895600"/>
            <a:ext cx="1179513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0" y="6248400"/>
            <a:ext cx="9144000" cy="609600"/>
            <a:chOff x="-8832" y="3744"/>
            <a:chExt cx="9696" cy="576"/>
          </a:xfrm>
        </p:grpSpPr>
        <p:pic>
          <p:nvPicPr>
            <p:cNvPr id="27658" name="Picture 10" descr="is?lWCbex76Pv3M4F3f9VtekeNY0ET1T6JQbKu0xTfpgg4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-103" y="3744"/>
              <a:ext cx="96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59" name="Picture 12" descr="is?B3njPVxo3uuAxEA2WtMomypxxxrufxt_i6yunIXpK_I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-1008" y="3744"/>
              <a:ext cx="91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60" name="Picture 14" descr="ki_hajar_dewantara">
              <a:hlinkClick r:id="rId9"/>
            </p:cNvPr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-2016" y="3744"/>
              <a:ext cx="101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61" name="Picture 16" descr="Go to fullsize image">
              <a:hlinkClick r:id="rId11"/>
            </p:cNvPr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-3072" y="3744"/>
              <a:ext cx="106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62" name="Picture 17" descr="is?lWCbex76Pv3M4F3f9VtekeNY0ET1T6JQbKu0xTfpgg4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-4032" y="3744"/>
              <a:ext cx="96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63" name="Picture 18" descr="is?B3njPVxo3uuAxEA2WtMomypxxxrufxt_i6yunIXpK_I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-4992" y="3744"/>
              <a:ext cx="960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64" name="Picture 19" descr="ki_hajar_dewantara">
              <a:hlinkClick r:id="rId9"/>
            </p:cNvPr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-5952" y="3744"/>
              <a:ext cx="101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65" name="Picture 20" descr="is?lWCbex76Pv3M4F3f9VtekeNY0ET1T6JQbKu0xTfpgg4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-6919" y="3744"/>
              <a:ext cx="96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66" name="Picture 21" descr="is?B3njPVxo3uuAxEA2WtMomypxxxrufxt_i6yunIXpK_I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-7824" y="3744"/>
              <a:ext cx="91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67" name="Picture 22" descr="ki_hajar_dewantara">
              <a:hlinkClick r:id="rId9"/>
            </p:cNvPr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-8832" y="3744"/>
              <a:ext cx="101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73" name="01 matsuri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3"/>
          <a:srcRect/>
          <a:stretch>
            <a:fillRect/>
          </a:stretch>
        </p:blipFill>
        <p:spPr bwMode="auto">
          <a:xfrm>
            <a:off x="7315200" y="4800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  <p:sndAc>
      <p:stSnd>
        <p:snd r:embed="rId4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3000" fill="hold"/>
                                        <p:tgtEl>
                                          <p:spTgt spid="205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00" autoRev="1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1000" autoRev="1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1000" autoRev="1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0" autoRev="1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4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1000" decel="5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158)">
                                      <p:cBhvr>
                                        <p:cTn id="23" dur="1" fill="hold"/>
                                        <p:tgtEl>
                                          <p:spTgt spid="2073"/>
                                        </p:tgtEl>
                                      </p:cBhvr>
                                    </p:cmd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4">
                <p:cTn id="24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73"/>
                </p:tgtEl>
              </p:cMediaNode>
            </p:audio>
          </p:childTnLst>
        </p:cTn>
      </p:par>
    </p:tnLst>
    <p:bldLst>
      <p:bldP spid="2052" grpId="0" animBg="1"/>
      <p:bldP spid="205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WordArt 4"/>
          <p:cNvSpPr>
            <a:spLocks noChangeArrowheads="1" noChangeShapeType="1" noTextEdit="1"/>
          </p:cNvSpPr>
          <p:nvPr/>
        </p:nvSpPr>
        <p:spPr bwMode="auto">
          <a:xfrm>
            <a:off x="152400" y="609600"/>
            <a:ext cx="3124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LIBI"/>
              </a:rPr>
              <a:t>Kompetensi...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371600" y="3733800"/>
            <a:ext cx="7772400" cy="1552575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50000">
                <a:schemeClr val="bg1"/>
              </a:gs>
              <a:gs pos="100000">
                <a:srgbClr val="FF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>
                <a:latin typeface="Gill Sans Ultra Bold Condensed" pitchFamily="34" charset="0"/>
              </a:rPr>
              <a:t>Pada matakuliah SBM II ini akan dibahas konsep tentang keterampilan mengajar dan melatih mahasiswa untuk mempraktekkan berbagai macam keterampilan dasar mengajar di Sekolah Dasar.</a:t>
            </a: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0" y="1752600"/>
            <a:ext cx="9144000" cy="1143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000">
                <a:solidFill>
                  <a:srgbClr val="0000FF"/>
                </a:solidFill>
                <a:latin typeface="Tahoma" pitchFamily="34" charset="0"/>
              </a:rPr>
              <a:t>Mata kuliah ini merupakan lanjutan dari mata kuliah </a:t>
            </a:r>
          </a:p>
          <a:p>
            <a:pPr>
              <a:defRPr/>
            </a:pPr>
            <a:r>
              <a:rPr lang="en-US" sz="2000">
                <a:solidFill>
                  <a:srgbClr val="0000FF"/>
                </a:solidFill>
                <a:latin typeface="Tahoma" pitchFamily="34" charset="0"/>
              </a:rPr>
              <a:t>Stategi Belajar Mengajar 1.</a:t>
            </a:r>
          </a:p>
        </p:txBody>
      </p:sp>
      <p:pic>
        <p:nvPicPr>
          <p:cNvPr id="5131" name="Picture 11" descr="FINGER08"/>
          <p:cNvPicPr>
            <a:picLocks noChangeAspect="1" noChangeArrowheads="1"/>
          </p:cNvPicPr>
          <p:nvPr/>
        </p:nvPicPr>
        <p:blipFill>
          <a:blip r:embed="rId3">
            <a:lum bright="-26000" contrast="26000"/>
          </a:blip>
          <a:srcRect/>
          <a:stretch>
            <a:fillRect/>
          </a:stretch>
        </p:blipFill>
        <p:spPr bwMode="auto">
          <a:xfrm>
            <a:off x="9372600" y="762000"/>
            <a:ext cx="762000" cy="4079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</p:pic>
      <p:sp>
        <p:nvSpPr>
          <p:cNvPr id="5133" name="AutoShape 1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67600" y="5791200"/>
            <a:ext cx="1676400" cy="1066800"/>
          </a:xfrm>
          <a:prstGeom prst="actionButtonEnd">
            <a:avLst/>
          </a:prstGeom>
          <a:gradFill rotWithShape="1">
            <a:gsLst>
              <a:gs pos="0">
                <a:schemeClr val="folHlink"/>
              </a:gs>
              <a:gs pos="50000">
                <a:schemeClr val="folHlink">
                  <a:gamma/>
                  <a:tint val="0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pic>
        <p:nvPicPr>
          <p:cNvPr id="28679" name="Picture 14" descr="is?B3njPVxo3uuAxEA2WtMomypxxxrufxt_i6yunIXpK_I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163" y="3733800"/>
            <a:ext cx="1189037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67 0.0037 L -0.65834 0.003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8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8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" dur="1000" fill="hold"/>
                                        <p:tgtEl>
                                          <p:spTgt spid="512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" dur="1000" fill="hold"/>
                                        <p:tgtEl>
                                          <p:spTgt spid="512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1000" fill="hold"/>
                                        <p:tgtEl>
                                          <p:spTgt spid="512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1" dur="1000" fill="hold"/>
                                        <p:tgtEl>
                                          <p:spTgt spid="512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36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51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2819400" y="1905000"/>
            <a:ext cx="3352800" cy="1524000"/>
            <a:chOff x="1746" y="1200"/>
            <a:chExt cx="2112" cy="960"/>
          </a:xfrm>
        </p:grpSpPr>
        <p:sp>
          <p:nvSpPr>
            <p:cNvPr id="29715" name="Oval 2"/>
            <p:cNvSpPr>
              <a:spLocks noChangeArrowheads="1"/>
            </p:cNvSpPr>
            <p:nvPr/>
          </p:nvSpPr>
          <p:spPr bwMode="auto">
            <a:xfrm>
              <a:off x="1746" y="1200"/>
              <a:ext cx="2112" cy="960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0000CC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9716" name="Text Box 3"/>
            <p:cNvSpPr txBox="1">
              <a:spLocks noChangeArrowheads="1"/>
            </p:cNvSpPr>
            <p:nvPr/>
          </p:nvSpPr>
          <p:spPr bwMode="auto">
            <a:xfrm>
              <a:off x="2064" y="1525"/>
              <a:ext cx="1488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>
                  <a:solidFill>
                    <a:srgbClr val="080808"/>
                  </a:solidFill>
                  <a:latin typeface="Berlin Sans FB Demi" pitchFamily="34" charset="0"/>
                </a:rPr>
                <a:t>PELAKSANAAN</a:t>
              </a:r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228600" y="2105025"/>
            <a:ext cx="1600200" cy="1143000"/>
            <a:chOff x="144" y="1326"/>
            <a:chExt cx="1008" cy="720"/>
          </a:xfrm>
        </p:grpSpPr>
        <p:sp>
          <p:nvSpPr>
            <p:cNvPr id="29713" name="Oval 4"/>
            <p:cNvSpPr>
              <a:spLocks noChangeArrowheads="1"/>
            </p:cNvSpPr>
            <p:nvPr/>
          </p:nvSpPr>
          <p:spPr bwMode="auto">
            <a:xfrm>
              <a:off x="144" y="1326"/>
              <a:ext cx="1008" cy="72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9714" name="Text Box 5"/>
            <p:cNvSpPr txBox="1">
              <a:spLocks noChangeArrowheads="1"/>
            </p:cNvSpPr>
            <p:nvPr/>
          </p:nvSpPr>
          <p:spPr bwMode="auto">
            <a:xfrm>
              <a:off x="192" y="1575"/>
              <a:ext cx="90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rgbClr val="0000CC"/>
                  </a:solidFill>
                  <a:latin typeface="Times New Roman" pitchFamily="18" charset="0"/>
                </a:rPr>
                <a:t>RENCANA</a:t>
              </a:r>
            </a:p>
          </p:txBody>
        </p:sp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609600" y="4419600"/>
            <a:ext cx="2819400" cy="762000"/>
            <a:chOff x="432" y="2304"/>
            <a:chExt cx="1776" cy="480"/>
          </a:xfrm>
        </p:grpSpPr>
        <p:sp>
          <p:nvSpPr>
            <p:cNvPr id="29711" name="AutoShape 20">
              <a:hlinkClick r:id="rId9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32" y="2304"/>
              <a:ext cx="1776" cy="480"/>
            </a:xfrm>
            <a:prstGeom prst="roundRect">
              <a:avLst>
                <a:gd name="adj" fmla="val 16667"/>
              </a:avLst>
            </a:prstGeom>
            <a:solidFill>
              <a:srgbClr val="CC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d-ID">
                <a:solidFill>
                  <a:srgbClr val="FFFF00"/>
                </a:solidFill>
              </a:endParaRPr>
            </a:p>
          </p:txBody>
        </p:sp>
        <p:sp>
          <p:nvSpPr>
            <p:cNvPr id="29712" name="Text Box 11">
              <a:hlinkClick r:id="rId9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80" y="2352"/>
              <a:ext cx="1728" cy="294"/>
            </a:xfrm>
            <a:prstGeom prst="rect">
              <a:avLst/>
            </a:prstGeom>
            <a:solidFill>
              <a:srgbClr val="CCFF33"/>
            </a:solidFill>
            <a:ln w="9525">
              <a:solidFill>
                <a:srgbClr val="99FF33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>
                  <a:solidFill>
                    <a:srgbClr val="0033CC"/>
                  </a:solidFill>
                  <a:latin typeface="Times New Roman" pitchFamily="18" charset="0"/>
                </a:rPr>
                <a:t>Model Pembelajaran</a:t>
              </a:r>
            </a:p>
          </p:txBody>
        </p:sp>
      </p:grpSp>
      <p:sp>
        <p:nvSpPr>
          <p:cNvPr id="7180" name="Text Box 12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5486400" y="4267200"/>
            <a:ext cx="2819400" cy="8223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Keterampilan Dasar Mengajar</a:t>
            </a:r>
          </a:p>
        </p:txBody>
      </p:sp>
      <p:sp>
        <p:nvSpPr>
          <p:cNvPr id="7184" name="AutoShape 16"/>
          <p:cNvSpPr>
            <a:spLocks noChangeArrowheads="1"/>
          </p:cNvSpPr>
          <p:nvPr/>
        </p:nvSpPr>
        <p:spPr bwMode="auto">
          <a:xfrm rot="10800000" flipV="1">
            <a:off x="3505200" y="3429000"/>
            <a:ext cx="1905000" cy="1447800"/>
          </a:xfrm>
          <a:custGeom>
            <a:avLst/>
            <a:gdLst>
              <a:gd name="T0" fmla="*/ 952500 w 21600"/>
              <a:gd name="T1" fmla="*/ 0 h 21600"/>
              <a:gd name="T2" fmla="*/ 0 w 21600"/>
              <a:gd name="T3" fmla="*/ 1296518 h 21600"/>
              <a:gd name="T4" fmla="*/ 952500 w 21600"/>
              <a:gd name="T5" fmla="*/ 1447800 h 21600"/>
              <a:gd name="T6" fmla="*/ 1905000 w 21600"/>
              <a:gd name="T7" fmla="*/ 129651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924 w 21600"/>
              <a:gd name="T13" fmla="*/ 17087 h 21600"/>
              <a:gd name="T14" fmla="*/ 17676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9540" y="7028"/>
                </a:lnTo>
                <a:lnTo>
                  <a:pt x="9540" y="17087"/>
                </a:lnTo>
                <a:lnTo>
                  <a:pt x="3924" y="17087"/>
                </a:lnTo>
                <a:lnTo>
                  <a:pt x="0" y="19343"/>
                </a:lnTo>
                <a:lnTo>
                  <a:pt x="3924" y="21600"/>
                </a:lnTo>
                <a:lnTo>
                  <a:pt x="17676" y="21600"/>
                </a:lnTo>
                <a:lnTo>
                  <a:pt x="21600" y="19343"/>
                </a:lnTo>
                <a:lnTo>
                  <a:pt x="17676" y="17087"/>
                </a:lnTo>
                <a:lnTo>
                  <a:pt x="12060" y="17087"/>
                </a:lnTo>
                <a:lnTo>
                  <a:pt x="12060" y="7028"/>
                </a:lnTo>
                <a:close/>
              </a:path>
            </a:pathLst>
          </a:custGeom>
          <a:gradFill rotWithShape="1">
            <a:gsLst>
              <a:gs pos="0">
                <a:srgbClr val="FF9900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7190" name="WordArt 22"/>
          <p:cNvSpPr>
            <a:spLocks noChangeArrowheads="1" noChangeShapeType="1" noTextEdit="1"/>
          </p:cNvSpPr>
          <p:nvPr/>
        </p:nvSpPr>
        <p:spPr bwMode="auto">
          <a:xfrm>
            <a:off x="2438400" y="762000"/>
            <a:ext cx="4419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>
                <a:ln w="25400">
                  <a:solidFill>
                    <a:srgbClr val="99FF33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LIBI"/>
              </a:rPr>
              <a:t>PEMBELAJARAN</a:t>
            </a:r>
          </a:p>
        </p:txBody>
      </p:sp>
      <p:sp>
        <p:nvSpPr>
          <p:cNvPr id="7206" name="AutoShape 38"/>
          <p:cNvSpPr>
            <a:spLocks noChangeArrowheads="1"/>
          </p:cNvSpPr>
          <p:nvPr/>
        </p:nvSpPr>
        <p:spPr bwMode="auto">
          <a:xfrm>
            <a:off x="7086600" y="1828800"/>
            <a:ext cx="2057400" cy="1600200"/>
          </a:xfrm>
          <a:prstGeom prst="star32">
            <a:avLst>
              <a:gd name="adj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/>
              <a:t>EVALUASI</a:t>
            </a:r>
          </a:p>
        </p:txBody>
      </p:sp>
      <p:sp>
        <p:nvSpPr>
          <p:cNvPr id="7208" name="AutoShape 40"/>
          <p:cNvSpPr>
            <a:spLocks noChangeArrowheads="1"/>
          </p:cNvSpPr>
          <p:nvPr/>
        </p:nvSpPr>
        <p:spPr bwMode="auto">
          <a:xfrm>
            <a:off x="1905000" y="2438400"/>
            <a:ext cx="838200" cy="485775"/>
          </a:xfrm>
          <a:prstGeom prst="rightArrow">
            <a:avLst>
              <a:gd name="adj1" fmla="val 50000"/>
              <a:gd name="adj2" fmla="val 43137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7209" name="AutoShape 41"/>
          <p:cNvSpPr>
            <a:spLocks noChangeArrowheads="1"/>
          </p:cNvSpPr>
          <p:nvPr/>
        </p:nvSpPr>
        <p:spPr bwMode="auto">
          <a:xfrm>
            <a:off x="6248400" y="2438400"/>
            <a:ext cx="838200" cy="490538"/>
          </a:xfrm>
          <a:custGeom>
            <a:avLst/>
            <a:gdLst>
              <a:gd name="T0" fmla="*/ 628650 w 21600"/>
              <a:gd name="T1" fmla="*/ 0 h 21600"/>
              <a:gd name="T2" fmla="*/ 0 w 21600"/>
              <a:gd name="T3" fmla="*/ 245269 h 21600"/>
              <a:gd name="T4" fmla="*/ 628650 w 21600"/>
              <a:gd name="T5" fmla="*/ 490538 h 21600"/>
              <a:gd name="T6" fmla="*/ 838200 w 21600"/>
              <a:gd name="T7" fmla="*/ 24526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pic>
        <p:nvPicPr>
          <p:cNvPr id="7212" name="Picture 44" descr="SCHLCHD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81000" y="304800"/>
            <a:ext cx="11620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13" name="Picture 45" descr="BYRDGCT3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848600" y="5805488"/>
            <a:ext cx="1295400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16" name="AutoShape 48"/>
          <p:cNvSpPr>
            <a:spLocks noChangeArrowheads="1"/>
          </p:cNvSpPr>
          <p:nvPr/>
        </p:nvSpPr>
        <p:spPr bwMode="auto">
          <a:xfrm rot="2505762">
            <a:off x="0" y="6248400"/>
            <a:ext cx="838200" cy="609600"/>
          </a:xfrm>
          <a:prstGeom prst="upArrow">
            <a:avLst>
              <a:gd name="adj1" fmla="val 47222"/>
              <a:gd name="adj2" fmla="val 44009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clik</a:t>
            </a:r>
          </a:p>
        </p:txBody>
      </p:sp>
      <p:sp>
        <p:nvSpPr>
          <p:cNvPr id="7217" name="AutoShape 49"/>
          <p:cNvSpPr>
            <a:spLocks noChangeArrowheads="1"/>
          </p:cNvSpPr>
          <p:nvPr/>
        </p:nvSpPr>
        <p:spPr bwMode="auto">
          <a:xfrm>
            <a:off x="6400800" y="6248400"/>
            <a:ext cx="838200" cy="609600"/>
          </a:xfrm>
          <a:prstGeom prst="upArrow">
            <a:avLst>
              <a:gd name="adj1" fmla="val 47222"/>
              <a:gd name="adj2" fmla="val 44009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clik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1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1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1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10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14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7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2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2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8.67052E-7 L 0.10417 -0.15537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8" dur="1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-0.05549 L 0.00417 -0.14428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0" grpId="0" animBg="1"/>
      <p:bldP spid="7184" grpId="0" animBg="1"/>
      <p:bldP spid="7190" grpId="0" animBg="1"/>
      <p:bldP spid="7206" grpId="0" animBg="1"/>
      <p:bldP spid="7208" grpId="0" animBg="1"/>
      <p:bldP spid="7209" grpId="0" animBg="1"/>
      <p:bldP spid="7216" grpId="0" animBg="1"/>
      <p:bldP spid="72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WordArt 5"/>
          <p:cNvSpPr>
            <a:spLocks noChangeArrowheads="1" noChangeShapeType="1" noTextEdit="1"/>
          </p:cNvSpPr>
          <p:nvPr/>
        </p:nvSpPr>
        <p:spPr bwMode="auto">
          <a:xfrm>
            <a:off x="1447800" y="1295400"/>
            <a:ext cx="6134100" cy="1600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id-ID" sz="3600" kern="10">
                <a:ln w="2857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Goudy Stout"/>
              </a:rPr>
              <a:t>MODEL PEMBELAJARAN</a:t>
            </a:r>
          </a:p>
        </p:txBody>
      </p:sp>
      <p:graphicFrame>
        <p:nvGraphicFramePr>
          <p:cNvPr id="9226" name="Object 10"/>
          <p:cNvGraphicFramePr>
            <a:graphicFrameLocks noChangeAspect="1"/>
          </p:cNvGraphicFramePr>
          <p:nvPr/>
        </p:nvGraphicFramePr>
        <p:xfrm>
          <a:off x="3200400" y="2819400"/>
          <a:ext cx="2209800" cy="1449388"/>
        </p:xfrm>
        <a:graphic>
          <a:graphicData uri="http://schemas.openxmlformats.org/presentationml/2006/ole">
            <p:oleObj spid="_x0000_s1026" name="CorelDRAW" r:id="rId5" imgW="4892650" imgH="3207410" progId="CorelDRAW.Graphic.11">
              <p:embed/>
            </p:oleObj>
          </a:graphicData>
        </a:graphic>
      </p:graphicFrame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0" y="6248400"/>
            <a:ext cx="9144000" cy="609600"/>
            <a:chOff x="-8832" y="3744"/>
            <a:chExt cx="9696" cy="576"/>
          </a:xfrm>
        </p:grpSpPr>
        <p:pic>
          <p:nvPicPr>
            <p:cNvPr id="1030" name="Picture 12" descr="is?lWCbex76Pv3M4F3f9VtekeNY0ET1T6JQbKu0xTfpgg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-103" y="3744"/>
              <a:ext cx="96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1" name="Picture 13" descr="is?B3njPVxo3uuAxEA2WtMomypxxxrufxt_i6yunIXpK_I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-1008" y="3744"/>
              <a:ext cx="91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2" name="Picture 14" descr="ki_hajar_dewantara">
              <a:hlinkClick r:id="rId8"/>
            </p:cNvPr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-2016" y="3744"/>
              <a:ext cx="101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3" name="Picture 15" descr="Go to fullsize image">
              <a:hlinkClick r:id="rId10"/>
            </p:cNvPr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-3072" y="3744"/>
              <a:ext cx="106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4" name="Picture 16" descr="is?lWCbex76Pv3M4F3f9VtekeNY0ET1T6JQbKu0xTfpgg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-4032" y="3744"/>
              <a:ext cx="96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5" name="Picture 17" descr="is?B3njPVxo3uuAxEA2WtMomypxxxrufxt_i6yunIXpK_I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-4992" y="3744"/>
              <a:ext cx="960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6" name="Picture 18" descr="ki_hajar_dewantara">
              <a:hlinkClick r:id="rId8"/>
            </p:cNvPr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-5952" y="3744"/>
              <a:ext cx="101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7" name="Picture 19" descr="is?lWCbex76Pv3M4F3f9VtekeNY0ET1T6JQbKu0xTfpgg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-6919" y="3744"/>
              <a:ext cx="96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8" name="Picture 20" descr="is?B3njPVxo3uuAxEA2WtMomypxxxrufxt_i6yunIXpK_I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-7824" y="3744"/>
              <a:ext cx="91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9" name="Picture 21" descr="ki_hajar_dewantara">
              <a:hlinkClick r:id="rId8"/>
            </p:cNvPr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-8832" y="3744"/>
              <a:ext cx="101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3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1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" dur="1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FILM BPS 1.1.MPG">
            <a:hlinkClick r:id="" action="ppaction://media"/>
          </p:cNvPr>
          <p:cNvPicPr>
            <a:picLocks noRot="1" noChangeAspect="1" noChangeArrowheads="1"/>
          </p:cNvPicPr>
          <p:nvPr>
            <p:ph idx="1"/>
            <a:videoFile r:link="rId1"/>
          </p:nvPr>
        </p:nvPicPr>
        <p:blipFill>
          <a:blip r:embed="rId4"/>
          <a:srcRect/>
          <a:stretch>
            <a:fillRect/>
          </a:stretch>
        </p:blipFill>
        <p:spPr>
          <a:xfrm>
            <a:off x="609600" y="1447800"/>
            <a:ext cx="8077200" cy="5181600"/>
          </a:xfrm>
        </p:spPr>
      </p:pic>
      <p:sp>
        <p:nvSpPr>
          <p:cNvPr id="22534" name="WordArt 6"/>
          <p:cNvSpPr>
            <a:spLocks noChangeArrowheads="1" noChangeShapeType="1" noTextEdit="1"/>
          </p:cNvSpPr>
          <p:nvPr/>
        </p:nvSpPr>
        <p:spPr bwMode="auto">
          <a:xfrm>
            <a:off x="609600" y="228600"/>
            <a:ext cx="70104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id-ID" sz="2800" kern="10">
                <a:ln w="25400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ATAVIA"/>
              </a:rPr>
              <a:t>Perhatikan Contoh Model</a:t>
            </a:r>
          </a:p>
          <a:p>
            <a:r>
              <a:rPr lang="id-ID" sz="2800" kern="10">
                <a:ln w="25400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ATAVIA"/>
              </a:rPr>
              <a:t>Pembelajaran Berikut: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645" fill="hold"/>
                                        <p:tgtEl>
                                          <p:spTgt spid="225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2532"/>
                </p:tgtEl>
              </p:cMediaNode>
            </p:video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25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7" dur="1" fill="hold"/>
                                        <p:tgtEl>
                                          <p:spTgt spid="225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32"/>
                  </p:tgtEl>
                </p:cond>
              </p:nextCondLst>
            </p:seq>
          </p:childTnLst>
        </p:cTn>
      </p:par>
    </p:tnLst>
    <p:bldLst>
      <p:bldP spid="225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3" name="FILM BPS 4.MPG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4"/>
          <a:srcRect/>
          <a:stretch>
            <a:fillRect/>
          </a:stretch>
        </p:blipFill>
        <p:spPr>
          <a:xfrm>
            <a:off x="838200" y="1524000"/>
            <a:ext cx="7467600" cy="5216525"/>
          </a:xfrm>
        </p:spPr>
      </p:pic>
      <p:sp>
        <p:nvSpPr>
          <p:cNvPr id="24584" name="WordArt 8"/>
          <p:cNvSpPr>
            <a:spLocks noChangeArrowheads="1" noChangeShapeType="1" noTextEdit="1"/>
          </p:cNvSpPr>
          <p:nvPr/>
        </p:nvSpPr>
        <p:spPr bwMode="auto">
          <a:xfrm>
            <a:off x="838200" y="304800"/>
            <a:ext cx="7239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id-ID" sz="2800" kern="1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Berlin Sans FB Demi"/>
              </a:rPr>
              <a:t>Bandingkan….Dengan Contoh </a:t>
            </a:r>
          </a:p>
          <a:p>
            <a:r>
              <a:rPr lang="id-ID" sz="2800" kern="1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Berlin Sans FB Demi"/>
              </a:rPr>
              <a:t>Berikut: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6467" fill="hold"/>
                                        <p:tgtEl>
                                          <p:spTgt spid="2458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0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9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4583"/>
                </p:tgtEl>
              </p:cMediaNode>
            </p:video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45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7" dur="1" fill="hold"/>
                                        <p:tgtEl>
                                          <p:spTgt spid="2458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83"/>
                  </p:tgtEl>
                </p:cond>
              </p:nextCondLst>
            </p:seq>
          </p:childTnLst>
        </p:cTn>
      </p:par>
    </p:tnLst>
    <p:bldLst>
      <p:bldP spid="2458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AutoShape 5"/>
          <p:cNvSpPr>
            <a:spLocks noChangeArrowheads="1"/>
          </p:cNvSpPr>
          <p:nvPr/>
        </p:nvSpPr>
        <p:spPr bwMode="auto">
          <a:xfrm flipH="1">
            <a:off x="0" y="914400"/>
            <a:ext cx="7315200" cy="1219200"/>
          </a:xfrm>
          <a:prstGeom prst="cloudCallout">
            <a:avLst>
              <a:gd name="adj1" fmla="val -50241"/>
              <a:gd name="adj2" fmla="val 66667"/>
            </a:avLst>
          </a:prstGeom>
          <a:gradFill rotWithShape="1">
            <a:gsLst>
              <a:gs pos="0">
                <a:schemeClr val="bg1"/>
              </a:gs>
              <a:gs pos="100000">
                <a:srgbClr val="66FFCC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id-ID"/>
          </a:p>
        </p:txBody>
      </p:sp>
      <p:sp>
        <p:nvSpPr>
          <p:cNvPr id="32771" name="WordArt 4"/>
          <p:cNvSpPr>
            <a:spLocks noChangeArrowheads="1" noChangeShapeType="1" noTextEdit="1"/>
          </p:cNvSpPr>
          <p:nvPr/>
        </p:nvSpPr>
        <p:spPr bwMode="auto">
          <a:xfrm>
            <a:off x="457200" y="1295400"/>
            <a:ext cx="82296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id-ID" sz="2400" kern="10">
                <a:ln w="254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Bagaimana menurut anda:</a:t>
            </a:r>
          </a:p>
          <a:p>
            <a:endParaRPr lang="id-ID" sz="2400" kern="10">
              <a:ln w="25400">
                <a:solidFill>
                  <a:srgbClr val="FF66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  <a:p>
            <a:endParaRPr lang="id-ID" sz="2400" kern="10">
              <a:ln w="25400">
                <a:solidFill>
                  <a:srgbClr val="FF66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id-ID" sz="2400" kern="10">
                <a:ln w="254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1. Model pembelajaran mana</a:t>
            </a:r>
          </a:p>
          <a:p>
            <a:r>
              <a:rPr lang="id-ID" sz="2400" kern="10">
                <a:ln w="254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    yang anda pilih?</a:t>
            </a:r>
          </a:p>
          <a:p>
            <a:r>
              <a:rPr lang="id-ID" sz="2400" kern="10">
                <a:ln w="254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2. Bagaimana model pembelajaran </a:t>
            </a:r>
          </a:p>
          <a:p>
            <a:r>
              <a:rPr lang="id-ID" sz="2400" kern="10">
                <a:ln w="254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    yang ada di kelas saat ini?</a:t>
            </a:r>
          </a:p>
        </p:txBody>
      </p:sp>
      <p:pic>
        <p:nvPicPr>
          <p:cNvPr id="26630" name="Picture 6" descr="Go to full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15200" y="198120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6248400"/>
            <a:ext cx="9144000" cy="609600"/>
            <a:chOff x="-8832" y="3744"/>
            <a:chExt cx="9696" cy="576"/>
          </a:xfrm>
        </p:grpSpPr>
        <p:pic>
          <p:nvPicPr>
            <p:cNvPr id="32774" name="Picture 8" descr="is?lWCbex76Pv3M4F3f9VtekeNY0ET1T6JQbKu0xTfpgg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-103" y="3744"/>
              <a:ext cx="96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75" name="Picture 9" descr="is?B3njPVxo3uuAxEA2WtMomypxxxrufxt_i6yunIXpK_I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-1008" y="3744"/>
              <a:ext cx="91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76" name="Picture 10" descr="ki_hajar_dewantara">
              <a:hlinkClick r:id="rId8"/>
            </p:cNvPr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-2016" y="3744"/>
              <a:ext cx="101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77" name="Picture 11" descr="Go to fullsize image">
              <a:hlinkClick r:id="rId10"/>
            </p:cNvPr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-3072" y="3744"/>
              <a:ext cx="106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78" name="Picture 12" descr="is?lWCbex76Pv3M4F3f9VtekeNY0ET1T6JQbKu0xTfpgg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-4032" y="3744"/>
              <a:ext cx="96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79" name="Picture 13" descr="is?B3njPVxo3uuAxEA2WtMomypxxxrufxt_i6yunIXpK_I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-4992" y="3744"/>
              <a:ext cx="960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80" name="Picture 14" descr="ki_hajar_dewantara">
              <a:hlinkClick r:id="rId8"/>
            </p:cNvPr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-5952" y="3744"/>
              <a:ext cx="101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81" name="Picture 15" descr="is?lWCbex76Pv3M4F3f9VtekeNY0ET1T6JQbKu0xTfpgg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-6919" y="3744"/>
              <a:ext cx="96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82" name="Picture 16" descr="is?B3njPVxo3uuAxEA2WtMomypxxxrufxt_i6yunIXpK_I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-7824" y="3744"/>
              <a:ext cx="91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83" name="Picture 17" descr="ki_hajar_dewantara">
              <a:hlinkClick r:id="rId8"/>
            </p:cNvPr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-8832" y="3744"/>
              <a:ext cx="101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1000" decel="5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1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50" autoRev="1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5" dur="250" autoRev="1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250" autoRev="1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50" autoRev="1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990600" y="609600"/>
            <a:ext cx="7229475" cy="8382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id-ID" sz="2400" kern="10">
                <a:ln w="222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BATAVIA"/>
              </a:rPr>
              <a:t>BEBERAPA CONTOH MODEL PEMBELAJARAN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33400" y="2209800"/>
            <a:ext cx="7391400" cy="533400"/>
            <a:chOff x="336" y="1392"/>
            <a:chExt cx="4656" cy="336"/>
          </a:xfrm>
        </p:grpSpPr>
        <p:sp>
          <p:nvSpPr>
            <p:cNvPr id="33808" name="AutoShape 11"/>
            <p:cNvSpPr>
              <a:spLocks noChangeArrowheads="1"/>
            </p:cNvSpPr>
            <p:nvPr/>
          </p:nvSpPr>
          <p:spPr bwMode="auto">
            <a:xfrm>
              <a:off x="336" y="1392"/>
              <a:ext cx="4656" cy="336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3809" name="WordArt 6"/>
            <p:cNvSpPr>
              <a:spLocks noChangeArrowheads="1" noChangeShapeType="1" noTextEdit="1"/>
            </p:cNvSpPr>
            <p:nvPr/>
          </p:nvSpPr>
          <p:spPr bwMode="auto">
            <a:xfrm>
              <a:off x="480" y="1488"/>
              <a:ext cx="4416" cy="19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id-ID" sz="2000" kern="10">
                  <a:ln w="15875">
                    <a:solidFill>
                      <a:schemeClr val="folHlink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Agency FB"/>
                </a:rPr>
                <a:t>MODEL PEMBELAJARAN KONSTRUKTIVISTIK</a:t>
              </a:r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533400" y="3810000"/>
            <a:ext cx="7391400" cy="533400"/>
            <a:chOff x="336" y="2400"/>
            <a:chExt cx="4656" cy="336"/>
          </a:xfrm>
        </p:grpSpPr>
        <p:sp>
          <p:nvSpPr>
            <p:cNvPr id="33806" name="AutoShape 14"/>
            <p:cNvSpPr>
              <a:spLocks noChangeArrowheads="1"/>
            </p:cNvSpPr>
            <p:nvPr/>
          </p:nvSpPr>
          <p:spPr bwMode="auto">
            <a:xfrm>
              <a:off x="336" y="2400"/>
              <a:ext cx="4656" cy="33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3807" name="WordArt 7"/>
            <p:cNvSpPr>
              <a:spLocks noChangeArrowheads="1" noChangeShapeType="1" noTextEdit="1"/>
            </p:cNvSpPr>
            <p:nvPr/>
          </p:nvSpPr>
          <p:spPr bwMode="auto">
            <a:xfrm>
              <a:off x="480" y="2448"/>
              <a:ext cx="4416" cy="2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id-ID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folHlink"/>
                  </a:solidFill>
                  <a:latin typeface="ALIBI"/>
                </a:rPr>
                <a:t>MODEL PEMBELAJARAN KREAKTIF DAN PRODUKTIF</a:t>
              </a:r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609600" y="4648200"/>
            <a:ext cx="7924800" cy="533400"/>
            <a:chOff x="384" y="2928"/>
            <a:chExt cx="4992" cy="336"/>
          </a:xfrm>
        </p:grpSpPr>
        <p:sp>
          <p:nvSpPr>
            <p:cNvPr id="33804" name="AutoShape 15"/>
            <p:cNvSpPr>
              <a:spLocks noChangeArrowheads="1"/>
            </p:cNvSpPr>
            <p:nvPr/>
          </p:nvSpPr>
          <p:spPr bwMode="auto">
            <a:xfrm>
              <a:off x="384" y="2928"/>
              <a:ext cx="4992" cy="336"/>
            </a:xfrm>
            <a:prstGeom prst="roundRect">
              <a:avLst>
                <a:gd name="adj" fmla="val 16667"/>
              </a:avLst>
            </a:prstGeom>
            <a:solidFill>
              <a:srgbClr val="FF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3805" name="WordArt 8"/>
            <p:cNvSpPr>
              <a:spLocks noChangeArrowheads="1" noChangeShapeType="1" noTextEdit="1"/>
            </p:cNvSpPr>
            <p:nvPr/>
          </p:nvSpPr>
          <p:spPr bwMode="auto">
            <a:xfrm>
              <a:off x="528" y="3006"/>
              <a:ext cx="4704" cy="21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id-ID" sz="2000" kern="10">
                  <a:ln w="15875">
                    <a:solidFill>
                      <a:srgbClr val="00FF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Snap ITC"/>
                </a:rPr>
                <a:t>MODEL PEMBELAJARAN PEMECAHAN MASALAH</a:t>
              </a:r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609600" y="5486400"/>
            <a:ext cx="4648200" cy="533400"/>
            <a:chOff x="384" y="3456"/>
            <a:chExt cx="2928" cy="336"/>
          </a:xfrm>
        </p:grpSpPr>
        <p:sp>
          <p:nvSpPr>
            <p:cNvPr id="33802" name="AutoShape 16"/>
            <p:cNvSpPr>
              <a:spLocks noChangeArrowheads="1"/>
            </p:cNvSpPr>
            <p:nvPr/>
          </p:nvSpPr>
          <p:spPr bwMode="auto">
            <a:xfrm>
              <a:off x="384" y="3456"/>
              <a:ext cx="2928" cy="336"/>
            </a:xfrm>
            <a:prstGeom prst="roundRect">
              <a:avLst>
                <a:gd name="adj" fmla="val 16667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3803" name="WordArt 9"/>
            <p:cNvSpPr>
              <a:spLocks noChangeArrowheads="1" noChangeShapeType="1" noTextEdit="1"/>
            </p:cNvSpPr>
            <p:nvPr/>
          </p:nvSpPr>
          <p:spPr bwMode="auto">
            <a:xfrm>
              <a:off x="528" y="3504"/>
              <a:ext cx="2640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id-ID" sz="2000" kern="10">
                  <a:ln w="19050">
                    <a:solidFill>
                      <a:srgbClr val="FF99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Forte"/>
                </a:rPr>
                <a:t>PEMBELAJARAN KONTEKTUAL</a:t>
              </a:r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533400" y="3048000"/>
            <a:ext cx="4724400" cy="533400"/>
            <a:chOff x="336" y="1920"/>
            <a:chExt cx="2976" cy="336"/>
          </a:xfrm>
        </p:grpSpPr>
        <p:sp>
          <p:nvSpPr>
            <p:cNvPr id="33800" name="AutoShape 13"/>
            <p:cNvSpPr>
              <a:spLocks noChangeArrowheads="1"/>
            </p:cNvSpPr>
            <p:nvPr/>
          </p:nvSpPr>
          <p:spPr bwMode="auto">
            <a:xfrm>
              <a:off x="336" y="1920"/>
              <a:ext cx="2976" cy="336"/>
            </a:xfrm>
            <a:prstGeom prst="roundRect">
              <a:avLst>
                <a:gd name="adj" fmla="val 16667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3801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480" y="1972"/>
              <a:ext cx="2637" cy="1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id-ID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Bauhaus 93"/>
                </a:rPr>
                <a:t>PEMBELAJARAN TEMATIK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133</Words>
  <Application>Microsoft Office PowerPoint</Application>
  <PresentationFormat>On-screen Show (4:3)</PresentationFormat>
  <Paragraphs>43</Paragraphs>
  <Slides>8</Slides>
  <Notes>8</Notes>
  <HiddenSlides>0</HiddenSlides>
  <MMClips>3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CorelDRAW 11.0 Graphic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Aku</dc:creator>
  <cp:lastModifiedBy>Aku</cp:lastModifiedBy>
  <cp:revision>1</cp:revision>
  <dcterms:created xsi:type="dcterms:W3CDTF">2011-12-08T05:15:39Z</dcterms:created>
  <dcterms:modified xsi:type="dcterms:W3CDTF">2011-12-08T05:16:54Z</dcterms:modified>
</cp:coreProperties>
</file>