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0DF9A-4166-43D1-8E6C-70EBBE6D25DE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B22D5-30E1-495F-A28C-C10174225102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BD287-F363-4138-9B05-2815DE9E0787}" type="slidenum">
              <a:rPr lang="en-US"/>
              <a:pPr/>
              <a:t>2</a:t>
            </a:fld>
            <a:endParaRPr lang="en-US"/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6642AC-7C1D-4AD6-B05C-F274FAEBF5F8}" type="slidenum">
              <a:rPr lang="en-US"/>
              <a:pPr/>
              <a:t>11</a:t>
            </a:fld>
            <a:endParaRPr lang="en-US"/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DEFD90-780B-4D0E-BADF-02F22EB57403}" type="slidenum">
              <a:rPr lang="en-US"/>
              <a:pPr/>
              <a:t>12</a:t>
            </a:fld>
            <a:endParaRPr lang="en-US"/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4F9271-2C25-43A8-8FB7-350E7F77F19C}" type="slidenum">
              <a:rPr lang="en-US"/>
              <a:pPr/>
              <a:t>13</a:t>
            </a:fld>
            <a:endParaRPr lang="en-US"/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BBAF8C-161B-45E7-92F3-C1B24E130ECE}" type="slidenum">
              <a:rPr lang="en-US"/>
              <a:pPr/>
              <a:t>3</a:t>
            </a:fld>
            <a:endParaRPr lang="en-US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237332-23CC-439F-B58B-270AA58194D0}" type="slidenum">
              <a:rPr lang="en-US"/>
              <a:pPr/>
              <a:t>4</a:t>
            </a:fld>
            <a:endParaRPr lang="en-US"/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9C4B08-9F91-40A4-A130-DFBE48533D69}" type="slidenum">
              <a:rPr lang="en-US"/>
              <a:pPr/>
              <a:t>5</a:t>
            </a:fld>
            <a:endParaRPr lang="en-US"/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E2888-C13A-4E16-83D9-88546F3715D7}" type="slidenum">
              <a:rPr lang="en-US"/>
              <a:pPr/>
              <a:t>6</a:t>
            </a:fld>
            <a:endParaRPr lang="en-US"/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32508B-6ED8-4E1E-BF62-DC2BDDC2FDBD}" type="slidenum">
              <a:rPr lang="en-US"/>
              <a:pPr/>
              <a:t>7</a:t>
            </a:fld>
            <a:endParaRPr lang="en-US"/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A52295-A113-4FF1-A7D4-97C1843B8650}" type="slidenum">
              <a:rPr lang="en-US"/>
              <a:pPr/>
              <a:t>8</a:t>
            </a:fld>
            <a:endParaRPr lang="en-US"/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AFBA7E-8344-4FC1-B81D-08DEC6EEB3A5}" type="slidenum">
              <a:rPr lang="en-US"/>
              <a:pPr/>
              <a:t>9</a:t>
            </a:fld>
            <a:endParaRPr lang="en-US"/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E0BF03-294E-448C-8C78-252DBEBCDF64}" type="slidenum">
              <a:rPr lang="en-US"/>
              <a:pPr/>
              <a:t>10</a:t>
            </a:fld>
            <a:endParaRPr lang="en-US"/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2DF3-C165-4A09-A054-76550107CBC5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061C-4958-4633-91CB-7C5A223D94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2DF3-C165-4A09-A054-76550107CBC5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061C-4958-4633-91CB-7C5A223D94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2DF3-C165-4A09-A054-76550107CBC5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061C-4958-4633-91CB-7C5A223D94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CDCDA-948B-4947-9370-D1B94DA0F1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2DF3-C165-4A09-A054-76550107CBC5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061C-4958-4633-91CB-7C5A223D94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2DF3-C165-4A09-A054-76550107CBC5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061C-4958-4633-91CB-7C5A223D94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2DF3-C165-4A09-A054-76550107CBC5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061C-4958-4633-91CB-7C5A223D94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2DF3-C165-4A09-A054-76550107CBC5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061C-4958-4633-91CB-7C5A223D94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2DF3-C165-4A09-A054-76550107CBC5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061C-4958-4633-91CB-7C5A223D94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2DF3-C165-4A09-A054-76550107CBC5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061C-4958-4633-91CB-7C5A223D94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2DF3-C165-4A09-A054-76550107CBC5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061C-4958-4633-91CB-7C5A223D94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2DF3-C165-4A09-A054-76550107CBC5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061C-4958-4633-91CB-7C5A223D94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52DF3-C165-4A09-A054-76550107CBC5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9061C-4958-4633-91CB-7C5A223D9404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6.bin"/><Relationship Id="rId4" Type="http://schemas.openxmlformats.org/officeDocument/2006/relationships/audio" Target="../media/audio5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audio" Target="../media/audio8.wav"/><Relationship Id="rId4" Type="http://schemas.openxmlformats.org/officeDocument/2006/relationships/audio" Target="../media/audio9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audio" Target="../media/audio9.wav"/><Relationship Id="rId4" Type="http://schemas.openxmlformats.org/officeDocument/2006/relationships/audio" Target="../media/audio5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audio" Target="../media/audio9.wav"/><Relationship Id="rId4" Type="http://schemas.openxmlformats.org/officeDocument/2006/relationships/audio" Target="../media/audio13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audio6.wav"/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10" Type="http://schemas.openxmlformats.org/officeDocument/2006/relationships/audio" Target="../media/audio8.wav"/><Relationship Id="rId4" Type="http://schemas.openxmlformats.org/officeDocument/2006/relationships/audio" Target="../media/audio2.wav"/><Relationship Id="rId9" Type="http://schemas.openxmlformats.org/officeDocument/2006/relationships/audio" Target="../media/audio7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ds.yahoo.com/_ylt=A0Je5qf4TxJF2fkA3lKJzbkF;_ylu=X3oDMTBjb3ZrYjNkBHBvcwM0BHNlYwNzcg--/SIG=1g7dfug8v/EXP=1158914424/**http%3a/images.search.yahoo.com/search/images/view%3fback=http%253A%252F%252Fimages.search.yahoo.com%252Fsearch%252Fimages%253Fp%253Dbook%2526prssweb%253DSearch%2526ei%253DUTF-8%2526fr%253Dieas-dns%2526x%253Dwrt%2526fr2%253Dtab-web%26w=888%26h=771%26imgurl=www.auburn.wednet.edu%252Fcurriculum%252FBook_16.jpg%26rurl=http%253A%252F%252Fwww.auburn.wednet.edu%252Fcurriculum%252Fclassic.htm%26size=146.7kB%26name=Book_16.jpg%26p=book%26type=jpeg%26no=4%26tt=13,592,038%26oid=a438f6410b503a4a%26ei=UTF-8" TargetMode="External"/><Relationship Id="rId3" Type="http://schemas.openxmlformats.org/officeDocument/2006/relationships/audio" Target="../media/audio10.wav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.id/imgres?imgurl=http://yulian.firdaus.or.id/wp-upload/ki_hajar_dewantara.jpg&amp;imgrefurl=http://yulian.firdaus.or.id/2005/05/02/hardiknas/&amp;h=208&amp;w=145&amp;sz=6&amp;hl=id&amp;start=12&amp;tbnid=n4Iaa6Tz1971xM:&amp;tbnh=105&amp;tbnw=73&amp;prev=/images%3Fq%3Dpendidikan%26svnum%3D10%26hl%3Did%26lr%3D%26sa%3DG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audio" Target="../media/audio9.wav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../media/audio12.wav"/><Relationship Id="rId3" Type="http://schemas.openxmlformats.org/officeDocument/2006/relationships/notesSlide" Target="../notesSlides/notesSlide8.xml"/><Relationship Id="rId7" Type="http://schemas.openxmlformats.org/officeDocument/2006/relationships/audio" Target="../media/audio7.wav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audio" Target="../media/audio11.wav"/><Relationship Id="rId11" Type="http://schemas.openxmlformats.org/officeDocument/2006/relationships/oleObject" Target="../embeddings/oleObject4.bin"/><Relationship Id="rId5" Type="http://schemas.openxmlformats.org/officeDocument/2006/relationships/audio" Target="../media/audio10.wav"/><Relationship Id="rId10" Type="http://schemas.openxmlformats.org/officeDocument/2006/relationships/oleObject" Target="../embeddings/oleObject3.bin"/><Relationship Id="rId4" Type="http://schemas.openxmlformats.org/officeDocument/2006/relationships/audio" Target="../media/audio5.wav"/><Relationship Id="rId9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828800"/>
            <a:ext cx="6781800" cy="3429000"/>
          </a:xfrm>
          <a:gradFill rotWithShape="1">
            <a:gsLst>
              <a:gs pos="0">
                <a:schemeClr val="accent2">
                  <a:alpha val="42999"/>
                </a:schemeClr>
              </a:gs>
              <a:gs pos="50000">
                <a:srgbClr val="00FFFF">
                  <a:alpha val="41000"/>
                </a:srgbClr>
              </a:gs>
              <a:gs pos="100000">
                <a:schemeClr val="accent2">
                  <a:alpha val="42999"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b="1" smtClean="0"/>
              <a:t>Pengkomunikasian: Penjelasan garis besar tugas (tujuan, materi, dan kegiatan), serta penilaiannya</a:t>
            </a:r>
            <a:r>
              <a:rPr lang="en-US" sz="360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b="1" smtClean="0"/>
              <a:t>Kesepakatan antara guru dengan murid.</a:t>
            </a: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8351838" y="5494338"/>
          <a:ext cx="792162" cy="1363662"/>
        </p:xfrm>
        <a:graphic>
          <a:graphicData uri="http://schemas.openxmlformats.org/presentationml/2006/ole">
            <p:oleObj spid="_x0000_s3074" name="Clip" r:id="rId5" imgW="1395360" imgH="2658600" progId="MS_ClipArt_Gallery.2">
              <p:embed/>
            </p:oleObj>
          </a:graphicData>
        </a:graphic>
      </p:graphicFrame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2895600" y="457200"/>
            <a:ext cx="3124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i="1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LIBI"/>
              </a:rPr>
              <a:t>ORIENTASI</a:t>
            </a:r>
          </a:p>
        </p:txBody>
      </p:sp>
      <p:pic>
        <p:nvPicPr>
          <p:cNvPr id="4102" name="Picture 7" descr="SCHLCHD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828800"/>
            <a:ext cx="215265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3657600"/>
          </a:xfrm>
        </p:spPr>
        <p:txBody>
          <a:bodyPr/>
          <a:lstStyle/>
          <a:p>
            <a:pPr eaLnBrk="1" hangingPunct="1"/>
            <a:r>
              <a:rPr lang="en-US" b="1" smtClean="0"/>
              <a:t>Cari dan baca sumber belajar</a:t>
            </a:r>
          </a:p>
          <a:p>
            <a:pPr eaLnBrk="1" hangingPunct="1"/>
            <a:r>
              <a:rPr lang="en-US" b="1" smtClean="0"/>
              <a:t>Coba</a:t>
            </a:r>
          </a:p>
          <a:p>
            <a:pPr eaLnBrk="1" hangingPunct="1"/>
            <a:r>
              <a:rPr lang="en-US" b="1" smtClean="0"/>
              <a:t>Dengarkan</a:t>
            </a:r>
          </a:p>
          <a:p>
            <a:pPr eaLnBrk="1" hangingPunct="1"/>
            <a:r>
              <a:rPr lang="en-US" b="1" smtClean="0"/>
              <a:t>Saksikan</a:t>
            </a:r>
          </a:p>
          <a:p>
            <a:pPr eaLnBrk="1" hangingPunct="1"/>
            <a:r>
              <a:rPr lang="en-US" b="1" smtClean="0"/>
              <a:t>Hayati</a:t>
            </a:r>
          </a:p>
          <a:p>
            <a:pPr eaLnBrk="1" hangingPunct="1"/>
            <a:r>
              <a:rPr lang="en-US" b="1" smtClean="0"/>
              <a:t>Wawancara</a:t>
            </a:r>
            <a:endParaRPr lang="en-US" smtClean="0"/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6705600" y="2133600"/>
          <a:ext cx="1857375" cy="3995738"/>
        </p:xfrm>
        <a:graphic>
          <a:graphicData uri="http://schemas.openxmlformats.org/presentationml/2006/ole">
            <p:oleObj spid="_x0000_s4098" name="Clip" r:id="rId6" imgW="1857600" imgH="3995640" progId="MS_ClipArt_Gallery.2">
              <p:embed/>
            </p:oleObj>
          </a:graphicData>
        </a:graphic>
      </p:graphicFrame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1600200" y="685800"/>
            <a:ext cx="35814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800" i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auhaus 93"/>
              </a:rPr>
              <a:t>EKSPLORASI</a:t>
            </a:r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6858000" y="304800"/>
            <a:ext cx="1981200" cy="1143000"/>
          </a:xfrm>
          <a:prstGeom prst="irregularSeal2">
            <a:avLst/>
          </a:prstGeom>
          <a:gradFill rotWithShape="1">
            <a:gsLst>
              <a:gs pos="0">
                <a:srgbClr val="762F00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50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75" fill="hold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75" fill="hold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build="p" autoUpdateAnimBg="0"/>
      <p:bldP spid="4506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Bahas</a:t>
            </a:r>
          </a:p>
          <a:p>
            <a:pPr eaLnBrk="1" hangingPunct="1"/>
            <a:r>
              <a:rPr lang="en-US" b="1" smtClean="0"/>
              <a:t>Analisis</a:t>
            </a:r>
          </a:p>
          <a:p>
            <a:pPr eaLnBrk="1" hangingPunct="1"/>
            <a:r>
              <a:rPr lang="en-US" b="1" smtClean="0"/>
              <a:t>Diskusikan</a:t>
            </a:r>
          </a:p>
          <a:p>
            <a:pPr eaLnBrk="1" hangingPunct="1"/>
            <a:r>
              <a:rPr lang="en-US" b="1" smtClean="0"/>
              <a:t>Rumuskan konsep</a:t>
            </a:r>
          </a:p>
          <a:p>
            <a:pPr eaLnBrk="1" hangingPunct="1"/>
            <a:r>
              <a:rPr lang="en-US" b="1" smtClean="0"/>
              <a:t>Sajikan pemahaman di depan kelas</a:t>
            </a:r>
          </a:p>
          <a:p>
            <a:pPr eaLnBrk="1" hangingPunct="1"/>
            <a:r>
              <a:rPr lang="en-US" b="1" smtClean="0"/>
              <a:t>Tanggapi (oleh siswa dan guru)</a:t>
            </a: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6096000" y="1524000"/>
          <a:ext cx="2025650" cy="1973263"/>
        </p:xfrm>
        <a:graphic>
          <a:graphicData uri="http://schemas.openxmlformats.org/presentationml/2006/ole">
            <p:oleObj spid="_x0000_s5122" name="Clip" r:id="rId6" imgW="4539600" imgH="3497040" progId="MS_ClipArt_Gallery.2">
              <p:embed/>
            </p:oleObj>
          </a:graphicData>
        </a:graphic>
      </p:graphicFrame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0" y="485775"/>
            <a:ext cx="1981200" cy="685800"/>
          </a:xfrm>
          <a:prstGeom prst="chevron">
            <a:avLst>
              <a:gd name="adj" fmla="val 72222"/>
            </a:avLst>
          </a:prstGeom>
          <a:gradFill rotWithShape="1">
            <a:gsLst>
              <a:gs pos="0">
                <a:schemeClr val="tx1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2286000" y="533400"/>
            <a:ext cx="3962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800" i="1" kern="10">
                <a:ln w="222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LIBI"/>
              </a:rPr>
              <a:t>INTERPRETASI</a:t>
            </a:r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75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75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  <p:bldP spid="4608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600200"/>
            <a:ext cx="6324600" cy="4525963"/>
          </a:xfrm>
        </p:spPr>
        <p:txBody>
          <a:bodyPr/>
          <a:lstStyle/>
          <a:p>
            <a:pPr eaLnBrk="1" hangingPunct="1"/>
            <a:r>
              <a:rPr lang="en-US" b="1" smtClean="0"/>
              <a:t>Ciptakan sesuatu dari hasil pemahaman: gambar seni, drama, novel, makalah, puisi, karya seni, artikel, kalikatur, resep</a:t>
            </a:r>
          </a:p>
          <a:p>
            <a:pPr eaLnBrk="1" hangingPunct="1"/>
            <a:r>
              <a:rPr lang="en-US" b="1" smtClean="0"/>
              <a:t>Tampilkan, demonstrasikan, pamerkan, publikasikan.</a:t>
            </a:r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228600" y="4419600"/>
          <a:ext cx="1943100" cy="2276475"/>
        </p:xfrm>
        <a:graphic>
          <a:graphicData uri="http://schemas.openxmlformats.org/presentationml/2006/ole">
            <p:oleObj spid="_x0000_s6146" name="Clip" r:id="rId6" imgW="3885840" imgH="3944520" progId="MS_ClipArt_Gallery.2">
              <p:embed/>
            </p:oleObj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228600" y="0"/>
          <a:ext cx="2057400" cy="2276475"/>
        </p:xfrm>
        <a:graphic>
          <a:graphicData uri="http://schemas.openxmlformats.org/presentationml/2006/ole">
            <p:oleObj spid="_x0000_s6147" name="Clip" r:id="rId7" imgW="3885840" imgH="3944520" progId="MS_ClipArt_Gallery.2">
              <p:embed/>
            </p:oleObj>
          </a:graphicData>
        </a:graphic>
      </p:graphicFrame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2895600" y="381000"/>
            <a:ext cx="3581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gency FB"/>
              </a:rPr>
              <a:t>RE-KREASI</a:t>
            </a:r>
          </a:p>
        </p:txBody>
      </p:sp>
      <p:sp>
        <p:nvSpPr>
          <p:cNvPr id="7175" name="AutoShape 8"/>
          <p:cNvSpPr>
            <a:spLocks noChangeArrowheads="1"/>
          </p:cNvSpPr>
          <p:nvPr/>
        </p:nvSpPr>
        <p:spPr bwMode="auto">
          <a:xfrm>
            <a:off x="8229600" y="0"/>
            <a:ext cx="914400" cy="9144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FF66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4" name="AutoShape 16"/>
          <p:cNvSpPr>
            <a:spLocks noChangeArrowheads="1"/>
          </p:cNvSpPr>
          <p:nvPr/>
        </p:nvSpPr>
        <p:spPr bwMode="auto">
          <a:xfrm>
            <a:off x="2438400" y="18288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2305" name="AutoShape 17"/>
          <p:cNvSpPr>
            <a:spLocks noChangeArrowheads="1"/>
          </p:cNvSpPr>
          <p:nvPr/>
        </p:nvSpPr>
        <p:spPr bwMode="auto">
          <a:xfrm>
            <a:off x="5410200" y="17526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>
            <a:off x="5486400" y="57150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>
            <a:off x="3352800" y="5791200"/>
            <a:ext cx="457200" cy="2286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2308" name="AutoShape 20"/>
          <p:cNvSpPr>
            <a:spLocks noChangeArrowheads="1"/>
          </p:cNvSpPr>
          <p:nvPr/>
        </p:nvSpPr>
        <p:spPr bwMode="auto">
          <a:xfrm>
            <a:off x="1447800" y="4953000"/>
            <a:ext cx="457200" cy="609600"/>
          </a:xfrm>
          <a:prstGeom prst="upArrow">
            <a:avLst>
              <a:gd name="adj1" fmla="val 50000"/>
              <a:gd name="adj2" fmla="val 33333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>
            <a:off x="3354388" y="2460625"/>
            <a:ext cx="531812" cy="1120775"/>
          </a:xfrm>
          <a:prstGeom prst="upArrow">
            <a:avLst>
              <a:gd name="adj1" fmla="val 50000"/>
              <a:gd name="adj2" fmla="val 52687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0" y="1371600"/>
            <a:ext cx="2514600" cy="1219200"/>
            <a:chOff x="0" y="864"/>
            <a:chExt cx="1584" cy="768"/>
          </a:xfrm>
        </p:grpSpPr>
        <p:sp>
          <p:nvSpPr>
            <p:cNvPr id="34842" name="AutoShape 29"/>
            <p:cNvSpPr>
              <a:spLocks noChangeArrowheads="1"/>
            </p:cNvSpPr>
            <p:nvPr/>
          </p:nvSpPr>
          <p:spPr bwMode="auto">
            <a:xfrm>
              <a:off x="0" y="864"/>
              <a:ext cx="1584" cy="768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6600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843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288" y="1068"/>
              <a:ext cx="960" cy="3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kern="1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latin typeface="Arial"/>
                  <a:cs typeface="Arial"/>
                </a:rPr>
                <a:t>Orientasi</a:t>
              </a: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2895600" y="1600200"/>
            <a:ext cx="2362200" cy="685800"/>
            <a:chOff x="1824" y="1008"/>
            <a:chExt cx="1488" cy="432"/>
          </a:xfrm>
        </p:grpSpPr>
        <p:sp>
          <p:nvSpPr>
            <p:cNvPr id="34840" name="AutoShape 30"/>
            <p:cNvSpPr>
              <a:spLocks noChangeArrowheads="1"/>
            </p:cNvSpPr>
            <p:nvPr/>
          </p:nvSpPr>
          <p:spPr bwMode="auto">
            <a:xfrm>
              <a:off x="1824" y="1008"/>
              <a:ext cx="1488" cy="432"/>
            </a:xfrm>
            <a:prstGeom prst="flowChartAlternateProcess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841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920" y="1056"/>
              <a:ext cx="1296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Penggalian ide</a:t>
              </a:r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096000" y="1600200"/>
            <a:ext cx="2667000" cy="4648200"/>
            <a:chOff x="3840" y="1008"/>
            <a:chExt cx="1680" cy="2928"/>
          </a:xfrm>
        </p:grpSpPr>
        <p:sp>
          <p:nvSpPr>
            <p:cNvPr id="34837" name="Rectangle 7"/>
            <p:cNvSpPr>
              <a:spLocks noChangeArrowheads="1"/>
            </p:cNvSpPr>
            <p:nvPr/>
          </p:nvSpPr>
          <p:spPr bwMode="auto">
            <a:xfrm>
              <a:off x="3840" y="1008"/>
              <a:ext cx="1680" cy="2928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34838" name="Text Box 9"/>
            <p:cNvSpPr txBox="1">
              <a:spLocks noChangeArrowheads="1"/>
            </p:cNvSpPr>
            <p:nvPr/>
          </p:nvSpPr>
          <p:spPr bwMode="auto">
            <a:xfrm>
              <a:off x="3888" y="1776"/>
              <a:ext cx="1584" cy="1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2800"/>
                <a:t>Klarifikasi dan Pertukaran</a:t>
              </a:r>
            </a:p>
            <a:p>
              <a:pPr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2800"/>
                <a:t>Ekspose pada   situasi konflik</a:t>
              </a:r>
            </a:p>
            <a:p>
              <a:pPr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2800"/>
                <a:t>Konstruksi ide baru Evaluasi</a:t>
              </a:r>
            </a:p>
          </p:txBody>
        </p:sp>
        <p:sp>
          <p:nvSpPr>
            <p:cNvPr id="34839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3888" y="1056"/>
              <a:ext cx="1584" cy="3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Rekonstruksi Ide</a:t>
              </a:r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3886200" y="5562600"/>
            <a:ext cx="1524000" cy="914400"/>
            <a:chOff x="2448" y="3504"/>
            <a:chExt cx="960" cy="576"/>
          </a:xfrm>
        </p:grpSpPr>
        <p:sp>
          <p:nvSpPr>
            <p:cNvPr id="34835" name="AutoShape 33"/>
            <p:cNvSpPr>
              <a:spLocks noChangeArrowheads="1"/>
            </p:cNvSpPr>
            <p:nvPr/>
          </p:nvSpPr>
          <p:spPr bwMode="auto">
            <a:xfrm>
              <a:off x="2448" y="3504"/>
              <a:ext cx="960" cy="576"/>
            </a:xfrm>
            <a:prstGeom prst="flowChartOffpageConnector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836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2496" y="3564"/>
              <a:ext cx="864" cy="3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Aplikasi ide</a:t>
              </a: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304800" y="5562600"/>
            <a:ext cx="2971800" cy="838200"/>
            <a:chOff x="192" y="3504"/>
            <a:chExt cx="1872" cy="528"/>
          </a:xfrm>
        </p:grpSpPr>
        <p:sp>
          <p:nvSpPr>
            <p:cNvPr id="34833" name="AutoShape 32"/>
            <p:cNvSpPr>
              <a:spLocks noChangeArrowheads="1"/>
            </p:cNvSpPr>
            <p:nvPr/>
          </p:nvSpPr>
          <p:spPr bwMode="auto">
            <a:xfrm>
              <a:off x="192" y="3504"/>
              <a:ext cx="1872" cy="528"/>
            </a:xfrm>
            <a:prstGeom prst="flowChartDocument">
              <a:avLst/>
            </a:prstGeom>
            <a:gradFill rotWithShape="1">
              <a:gsLst>
                <a:gs pos="0">
                  <a:srgbClr val="FFFF99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834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288" y="3564"/>
              <a:ext cx="1674" cy="3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Reviu perubahan ide</a:t>
              </a: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381000" y="3657600"/>
            <a:ext cx="4724400" cy="1295400"/>
            <a:chOff x="240" y="2304"/>
            <a:chExt cx="2976" cy="816"/>
          </a:xfrm>
        </p:grpSpPr>
        <p:sp>
          <p:nvSpPr>
            <p:cNvPr id="34831" name="AutoShape 31"/>
            <p:cNvSpPr>
              <a:spLocks noChangeArrowheads="1"/>
            </p:cNvSpPr>
            <p:nvPr/>
          </p:nvSpPr>
          <p:spPr bwMode="auto">
            <a:xfrm>
              <a:off x="240" y="2304"/>
              <a:ext cx="2976" cy="816"/>
            </a:xfrm>
            <a:prstGeom prst="flowChartManualOperation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832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402" y="2352"/>
              <a:ext cx="2670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d-ID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Membandingkan </a:t>
              </a:r>
            </a:p>
            <a:p>
              <a:pPr algn="ctr"/>
              <a:r>
                <a:rPr lang="id-ID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dengan ide </a:t>
              </a:r>
            </a:p>
            <a:p>
              <a:pPr algn="ctr"/>
              <a:r>
                <a:rPr lang="id-ID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sebelumnya</a:t>
              </a:r>
            </a:p>
          </p:txBody>
        </p:sp>
      </p:grpSp>
      <p:sp>
        <p:nvSpPr>
          <p:cNvPr id="12322" name="WordArt 34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6172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4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ASMIRA"/>
              </a:rPr>
              <a:t>MODEL PEMBELAJARAN KONSTRUKTIVISTIK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0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3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 animBg="1"/>
      <p:bldP spid="12305" grpId="0" animBg="1"/>
      <p:bldP spid="12306" grpId="0" animBg="1"/>
      <p:bldP spid="12307" grpId="0" animBg="1"/>
      <p:bldP spid="12308" grpId="0" animBg="1"/>
      <p:bldP spid="1230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1371600" y="0"/>
            <a:ext cx="5181600" cy="1981200"/>
          </a:xfrm>
          <a:prstGeom prst="homePlate">
            <a:avLst>
              <a:gd name="adj" fmla="val 65385"/>
            </a:avLst>
          </a:prstGeom>
          <a:gradFill rotWithShape="1">
            <a:gsLst>
              <a:gs pos="0">
                <a:schemeClr val="bg1"/>
              </a:gs>
              <a:gs pos="100000">
                <a:srgbClr val="CC66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990600" y="2895600"/>
            <a:ext cx="6858000" cy="3271838"/>
          </a:xfrm>
          <a:prstGeom prst="rect">
            <a:avLst/>
          </a:prstGeom>
          <a:gradFill rotWithShape="1">
            <a:gsLst>
              <a:gs pos="0">
                <a:srgbClr val="FFFF00">
                  <a:alpha val="56000"/>
                </a:srgbClr>
              </a:gs>
              <a:gs pos="100000">
                <a:srgbClr val="EBEB00">
                  <a:alpha val="53998"/>
                </a:srgbClr>
              </a:gs>
            </a:gsLst>
            <a:path path="shape">
              <a:fillToRect l="50000" t="50000" r="50000" b="50000"/>
            </a:path>
          </a:gradFill>
          <a:ln w="76200" cap="rnd">
            <a:solidFill>
              <a:srgbClr val="FFFF0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Cooper Black" pitchFamily="18" charset="0"/>
              </a:rPr>
              <a:t>Mendiskripsikan ruang lingkup materi yang akan dipelajari.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latin typeface="Cooper Black" pitchFamily="18" charset="0"/>
              </a:rPr>
              <a:t>Menunjukkan relevansi dengan kehidupan nyata.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latin typeface="Cooper Black" pitchFamily="18" charset="0"/>
              </a:rPr>
              <a:t>Mengemukakan tujuan yang akan dicapai.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latin typeface="Cooper Black" pitchFamily="18" charset="0"/>
              </a:rPr>
              <a:t>Mengemukakan prasyarat yang diperlukan.</a:t>
            </a:r>
          </a:p>
        </p:txBody>
      </p:sp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1981200" y="990600"/>
            <a:ext cx="27336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2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ATAVIA"/>
              </a:rPr>
              <a:t>ORIENTASI</a:t>
            </a:r>
          </a:p>
        </p:txBody>
      </p:sp>
      <p:pic>
        <p:nvPicPr>
          <p:cNvPr id="35845" name="Picture 5" descr="36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4128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75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  <p:bldP spid="36866" grpId="0" build="p" autoUpdateAnimBg="0"/>
      <p:bldP spid="36868" grpId="0" animBg="1"/>
      <p:bldP spid="3686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Oval 7"/>
          <p:cNvSpPr>
            <a:spLocks noChangeArrowheads="1"/>
          </p:cNvSpPr>
          <p:nvPr/>
        </p:nvSpPr>
        <p:spPr bwMode="auto">
          <a:xfrm>
            <a:off x="4953000" y="1371600"/>
            <a:ext cx="3733800" cy="48768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609600" y="1905000"/>
            <a:ext cx="4267200" cy="3733800"/>
          </a:xfrm>
          <a:prstGeom prst="rightArrowCallout">
            <a:avLst>
              <a:gd name="adj1" fmla="val 26944"/>
              <a:gd name="adj2" fmla="val 19616"/>
              <a:gd name="adj3" fmla="val 17561"/>
              <a:gd name="adj4" fmla="val 80991"/>
            </a:avLst>
          </a:prstGeom>
          <a:gradFill rotWithShape="1">
            <a:gsLst>
              <a:gs pos="0">
                <a:srgbClr val="99FF33"/>
              </a:gs>
              <a:gs pos="100000">
                <a:srgbClr val="FFFF66"/>
              </a:gs>
            </a:gsLst>
            <a:lin ang="0" scaled="1"/>
          </a:gradFill>
          <a:ln w="571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3733800" cy="3276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Guru menunjukkan: peristiwa, model, atau simulasi yang problematik dan relevan dengan konsep yang akan dipelajari.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1828800"/>
            <a:ext cx="3429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Siswa diminta: menanggapi, meramalkan, dan memecahkan masalah berdasarkan prokonsepsi atau ide awal yang telah dimiliki.</a:t>
            </a:r>
          </a:p>
        </p:txBody>
      </p:sp>
      <p:sp>
        <p:nvSpPr>
          <p:cNvPr id="37896" name="WordArt 8"/>
          <p:cNvSpPr>
            <a:spLocks noChangeArrowheads="1" noChangeShapeType="1" noTextEdit="1"/>
          </p:cNvSpPr>
          <p:nvPr/>
        </p:nvSpPr>
        <p:spPr bwMode="auto">
          <a:xfrm>
            <a:off x="609600" y="381000"/>
            <a:ext cx="440055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Playbill"/>
              </a:rPr>
              <a:t>PENGGALIAN 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2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2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2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2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 animBg="1"/>
      <p:bldP spid="37894" grpId="0" animBg="1"/>
      <p:bldP spid="37891" grpId="0" build="p" autoUpdateAnimBg="0"/>
      <p:bldP spid="37892" grpId="0" build="p" autoUpdateAnimBg="0"/>
      <p:bldP spid="37896" grpId="0" animBg="1"/>
      <p:bldP spid="3789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2743200"/>
          </a:xfrm>
          <a:gradFill rotWithShape="1">
            <a:gsLst>
              <a:gs pos="0">
                <a:srgbClr val="FF9933"/>
              </a:gs>
              <a:gs pos="50000">
                <a:srgbClr val="CCFF33"/>
              </a:gs>
              <a:gs pos="100000">
                <a:srgbClr val="FF9933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mtClean="0"/>
              <a:t>		Klarifikasi dan Pertukaran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mtClean="0"/>
              <a:t>		Ekspus pada situasi konflik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mtClean="0"/>
              <a:t>		Konstruksi ide baru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mtClean="0"/>
              <a:t>		Evaluasi</a:t>
            </a:r>
          </a:p>
        </p:txBody>
      </p:sp>
      <p:sp>
        <p:nvSpPr>
          <p:cNvPr id="38916" name="WordArt 4"/>
          <p:cNvSpPr>
            <a:spLocks noChangeArrowheads="1" noChangeShapeType="1" noTextEdit="1"/>
          </p:cNvSpPr>
          <p:nvPr/>
        </p:nvSpPr>
        <p:spPr bwMode="auto">
          <a:xfrm>
            <a:off x="990600" y="685800"/>
            <a:ext cx="5410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8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radley Hand ITC"/>
              </a:rPr>
              <a:t>RESTRUKTURISASI IDE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6400800"/>
            <a:ext cx="9144000" cy="457200"/>
            <a:chOff x="-8832" y="3744"/>
            <a:chExt cx="9696" cy="576"/>
          </a:xfrm>
        </p:grpSpPr>
        <p:pic>
          <p:nvPicPr>
            <p:cNvPr id="37893" name="Picture 7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03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94" name="Picture 8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-1008" y="3744"/>
              <a:ext cx="91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95" name="Picture 9" descr="ki_hajar_dewantara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2016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96" name="Picture 10" descr="Go to fullsize image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-3072" y="3744"/>
              <a:ext cx="106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97" name="Picture 11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4032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98" name="Picture 12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-4992" y="3744"/>
              <a:ext cx="96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99" name="Picture 13" descr="ki_hajar_dewantara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5952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900" name="Picture 14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6919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901" name="Picture 15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-7824" y="3744"/>
              <a:ext cx="91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902" name="Picture 16" descr="ki_hajar_dewantara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8832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1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  <p:bldP spid="389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2895600"/>
          </a:xfrm>
          <a:gradFill rotWithShape="1">
            <a:gsLst>
              <a:gs pos="0">
                <a:srgbClr val="FF0000"/>
              </a:gs>
              <a:gs pos="50000">
                <a:srgbClr val="CCFF33"/>
              </a:gs>
              <a:gs pos="100000">
                <a:srgbClr val="FF000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en-US" sz="2800" b="1" smtClean="0"/>
              <a:t>Kemampuan siswa untuk mengaplikasikan kreativitas hasil dari pemikiran.</a:t>
            </a:r>
          </a:p>
          <a:p>
            <a:pPr eaLnBrk="1" hangingPunct="1"/>
            <a:r>
              <a:rPr lang="en-US" sz="2800" b="1" smtClean="0"/>
              <a:t>Kemampuan siswa mengkomunikasikan temuannya.</a:t>
            </a:r>
          </a:p>
          <a:p>
            <a:pPr eaLnBrk="1" hangingPunct="1"/>
            <a:r>
              <a:rPr lang="en-US" sz="2800" b="1" smtClean="0"/>
              <a:t>Untuk mempertajam temuan-temuan perlu klarifikasi dan pertukaran ide.</a:t>
            </a:r>
          </a:p>
        </p:txBody>
      </p:sp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1219200" y="457200"/>
            <a:ext cx="4495800" cy="819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800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hiller"/>
              </a:rPr>
              <a:t>APLIKASI IDE</a:t>
            </a:r>
          </a:p>
        </p:txBody>
      </p:sp>
      <p:sp>
        <p:nvSpPr>
          <p:cNvPr id="38916" name="Rectangle 5" descr="Paper bag"/>
          <p:cNvSpPr>
            <a:spLocks noChangeArrowheads="1"/>
          </p:cNvSpPr>
          <p:nvPr/>
        </p:nvSpPr>
        <p:spPr bwMode="auto">
          <a:xfrm>
            <a:off x="0" y="0"/>
            <a:ext cx="990600" cy="68580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39942" name="Picture 6" descr="B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4508500"/>
            <a:ext cx="81534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2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3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3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3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  <p:bldP spid="399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2590800"/>
            <a:ext cx="6096000" cy="4267200"/>
          </a:xfrm>
          <a:gradFill rotWithShape="1">
            <a:gsLst>
              <a:gs pos="0">
                <a:srgbClr val="CCFF33"/>
              </a:gs>
              <a:gs pos="50000">
                <a:srgbClr val="FFFF00"/>
              </a:gs>
              <a:gs pos="100000">
                <a:srgbClr val="CCFF33"/>
              </a:gs>
            </a:gsLst>
            <a:lin ang="5400000" scaled="1"/>
          </a:gradFill>
          <a:ln>
            <a:solidFill>
              <a:srgbClr val="003300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Cooper Black" pitchFamily="18" charset="0"/>
              </a:rPr>
              <a:t>Reviu perubahan ide dilakukan pada pembelajaran penutup.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  <a:latin typeface="Cooper Black" pitchFamily="18" charset="0"/>
              </a:rPr>
              <a:t>Guru mengajak siswa membuat rangkuman hingga terbentuk konsep baru.</a:t>
            </a:r>
          </a:p>
        </p:txBody>
      </p:sp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556260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i="1" kern="10">
                <a:ln w="41275">
                  <a:solidFill>
                    <a:srgbClr val="CCFF33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JOAN"/>
              </a:rPr>
              <a:t>REVIU PERUBAHAN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409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  <p:bldP spid="40964" grpId="0" animBg="1"/>
      <p:bldP spid="4096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CC6600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24200" y="2286000"/>
            <a:ext cx="5562600" cy="3768725"/>
          </a:xfrm>
          <a:gradFill rotWithShape="1">
            <a:gsLst>
              <a:gs pos="0">
                <a:srgbClr val="FF9966">
                  <a:alpha val="62000"/>
                </a:srgbClr>
              </a:gs>
              <a:gs pos="50000">
                <a:srgbClr val="FFFF00">
                  <a:alpha val="60001"/>
                </a:srgbClr>
              </a:gs>
              <a:gs pos="100000">
                <a:srgbClr val="FF9966">
                  <a:alpha val="62000"/>
                </a:srgb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chemeClr val="tx2"/>
                </a:solidFill>
                <a:latin typeface="Arial Unicode MS" pitchFamily="34" charset="-128"/>
              </a:rPr>
              <a:t>Membandingkan konsep baru dengan konsep awal.</a:t>
            </a:r>
          </a:p>
          <a:p>
            <a:pPr eaLnBrk="1" hangingPunct="1">
              <a:defRPr/>
            </a:pPr>
            <a:r>
              <a:rPr lang="en-US" sz="3200" smtClean="0">
                <a:solidFill>
                  <a:schemeClr val="tx2"/>
                </a:solidFill>
                <a:latin typeface="Arial Unicode MS" pitchFamily="34" charset="-128"/>
              </a:rPr>
              <a:t>Guru memberi tugas pada siswa untuk mengaplikasikan ide yang baru dalam kehidupan sehari-hari.</a:t>
            </a:r>
          </a:p>
        </p:txBody>
      </p:sp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>
            <a:off x="304800" y="609600"/>
            <a:ext cx="8153400" cy="47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800" i="1" kern="10">
                <a:ln w="9525">
                  <a:solidFill>
                    <a:srgbClr val="CCFF33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gency FB"/>
              </a:rPr>
              <a:t>MEMBANDINGKAN DENGAN IDE SEBELUMNYA</a:t>
            </a:r>
          </a:p>
        </p:txBody>
      </p:sp>
      <p:graphicFrame>
        <p:nvGraphicFramePr>
          <p:cNvPr id="41992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533400" y="1600200"/>
          <a:ext cx="1843088" cy="1981200"/>
        </p:xfrm>
        <a:graphic>
          <a:graphicData uri="http://schemas.openxmlformats.org/presentationml/2006/ole">
            <p:oleObj spid="_x0000_s1026" name="Clip" r:id="rId5" imgW="3025440" imgH="325260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  <p:bldP spid="419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2"/>
          <p:cNvSpPr txBox="1">
            <a:spLocks noChangeArrowheads="1"/>
          </p:cNvSpPr>
          <p:nvPr/>
        </p:nvSpPr>
        <p:spPr bwMode="auto">
          <a:xfrm>
            <a:off x="5410200" y="4038600"/>
            <a:ext cx="342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       </a:t>
            </a:r>
            <a:r>
              <a:rPr lang="en-US" sz="2400">
                <a:latin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1320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PEMBELAJARAN KREAKTIF DAN PRODUKTIF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590800" y="2133600"/>
            <a:ext cx="3810000" cy="838200"/>
            <a:chOff x="1824" y="1344"/>
            <a:chExt cx="2400" cy="528"/>
          </a:xfrm>
        </p:grpSpPr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1824" y="1344"/>
              <a:ext cx="2400" cy="52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id-ID">
                <a:solidFill>
                  <a:srgbClr val="FF0000"/>
                </a:solidFill>
              </a:endParaRPr>
            </a:p>
          </p:txBody>
        </p:sp>
        <p:sp>
          <p:nvSpPr>
            <p:cNvPr id="3096" name="Text Box 8"/>
            <p:cNvSpPr txBox="1">
              <a:spLocks noChangeArrowheads="1"/>
            </p:cNvSpPr>
            <p:nvPr/>
          </p:nvSpPr>
          <p:spPr bwMode="auto">
            <a:xfrm>
              <a:off x="2016" y="1382"/>
              <a:ext cx="15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4000">
                  <a:solidFill>
                    <a:srgbClr val="FF0000"/>
                  </a:solidFill>
                  <a:latin typeface="Times New Roman" pitchFamily="18" charset="0"/>
                </a:rPr>
                <a:t>Orientasi</a:t>
              </a:r>
            </a:p>
          </p:txBody>
        </p:sp>
        <p:graphicFrame>
          <p:nvGraphicFramePr>
            <p:cNvPr id="3077" name="Object 9"/>
            <p:cNvGraphicFramePr>
              <a:graphicFrameLocks noChangeAspect="1"/>
            </p:cNvGraphicFramePr>
            <p:nvPr/>
          </p:nvGraphicFramePr>
          <p:xfrm>
            <a:off x="3696" y="1344"/>
            <a:ext cx="384" cy="480"/>
          </p:xfrm>
          <a:graphic>
            <a:graphicData uri="http://schemas.openxmlformats.org/presentationml/2006/ole">
              <p:oleObj spid="_x0000_s2053" name="Clip" r:id="rId9" imgW="3763440" imgH="3535200" progId="MS_ClipArt_Gallery.2">
                <p:embed/>
              </p:oleObj>
            </a:graphicData>
          </a:graphic>
        </p:graphicFrame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029200" y="3657600"/>
            <a:ext cx="3505200" cy="941388"/>
            <a:chOff x="3168" y="2304"/>
            <a:chExt cx="2208" cy="593"/>
          </a:xfrm>
        </p:grpSpPr>
        <p:sp>
          <p:nvSpPr>
            <p:cNvPr id="43013" name="Rectangle 5"/>
            <p:cNvSpPr>
              <a:spLocks noChangeArrowheads="1"/>
            </p:cNvSpPr>
            <p:nvPr/>
          </p:nvSpPr>
          <p:spPr bwMode="auto">
            <a:xfrm>
              <a:off x="3168" y="2304"/>
              <a:ext cx="2208" cy="57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094" name="Text Box 10"/>
            <p:cNvSpPr txBox="1">
              <a:spLocks noChangeArrowheads="1"/>
            </p:cNvSpPr>
            <p:nvPr/>
          </p:nvSpPr>
          <p:spPr bwMode="auto">
            <a:xfrm>
              <a:off x="3264" y="2400"/>
              <a:ext cx="148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4000">
                  <a:solidFill>
                    <a:schemeClr val="bg1"/>
                  </a:solidFill>
                  <a:latin typeface="Times New Roman" pitchFamily="18" charset="0"/>
                </a:rPr>
                <a:t>Eksplorasi</a:t>
              </a:r>
              <a:endParaRPr lang="en-US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3076" name="Object 11"/>
            <p:cNvGraphicFramePr>
              <a:graphicFrameLocks noChangeAspect="1"/>
            </p:cNvGraphicFramePr>
            <p:nvPr/>
          </p:nvGraphicFramePr>
          <p:xfrm>
            <a:off x="4848" y="2304"/>
            <a:ext cx="425" cy="593"/>
          </p:xfrm>
          <a:graphic>
            <a:graphicData uri="http://schemas.openxmlformats.org/presentationml/2006/ole">
              <p:oleObj spid="_x0000_s2052" name="Clip" r:id="rId10" imgW="3025440" imgH="3252600" progId="MS_ClipArt_Gallery.2">
                <p:embed/>
              </p:oleObj>
            </a:graphicData>
          </a:graphic>
        </p:graphicFrame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514600" y="5257800"/>
            <a:ext cx="4019550" cy="911225"/>
            <a:chOff x="1776" y="3312"/>
            <a:chExt cx="2532" cy="574"/>
          </a:xfrm>
        </p:grpSpPr>
        <p:sp>
          <p:nvSpPr>
            <p:cNvPr id="43014" name="Rectangle 6"/>
            <p:cNvSpPr>
              <a:spLocks noChangeArrowheads="1"/>
            </p:cNvSpPr>
            <p:nvPr/>
          </p:nvSpPr>
          <p:spPr bwMode="auto">
            <a:xfrm>
              <a:off x="1776" y="3312"/>
              <a:ext cx="2400" cy="52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092" name="Text Box 12"/>
            <p:cNvSpPr txBox="1">
              <a:spLocks noChangeArrowheads="1"/>
            </p:cNvSpPr>
            <p:nvPr/>
          </p:nvSpPr>
          <p:spPr bwMode="auto">
            <a:xfrm>
              <a:off x="2016" y="3408"/>
              <a:ext cx="172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4000">
                  <a:latin typeface="Times New Roman" pitchFamily="18" charset="0"/>
                </a:rPr>
                <a:t>Interprestasi</a:t>
              </a:r>
            </a:p>
          </p:txBody>
        </p:sp>
        <p:graphicFrame>
          <p:nvGraphicFramePr>
            <p:cNvPr id="3075" name="Object 13"/>
            <p:cNvGraphicFramePr>
              <a:graphicFrameLocks noChangeAspect="1"/>
            </p:cNvGraphicFramePr>
            <p:nvPr/>
          </p:nvGraphicFramePr>
          <p:xfrm>
            <a:off x="3840" y="3312"/>
            <a:ext cx="468" cy="574"/>
          </p:xfrm>
          <a:graphic>
            <a:graphicData uri="http://schemas.openxmlformats.org/presentationml/2006/ole">
              <p:oleObj spid="_x0000_s2051" name="Clip" r:id="rId11" imgW="3466800" imgH="5631840" progId="MS_ClipArt_Gallery.2">
                <p:embed/>
              </p:oleObj>
            </a:graphicData>
          </a:graphic>
        </p:graphicFrame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457200" y="3657600"/>
            <a:ext cx="3276600" cy="1066800"/>
            <a:chOff x="480" y="2304"/>
            <a:chExt cx="2064" cy="672"/>
          </a:xfrm>
        </p:grpSpPr>
        <p:sp>
          <p:nvSpPr>
            <p:cNvPr id="43015" name="Rectangle 7"/>
            <p:cNvSpPr>
              <a:spLocks noChangeArrowheads="1"/>
            </p:cNvSpPr>
            <p:nvPr/>
          </p:nvSpPr>
          <p:spPr bwMode="auto">
            <a:xfrm>
              <a:off x="480" y="2304"/>
              <a:ext cx="2064" cy="62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090" name="Text Box 14"/>
            <p:cNvSpPr txBox="1">
              <a:spLocks noChangeArrowheads="1"/>
            </p:cNvSpPr>
            <p:nvPr/>
          </p:nvSpPr>
          <p:spPr bwMode="auto">
            <a:xfrm>
              <a:off x="480" y="2400"/>
              <a:ext cx="124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4000">
                  <a:solidFill>
                    <a:srgbClr val="FF0000"/>
                  </a:solidFill>
                  <a:latin typeface="Times New Roman" pitchFamily="18" charset="0"/>
                </a:rPr>
                <a:t>Rekreasi</a:t>
              </a:r>
            </a:p>
          </p:txBody>
        </p:sp>
        <p:graphicFrame>
          <p:nvGraphicFramePr>
            <p:cNvPr id="3074" name="Object 15"/>
            <p:cNvGraphicFramePr>
              <a:graphicFrameLocks noChangeAspect="1"/>
            </p:cNvGraphicFramePr>
            <p:nvPr/>
          </p:nvGraphicFramePr>
          <p:xfrm>
            <a:off x="1656" y="2352"/>
            <a:ext cx="840" cy="624"/>
          </p:xfrm>
          <a:graphic>
            <a:graphicData uri="http://schemas.openxmlformats.org/presentationml/2006/ole">
              <p:oleObj spid="_x0000_s2050" name="Clip" r:id="rId12" imgW="3885840" imgH="3944520" progId="MS_ClipArt_Gallery.2">
                <p:embed/>
              </p:oleObj>
            </a:graphicData>
          </a:graphic>
        </p:graphicFrame>
      </p:grpSp>
      <p:sp>
        <p:nvSpPr>
          <p:cNvPr id="43024" name="AutoShape 16"/>
          <p:cNvSpPr>
            <a:spLocks noChangeArrowheads="1"/>
          </p:cNvSpPr>
          <p:nvPr/>
        </p:nvSpPr>
        <p:spPr bwMode="auto">
          <a:xfrm flipV="1">
            <a:off x="6629400" y="2438400"/>
            <a:ext cx="1219200" cy="1143000"/>
          </a:xfrm>
          <a:custGeom>
            <a:avLst/>
            <a:gdLst>
              <a:gd name="T0" fmla="*/ 870881 w 21600"/>
              <a:gd name="T1" fmla="*/ 0 h 21600"/>
              <a:gd name="T2" fmla="*/ 522506 w 21600"/>
              <a:gd name="T3" fmla="*/ 381000 h 21600"/>
              <a:gd name="T4" fmla="*/ 0 w 21600"/>
              <a:gd name="T5" fmla="*/ 952553 h 21600"/>
              <a:gd name="T6" fmla="*/ 522506 w 21600"/>
              <a:gd name="T7" fmla="*/ 1143000 h 21600"/>
              <a:gd name="T8" fmla="*/ 1045013 w 21600"/>
              <a:gd name="T9" fmla="*/ 793750 h 21600"/>
              <a:gd name="T10" fmla="*/ 1219200 w 21600"/>
              <a:gd name="T11" fmla="*/ 3810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3025" name="AutoShape 17"/>
          <p:cNvSpPr>
            <a:spLocks noChangeArrowheads="1"/>
          </p:cNvSpPr>
          <p:nvPr/>
        </p:nvSpPr>
        <p:spPr bwMode="auto">
          <a:xfrm rot="5475049" flipV="1">
            <a:off x="6557169" y="4720431"/>
            <a:ext cx="1066800" cy="1227138"/>
          </a:xfrm>
          <a:custGeom>
            <a:avLst/>
            <a:gdLst>
              <a:gd name="T0" fmla="*/ 762021 w 21600"/>
              <a:gd name="T1" fmla="*/ 0 h 21600"/>
              <a:gd name="T2" fmla="*/ 457193 w 21600"/>
              <a:gd name="T3" fmla="*/ 409046 h 21600"/>
              <a:gd name="T4" fmla="*/ 0 w 21600"/>
              <a:gd name="T5" fmla="*/ 1022672 h 21600"/>
              <a:gd name="T6" fmla="*/ 457193 w 21600"/>
              <a:gd name="T7" fmla="*/ 1227138 h 21600"/>
              <a:gd name="T8" fmla="*/ 914386 w 21600"/>
              <a:gd name="T9" fmla="*/ 852179 h 21600"/>
              <a:gd name="T10" fmla="*/ 1066800 w 21600"/>
              <a:gd name="T11" fmla="*/ 40904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3026" name="AutoShape 18"/>
          <p:cNvSpPr>
            <a:spLocks noChangeArrowheads="1"/>
          </p:cNvSpPr>
          <p:nvPr/>
        </p:nvSpPr>
        <p:spPr bwMode="auto">
          <a:xfrm flipH="1">
            <a:off x="1295400" y="4800600"/>
            <a:ext cx="1143000" cy="990600"/>
          </a:xfrm>
          <a:custGeom>
            <a:avLst/>
            <a:gdLst>
              <a:gd name="T0" fmla="*/ 816451 w 21600"/>
              <a:gd name="T1" fmla="*/ 0 h 21600"/>
              <a:gd name="T2" fmla="*/ 489850 w 21600"/>
              <a:gd name="T3" fmla="*/ 330200 h 21600"/>
              <a:gd name="T4" fmla="*/ 0 w 21600"/>
              <a:gd name="T5" fmla="*/ 825546 h 21600"/>
              <a:gd name="T6" fmla="*/ 489850 w 21600"/>
              <a:gd name="T7" fmla="*/ 990600 h 21600"/>
              <a:gd name="T8" fmla="*/ 979699 w 21600"/>
              <a:gd name="T9" fmla="*/ 687917 h 21600"/>
              <a:gd name="T10" fmla="*/ 1143000 w 21600"/>
              <a:gd name="T11" fmla="*/ 330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3027" name="AutoShape 19"/>
          <p:cNvSpPr>
            <a:spLocks noChangeArrowheads="1"/>
          </p:cNvSpPr>
          <p:nvPr/>
        </p:nvSpPr>
        <p:spPr bwMode="auto">
          <a:xfrm rot="5348765" flipH="1">
            <a:off x="1405731" y="2401094"/>
            <a:ext cx="1068388" cy="1136650"/>
          </a:xfrm>
          <a:custGeom>
            <a:avLst/>
            <a:gdLst>
              <a:gd name="T0" fmla="*/ 763155 w 21600"/>
              <a:gd name="T1" fmla="*/ 0 h 21600"/>
              <a:gd name="T2" fmla="*/ 457874 w 21600"/>
              <a:gd name="T3" fmla="*/ 378883 h 21600"/>
              <a:gd name="T4" fmla="*/ 0 w 21600"/>
              <a:gd name="T5" fmla="*/ 947261 h 21600"/>
              <a:gd name="T6" fmla="*/ 457874 w 21600"/>
              <a:gd name="T7" fmla="*/ 1136650 h 21600"/>
              <a:gd name="T8" fmla="*/ 915747 w 21600"/>
              <a:gd name="T9" fmla="*/ 789340 h 21600"/>
              <a:gd name="T10" fmla="*/ 1068388 w 21600"/>
              <a:gd name="T11" fmla="*/ 37888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3429000" y="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PROSEDUR</a:t>
            </a:r>
            <a:endParaRPr lang="en-US" sz="36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43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43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  <p:bldP spid="43024" grpId="0" animBg="1"/>
      <p:bldP spid="43025" grpId="0" animBg="1"/>
      <p:bldP spid="43026" grpId="0" animBg="1"/>
      <p:bldP spid="43027" grpId="0" animBg="1"/>
      <p:bldP spid="43028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On-screen Show (4:3)</PresentationFormat>
  <Paragraphs>74</Paragraphs>
  <Slides>13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Aku</dc:creator>
  <cp:lastModifiedBy>Aku</cp:lastModifiedBy>
  <cp:revision>1</cp:revision>
  <dcterms:created xsi:type="dcterms:W3CDTF">2011-12-08T05:17:57Z</dcterms:created>
  <dcterms:modified xsi:type="dcterms:W3CDTF">2011-12-08T05:18:39Z</dcterms:modified>
</cp:coreProperties>
</file>