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F8D0F-92EA-4019-B9F8-012572AF8AE0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953E3-309F-47DC-8AD8-9867A8B14DA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EEA19-2961-4F81-B9FC-E3F7DAFD1413}" type="slidenum">
              <a:rPr lang="en-US"/>
              <a:pPr/>
              <a:t>2</a:t>
            </a:fld>
            <a:endParaRPr lang="en-US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ED388-2EB8-4274-907F-C7F266F056AE}" type="slidenum">
              <a:rPr lang="en-US"/>
              <a:pPr/>
              <a:t>3</a:t>
            </a:fld>
            <a:endParaRPr lang="en-US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41E1-3C8C-4E47-9A5E-4D2A923E1695}" type="slidenum">
              <a:rPr lang="en-US"/>
              <a:pPr/>
              <a:t>4</a:t>
            </a:fld>
            <a:endParaRPr lang="en-US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D3E63-50A6-4EF3-AE07-2E3AA08E0DBF}" type="slidenum">
              <a:rPr lang="en-US"/>
              <a:pPr/>
              <a:t>5</a:t>
            </a:fld>
            <a:endParaRPr lang="en-US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50477-5606-4F0E-AE4E-5EF4B8F84D11}" type="slidenum">
              <a:rPr lang="en-US"/>
              <a:pPr/>
              <a:t>6</a:t>
            </a:fld>
            <a:endParaRPr lang="en-US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B912E-56E7-43BA-9A1C-38AA53C5EB15}" type="slidenum">
              <a:rPr lang="en-US"/>
              <a:pPr/>
              <a:t>7</a:t>
            </a:fld>
            <a:endParaRPr lang="en-US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EA30C-4663-4DD8-865E-F231D7FC35B2}" type="slidenum">
              <a:rPr lang="en-US"/>
              <a:pPr/>
              <a:t>8</a:t>
            </a:fld>
            <a:endParaRPr lang="en-US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E75DF-0316-44EC-AB74-F80CF352B05B}" type="slidenum">
              <a:rPr lang="en-US"/>
              <a:pPr/>
              <a:t>9</a:t>
            </a:fld>
            <a:endParaRPr lang="en-US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9D98-954B-422E-9092-15AFE1FEE7D5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F759-BBAB-4171-B4F2-316462E650E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search.yahoo.com/search/images/view?back=http%3A%2F%2Fimages.search.yahoo.com%2Fsearch%2Fimages%3Fp%3Dbelajar%26fr%3Dyfp-t-482%26toggle%3D1%26cop%3Dmss%26ei%3DUTF-8%26vc%3D%26fp_ip%3DID&amp;w=300&amp;h=300&amp;imgurl=azman.blogspirit.com%2Fimages%2Fmedium_belajar.jpg&amp;rurl=http%3A%2F%2Fazman.blogspirit.com%2Farchive%2F2005%2F03%2F23%2Ffinal_xm.html&amp;size=34.6kB&amp;name=medium_belajar.jpg&amp;p=belajar&amp;type=jpeg&amp;no=14&amp;tt=10,656&amp;oid=c0d728209bb1f322&amp;ei=UTF-8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Je5mxEYoxG1LMA4xmJzbkF;_ylu=X3oDMTByMXNnb2IzBHBvcwMxMDQEc2VjA3NyBHZ0aWQDSTk5OV83Mw--/SIG=1lj03ji8b/EXP=1183691716/**http%3A/images.search.yahoo.com/search/images/view%3Fback=http%253A%252F%252Fimages.search.yahoo.com%252Fsearch%252Fimages%253Fp%253Dbelajar%2526toggle%253D1%2526cop%253Dmss%2526ei%253DUTF-8%2526fp_ip%253DID%2526fr%253Dyfp-t-482%2526b%253D101%26w=500%26h=375%26imgurl=static.flickr.com%252F120%252F316472757_7141821ef7_m.jpg%26rurl=http%253A%252F%252Fwww.flickr.com%252Fphotos%252Frumah_bermain_nida%252F316472757%252F%26size=137.2kB%26name=316472757_7141821ef7.jpg%26p=belajar%26type=jpeg%26no=104%26tt=10,656%26oid=4daa2e27bcc417f4%26fusr=dermawan%26tit=belajar%2Bbuah2an%26hurl=http%253A%252F%252Fwww.flickr.com%252Fphotos%252Frumah_bermain_nida%252F%26ei=UTF-8%26src=p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id-ID" dirty="0" smtClean="0"/>
              <a:t>STRATEGI BELAJAR MENGAJAR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Unik Ambar Wati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552700" y="1881188"/>
          <a:ext cx="4000500" cy="3148012"/>
        </p:xfrm>
        <a:graphic>
          <a:graphicData uri="http://schemas.openxmlformats.org/presentationml/2006/ole">
            <p:oleObj spid="_x0000_s1026" name="Clip" r:id="rId5" imgW="4000320" imgH="3147480" progId="MS_ClipArt_Gallery.2">
              <p:embed/>
            </p:oleObj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743200" y="1295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(Social Probem Solving)</a:t>
            </a:r>
          </a:p>
        </p:txBody>
      </p:sp>
      <p:sp>
        <p:nvSpPr>
          <p:cNvPr id="8197" name="WordArt 6"/>
          <p:cNvSpPr>
            <a:spLocks noChangeArrowheads="1" noChangeShapeType="1" noTextEdit="1"/>
          </p:cNvSpPr>
          <p:nvPr/>
        </p:nvSpPr>
        <p:spPr bwMode="auto">
          <a:xfrm>
            <a:off x="2667000" y="304800"/>
            <a:ext cx="3962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MODEL PEMBELAJARAN</a:t>
            </a:r>
          </a:p>
        </p:txBody>
      </p:sp>
      <p:sp>
        <p:nvSpPr>
          <p:cNvPr id="8198" name="WordArt 7"/>
          <p:cNvSpPr>
            <a:spLocks noChangeArrowheads="1" noChangeShapeType="1" noTextEdit="1"/>
          </p:cNvSpPr>
          <p:nvPr/>
        </p:nvSpPr>
        <p:spPr bwMode="auto">
          <a:xfrm>
            <a:off x="1905000" y="762000"/>
            <a:ext cx="5410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Rounded MT Bold"/>
              </a:rPr>
              <a:t>PEMECAHAN MASALAH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304800" y="1447800"/>
            <a:ext cx="24384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Broadway" pitchFamily="82" charset="0"/>
              </a:rPr>
              <a:t>Masalah kebijakan publik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3200400" y="1447800"/>
            <a:ext cx="2590800" cy="12192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505200" y="15240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Cooper Black" pitchFamily="18" charset="0"/>
              </a:rPr>
              <a:t>Masalah sosial, politik, budaya dll</a:t>
            </a: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6172200" y="1295400"/>
            <a:ext cx="27432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248400" y="15240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Strategi komunikasi dengan pejabat terkait</a:t>
            </a: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1066800" y="3581400"/>
            <a:ext cx="2590800" cy="1295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d-ID" sz="2000">
              <a:latin typeface="Times New Roman" pitchFamily="18" charset="0"/>
            </a:endParaRP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1828800" y="419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371600" y="37338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Hubungan fungsional dengan kebijakan publik</a:t>
            </a:r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5105400" y="3657600"/>
            <a:ext cx="2971800" cy="137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5334000" y="3810000"/>
            <a:ext cx="266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</a:rPr>
              <a:t>Strategi pemecahan masalah secara demokratis</a:t>
            </a:r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>
            <a:off x="5715000" y="1905000"/>
            <a:ext cx="427038" cy="42863"/>
          </a:xfrm>
          <a:custGeom>
            <a:avLst/>
            <a:gdLst>
              <a:gd name="T0" fmla="*/ 14 w 269"/>
              <a:gd name="T1" fmla="*/ 0 h 27"/>
              <a:gd name="T2" fmla="*/ 205 w 269"/>
              <a:gd name="T3" fmla="*/ 18 h 27"/>
              <a:gd name="T4" fmla="*/ 269 w 269"/>
              <a:gd name="T5" fmla="*/ 27 h 27"/>
              <a:gd name="T6" fmla="*/ 0 60000 65536"/>
              <a:gd name="T7" fmla="*/ 0 60000 65536"/>
              <a:gd name="T8" fmla="*/ 0 60000 65536"/>
              <a:gd name="T9" fmla="*/ 0 w 269"/>
              <a:gd name="T10" fmla="*/ 0 h 27"/>
              <a:gd name="T11" fmla="*/ 269 w 26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" h="27">
                <a:moveTo>
                  <a:pt x="14" y="0"/>
                </a:moveTo>
                <a:cubicBezTo>
                  <a:pt x="134" y="20"/>
                  <a:pt x="0" y="0"/>
                  <a:pt x="205" y="18"/>
                </a:cubicBezTo>
                <a:cubicBezTo>
                  <a:pt x="226" y="20"/>
                  <a:pt x="269" y="27"/>
                  <a:pt x="269" y="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7" name="Freeform 15"/>
          <p:cNvSpPr>
            <a:spLocks/>
          </p:cNvSpPr>
          <p:nvPr/>
        </p:nvSpPr>
        <p:spPr bwMode="auto">
          <a:xfrm>
            <a:off x="6696075" y="2590800"/>
            <a:ext cx="771525" cy="1139825"/>
          </a:xfrm>
          <a:custGeom>
            <a:avLst/>
            <a:gdLst>
              <a:gd name="T0" fmla="*/ 463 w 463"/>
              <a:gd name="T1" fmla="*/ 0 h 641"/>
              <a:gd name="T2" fmla="*/ 418 w 463"/>
              <a:gd name="T3" fmla="*/ 73 h 641"/>
              <a:gd name="T4" fmla="*/ 363 w 463"/>
              <a:gd name="T5" fmla="*/ 182 h 641"/>
              <a:gd name="T6" fmla="*/ 218 w 463"/>
              <a:gd name="T7" fmla="*/ 346 h 641"/>
              <a:gd name="T8" fmla="*/ 145 w 463"/>
              <a:gd name="T9" fmla="*/ 437 h 641"/>
              <a:gd name="T10" fmla="*/ 54 w 463"/>
              <a:gd name="T11" fmla="*/ 555 h 641"/>
              <a:gd name="T12" fmla="*/ 0 w 463"/>
              <a:gd name="T13" fmla="*/ 600 h 6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3"/>
              <a:gd name="T22" fmla="*/ 0 h 641"/>
              <a:gd name="T23" fmla="*/ 463 w 463"/>
              <a:gd name="T24" fmla="*/ 641 h 6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3" h="641">
                <a:moveTo>
                  <a:pt x="463" y="0"/>
                </a:moveTo>
                <a:cubicBezTo>
                  <a:pt x="450" y="26"/>
                  <a:pt x="429" y="47"/>
                  <a:pt x="418" y="73"/>
                </a:cubicBezTo>
                <a:cubicBezTo>
                  <a:pt x="371" y="187"/>
                  <a:pt x="435" y="112"/>
                  <a:pt x="363" y="182"/>
                </a:cubicBezTo>
                <a:cubicBezTo>
                  <a:pt x="330" y="282"/>
                  <a:pt x="288" y="276"/>
                  <a:pt x="218" y="346"/>
                </a:cubicBezTo>
                <a:cubicBezTo>
                  <a:pt x="191" y="373"/>
                  <a:pt x="169" y="407"/>
                  <a:pt x="145" y="437"/>
                </a:cubicBezTo>
                <a:cubicBezTo>
                  <a:pt x="124" y="500"/>
                  <a:pt x="107" y="521"/>
                  <a:pt x="54" y="555"/>
                </a:cubicBezTo>
                <a:cubicBezTo>
                  <a:pt x="51" y="559"/>
                  <a:pt x="0" y="641"/>
                  <a:pt x="0" y="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8" name="Freeform 16"/>
          <p:cNvSpPr>
            <a:spLocks/>
          </p:cNvSpPr>
          <p:nvPr/>
        </p:nvSpPr>
        <p:spPr bwMode="auto">
          <a:xfrm>
            <a:off x="3657600" y="4191000"/>
            <a:ext cx="1465263" cy="96838"/>
          </a:xfrm>
          <a:custGeom>
            <a:avLst/>
            <a:gdLst>
              <a:gd name="T0" fmla="*/ 624 w 624"/>
              <a:gd name="T1" fmla="*/ 36 h 37"/>
              <a:gd name="T2" fmla="*/ 233 w 624"/>
              <a:gd name="T3" fmla="*/ 0 h 37"/>
              <a:gd name="T4" fmla="*/ 106 w 624"/>
              <a:gd name="T5" fmla="*/ 9 h 37"/>
              <a:gd name="T6" fmla="*/ 51 w 624"/>
              <a:gd name="T7" fmla="*/ 27 h 37"/>
              <a:gd name="T8" fmla="*/ 24 w 624"/>
              <a:gd name="T9" fmla="*/ 36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37"/>
              <a:gd name="T17" fmla="*/ 624 w 624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37">
                <a:moveTo>
                  <a:pt x="624" y="36"/>
                </a:moveTo>
                <a:cubicBezTo>
                  <a:pt x="496" y="11"/>
                  <a:pt x="363" y="13"/>
                  <a:pt x="233" y="0"/>
                </a:cubicBezTo>
                <a:cubicBezTo>
                  <a:pt x="191" y="3"/>
                  <a:pt x="148" y="3"/>
                  <a:pt x="106" y="9"/>
                </a:cubicBezTo>
                <a:cubicBezTo>
                  <a:pt x="87" y="12"/>
                  <a:pt x="69" y="21"/>
                  <a:pt x="51" y="27"/>
                </a:cubicBezTo>
                <a:cubicBezTo>
                  <a:pt x="21" y="37"/>
                  <a:pt x="0" y="36"/>
                  <a:pt x="24" y="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9" name="Freeform 17"/>
          <p:cNvSpPr>
            <a:spLocks/>
          </p:cNvSpPr>
          <p:nvPr/>
        </p:nvSpPr>
        <p:spPr bwMode="auto">
          <a:xfrm>
            <a:off x="2819400" y="2613025"/>
            <a:ext cx="947738" cy="968375"/>
          </a:xfrm>
          <a:custGeom>
            <a:avLst/>
            <a:gdLst>
              <a:gd name="T0" fmla="*/ 0 w 400"/>
              <a:gd name="T1" fmla="*/ 618 h 618"/>
              <a:gd name="T2" fmla="*/ 100 w 400"/>
              <a:gd name="T3" fmla="*/ 536 h 618"/>
              <a:gd name="T4" fmla="*/ 154 w 400"/>
              <a:gd name="T5" fmla="*/ 427 h 618"/>
              <a:gd name="T6" fmla="*/ 209 w 400"/>
              <a:gd name="T7" fmla="*/ 318 h 618"/>
              <a:gd name="T8" fmla="*/ 227 w 400"/>
              <a:gd name="T9" fmla="*/ 218 h 618"/>
              <a:gd name="T10" fmla="*/ 354 w 400"/>
              <a:gd name="T11" fmla="*/ 154 h 618"/>
              <a:gd name="T12" fmla="*/ 390 w 400"/>
              <a:gd name="T13" fmla="*/ 81 h 618"/>
              <a:gd name="T14" fmla="*/ 399 w 400"/>
              <a:gd name="T15" fmla="*/ 0 h 6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0"/>
              <a:gd name="T25" fmla="*/ 0 h 618"/>
              <a:gd name="T26" fmla="*/ 400 w 400"/>
              <a:gd name="T27" fmla="*/ 618 h 6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0" h="618">
                <a:moveTo>
                  <a:pt x="0" y="618"/>
                </a:moveTo>
                <a:cubicBezTo>
                  <a:pt x="72" y="594"/>
                  <a:pt x="56" y="592"/>
                  <a:pt x="100" y="536"/>
                </a:cubicBezTo>
                <a:cubicBezTo>
                  <a:pt x="147" y="345"/>
                  <a:pt x="83" y="549"/>
                  <a:pt x="154" y="427"/>
                </a:cubicBezTo>
                <a:cubicBezTo>
                  <a:pt x="257" y="249"/>
                  <a:pt x="124" y="428"/>
                  <a:pt x="209" y="318"/>
                </a:cubicBezTo>
                <a:cubicBezTo>
                  <a:pt x="213" y="284"/>
                  <a:pt x="206" y="244"/>
                  <a:pt x="227" y="218"/>
                </a:cubicBezTo>
                <a:cubicBezTo>
                  <a:pt x="259" y="179"/>
                  <a:pt x="308" y="165"/>
                  <a:pt x="354" y="154"/>
                </a:cubicBezTo>
                <a:cubicBezTo>
                  <a:pt x="375" y="92"/>
                  <a:pt x="359" y="114"/>
                  <a:pt x="390" y="81"/>
                </a:cubicBezTo>
                <a:cubicBezTo>
                  <a:pt x="400" y="18"/>
                  <a:pt x="399" y="45"/>
                  <a:pt x="39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5021263" y="2667000"/>
            <a:ext cx="1150937" cy="990600"/>
          </a:xfrm>
          <a:custGeom>
            <a:avLst/>
            <a:gdLst>
              <a:gd name="T0" fmla="*/ 0 w 733"/>
              <a:gd name="T1" fmla="*/ 0 h 618"/>
              <a:gd name="T2" fmla="*/ 55 w 733"/>
              <a:gd name="T3" fmla="*/ 45 h 618"/>
              <a:gd name="T4" fmla="*/ 128 w 733"/>
              <a:gd name="T5" fmla="*/ 64 h 618"/>
              <a:gd name="T6" fmla="*/ 509 w 733"/>
              <a:gd name="T7" fmla="*/ 154 h 618"/>
              <a:gd name="T8" fmla="*/ 600 w 733"/>
              <a:gd name="T9" fmla="*/ 209 h 618"/>
              <a:gd name="T10" fmla="*/ 682 w 733"/>
              <a:gd name="T11" fmla="*/ 245 h 618"/>
              <a:gd name="T12" fmla="*/ 682 w 733"/>
              <a:gd name="T13" fmla="*/ 464 h 618"/>
              <a:gd name="T14" fmla="*/ 682 w 733"/>
              <a:gd name="T15" fmla="*/ 618 h 6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3"/>
              <a:gd name="T25" fmla="*/ 0 h 618"/>
              <a:gd name="T26" fmla="*/ 733 w 733"/>
              <a:gd name="T27" fmla="*/ 618 h 6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3" h="618">
                <a:moveTo>
                  <a:pt x="0" y="0"/>
                </a:moveTo>
                <a:cubicBezTo>
                  <a:pt x="18" y="15"/>
                  <a:pt x="34" y="34"/>
                  <a:pt x="55" y="45"/>
                </a:cubicBezTo>
                <a:cubicBezTo>
                  <a:pt x="77" y="56"/>
                  <a:pt x="104" y="57"/>
                  <a:pt x="128" y="64"/>
                </a:cubicBezTo>
                <a:cubicBezTo>
                  <a:pt x="254" y="101"/>
                  <a:pt x="379" y="138"/>
                  <a:pt x="509" y="154"/>
                </a:cubicBezTo>
                <a:cubicBezTo>
                  <a:pt x="539" y="172"/>
                  <a:pt x="568" y="193"/>
                  <a:pt x="600" y="209"/>
                </a:cubicBezTo>
                <a:cubicBezTo>
                  <a:pt x="733" y="275"/>
                  <a:pt x="601" y="191"/>
                  <a:pt x="682" y="245"/>
                </a:cubicBezTo>
                <a:cubicBezTo>
                  <a:pt x="727" y="315"/>
                  <a:pt x="701" y="387"/>
                  <a:pt x="682" y="464"/>
                </a:cubicBezTo>
                <a:cubicBezTo>
                  <a:pt x="670" y="514"/>
                  <a:pt x="682" y="567"/>
                  <a:pt x="682" y="6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3505200" y="2286000"/>
            <a:ext cx="2895600" cy="1600200"/>
          </a:xfrm>
          <a:custGeom>
            <a:avLst/>
            <a:gdLst>
              <a:gd name="T0" fmla="*/ 0 w 1545"/>
              <a:gd name="T1" fmla="*/ 927 h 927"/>
              <a:gd name="T2" fmla="*/ 137 w 1545"/>
              <a:gd name="T3" fmla="*/ 882 h 927"/>
              <a:gd name="T4" fmla="*/ 191 w 1545"/>
              <a:gd name="T5" fmla="*/ 864 h 927"/>
              <a:gd name="T6" fmla="*/ 446 w 1545"/>
              <a:gd name="T7" fmla="*/ 773 h 927"/>
              <a:gd name="T8" fmla="*/ 573 w 1545"/>
              <a:gd name="T9" fmla="*/ 664 h 927"/>
              <a:gd name="T10" fmla="*/ 682 w 1545"/>
              <a:gd name="T11" fmla="*/ 654 h 927"/>
              <a:gd name="T12" fmla="*/ 936 w 1545"/>
              <a:gd name="T13" fmla="*/ 582 h 927"/>
              <a:gd name="T14" fmla="*/ 1082 w 1545"/>
              <a:gd name="T15" fmla="*/ 509 h 927"/>
              <a:gd name="T16" fmla="*/ 1155 w 1545"/>
              <a:gd name="T17" fmla="*/ 300 h 927"/>
              <a:gd name="T18" fmla="*/ 1191 w 1545"/>
              <a:gd name="T19" fmla="*/ 263 h 927"/>
              <a:gd name="T20" fmla="*/ 1255 w 1545"/>
              <a:gd name="T21" fmla="*/ 254 h 927"/>
              <a:gd name="T22" fmla="*/ 1409 w 1545"/>
              <a:gd name="T23" fmla="*/ 163 h 927"/>
              <a:gd name="T24" fmla="*/ 1427 w 1545"/>
              <a:gd name="T25" fmla="*/ 136 h 927"/>
              <a:gd name="T26" fmla="*/ 1482 w 1545"/>
              <a:gd name="T27" fmla="*/ 100 h 927"/>
              <a:gd name="T28" fmla="*/ 1527 w 1545"/>
              <a:gd name="T29" fmla="*/ 54 h 927"/>
              <a:gd name="T30" fmla="*/ 1545 w 1545"/>
              <a:gd name="T31" fmla="*/ 0 h 9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45"/>
              <a:gd name="T49" fmla="*/ 0 h 927"/>
              <a:gd name="T50" fmla="*/ 1545 w 1545"/>
              <a:gd name="T51" fmla="*/ 927 h 9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45" h="927">
                <a:moveTo>
                  <a:pt x="0" y="927"/>
                </a:moveTo>
                <a:cubicBezTo>
                  <a:pt x="46" y="912"/>
                  <a:pt x="91" y="897"/>
                  <a:pt x="137" y="882"/>
                </a:cubicBezTo>
                <a:cubicBezTo>
                  <a:pt x="155" y="876"/>
                  <a:pt x="191" y="864"/>
                  <a:pt x="191" y="864"/>
                </a:cubicBezTo>
                <a:cubicBezTo>
                  <a:pt x="236" y="816"/>
                  <a:pt x="373" y="791"/>
                  <a:pt x="446" y="773"/>
                </a:cubicBezTo>
                <a:cubicBezTo>
                  <a:pt x="475" y="744"/>
                  <a:pt x="534" y="678"/>
                  <a:pt x="573" y="664"/>
                </a:cubicBezTo>
                <a:cubicBezTo>
                  <a:pt x="607" y="652"/>
                  <a:pt x="646" y="657"/>
                  <a:pt x="682" y="654"/>
                </a:cubicBezTo>
                <a:cubicBezTo>
                  <a:pt x="767" y="637"/>
                  <a:pt x="859" y="625"/>
                  <a:pt x="936" y="582"/>
                </a:cubicBezTo>
                <a:cubicBezTo>
                  <a:pt x="1087" y="498"/>
                  <a:pt x="932" y="546"/>
                  <a:pt x="1082" y="509"/>
                </a:cubicBezTo>
                <a:cubicBezTo>
                  <a:pt x="1126" y="443"/>
                  <a:pt x="1101" y="362"/>
                  <a:pt x="1155" y="300"/>
                </a:cubicBezTo>
                <a:cubicBezTo>
                  <a:pt x="1166" y="287"/>
                  <a:pt x="1175" y="270"/>
                  <a:pt x="1191" y="263"/>
                </a:cubicBezTo>
                <a:cubicBezTo>
                  <a:pt x="1211" y="254"/>
                  <a:pt x="1234" y="257"/>
                  <a:pt x="1255" y="254"/>
                </a:cubicBezTo>
                <a:cubicBezTo>
                  <a:pt x="1307" y="237"/>
                  <a:pt x="1370" y="202"/>
                  <a:pt x="1409" y="163"/>
                </a:cubicBezTo>
                <a:cubicBezTo>
                  <a:pt x="1417" y="155"/>
                  <a:pt x="1419" y="143"/>
                  <a:pt x="1427" y="136"/>
                </a:cubicBezTo>
                <a:cubicBezTo>
                  <a:pt x="1444" y="122"/>
                  <a:pt x="1467" y="116"/>
                  <a:pt x="1482" y="100"/>
                </a:cubicBezTo>
                <a:cubicBezTo>
                  <a:pt x="1497" y="85"/>
                  <a:pt x="1527" y="54"/>
                  <a:pt x="1527" y="54"/>
                </a:cubicBezTo>
                <a:cubicBezTo>
                  <a:pt x="1533" y="36"/>
                  <a:pt x="1545" y="0"/>
                  <a:pt x="154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72" name="Freeform 20"/>
          <p:cNvSpPr>
            <a:spLocks/>
          </p:cNvSpPr>
          <p:nvPr/>
        </p:nvSpPr>
        <p:spPr bwMode="auto">
          <a:xfrm>
            <a:off x="2251075" y="2540000"/>
            <a:ext cx="3449638" cy="561975"/>
          </a:xfrm>
          <a:custGeom>
            <a:avLst/>
            <a:gdLst>
              <a:gd name="T0" fmla="*/ 0 w 2173"/>
              <a:gd name="T1" fmla="*/ 0 h 354"/>
              <a:gd name="T2" fmla="*/ 136 w 2173"/>
              <a:gd name="T3" fmla="*/ 46 h 354"/>
              <a:gd name="T4" fmla="*/ 436 w 2173"/>
              <a:gd name="T5" fmla="*/ 91 h 354"/>
              <a:gd name="T6" fmla="*/ 754 w 2173"/>
              <a:gd name="T7" fmla="*/ 173 h 354"/>
              <a:gd name="T8" fmla="*/ 809 w 2173"/>
              <a:gd name="T9" fmla="*/ 191 h 354"/>
              <a:gd name="T10" fmla="*/ 900 w 2173"/>
              <a:gd name="T11" fmla="*/ 282 h 354"/>
              <a:gd name="T12" fmla="*/ 1036 w 2173"/>
              <a:gd name="T13" fmla="*/ 309 h 354"/>
              <a:gd name="T14" fmla="*/ 1327 w 2173"/>
              <a:gd name="T15" fmla="*/ 327 h 354"/>
              <a:gd name="T16" fmla="*/ 1636 w 2173"/>
              <a:gd name="T17" fmla="*/ 318 h 354"/>
              <a:gd name="T18" fmla="*/ 2118 w 2173"/>
              <a:gd name="T19" fmla="*/ 291 h 354"/>
              <a:gd name="T20" fmla="*/ 2173 w 2173"/>
              <a:gd name="T21" fmla="*/ 246 h 3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73"/>
              <a:gd name="T34" fmla="*/ 0 h 354"/>
              <a:gd name="T35" fmla="*/ 2173 w 2173"/>
              <a:gd name="T36" fmla="*/ 354 h 3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73" h="354">
                <a:moveTo>
                  <a:pt x="0" y="0"/>
                </a:moveTo>
                <a:cubicBezTo>
                  <a:pt x="54" y="54"/>
                  <a:pt x="13" y="23"/>
                  <a:pt x="136" y="46"/>
                </a:cubicBezTo>
                <a:cubicBezTo>
                  <a:pt x="237" y="65"/>
                  <a:pt x="334" y="78"/>
                  <a:pt x="436" y="91"/>
                </a:cubicBezTo>
                <a:cubicBezTo>
                  <a:pt x="542" y="126"/>
                  <a:pt x="643" y="159"/>
                  <a:pt x="754" y="173"/>
                </a:cubicBezTo>
                <a:cubicBezTo>
                  <a:pt x="772" y="179"/>
                  <a:pt x="794" y="179"/>
                  <a:pt x="809" y="191"/>
                </a:cubicBezTo>
                <a:cubicBezTo>
                  <a:pt x="834" y="210"/>
                  <a:pt x="861" y="267"/>
                  <a:pt x="900" y="282"/>
                </a:cubicBezTo>
                <a:cubicBezTo>
                  <a:pt x="950" y="302"/>
                  <a:pt x="982" y="302"/>
                  <a:pt x="1036" y="309"/>
                </a:cubicBezTo>
                <a:cubicBezTo>
                  <a:pt x="1129" y="354"/>
                  <a:pt x="1224" y="331"/>
                  <a:pt x="1327" y="327"/>
                </a:cubicBezTo>
                <a:cubicBezTo>
                  <a:pt x="1430" y="323"/>
                  <a:pt x="1533" y="321"/>
                  <a:pt x="1636" y="318"/>
                </a:cubicBezTo>
                <a:cubicBezTo>
                  <a:pt x="1812" y="305"/>
                  <a:pt x="1920" y="296"/>
                  <a:pt x="2118" y="291"/>
                </a:cubicBezTo>
                <a:cubicBezTo>
                  <a:pt x="2156" y="278"/>
                  <a:pt x="2146" y="270"/>
                  <a:pt x="2173" y="2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0980" name="WordArt 2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2362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kern="10">
                <a:ln w="25400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Berlin Sans FB Demi"/>
              </a:rPr>
              <a:t>Materi Pokok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6400800"/>
            <a:ext cx="9144000" cy="457200"/>
            <a:chOff x="-8832" y="3744"/>
            <a:chExt cx="9696" cy="576"/>
          </a:xfrm>
        </p:grpSpPr>
        <p:pic>
          <p:nvPicPr>
            <p:cNvPr id="40982" name="Picture 24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3" name="Picture 25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4" name="Picture 26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5" name="Picture 27" descr="Go to fullsize image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6" name="Picture 28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7" name="Picture 29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8" name="Picture 30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9" name="Picture 31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0" name="Picture 32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1" name="Picture 33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6" grpId="0" build="p" autoUpdateAnimBg="0"/>
      <p:bldP spid="49157" grpId="0" animBg="1"/>
      <p:bldP spid="49158" grpId="0" build="p" autoUpdateAnimBg="0"/>
      <p:bldP spid="49159" grpId="0" animBg="1"/>
      <p:bldP spid="49160" grpId="0" build="p" autoUpdateAnimBg="0"/>
      <p:bldP spid="49161" grpId="0" animBg="1" autoUpdateAnimBg="0"/>
      <p:bldP spid="49163" grpId="0" build="p" autoUpdateAnimBg="0"/>
      <p:bldP spid="49164" grpId="0" animBg="1"/>
      <p:bldP spid="49165" grpId="0" build="p" autoUpdateAnimBg="0"/>
      <p:bldP spid="49166" grpId="0" animBg="1"/>
      <p:bldP spid="49167" grpId="0" animBg="1"/>
      <p:bldP spid="49168" grpId="0" animBg="1"/>
      <p:bldP spid="49169" grpId="0" animBg="1"/>
      <p:bldP spid="49170" grpId="0" animBg="1"/>
      <p:bldP spid="49171" grpId="0" animBg="1"/>
      <p:bldP spid="49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Belajar dimulai dengan suatu masalah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Permasalahan yang dipelajari harus kontekstual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Pembelajaran dilakukan seputar permasalahan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Siswa bertanggung jawab atas berjalannya proses pembelajaran (mandiri)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Menggunakan kelompok kecil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Diakhiri dengan mendemontrasikan hasil belajar.</a:t>
            </a:r>
          </a:p>
        </p:txBody>
      </p:sp>
      <p:sp>
        <p:nvSpPr>
          <p:cNvPr id="41987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63627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doni MT"/>
              </a:rPr>
              <a:t>CIRI-CIRI PEBELAJARAN </a:t>
            </a:r>
          </a:p>
          <a:p>
            <a:pPr algn="ctr"/>
            <a:r>
              <a:rPr lang="id-ID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doni MT"/>
              </a:rPr>
              <a:t>PEMECAHAN MASALAH</a:t>
            </a:r>
          </a:p>
        </p:txBody>
      </p:sp>
      <p:pic>
        <p:nvPicPr>
          <p:cNvPr id="41988" name="Picture 6" descr="CARYGBK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0"/>
            <a:ext cx="24384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0"/>
            <a:ext cx="60198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Menemukan masalah.</a:t>
            </a:r>
          </a:p>
          <a:p>
            <a:pPr eaLnBrk="1" hangingPunct="1"/>
            <a:r>
              <a:rPr lang="en-US" sz="2400" smtClean="0"/>
              <a:t>Merumuskan masalah yang telah disepakati.</a:t>
            </a:r>
          </a:p>
          <a:p>
            <a:pPr eaLnBrk="1" hangingPunct="1"/>
            <a:r>
              <a:rPr lang="en-US" sz="2400" smtClean="0"/>
              <a:t>Mengumpulkan fakta-fakta yang berhubungan dengan masalah tersebut.</a:t>
            </a:r>
          </a:p>
          <a:p>
            <a:pPr eaLnBrk="1" hangingPunct="1"/>
            <a:r>
              <a:rPr lang="en-US" sz="2400" smtClean="0"/>
              <a:t>Menyusun dugaan sementara.</a:t>
            </a:r>
          </a:p>
          <a:p>
            <a:pPr eaLnBrk="1" hangingPunct="1"/>
            <a:r>
              <a:rPr lang="en-US" sz="2400" smtClean="0"/>
              <a:t>Meneliti (cek and recek).</a:t>
            </a:r>
          </a:p>
          <a:p>
            <a:pPr eaLnBrk="1" hangingPunct="1"/>
            <a:r>
              <a:rPr lang="en-US" sz="2400" smtClean="0"/>
              <a:t>Alternatif pemecahan secara kolaboratif.</a:t>
            </a:r>
          </a:p>
          <a:p>
            <a:pPr eaLnBrk="1" hangingPunct="1"/>
            <a:r>
              <a:rPr lang="en-US" sz="2400" smtClean="0"/>
              <a:t>Menguji solusi pemecahan.</a:t>
            </a:r>
          </a:p>
        </p:txBody>
      </p:sp>
      <p:pic>
        <p:nvPicPr>
          <p:cNvPr id="43011" name="Picture 4" descr="PRNK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90600"/>
            <a:ext cx="20574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WordArt 5"/>
          <p:cNvSpPr>
            <a:spLocks noChangeArrowheads="1" noChangeShapeType="1" noTextEdit="1"/>
          </p:cNvSpPr>
          <p:nvPr/>
        </p:nvSpPr>
        <p:spPr bwMode="auto">
          <a:xfrm>
            <a:off x="2743200" y="609600"/>
            <a:ext cx="426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58"/>
              </a:avLst>
            </a:prstTxWarp>
          </a:bodyPr>
          <a:lstStyle/>
          <a:p>
            <a:pPr algn="ctr"/>
            <a:r>
              <a:rPr lang="id-ID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LIBI"/>
              </a:rPr>
              <a:t>LANGKAH-LANGKAH</a:t>
            </a:r>
          </a:p>
        </p:txBody>
      </p:sp>
      <p:sp>
        <p:nvSpPr>
          <p:cNvPr id="43013" name="Rectangle 7" descr="KAGAYA01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43014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0"/>
            <a:ext cx="1676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239000" cy="4495800"/>
          </a:xfrm>
          <a:gradFill rotWithShape="1">
            <a:gsLst>
              <a:gs pos="0">
                <a:schemeClr val="bg1"/>
              </a:gs>
              <a:gs pos="100000">
                <a:srgbClr val="CC99FF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Keterlibatan siswa secara intelektual dan emosional dalam pembelajaran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Mendorong siswa untuk menemukan/mengkuntruksi sendiri konsep  dengan berbagai cara seperti observasi, diskusi atau percobaan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Memberi kesempatan kepada siswa untuk bertanggungjawab menyelesaikan tugas bersama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Untuk menjadi kreatif seseorang harus bekerja keras, berdedikasi tinggi, antusias serta percaya diri.</a:t>
            </a:r>
          </a:p>
        </p:txBody>
      </p:sp>
      <p:pic>
        <p:nvPicPr>
          <p:cNvPr id="44035" name="Picture 4" descr="BODRED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"/>
            <a:ext cx="1905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WordArt 5"/>
          <p:cNvSpPr>
            <a:spLocks noChangeArrowheads="1" noChangeShapeType="1" noTextEdit="1"/>
          </p:cNvSpPr>
          <p:nvPr/>
        </p:nvSpPr>
        <p:spPr bwMode="auto">
          <a:xfrm>
            <a:off x="2438400" y="533400"/>
            <a:ext cx="60769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auhaus 93"/>
              </a:rPr>
              <a:t>PRINSIP DASAR PEMBELAJARAN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800600" y="0"/>
            <a:ext cx="4343400" cy="5216525"/>
          </a:xfrm>
          <a:prstGeom prst="rect">
            <a:avLst/>
          </a:prstGeom>
          <a:gradFill rotWithShape="1">
            <a:gsLst>
              <a:gs pos="0">
                <a:schemeClr val="accent2">
                  <a:alpha val="63000"/>
                </a:schemeClr>
              </a:gs>
              <a:gs pos="100000">
                <a:schemeClr val="accent2">
                  <a:gamma/>
                  <a:shade val="46275"/>
                  <a:invGamma/>
                  <a:alpha val="59000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latin typeface="Tahoma" pitchFamily="34" charset="0"/>
              </a:rPr>
              <a:t>Pembelajaran kontekstual merupakan suatu proses pendidikan yang holistik dan bertujuan membantu siswa untuk memahami makna materi pembelajaran yang dipelajarinya dengan mengkaitkan materi tersebut dengan konteks kehidupan mereka sehari-hari.</a:t>
            </a:r>
          </a:p>
        </p:txBody>
      </p:sp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228600" y="1143000"/>
            <a:ext cx="388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askerville Old Face"/>
              </a:rPr>
              <a:t>PEMBELAJARAN</a:t>
            </a:r>
          </a:p>
          <a:p>
            <a:pPr algn="ctr"/>
            <a:r>
              <a:rPr lang="id-ID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askerville Old Face"/>
              </a:rPr>
              <a:t>KONTEKSTUAL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32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6"/>
          <p:cNvSpPr>
            <a:spLocks noChangeArrowheads="1"/>
          </p:cNvSpPr>
          <p:nvPr/>
        </p:nvSpPr>
        <p:spPr bwMode="auto">
          <a:xfrm>
            <a:off x="1066800" y="1600200"/>
            <a:ext cx="6934200" cy="4191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solidFill>
                <a:srgbClr val="0066FF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371600" y="1752600"/>
            <a:ext cx="6477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Unicode MS" pitchFamily="34" charset="-128"/>
              </a:rPr>
              <a:t>* Membuat hubungan yang bermakna.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Unicode MS" pitchFamily="34" charset="-128"/>
              </a:rPr>
              <a:t>* Melakukan pekerjaan yang signifikan.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Unicode MS" pitchFamily="34" charset="-128"/>
              </a:rPr>
              <a:t>* Pembelajaran mandiri.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Unicode MS" pitchFamily="34" charset="-128"/>
              </a:rPr>
              <a:t>* Bekerjasama.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Unicode MS" pitchFamily="34" charset="-128"/>
              </a:rPr>
              <a:t>* Berpikir Kritis dan kreaktif.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Unicode MS" pitchFamily="34" charset="-128"/>
              </a:rPr>
              <a:t>* Pendewasaan individu.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 Unicode MS" pitchFamily="34" charset="-128"/>
              </a:rPr>
              <a:t>* Menggunakan penilaian autentik.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1143000" y="838200"/>
            <a:ext cx="6858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ATAVIA"/>
              </a:rPr>
              <a:t>Komponen Pembelajaran Kontekstual</a:t>
            </a:r>
          </a:p>
        </p:txBody>
      </p:sp>
      <p:pic>
        <p:nvPicPr>
          <p:cNvPr id="54279" name="Picture 7" descr="gur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2819400"/>
            <a:ext cx="17827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42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  <p:bldP spid="542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600200" y="1676400"/>
            <a:ext cx="69342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* Mengkaji konsep/teori.</a:t>
            </a:r>
          </a:p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* Memahami latarbelakang dan pengalaman siswa.</a:t>
            </a:r>
          </a:p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* Mempelajari lingkungan sekolah dan tempat tinggal.</a:t>
            </a:r>
          </a:p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* Mengkaitkan konsep atau teori dengan pengalaman siswa dan lingkungan kehidupannya.</a:t>
            </a:r>
          </a:p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* Mengkaitkan apa yang sedang dipelajari dengan pengetahuan/pengalaman sebelumnya.</a:t>
            </a:r>
          </a:p>
          <a:p>
            <a:pPr marL="230188" indent="-230188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* Melakukan penilaian autentik.</a:t>
            </a:r>
          </a:p>
        </p:txBody>
      </p:sp>
      <p:sp>
        <p:nvSpPr>
          <p:cNvPr id="47107" name="WordArt 4"/>
          <p:cNvSpPr>
            <a:spLocks noChangeArrowheads="1" noChangeShapeType="1" noTextEdit="1"/>
          </p:cNvSpPr>
          <p:nvPr/>
        </p:nvSpPr>
        <p:spPr bwMode="auto">
          <a:xfrm>
            <a:off x="2057400" y="533400"/>
            <a:ext cx="27908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Peran Guru</a:t>
            </a: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6553200" y="0"/>
            <a:ext cx="2590800" cy="2209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47111" name="Picture 8" descr="guru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609600"/>
            <a:ext cx="10191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553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  <p:bldP spid="553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On-screen Show (4:3)</PresentationFormat>
  <Paragraphs>58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Clip Gallery</vt:lpstr>
      <vt:lpstr>STRATEGI BELAJAR MENGAJAR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BELAJAR MENGAJAR</dc:title>
  <dc:creator>Aku</dc:creator>
  <cp:lastModifiedBy>Aku</cp:lastModifiedBy>
  <cp:revision>1</cp:revision>
  <dcterms:created xsi:type="dcterms:W3CDTF">2011-12-08T05:19:23Z</dcterms:created>
  <dcterms:modified xsi:type="dcterms:W3CDTF">2011-12-08T05:20:31Z</dcterms:modified>
</cp:coreProperties>
</file>