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A80A57-4FAA-48EE-9591-AF59718016F2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E17-A08D-45EE-9A67-243E81CE8C8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27DD9A-A220-465F-86C0-495DB2C80C07}" type="slidenum">
              <a:rPr lang="en-US"/>
              <a:pPr/>
              <a:t>2</a:t>
            </a:fld>
            <a:endParaRPr lang="en-US"/>
          </a:p>
        </p:txBody>
      </p:sp>
      <p:sp>
        <p:nvSpPr>
          <p:cNvPr id="1085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829BEB-2F81-4227-BDB0-320634F5564A}" type="slidenum">
              <a:rPr lang="en-US"/>
              <a:pPr/>
              <a:t>3</a:t>
            </a:fld>
            <a:endParaRPr lang="en-US"/>
          </a:p>
        </p:txBody>
      </p:sp>
      <p:sp>
        <p:nvSpPr>
          <p:cNvPr id="1095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97B125-B5B0-4B40-B1C9-C8DD0A3DB513}" type="slidenum">
              <a:rPr lang="en-US"/>
              <a:pPr/>
              <a:t>4</a:t>
            </a:fld>
            <a:endParaRPr lang="en-US"/>
          </a:p>
        </p:txBody>
      </p:sp>
      <p:sp>
        <p:nvSpPr>
          <p:cNvPr id="1105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911552-4F36-42ED-9DB7-937DEF1B12D3}" type="slidenum">
              <a:rPr lang="en-US"/>
              <a:pPr/>
              <a:t>5</a:t>
            </a:fld>
            <a:endParaRPr lang="en-US"/>
          </a:p>
        </p:txBody>
      </p:sp>
      <p:sp>
        <p:nvSpPr>
          <p:cNvPr id="1116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C6A6E9-2CA4-4C8E-A9EA-1BBF4A0D204A}" type="slidenum">
              <a:rPr lang="en-US"/>
              <a:pPr/>
              <a:t>6</a:t>
            </a:fld>
            <a:endParaRPr lang="en-US"/>
          </a:p>
        </p:txBody>
      </p:sp>
      <p:sp>
        <p:nvSpPr>
          <p:cNvPr id="1126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C327F-7522-40AB-B510-7682FEEBAC83}" type="slidenum">
              <a:rPr lang="en-US"/>
              <a:pPr/>
              <a:t>7</a:t>
            </a:fld>
            <a:endParaRPr lang="en-US"/>
          </a:p>
        </p:txBody>
      </p:sp>
      <p:sp>
        <p:nvSpPr>
          <p:cNvPr id="1136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05BD4-E8A3-49E2-A204-E9C10AE6BB03}" type="slidenum">
              <a:rPr lang="en-US"/>
              <a:pPr/>
              <a:t>8</a:t>
            </a:fld>
            <a:endParaRPr lang="en-US"/>
          </a:p>
        </p:txBody>
      </p:sp>
      <p:sp>
        <p:nvSpPr>
          <p:cNvPr id="1146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511301-24D2-4F69-915E-46FCB8B2B31F}" type="datetimeFigureOut">
              <a:rPr lang="id-ID" smtClean="0"/>
              <a:t>08/12/2011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9CFB539-FB92-4AB7-AE2B-D04BA3BE976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Unik A W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529406" cy="1084261"/>
          </a:xfrm>
        </p:spPr>
        <p:txBody>
          <a:bodyPr/>
          <a:lstStyle/>
          <a:p>
            <a:r>
              <a:rPr lang="id-ID" dirty="0" smtClean="0"/>
              <a:t>SBM 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43000" y="1905000"/>
            <a:ext cx="7315200" cy="1196975"/>
          </a:xfrm>
          <a:prstGeom prst="rect">
            <a:avLst/>
          </a:prstGeom>
          <a:solidFill>
            <a:srgbClr val="FFFF00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Tahoma" pitchFamily="34" charset="0"/>
              </a:rPr>
              <a:t>Merupakan pembelajaran terpadu melalui tema sebagai pemersatu dengan memadukan mata pelajaran sekaligus dikaitkan satu sama lain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143000" y="3352800"/>
            <a:ext cx="7315200" cy="1927225"/>
          </a:xfrm>
          <a:prstGeom prst="rect">
            <a:avLst/>
          </a:prstGeom>
          <a:solidFill>
            <a:srgbClr val="FF33CC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Memberikan pengalaman yang bermakna kepada anak dalam memahami bergai konsep yang mereka pelajari melalui pengalaman langsung dan menghubungkan dengan konsep lain yang telah dikuasainya.</a:t>
            </a:r>
          </a:p>
        </p:txBody>
      </p:sp>
      <p:sp>
        <p:nvSpPr>
          <p:cNvPr id="56325" name="WordArt 5"/>
          <p:cNvSpPr>
            <a:spLocks noChangeArrowheads="1" noChangeShapeType="1" noTextEdit="1"/>
          </p:cNvSpPr>
          <p:nvPr/>
        </p:nvSpPr>
        <p:spPr bwMode="auto">
          <a:xfrm>
            <a:off x="1219200" y="457200"/>
            <a:ext cx="6677025" cy="8382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19319"/>
              </a:avLst>
            </a:prstTxWarp>
          </a:bodyPr>
          <a:lstStyle/>
          <a:p>
            <a:pPr algn="ctr"/>
            <a:r>
              <a:rPr lang="id-ID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LIBI"/>
              </a:rPr>
              <a:t>PEMBELAJARAN TEMATIK</a:t>
            </a:r>
          </a:p>
        </p:txBody>
      </p:sp>
      <p:sp>
        <p:nvSpPr>
          <p:cNvPr id="48133" name="Rectangle 6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6327" name="AutoShape 7"/>
          <p:cNvSpPr>
            <a:spLocks noChangeArrowheads="1"/>
          </p:cNvSpPr>
          <p:nvPr/>
        </p:nvSpPr>
        <p:spPr bwMode="auto">
          <a:xfrm>
            <a:off x="228600" y="914400"/>
            <a:ext cx="990600" cy="1066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  <p:bldP spid="56324" grpId="0" build="p" autoUpdateAnimBg="0"/>
      <p:bldP spid="56325" grpId="0" animBg="1"/>
      <p:bldP spid="563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6" name="AutoShape 22"/>
          <p:cNvSpPr>
            <a:spLocks noChangeArrowheads="1"/>
          </p:cNvSpPr>
          <p:nvPr/>
        </p:nvSpPr>
        <p:spPr bwMode="auto">
          <a:xfrm>
            <a:off x="914400" y="1143000"/>
            <a:ext cx="6781800" cy="5486400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chemeClr val="hlink"/>
              </a:gs>
              <a:gs pos="100000">
                <a:srgbClr val="000066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9155" name="AutoShape 2"/>
          <p:cNvSpPr>
            <a:spLocks noChangeArrowheads="1"/>
          </p:cNvSpPr>
          <p:nvPr/>
        </p:nvSpPr>
        <p:spPr bwMode="auto">
          <a:xfrm>
            <a:off x="1676400" y="457200"/>
            <a:ext cx="47244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47" name="Oval 3"/>
          <p:cNvSpPr>
            <a:spLocks noChangeArrowheads="1"/>
          </p:cNvSpPr>
          <p:nvPr/>
        </p:nvSpPr>
        <p:spPr bwMode="auto">
          <a:xfrm>
            <a:off x="2971800" y="3124200"/>
            <a:ext cx="2209800" cy="1371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solidFill>
                <a:srgbClr val="000066"/>
              </a:solidFill>
            </a:endParaRP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124200" y="3581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  <a:latin typeface="Times New Roman" pitchFamily="18" charset="0"/>
              </a:rPr>
              <a:t>TEMA</a:t>
            </a:r>
          </a:p>
        </p:txBody>
      </p:sp>
      <p:sp>
        <p:nvSpPr>
          <p:cNvPr id="57349" name="Oval 5"/>
          <p:cNvSpPr>
            <a:spLocks noChangeArrowheads="1"/>
          </p:cNvSpPr>
          <p:nvPr/>
        </p:nvSpPr>
        <p:spPr bwMode="auto">
          <a:xfrm>
            <a:off x="3276600" y="1371600"/>
            <a:ext cx="1600200" cy="9906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3429000" y="1600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PKPS</a:t>
            </a:r>
          </a:p>
        </p:txBody>
      </p:sp>
      <p:sp>
        <p:nvSpPr>
          <p:cNvPr id="57351" name="Oval 7"/>
          <p:cNvSpPr>
            <a:spLocks noChangeArrowheads="1"/>
          </p:cNvSpPr>
          <p:nvPr/>
        </p:nvSpPr>
        <p:spPr bwMode="auto">
          <a:xfrm>
            <a:off x="685800" y="2590800"/>
            <a:ext cx="1524000" cy="1066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52" name="Oval 8"/>
          <p:cNvSpPr>
            <a:spLocks noChangeArrowheads="1"/>
          </p:cNvSpPr>
          <p:nvPr/>
        </p:nvSpPr>
        <p:spPr bwMode="auto">
          <a:xfrm>
            <a:off x="5943600" y="2514600"/>
            <a:ext cx="1676400" cy="914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1371600" y="5105400"/>
            <a:ext cx="1600200" cy="1066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5105400" y="5029200"/>
            <a:ext cx="18288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>
            <a:off x="4038600" y="2362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V="1">
            <a:off x="5105400" y="3048000"/>
            <a:ext cx="838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H="1" flipV="1">
            <a:off x="2209800" y="3124200"/>
            <a:ext cx="762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4724400" y="4343400"/>
            <a:ext cx="1143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H="1">
            <a:off x="2209800" y="4343400"/>
            <a:ext cx="1143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7360" name="Text Box 16"/>
          <p:cNvSpPr txBox="1">
            <a:spLocks noChangeArrowheads="1"/>
          </p:cNvSpPr>
          <p:nvPr/>
        </p:nvSpPr>
        <p:spPr bwMode="auto">
          <a:xfrm>
            <a:off x="990600" y="2895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66FF"/>
                </a:solidFill>
                <a:latin typeface="Times New Roman" pitchFamily="18" charset="0"/>
              </a:rPr>
              <a:t>KTK</a:t>
            </a:r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5943600" y="2743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Matematika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029200" y="5334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B. Indonesia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1600200" y="5410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IPA</a:t>
            </a:r>
          </a:p>
        </p:txBody>
      </p:sp>
      <p:sp>
        <p:nvSpPr>
          <p:cNvPr id="49173" name="WordArt 21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43243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9525">
                  <a:solidFill>
                    <a:srgbClr val="99CC00"/>
                  </a:solidFill>
                  <a:round/>
                  <a:headEnd/>
                  <a:tailEnd/>
                </a:ln>
                <a:solidFill>
                  <a:schemeClr val="hlink"/>
                </a:solidFill>
                <a:latin typeface="Agency FB"/>
              </a:rPr>
              <a:t>Skema Pembelajaran Tematik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573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 animBg="1"/>
      <p:bldP spid="57347" grpId="0" animBg="1"/>
      <p:bldP spid="57348" grpId="0" build="p" autoUpdateAnimBg="0"/>
      <p:bldP spid="57349" grpId="0" animBg="1"/>
      <p:bldP spid="57350" grpId="0" build="p" autoUpdateAnimBg="0"/>
      <p:bldP spid="57351" grpId="0" animBg="1"/>
      <p:bldP spid="57352" grpId="0" animBg="1"/>
      <p:bldP spid="57353" grpId="0" animBg="1"/>
      <p:bldP spid="57354" grpId="0" animBg="1"/>
      <p:bldP spid="57355" grpId="0" animBg="1"/>
      <p:bldP spid="57356" grpId="0" animBg="1"/>
      <p:bldP spid="57357" grpId="0" animBg="1"/>
      <p:bldP spid="57358" grpId="0" animBg="1"/>
      <p:bldP spid="57359" grpId="0" animBg="1"/>
      <p:bldP spid="57360" grpId="0" build="p" autoUpdateAnimBg="0"/>
      <p:bldP spid="57361" grpId="0" build="p" autoUpdateAnimBg="0"/>
      <p:bldP spid="57362" grpId="0" build="p" autoUpdateAnimBg="0"/>
      <p:bldP spid="573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6"/>
          <p:cNvSpPr>
            <a:spLocks noChangeArrowheads="1"/>
          </p:cNvSpPr>
          <p:nvPr/>
        </p:nvSpPr>
        <p:spPr bwMode="auto">
          <a:xfrm>
            <a:off x="1524000" y="2819400"/>
            <a:ext cx="5867400" cy="3810000"/>
          </a:xfrm>
          <a:prstGeom prst="flowChartPredefinedProcess">
            <a:avLst/>
          </a:prstGeom>
          <a:gradFill rotWithShape="1">
            <a:gsLst>
              <a:gs pos="0">
                <a:srgbClr val="FFFF00">
                  <a:alpha val="49001"/>
                </a:srgbClr>
              </a:gs>
              <a:gs pos="100000">
                <a:schemeClr val="tx1">
                  <a:alpha val="50998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990600" y="1066800"/>
            <a:ext cx="7162800" cy="12954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id-ID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LIBI"/>
              </a:rPr>
              <a:t>KETERAMPILAN DASAR </a:t>
            </a:r>
          </a:p>
          <a:p>
            <a:pPr algn="ctr"/>
            <a:r>
              <a:rPr lang="id-ID" sz="3600" kern="10">
                <a:ln w="25400">
                  <a:solidFill>
                    <a:srgbClr val="FF66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LIBI"/>
              </a:rPr>
              <a:t>MENGAJAR</a:t>
            </a:r>
          </a:p>
        </p:txBody>
      </p:sp>
      <p:pic>
        <p:nvPicPr>
          <p:cNvPr id="27653" name="Picture 5" descr="CLSSROM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3200400"/>
            <a:ext cx="37338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8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90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2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2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 tmFilter="0, 0; .2, .5; .8, .5; 1, 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1000" autoRev="1" fill="hold"/>
                                        <p:tgtEl>
                                          <p:spTgt spid="276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11" name="AutoShape 39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flowChartAlternateProcess">
            <a:avLst/>
          </a:prstGeom>
          <a:gradFill rotWithShape="1">
            <a:gsLst>
              <a:gs pos="0">
                <a:schemeClr val="tx1"/>
              </a:gs>
              <a:gs pos="5000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3505200" y="2971800"/>
            <a:ext cx="1676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H="1">
            <a:off x="3505200" y="1600200"/>
            <a:ext cx="1676400" cy="12192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533400" y="1066800"/>
            <a:ext cx="2971800" cy="990600"/>
          </a:xfrm>
          <a:prstGeom prst="ellipse">
            <a:avLst/>
          </a:prstGeom>
          <a:solidFill>
            <a:srgbClr val="99FF66"/>
          </a:solidFill>
          <a:ln w="2857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5181600" y="990600"/>
            <a:ext cx="3276600" cy="914400"/>
          </a:xfrm>
          <a:prstGeom prst="ellipse">
            <a:avLst/>
          </a:prstGeom>
          <a:solidFill>
            <a:srgbClr val="0000CC"/>
          </a:solidFill>
          <a:ln w="2857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81000" y="2590800"/>
            <a:ext cx="3124200" cy="7620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257800" y="2590800"/>
            <a:ext cx="3124200" cy="8382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78" name="Oval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" y="4038600"/>
            <a:ext cx="3048000" cy="914400"/>
          </a:xfrm>
          <a:prstGeom prst="ellipse">
            <a:avLst/>
          </a:prstGeom>
          <a:solidFill>
            <a:srgbClr val="CC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334000" y="3962400"/>
            <a:ext cx="3200400" cy="990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457200" y="5638800"/>
            <a:ext cx="3276600" cy="1077913"/>
          </a:xfrm>
          <a:prstGeom prst="ellipse">
            <a:avLst/>
          </a:prstGeom>
          <a:solidFill>
            <a:srgbClr val="CC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334000" y="5562600"/>
            <a:ext cx="3276600" cy="1143000"/>
          </a:xfrm>
          <a:prstGeom prst="ellipse">
            <a:avLst/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838200" y="1143000"/>
            <a:ext cx="2590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KETERAMPILAN MEMBUKA DAN MENUTUP PELAJARAN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5867400" y="1143000"/>
            <a:ext cx="2057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FFCC00"/>
                </a:solidFill>
                <a:latin typeface="Times New Roman" pitchFamily="18" charset="0"/>
              </a:rPr>
              <a:t>KETERAMPILAN MENJELASKAN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685800" y="28194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MENGADAKAN VARIASI</a:t>
            </a: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791200" y="2667000"/>
            <a:ext cx="1905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KETERAMPILAN BERTANYA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09600" y="4191000"/>
            <a:ext cx="2819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FFFFFF"/>
                </a:solidFill>
                <a:latin typeface="Times New Roman" pitchFamily="18" charset="0"/>
              </a:rPr>
              <a:t>KETERAMPILAN MEMBERI PENGUATAN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791200" y="4143375"/>
            <a:ext cx="2438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Times New Roman" pitchFamily="18" charset="0"/>
              </a:rPr>
              <a:t>KETERAMPILAN MENGELOLA KELAS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914400" y="5727700"/>
            <a:ext cx="2667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FFFF99"/>
                </a:solidFill>
                <a:latin typeface="Times New Roman" pitchFamily="18" charset="0"/>
              </a:rPr>
              <a:t>KETERAMPILAN MEMBIMBING DISKUSI KELOMPOK KECIL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5638800" y="5684838"/>
            <a:ext cx="3048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solidFill>
                  <a:srgbClr val="CCFF33"/>
                </a:solidFill>
                <a:latin typeface="Times New Roman" pitchFamily="18" charset="0"/>
              </a:rPr>
              <a:t>KETERAMPILAN MENGAJAR KELOMPOK KECIL DAN PERORANGAN</a:t>
            </a: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3505200" y="1524000"/>
            <a:ext cx="16764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2043113" y="2057400"/>
            <a:ext cx="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6781800" y="1981200"/>
            <a:ext cx="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1981200" y="3429000"/>
            <a:ext cx="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1981200" y="5029200"/>
            <a:ext cx="0" cy="6096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3733800" y="6172200"/>
            <a:ext cx="15240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3581400" y="4495800"/>
            <a:ext cx="1600200" cy="0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3548063" y="1524000"/>
            <a:ext cx="1752600" cy="4495800"/>
          </a:xfrm>
          <a:prstGeom prst="line">
            <a:avLst/>
          </a:prstGeom>
          <a:noFill/>
          <a:ln w="57150">
            <a:solidFill>
              <a:srgbClr val="99FF66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 flipV="1">
            <a:off x="3581400" y="1600200"/>
            <a:ext cx="1600200" cy="434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6781800" y="3429000"/>
            <a:ext cx="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6858000" y="5029200"/>
            <a:ext cx="0" cy="5334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505200" y="1524000"/>
            <a:ext cx="1752600" cy="129540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 flipH="1">
            <a:off x="3505200" y="3124200"/>
            <a:ext cx="1752600" cy="1219200"/>
          </a:xfrm>
          <a:prstGeom prst="line">
            <a:avLst/>
          </a:prstGeom>
          <a:noFill/>
          <a:ln w="57150">
            <a:solidFill>
              <a:srgbClr val="FFCC00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3505200" y="3124200"/>
            <a:ext cx="1752600" cy="1219200"/>
          </a:xfrm>
          <a:prstGeom prst="line">
            <a:avLst/>
          </a:prstGeom>
          <a:noFill/>
          <a:ln w="57150">
            <a:solidFill>
              <a:srgbClr val="FF66FF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>
            <a:off x="3505200" y="4724400"/>
            <a:ext cx="1828800" cy="1371600"/>
          </a:xfrm>
          <a:prstGeom prst="line">
            <a:avLst/>
          </a:prstGeom>
          <a:noFill/>
          <a:ln w="57150">
            <a:solidFill>
              <a:srgbClr val="FFFF99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8708" name="Line 36"/>
          <p:cNvSpPr>
            <a:spLocks noChangeShapeType="1"/>
          </p:cNvSpPr>
          <p:nvPr/>
        </p:nvSpPr>
        <p:spPr bwMode="auto">
          <a:xfrm flipH="1">
            <a:off x="3733800" y="4648200"/>
            <a:ext cx="1524000" cy="13716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1237" name="WordArt 37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086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2400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BATAVIA"/>
              </a:rPr>
              <a:t>8 KETERAMPILAN MENGAJAR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2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7" grpId="0" animBg="1"/>
      <p:bldP spid="28704" grpId="0" animBg="1"/>
      <p:bldP spid="28674" grpId="0" animBg="1"/>
      <p:bldP spid="28675" grpId="0" animBg="1"/>
      <p:bldP spid="28676" grpId="0" animBg="1"/>
      <p:bldP spid="28677" grpId="0" animBg="1"/>
      <p:bldP spid="28678" grpId="0" animBg="1"/>
      <p:bldP spid="28679" grpId="0" animBg="1"/>
      <p:bldP spid="28680" grpId="0" animBg="1"/>
      <p:bldP spid="28681" grpId="0" animBg="1"/>
      <p:bldP spid="28683" grpId="0"/>
      <p:bldP spid="28684" grpId="0"/>
      <p:bldP spid="28685" grpId="0"/>
      <p:bldP spid="28686" grpId="0"/>
      <p:bldP spid="28687" grpId="0"/>
      <p:bldP spid="28688" grpId="0"/>
      <p:bldP spid="28689" grpId="0"/>
      <p:bldP spid="28690" grpId="0"/>
      <p:bldP spid="28691" grpId="0" animBg="1"/>
      <p:bldP spid="28692" grpId="0" animBg="1"/>
      <p:bldP spid="28693" grpId="0" animBg="1"/>
      <p:bldP spid="28694" grpId="0" animBg="1"/>
      <p:bldP spid="28695" grpId="0" animBg="1"/>
      <p:bldP spid="28696" grpId="0" animBg="1"/>
      <p:bldP spid="28698" grpId="0" animBg="1"/>
      <p:bldP spid="28699" grpId="0" animBg="1"/>
      <p:bldP spid="28700" grpId="0" animBg="1"/>
      <p:bldP spid="28701" grpId="0" animBg="1"/>
      <p:bldP spid="28702" grpId="0" animBg="1"/>
      <p:bldP spid="28703" grpId="0" animBg="1"/>
      <p:bldP spid="28705" grpId="0" animBg="1"/>
      <p:bldP spid="28706" grpId="0" animBg="1"/>
      <p:bldP spid="28707" grpId="0" animBg="1"/>
      <p:bldP spid="287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8"/>
          <p:cNvSpPr>
            <a:spLocks noChangeArrowheads="1"/>
          </p:cNvSpPr>
          <p:nvPr/>
        </p:nvSpPr>
        <p:spPr bwMode="auto">
          <a:xfrm>
            <a:off x="914400" y="4267200"/>
            <a:ext cx="6934200" cy="1219200"/>
          </a:xfrm>
          <a:prstGeom prst="flowChartDocumen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1" name="AutoShape 7"/>
          <p:cNvSpPr>
            <a:spLocks noChangeArrowheads="1"/>
          </p:cNvSpPr>
          <p:nvPr/>
        </p:nvSpPr>
        <p:spPr bwMode="auto">
          <a:xfrm>
            <a:off x="914400" y="1828800"/>
            <a:ext cx="6934200" cy="22098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d-ID">
              <a:solidFill>
                <a:srgbClr val="FFFF00"/>
              </a:solidFill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066800" y="1981200"/>
            <a:ext cx="67056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Kegiatan membuka pelajaran adalah kegiatan yang dilakukan guru untuk menciptakan suasana pembelajaran yang memungkinkan siswa siap secara mental dan emosional untuk mengikuti</a:t>
            </a:r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 kegiatan pembelajaran.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990600" y="4267200"/>
            <a:ext cx="647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Times New Roman" pitchFamily="18" charset="0"/>
              </a:rPr>
              <a:t>Kegiatan menutup pelajaran adalah kegiatan yang dilakukan guru untuk mengakhiri kegiatan inti pelajaran.</a:t>
            </a:r>
            <a:endParaRPr lang="en-US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7848600" y="3733800"/>
          <a:ext cx="1219200" cy="2743200"/>
        </p:xfrm>
        <a:graphic>
          <a:graphicData uri="http://schemas.openxmlformats.org/presentationml/2006/ole">
            <p:oleObj spid="_x0000_s1026" name="Clip" r:id="rId6" imgW="2793960" imgH="4113360" progId="MS_ClipArt_Gallery.2">
              <p:embed/>
            </p:oleObj>
          </a:graphicData>
        </a:graphic>
      </p:graphicFrame>
      <p:sp>
        <p:nvSpPr>
          <p:cNvPr id="9224" name="WordArt 6"/>
          <p:cNvSpPr>
            <a:spLocks noChangeArrowheads="1" noChangeShapeType="1" noTextEdit="1"/>
          </p:cNvSpPr>
          <p:nvPr/>
        </p:nvSpPr>
        <p:spPr bwMode="auto">
          <a:xfrm>
            <a:off x="904875" y="838200"/>
            <a:ext cx="6867525" cy="6096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id-ID" sz="20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KETERAMPILAN MEMBUKA DAN MENUTUP PELAJARAN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utoUpdateAnimBg="0"/>
      <p:bldP spid="593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6"/>
          <p:cNvSpPr>
            <a:spLocks noChangeArrowheads="1"/>
          </p:cNvSpPr>
          <p:nvPr/>
        </p:nvSpPr>
        <p:spPr bwMode="auto">
          <a:xfrm>
            <a:off x="1447800" y="457200"/>
            <a:ext cx="2895600" cy="609600"/>
          </a:xfrm>
          <a:custGeom>
            <a:avLst/>
            <a:gdLst>
              <a:gd name="T0" fmla="*/ 2533650 w 21600"/>
              <a:gd name="T1" fmla="*/ 304800 h 21600"/>
              <a:gd name="T2" fmla="*/ 1447800 w 21600"/>
              <a:gd name="T3" fmla="*/ 609600 h 21600"/>
              <a:gd name="T4" fmla="*/ 361950 w 21600"/>
              <a:gd name="T5" fmla="*/ 304800 h 21600"/>
              <a:gd name="T6" fmla="*/ 14478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533400" y="1509713"/>
            <a:ext cx="7696200" cy="2757487"/>
          </a:xfrm>
          <a:prstGeom prst="rect">
            <a:avLst/>
          </a:prstGeom>
          <a:gradFill rotWithShape="1">
            <a:gsLst>
              <a:gs pos="0">
                <a:schemeClr val="folHlink">
                  <a:alpha val="44000"/>
                </a:schemeClr>
              </a:gs>
              <a:gs pos="100000">
                <a:schemeClr val="folHlink">
                  <a:gamma/>
                  <a:tint val="0"/>
                  <a:invGamma/>
                  <a:alpha val="42999"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3038" indent="-173038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 b="1" i="1">
                <a:solidFill>
                  <a:srgbClr val="0000CC"/>
                </a:solidFill>
                <a:latin typeface="Tahoma" pitchFamily="34" charset="0"/>
              </a:rPr>
              <a:t>Membuka pelajaran: </a:t>
            </a:r>
          </a:p>
          <a:p>
            <a:pPr marL="173038" indent="-173038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latin typeface="Tahoma" pitchFamily="34" charset="0"/>
              </a:rPr>
              <a:t>1. Menimbulkan perhatian.</a:t>
            </a:r>
          </a:p>
          <a:p>
            <a:pPr marL="173038" indent="-173038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latin typeface="Tahoma" pitchFamily="34" charset="0"/>
              </a:rPr>
              <a:t>2. memotivasi siswa</a:t>
            </a:r>
          </a:p>
          <a:p>
            <a:pPr marL="173038" indent="-173038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latin typeface="Tahoma" pitchFamily="34" charset="0"/>
              </a:rPr>
              <a:t>3. Memberikan gambaran model pembelajaran.</a:t>
            </a:r>
          </a:p>
          <a:p>
            <a:pPr marL="173038" indent="-173038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latin typeface="Tahoma" pitchFamily="34" charset="0"/>
              </a:rPr>
              <a:t>4. Memberikan gambaran pendekatan pembelajaran.</a:t>
            </a:r>
          </a:p>
          <a:p>
            <a:pPr marL="173038" indent="-173038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>
                <a:latin typeface="Tahoma" pitchFamily="34" charset="0"/>
              </a:rPr>
              <a:t>5. Melakukan apersepsi.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533400" y="4391025"/>
            <a:ext cx="7772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00CC"/>
                </a:solidFill>
              </a:rPr>
              <a:t>Menutup pelajaran:</a:t>
            </a:r>
            <a:endParaRPr lang="en-US" sz="2400" i="1">
              <a:solidFill>
                <a:srgbClr val="0000CC"/>
              </a:solidFill>
            </a:endParaRPr>
          </a:p>
          <a:p>
            <a:r>
              <a:rPr lang="en-US" sz="2400"/>
              <a:t>1. Mengetahui tingkat keberhasilan.</a:t>
            </a:r>
          </a:p>
          <a:p>
            <a:r>
              <a:rPr lang="en-US" sz="2400"/>
              <a:t>2. Membuat rantai kognitif antara materi sekarang  </a:t>
            </a:r>
          </a:p>
          <a:p>
            <a:r>
              <a:rPr lang="en-US" sz="2400"/>
              <a:t>    dengan yang akan datang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017713" y="411163"/>
            <a:ext cx="1868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>
                <a:solidFill>
                  <a:srgbClr val="0000CC"/>
                </a:solidFill>
              </a:rPr>
              <a:t>TUJUAN</a:t>
            </a:r>
            <a:r>
              <a:rPr lang="en-US" sz="3200"/>
              <a:t> </a:t>
            </a:r>
          </a:p>
        </p:txBody>
      </p:sp>
      <p:sp>
        <p:nvSpPr>
          <p:cNvPr id="52230" name="Rectangle 7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52231" name="Rectangle 8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0425" name="AutoShape 9"/>
          <p:cNvSpPr>
            <a:spLocks noChangeArrowheads="1"/>
          </p:cNvSpPr>
          <p:nvPr/>
        </p:nvSpPr>
        <p:spPr bwMode="auto">
          <a:xfrm>
            <a:off x="6400800" y="762000"/>
            <a:ext cx="2362200" cy="1524000"/>
          </a:xfrm>
          <a:prstGeom prst="irregularSeal2">
            <a:avLst/>
          </a:prstGeom>
          <a:gradFill rotWithShape="1">
            <a:gsLst>
              <a:gs pos="0">
                <a:srgbClr val="FF33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604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build="p" autoUpdateAnimBg="0"/>
      <p:bldP spid="604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7" name="AutoShape 7"/>
          <p:cNvSpPr>
            <a:spLocks noChangeArrowheads="1"/>
          </p:cNvSpPr>
          <p:nvPr/>
        </p:nvSpPr>
        <p:spPr bwMode="auto">
          <a:xfrm>
            <a:off x="1219200" y="1143000"/>
            <a:ext cx="6096000" cy="2438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chemeClr val="folHlink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44" name="AutoShape 4"/>
          <p:cNvSpPr>
            <a:spLocks noChangeArrowheads="1"/>
          </p:cNvSpPr>
          <p:nvPr/>
        </p:nvSpPr>
        <p:spPr bwMode="auto">
          <a:xfrm>
            <a:off x="1295400" y="3810000"/>
            <a:ext cx="5943600" cy="1905000"/>
          </a:xfrm>
          <a:prstGeom prst="flowChartDocument">
            <a:avLst/>
          </a:prstGeom>
          <a:gradFill rotWithShape="1">
            <a:gsLst>
              <a:gs pos="0">
                <a:srgbClr val="00FF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457200"/>
          </a:xfrm>
          <a:prstGeom prst="rect">
            <a:avLst/>
          </a:prstGeom>
          <a:gradFill rotWithShape="1">
            <a:gsLst>
              <a:gs pos="0">
                <a:srgbClr val="009900"/>
              </a:gs>
              <a:gs pos="50000">
                <a:srgbClr val="FFFF00"/>
              </a:gs>
              <a:gs pos="100000">
                <a:srgbClr val="00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53253" name="Rectangle 3"/>
          <p:cNvSpPr>
            <a:spLocks noChangeArrowheads="1"/>
          </p:cNvSpPr>
          <p:nvPr/>
        </p:nvSpPr>
        <p:spPr bwMode="auto">
          <a:xfrm>
            <a:off x="1371600" y="485775"/>
            <a:ext cx="2376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/>
              <a:t>KOMPONEN</a:t>
            </a:r>
            <a:r>
              <a:rPr lang="en-US" sz="2800"/>
              <a:t> 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1295400" y="3810000"/>
            <a:ext cx="60198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66"/>
                </a:solidFill>
              </a:rPr>
              <a:t>Menutup pelajaran</a:t>
            </a:r>
          </a:p>
          <a:p>
            <a:r>
              <a:rPr lang="en-US" sz="2800">
                <a:solidFill>
                  <a:srgbClr val="000066"/>
                </a:solidFill>
              </a:rPr>
              <a:t>1. Meninjau kembali</a:t>
            </a:r>
          </a:p>
          <a:p>
            <a:r>
              <a:rPr lang="en-US" sz="2800">
                <a:solidFill>
                  <a:srgbClr val="000066"/>
                </a:solidFill>
              </a:rPr>
              <a:t>2. Merangkum</a:t>
            </a:r>
          </a:p>
          <a:p>
            <a:r>
              <a:rPr lang="en-US" sz="2800">
                <a:solidFill>
                  <a:srgbClr val="000066"/>
                </a:solidFill>
              </a:rPr>
              <a:t>3. mengevaluasi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1219200" y="1295400"/>
            <a:ext cx="56388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FF3300"/>
                </a:solidFill>
              </a:rPr>
              <a:t>Membuka pelajaran</a:t>
            </a:r>
            <a:endParaRPr lang="en-US" sz="2800">
              <a:solidFill>
                <a:srgbClr val="FF3300"/>
              </a:solidFill>
            </a:endParaRPr>
          </a:p>
          <a:p>
            <a:r>
              <a:rPr lang="en-US" sz="2800">
                <a:solidFill>
                  <a:schemeClr val="tx2"/>
                </a:solidFill>
              </a:rPr>
              <a:t>1. Menarik perhatian siswa</a:t>
            </a:r>
          </a:p>
          <a:p>
            <a:r>
              <a:rPr lang="en-US" sz="2800">
                <a:solidFill>
                  <a:schemeClr val="tx2"/>
                </a:solidFill>
              </a:rPr>
              <a:t>2. Memotivasi siswa</a:t>
            </a:r>
          </a:p>
          <a:p>
            <a:r>
              <a:rPr lang="en-US" sz="2800">
                <a:solidFill>
                  <a:schemeClr val="tx2"/>
                </a:solidFill>
              </a:rPr>
              <a:t>3. Memberi acuan</a:t>
            </a:r>
          </a:p>
          <a:p>
            <a:r>
              <a:rPr lang="en-US" sz="2800">
                <a:solidFill>
                  <a:schemeClr val="tx2"/>
                </a:solidFill>
              </a:rPr>
              <a:t>4. Apersepsi.</a:t>
            </a:r>
            <a:endParaRPr lang="en-US" sz="36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>
            <a:off x="6781800" y="5029200"/>
            <a:ext cx="2133600" cy="1752600"/>
          </a:xfrm>
          <a:prstGeom prst="irregularSeal2">
            <a:avLst/>
          </a:prstGeom>
          <a:gradFill rotWithShape="1">
            <a:gsLst>
              <a:gs pos="0">
                <a:srgbClr val="7647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14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14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nimBg="1"/>
      <p:bldP spid="61444" grpId="0" animBg="1"/>
      <p:bldP spid="61442" grpId="0" animBg="1" autoUpdateAnimBg="0"/>
      <p:bldP spid="61445" grpId="0"/>
      <p:bldP spid="61446" grpId="0"/>
      <p:bldP spid="61448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On-screen Show (4:3)</PresentationFormat>
  <Paragraphs>54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Equity</vt:lpstr>
      <vt:lpstr>Microsoft Clip Gallery</vt:lpstr>
      <vt:lpstr>SBM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SBM </dc:title>
  <dc:creator>Aku</dc:creator>
  <cp:lastModifiedBy>Aku</cp:lastModifiedBy>
  <cp:revision>1</cp:revision>
  <dcterms:created xsi:type="dcterms:W3CDTF">2011-12-08T05:21:40Z</dcterms:created>
  <dcterms:modified xsi:type="dcterms:W3CDTF">2011-12-08T05:22:24Z</dcterms:modified>
</cp:coreProperties>
</file>