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2BD40-ADC4-40A6-8555-D49DC7FC4E71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02AE-22C2-4A7C-A208-2232DB665AD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AE0AF-A439-48E1-800C-C8E6FB968AEB}" type="slidenum">
              <a:rPr lang="en-US"/>
              <a:pPr/>
              <a:t>2</a:t>
            </a:fld>
            <a:endParaRPr lang="en-US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1BC24-D697-453F-8FAD-4242B807D6DA}" type="slidenum">
              <a:rPr lang="en-US"/>
              <a:pPr/>
              <a:t>11</a:t>
            </a:fld>
            <a:endParaRPr lang="en-US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CC5F6-EA3F-4ECF-9DF1-C3F9EC93D895}" type="slidenum">
              <a:rPr lang="en-US"/>
              <a:pPr/>
              <a:t>12</a:t>
            </a:fld>
            <a:endParaRPr lang="en-US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E77CD-9516-4459-B44D-F3D5B6AB4C96}" type="slidenum">
              <a:rPr lang="en-US"/>
              <a:pPr/>
              <a:t>13</a:t>
            </a:fld>
            <a:endParaRPr lang="en-US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7FA76-09C7-49EE-A9FF-3DFFD3D41A5D}" type="slidenum">
              <a:rPr lang="en-US"/>
              <a:pPr/>
              <a:t>14</a:t>
            </a:fld>
            <a:endParaRPr lang="en-US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FD02A-6F2D-45F0-9ABC-1393942E7EA9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7DF08-BC19-4126-8D2B-7AB6F10C2F42}" type="slidenum">
              <a:rPr lang="en-US"/>
              <a:pPr/>
              <a:t>16</a:t>
            </a:fld>
            <a:endParaRPr lang="en-US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D97BF-7DF6-4634-8467-90F9F1D75D4C}" type="slidenum">
              <a:rPr lang="en-US"/>
              <a:pPr/>
              <a:t>17</a:t>
            </a:fld>
            <a:endParaRPr lang="en-US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D1B4F3-EFF3-4C13-9C37-BEE1335A2C4B}" type="slidenum">
              <a:rPr lang="en-US"/>
              <a:pPr/>
              <a:t>3</a:t>
            </a:fld>
            <a:endParaRPr lang="en-US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140DDF-B54E-497E-849D-3F28EBF9E290}" type="slidenum">
              <a:rPr lang="en-US"/>
              <a:pPr/>
              <a:t>4</a:t>
            </a:fld>
            <a:endParaRPr lang="en-US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4E187-D157-4691-A68D-699E628E45B6}" type="slidenum">
              <a:rPr lang="en-US"/>
              <a:pPr/>
              <a:t>5</a:t>
            </a:fld>
            <a:endParaRPr lang="en-US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E67F5-901D-4036-BD10-59D5B2E1FCE1}" type="slidenum">
              <a:rPr lang="en-US"/>
              <a:pPr/>
              <a:t>6</a:t>
            </a:fld>
            <a:endParaRPr lang="en-US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5A124-4B5B-4A6B-8DC3-53A1CA47B1A2}" type="slidenum">
              <a:rPr lang="en-US"/>
              <a:pPr/>
              <a:t>7</a:t>
            </a:fld>
            <a:endParaRPr lang="en-US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F8C55-7072-49A3-B680-F37817603F67}" type="slidenum">
              <a:rPr lang="en-US"/>
              <a:pPr/>
              <a:t>8</a:t>
            </a:fld>
            <a:endParaRPr lang="en-US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CFA67-7D58-48EA-8370-AD64BD1BF73A}" type="slidenum">
              <a:rPr lang="en-US"/>
              <a:pPr/>
              <a:t>9</a:t>
            </a:fld>
            <a:endParaRPr lang="en-US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DE45E-2446-4519-9107-A928F379AD3C}" type="slidenum">
              <a:rPr lang="en-US"/>
              <a:pPr/>
              <a:t>10</a:t>
            </a:fld>
            <a:endParaRPr lang="en-US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B56A0-1B26-41C2-9556-2B2529B41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211B8F-7EF2-4A93-9B70-B3C34F2CEBF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B82DDD1-8668-4EAC-957C-7C506C6BC355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8.png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F:\FILM%20BPS%205.MPG" TargetMode="Externa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17.jpe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STRATEGI BELAJAR MENGAJAR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Unik Ambar Wati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4"/>
          <p:cNvSpPr>
            <a:spLocks noChangeArrowheads="1"/>
          </p:cNvSpPr>
          <p:nvPr/>
        </p:nvSpPr>
        <p:spPr bwMode="auto">
          <a:xfrm>
            <a:off x="0" y="762000"/>
            <a:ext cx="9144000" cy="5867400"/>
          </a:xfrm>
          <a:prstGeom prst="bevel">
            <a:avLst>
              <a:gd name="adj" fmla="val 8551"/>
            </a:avLst>
          </a:prstGeom>
          <a:gradFill rotWithShape="1">
            <a:gsLst>
              <a:gs pos="0">
                <a:srgbClr val="FF9900"/>
              </a:gs>
              <a:gs pos="100000">
                <a:srgbClr val="0000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579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C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KOMPONEN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6629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1. Pertanyaan jelas dan singkat.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2. Pemberian acuan.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3. Pemindahan giliran.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4. Penyebaran pertanyaan.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5. Pemberian waktu berpikir.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6. Antosias terhadap jawaban siswa.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7. Pemberian tuntunan.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8. Urutan pertanyaan.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9. Penggunaan pertanyaan melacak.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6248400" y="1371600"/>
            <a:ext cx="2209800" cy="2133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 autoUpdateAnimBg="0"/>
      <p:bldP spid="70659" grpId="0" build="p" autoUpdateAnimBg="0"/>
      <p:bldP spid="706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057400"/>
            <a:ext cx="7848600" cy="2971800"/>
            <a:chOff x="432" y="1296"/>
            <a:chExt cx="4944" cy="1872"/>
          </a:xfrm>
        </p:grpSpPr>
        <p:sp>
          <p:nvSpPr>
            <p:cNvPr id="62471" name="AutoShape 2"/>
            <p:cNvSpPr>
              <a:spLocks noChangeArrowheads="1"/>
            </p:cNvSpPr>
            <p:nvPr/>
          </p:nvSpPr>
          <p:spPr bwMode="auto">
            <a:xfrm rot="10800000">
              <a:off x="432" y="1296"/>
              <a:ext cx="4944" cy="1872"/>
            </a:xfrm>
            <a:prstGeom prst="wedgeRectCallout">
              <a:avLst>
                <a:gd name="adj1" fmla="val -611"/>
                <a:gd name="adj2" fmla="val 70565"/>
              </a:avLst>
            </a:prstGeom>
            <a:solidFill>
              <a:srgbClr val="99FF33"/>
            </a:solidFill>
            <a:ln w="76200" cap="rnd" cmpd="tri">
              <a:solidFill>
                <a:srgbClr val="CCFF33"/>
              </a:solidFill>
              <a:prstDash val="sysDot"/>
              <a:miter lim="800000"/>
              <a:headEnd/>
              <a:tailEnd/>
            </a:ln>
          </p:spPr>
          <p:txBody>
            <a:bodyPr rot="10800000"/>
            <a:lstStyle/>
            <a:p>
              <a:pPr algn="ctr" eaLnBrk="0" hangingPunct="0"/>
              <a:endParaRPr lang="id-ID" sz="2400">
                <a:solidFill>
                  <a:srgbClr val="99FF33"/>
                </a:solidFill>
                <a:latin typeface="Times New Roman" pitchFamily="18" charset="0"/>
              </a:endParaRPr>
            </a:p>
          </p:txBody>
        </p:sp>
        <p:sp>
          <p:nvSpPr>
            <p:cNvPr id="62472" name="Text Box 4"/>
            <p:cNvSpPr txBox="1">
              <a:spLocks noChangeArrowheads="1"/>
            </p:cNvSpPr>
            <p:nvPr/>
          </p:nvSpPr>
          <p:spPr bwMode="auto">
            <a:xfrm>
              <a:off x="624" y="1440"/>
              <a:ext cx="4512" cy="1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0033CC"/>
                  </a:solidFill>
                  <a:latin typeface="Cooper Black" pitchFamily="18" charset="0"/>
                </a:rPr>
                <a:t>Penguatan adalah tanggapan guru terhadap perilaku siswa yang memungkinkan dapat terulangnya kembali perilaku tersebut.</a:t>
              </a:r>
            </a:p>
          </p:txBody>
        </p:sp>
      </p:grp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304800" y="914400"/>
            <a:ext cx="7086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gency FB"/>
              </a:rPr>
              <a:t>KETERAMPILAN MEMBERIKAN PENGUATAN</a:t>
            </a:r>
          </a:p>
        </p:txBody>
      </p:sp>
      <p:pic>
        <p:nvPicPr>
          <p:cNvPr id="30726" name="Picture 6" descr="THMBSUP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762000"/>
            <a:ext cx="9144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WordArt 8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0400" y="6019800"/>
            <a:ext cx="1466850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Contoh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0" y="6096000"/>
            <a:ext cx="609600" cy="304800"/>
          </a:xfrm>
          <a:prstGeom prst="homePlat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Clik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3.98844E-6 L 1.11022E-16 -3.988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2.19653E-6 L 0.66667 2.19653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8" grpId="0" animBg="1"/>
      <p:bldP spid="307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FILM BPS 5.MPG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1295400" y="671513"/>
            <a:ext cx="6629400" cy="542448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196" fill="hold"/>
                                        <p:tgtEl>
                                          <p:spTgt spid="337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79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37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2286000"/>
            <a:ext cx="9144000" cy="222885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  <a:latin typeface="Tahoma" pitchFamily="34" charset="0"/>
              </a:rPr>
              <a:t>1</a:t>
            </a:r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. Menumbuhkan perhatian siswa.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2. Memelihara motivasi belajar siswa. 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3. Meminimalkan perilaku negatif dan mendorong tumbuhnya perilaku positif.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7016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latin typeface="Tahoma" pitchFamily="34" charset="0"/>
              </a:rPr>
              <a:t>TUJUAN </a:t>
            </a:r>
          </a:p>
        </p:txBody>
      </p:sp>
      <p:pic>
        <p:nvPicPr>
          <p:cNvPr id="64516" name="Picture 4" descr="j03012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4876800"/>
            <a:ext cx="1830388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9" name="Picture 5" descr="j018332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838200"/>
            <a:ext cx="682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6" descr="MCj0415464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4876800"/>
            <a:ext cx="16002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7 0.00555 L 0.296 0.00555 " pathEditMode="relative" ptsTypes="AA">
                                      <p:cBhvr>
                                        <p:cTn id="12" dur="2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 autoUpdateAnimBg="0"/>
      <p:bldP spid="727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1371600" y="914400"/>
            <a:ext cx="3124200" cy="838200"/>
          </a:xfrm>
          <a:custGeom>
            <a:avLst/>
            <a:gdLst>
              <a:gd name="T0" fmla="*/ 2733675 w 21600"/>
              <a:gd name="T1" fmla="*/ 419100 h 21600"/>
              <a:gd name="T2" fmla="*/ 1562100 w 21600"/>
              <a:gd name="T3" fmla="*/ 838200 h 21600"/>
              <a:gd name="T4" fmla="*/ 390525 w 21600"/>
              <a:gd name="T5" fmla="*/ 419100 h 21600"/>
              <a:gd name="T6" fmla="*/ 15621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828800" y="10048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  <a:latin typeface="Times New Roman" pitchFamily="18" charset="0"/>
              </a:rPr>
              <a:t>KOMPONEN</a:t>
            </a:r>
            <a:r>
              <a:rPr lang="en-US" sz="2800">
                <a:solidFill>
                  <a:srgbClr val="FF33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7315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1. Penguatan secara verbal.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2. Penguatan dengan menggunakan mimik dan gerakan badan.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3. Penguatan dengan cara mendekati.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4. Penguatan dengan memberikan kegiatan yang menyenangkan.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5. Penguatan berupa simbul dan berda.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7010400" y="152400"/>
            <a:ext cx="1828800" cy="1752600"/>
          </a:xfrm>
          <a:prstGeom prst="irregularSeal2">
            <a:avLst/>
          </a:prstGeom>
          <a:gradFill rotWithShape="1">
            <a:gsLst>
              <a:gs pos="0">
                <a:srgbClr val="7647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3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  <p:bldP spid="73732" grpId="0" build="p" autoUpdateAnimBg="0"/>
      <p:bldP spid="737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0" y="2590800"/>
            <a:ext cx="9144000" cy="2971800"/>
          </a:xfrm>
          <a:prstGeom prst="bevel">
            <a:avLst>
              <a:gd name="adj" fmla="val 9616"/>
            </a:avLst>
          </a:prstGeom>
          <a:gradFill rotWithShape="1">
            <a:gsLst>
              <a:gs pos="0">
                <a:srgbClr val="000066"/>
              </a:gs>
              <a:gs pos="50000">
                <a:srgbClr val="FF3300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solidFill>
                <a:srgbClr val="FF9900"/>
              </a:solidFill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KETERAMPILAN MENGADAKAN VARIASI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85800" y="3124200"/>
            <a:ext cx="7239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Yang dimaksud dengan variasi dalam pembelajaran adalah perubahan yang dilakukan guru dalam kegiatan pembelajaran yang yang meliputi gaya mengajar, penggunaan media pembelajaran, dan pola interaksi dengan siswa.</a:t>
            </a:r>
          </a:p>
        </p:txBody>
      </p:sp>
      <p:pic>
        <p:nvPicPr>
          <p:cNvPr id="74757" name="Picture 5" descr="MCj039752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1295400"/>
            <a:ext cx="1447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8" name="Picture 6" descr="MCj0397444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376363"/>
            <a:ext cx="1446213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  <p:bldP spid="7475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0" y="4572000"/>
            <a:ext cx="4038600" cy="1981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5191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76078"/>
                  <a:invGamma/>
                  <a:alpha val="67999"/>
                </a:schemeClr>
              </a:gs>
              <a:gs pos="50000">
                <a:schemeClr val="accent1">
                  <a:alpha val="67000"/>
                </a:schemeClr>
              </a:gs>
              <a:gs pos="100000">
                <a:schemeClr val="accent1">
                  <a:gamma/>
                  <a:tint val="76078"/>
                  <a:invGamma/>
                  <a:alpha val="67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folHlink"/>
                </a:solidFill>
                <a:latin typeface="Times New Roman" pitchFamily="18" charset="0"/>
              </a:rPr>
              <a:t>TUJUAN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6096000" cy="2647950"/>
          </a:xfrm>
          <a:prstGeom prst="rect">
            <a:avLst/>
          </a:prstGeom>
          <a:gradFill rotWithShape="1">
            <a:gsLst>
              <a:gs pos="0">
                <a:srgbClr val="FF6600">
                  <a:alpha val="56000"/>
                </a:srgbClr>
              </a:gs>
              <a:gs pos="100000">
                <a:schemeClr val="bg1">
                  <a:alpha val="43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1. Menjadikan proses belajar mengajar lebih hidup.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2. Menjadikan proses belajar mengajar lebih menarik.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3. Mendorong siswa ikut aktif terlibat dalam proses belajar mengajar.</a:t>
            </a:r>
          </a:p>
        </p:txBody>
      </p:sp>
      <p:pic>
        <p:nvPicPr>
          <p:cNvPr id="67589" name="Picture 4" descr="MCj0397504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1447800"/>
            <a:ext cx="22098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5" descr="MCj0397490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4953000"/>
            <a:ext cx="182562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7592" name="Rectangle 7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757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78" grpId="0" build="p" autoUpdateAnimBg="0"/>
      <p:bldP spid="757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6413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Tahoma" pitchFamily="34" charset="0"/>
              </a:rPr>
              <a:t>KOMPONEN</a:t>
            </a:r>
          </a:p>
        </p:txBody>
      </p:sp>
      <p:sp>
        <p:nvSpPr>
          <p:cNvPr id="76803" name="Text Box 3" descr="Vortec space"/>
          <p:cNvSpPr txBox="1">
            <a:spLocks noChangeArrowheads="1"/>
          </p:cNvSpPr>
          <p:nvPr/>
        </p:nvSpPr>
        <p:spPr bwMode="auto">
          <a:xfrm>
            <a:off x="1219200" y="1752600"/>
            <a:ext cx="6705600" cy="37433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1. Variasi suara.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2. Variasi kontak pandang.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3. Variasi gerak tubuh/mimik.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4. Variasi posisi.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5. Variasi penggunaan media pembelajaran.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6. Variasi interaksi.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7. Penggunaan kesenyapan. 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68613" name="Picture 5" descr="j03012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1219200"/>
            <a:ext cx="1371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2000" fill="hold"/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20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  <p:bldP spid="76802" grpId="1" build="allAtOnce" animBg="1"/>
      <p:bldP spid="768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7"/>
          <p:cNvSpPr>
            <a:spLocks noChangeArrowheads="1"/>
          </p:cNvSpPr>
          <p:nvPr/>
        </p:nvSpPr>
        <p:spPr bwMode="auto">
          <a:xfrm>
            <a:off x="152400" y="1524000"/>
            <a:ext cx="7696200" cy="1447800"/>
          </a:xfrm>
          <a:prstGeom prst="flowChartPreparation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latin typeface="Tahoma" pitchFamily="34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371600" y="1676400"/>
            <a:ext cx="556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Menjelaskan adalah memberikan informasi yang diorganisasi secara sistematik kepada siswa</a:t>
            </a:r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981200" y="3124200"/>
          <a:ext cx="3962400" cy="2430463"/>
        </p:xfrm>
        <a:graphic>
          <a:graphicData uri="http://schemas.openxmlformats.org/presentationml/2006/ole">
            <p:oleObj spid="_x0000_s1026" name="Clip" r:id="rId6" imgW="4539600" imgH="3497040" progId="MS_ClipArt_Gallery.2">
              <p:embed/>
            </p:oleObj>
          </a:graphicData>
        </a:graphic>
      </p:graphicFrame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524000" y="685800"/>
            <a:ext cx="4724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gency FB"/>
              </a:rPr>
              <a:t>KETERAMPILAN MENJELASKAN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0" y="6553200"/>
            <a:ext cx="9144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7239000" y="762000"/>
            <a:ext cx="838200" cy="8382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24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utoUpdateAnimBg="0"/>
      <p:bldP spid="624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0" y="1524000"/>
            <a:ext cx="7162800" cy="44196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00"/>
              </a:gs>
              <a:gs pos="50000">
                <a:schemeClr val="folHlink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00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Tahoma" pitchFamily="34" charset="0"/>
              </a:rPr>
              <a:t>TUJUAN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990600" y="2133600"/>
            <a:ext cx="5562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1. Membantu siswa memahami permasalahan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2. Membantu siswa memahami konsep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3. Melibatkan siswa berpikir</a:t>
            </a:r>
          </a:p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4. Mendapatkan balikan dari siswa tentang tingkat pemahaman</a:t>
            </a:r>
          </a:p>
        </p:txBody>
      </p:sp>
      <p:pic>
        <p:nvPicPr>
          <p:cNvPr id="54277" name="Picture 5" descr="angkat tang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038600"/>
            <a:ext cx="1676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7543800" y="2209800"/>
            <a:ext cx="1143000" cy="1524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634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  <p:bldP spid="63491" grpId="0" autoUpdateAnimBg="0"/>
      <p:bldP spid="634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7"/>
          <p:cNvSpPr>
            <a:spLocks noChangeArrowheads="1"/>
          </p:cNvSpPr>
          <p:nvPr/>
        </p:nvSpPr>
        <p:spPr bwMode="auto">
          <a:xfrm>
            <a:off x="0" y="1295400"/>
            <a:ext cx="9144000" cy="4953000"/>
          </a:xfrm>
          <a:prstGeom prst="flowChartPredefinedProcess">
            <a:avLst/>
          </a:prstGeom>
          <a:solidFill>
            <a:schemeClr val="hlink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50000">
                <a:srgbClr val="FFCC66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KOMPONEN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219200" y="1752600"/>
            <a:ext cx="6705600" cy="37433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99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6075" indent="-346075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latin typeface="Tahoma" pitchFamily="34" charset="0"/>
              </a:rPr>
              <a:t>Kejelasan akan kata-kata, ungkapan suara dan penggunaan kalimat</a:t>
            </a:r>
          </a:p>
          <a:p>
            <a:pPr marL="346075" indent="-346075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latin typeface="Tahoma" pitchFamily="34" charset="0"/>
              </a:rPr>
              <a:t>Penggunaan contoh dan ilustrasi yang kontektual</a:t>
            </a:r>
          </a:p>
          <a:p>
            <a:pPr marL="346075" indent="-346075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latin typeface="Tahoma" pitchFamily="34" charset="0"/>
              </a:rPr>
              <a:t>Pemberian tekanan pada hal-hal yang dianggap penting </a:t>
            </a:r>
          </a:p>
          <a:p>
            <a:pPr marL="346075" indent="-346075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latin typeface="Tahoma" pitchFamily="34" charset="0"/>
              </a:rPr>
              <a:t>Mendorong siswa untuk memberkan balikan</a:t>
            </a:r>
          </a:p>
          <a:p>
            <a:pPr marL="346075" indent="-346075" eaLnBrk="0" hangingPunct="0">
              <a:spcBef>
                <a:spcPct val="50000"/>
              </a:spcBef>
              <a:defRPr/>
            </a:pPr>
            <a:endParaRPr lang="en-US" sz="2400">
              <a:latin typeface="Tahoma" pitchFamily="34" charset="0"/>
            </a:endParaRPr>
          </a:p>
        </p:txBody>
      </p:sp>
      <p:sp>
        <p:nvSpPr>
          <p:cNvPr id="55301" name="Rectangle 8"/>
          <p:cNvSpPr>
            <a:spLocks noChangeArrowheads="1"/>
          </p:cNvSpPr>
          <p:nvPr/>
        </p:nvSpPr>
        <p:spPr bwMode="auto">
          <a:xfrm>
            <a:off x="0" y="1295400"/>
            <a:ext cx="1066800" cy="4953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8077200" y="1295400"/>
            <a:ext cx="1066800" cy="4953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 autoUpdateAnimBg="0"/>
      <p:bldP spid="6451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6"/>
          <p:cNvSpPr>
            <a:spLocks noChangeArrowheads="1"/>
          </p:cNvSpPr>
          <p:nvPr/>
        </p:nvSpPr>
        <p:spPr bwMode="auto">
          <a:xfrm>
            <a:off x="0" y="1066800"/>
            <a:ext cx="9144000" cy="4876800"/>
          </a:xfrm>
          <a:prstGeom prst="flowChartInternalStorage">
            <a:avLst/>
          </a:prstGeom>
          <a:solidFill>
            <a:schemeClr val="accent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981200" y="2743200"/>
            <a:ext cx="6324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Mengelola kelas adalah menciptakan dan memelihara kondisi belajar yang obtimal bagi siswa dan mengendalikan kekondisi belajar yang obtimal apabila terjadi gangguan dalam proses pembelajaran.</a:t>
            </a:r>
          </a:p>
        </p:txBody>
      </p:sp>
      <p:sp>
        <p:nvSpPr>
          <p:cNvPr id="56324" name="WordArt 5"/>
          <p:cNvSpPr>
            <a:spLocks noChangeArrowheads="1" noChangeShapeType="1" noTextEdit="1"/>
          </p:cNvSpPr>
          <p:nvPr/>
        </p:nvSpPr>
        <p:spPr bwMode="auto">
          <a:xfrm>
            <a:off x="2209800" y="1295400"/>
            <a:ext cx="4876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gency FB"/>
              </a:rPr>
              <a:t>KETERAMPILAN MENGELOLA KELAS</a:t>
            </a: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auto">
          <a:xfrm>
            <a:off x="381000" y="1066800"/>
            <a:ext cx="990600" cy="9144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5632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" y="4752975"/>
            <a:ext cx="1747838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6" name="AutoShape 10"/>
          <p:cNvSpPr>
            <a:spLocks noChangeArrowheads="1"/>
          </p:cNvSpPr>
          <p:nvPr/>
        </p:nvSpPr>
        <p:spPr bwMode="auto">
          <a:xfrm>
            <a:off x="381000" y="2590800"/>
            <a:ext cx="1066800" cy="1066800"/>
          </a:xfrm>
          <a:prstGeom prst="irregularSeal1">
            <a:avLst/>
          </a:prstGeom>
          <a:gradFill rotWithShape="1">
            <a:gsLst>
              <a:gs pos="0">
                <a:srgbClr val="762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1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2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 autoUpdateAnimBg="0"/>
      <p:bldP spid="65543" grpId="0" animBg="1"/>
      <p:bldP spid="65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609600"/>
            <a:ext cx="6324600" cy="5794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33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FFFF99"/>
                </a:solidFill>
                <a:latin typeface="Times New Roman" pitchFamily="18" charset="0"/>
              </a:rPr>
              <a:t>TUJUAN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6019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ahoma" pitchFamily="34" charset="0"/>
              </a:rPr>
              <a:t>Mendorong siswa mengembangkan tanggung-jawab individu terhadap tingkah laku. 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ahoma" pitchFamily="34" charset="0"/>
              </a:rPr>
              <a:t>Membantu siswa mengerti arah tingkah laku yang sesuai.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ahoma" pitchFamily="34" charset="0"/>
              </a:rPr>
              <a:t>Menimbulkan rasa berkewajiban melibatkan diri dalam tugas dan tingkah laku yang wajar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371600" y="3276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57349" name="Rectangle 7"/>
          <p:cNvSpPr>
            <a:spLocks noChangeArrowheads="1"/>
          </p:cNvSpPr>
          <p:nvPr/>
        </p:nvSpPr>
        <p:spPr bwMode="auto">
          <a:xfrm>
            <a:off x="0" y="6581775"/>
            <a:ext cx="9144000" cy="304800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57350" name="Picture 8" descr="guru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25" y="2667000"/>
            <a:ext cx="23018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autoUpdateAnimBg="0"/>
      <p:bldP spid="665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imes New Roman" pitchFamily="18" charset="0"/>
              </a:rPr>
              <a:t>PREFENTIF: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990600" y="1584325"/>
            <a:ext cx="6934200" cy="82232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1. Memberi petunjuk yang jelas mengenai kegiatan yang akan dilakukan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990600" y="2438400"/>
            <a:ext cx="6934200" cy="822325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0" hangingPunct="0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</a:rPr>
              <a:t>2. Membagi perhatian dengan memperhatikan semua kegiatan yang dilakukan siswa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990600" y="3276600"/>
            <a:ext cx="6934200" cy="8223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3. Tanggap terhadap semua kegiatan yang dilakukan siswa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imes New Roman" pitchFamily="18" charset="0"/>
              </a:rPr>
              <a:t>REPRESIF</a:t>
            </a:r>
            <a:r>
              <a:rPr lang="en-US" sz="2400">
                <a:latin typeface="Times New Roman" pitchFamily="18" charset="0"/>
              </a:rPr>
              <a:t>: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990600" y="4648200"/>
            <a:ext cx="693420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1. Menegur siswa yang membuat kekacauan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990600" y="5105400"/>
            <a:ext cx="6934200" cy="4572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imes New Roman" pitchFamily="18" charset="0"/>
              </a:rPr>
              <a:t>2. Segera menangani masalah bila terjadi pada siswa</a:t>
            </a:r>
          </a:p>
        </p:txBody>
      </p:sp>
      <p:sp>
        <p:nvSpPr>
          <p:cNvPr id="58377" name="WordArt 11"/>
          <p:cNvSpPr>
            <a:spLocks noChangeArrowheads="1" noChangeShapeType="1" noTextEdit="1"/>
          </p:cNvSpPr>
          <p:nvPr/>
        </p:nvSpPr>
        <p:spPr bwMode="auto">
          <a:xfrm>
            <a:off x="2362200" y="533400"/>
            <a:ext cx="30003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KOMPONEN</a:t>
            </a:r>
          </a:p>
        </p:txBody>
      </p:sp>
      <p:sp>
        <p:nvSpPr>
          <p:cNvPr id="67596" name="AutoShape 12"/>
          <p:cNvSpPr>
            <a:spLocks noChangeArrowheads="1"/>
          </p:cNvSpPr>
          <p:nvPr/>
        </p:nvSpPr>
        <p:spPr bwMode="auto">
          <a:xfrm>
            <a:off x="6705600" y="304800"/>
            <a:ext cx="1143000" cy="990600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675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  <p:bldP spid="67588" grpId="0" build="p" autoUpdateAnimBg="0"/>
      <p:bldP spid="67589" grpId="0" build="p" autoUpdateAnimBg="0"/>
      <p:bldP spid="67590" grpId="0" build="p" autoUpdateAnimBg="0"/>
      <p:bldP spid="67591" grpId="0" build="p" autoUpdateAnimBg="0"/>
      <p:bldP spid="67592" grpId="0" build="p" autoUpdateAnimBg="0"/>
      <p:bldP spid="67593" grpId="0" build="p" autoUpdateAnimBg="0"/>
      <p:bldP spid="675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5"/>
          <p:cNvSpPr>
            <a:spLocks noChangeArrowheads="1"/>
          </p:cNvSpPr>
          <p:nvPr/>
        </p:nvSpPr>
        <p:spPr bwMode="auto">
          <a:xfrm rot="-5400000">
            <a:off x="4876800" y="2362200"/>
            <a:ext cx="4229100" cy="3238500"/>
          </a:xfrm>
          <a:prstGeom prst="flowChartPredefinedProcess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5334000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Stencil" pitchFamily="82" charset="0"/>
              </a:rPr>
              <a:t>KETERAMPILAN BERTANYA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4724400" cy="420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>
                <a:latin typeface="Tahoma" pitchFamily="34" charset="0"/>
              </a:rPr>
              <a:t>Keterampilan bertanya merupakan kemampuan bagaimana guru menyampaikan pertanyaan kepada siswa dalam proses pembelajaran baik pertanyaan dasar maupun pertanyaan lanjut.</a:t>
            </a:r>
          </a:p>
        </p:txBody>
      </p:sp>
      <p:pic>
        <p:nvPicPr>
          <p:cNvPr id="59397" name="Picture 4" descr="angkat tang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6875" y="2514600"/>
            <a:ext cx="30480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 autoUpdateAnimBg="0"/>
      <p:bldP spid="686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762000" y="304800"/>
            <a:ext cx="2743200" cy="1447800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6600"/>
                </a:solidFill>
              </a:rPr>
              <a:t>TUJUAN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19177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1. Dapat menyampaikan pertanyaan yang mudah dipahami siswa.</a:t>
            </a:r>
          </a:p>
          <a:p>
            <a:pPr marL="346075" indent="-346075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2. Memungkinkan keberanian siswa untuk mengajukan pendapat/menyampaikan jawaban.</a:t>
            </a:r>
          </a:p>
          <a:p>
            <a:pPr marL="346075" indent="-346075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3. Mendorong semangat siswa partisipasi dalam proses pembelajaran </a:t>
            </a:r>
          </a:p>
        </p:txBody>
      </p:sp>
      <p:sp>
        <p:nvSpPr>
          <p:cNvPr id="60420" name="AutoShape 5"/>
          <p:cNvSpPr>
            <a:spLocks noChangeArrowheads="1"/>
          </p:cNvSpPr>
          <p:nvPr/>
        </p:nvSpPr>
        <p:spPr bwMode="auto">
          <a:xfrm>
            <a:off x="0" y="6477000"/>
            <a:ext cx="9144000" cy="4572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69638" name="Picture 6" descr="FINGER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4488" y="533400"/>
            <a:ext cx="11795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7" descr="MCj0397464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3962400"/>
            <a:ext cx="1900238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24855E-7 L -0.56042 0.0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On-screen Show (4:3)</PresentationFormat>
  <Paragraphs>88</Paragraphs>
  <Slides>17</Slides>
  <Notes>16</Notes>
  <HiddenSlides>0</HiddenSlides>
  <MMClips>1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Metro</vt:lpstr>
      <vt:lpstr>Microsoft Clip Gallery</vt:lpstr>
      <vt:lpstr>STRATEGI BELAJAR MENGAJAR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BELAJAR MENGAJAR</dc:title>
  <dc:creator>Aku</dc:creator>
  <cp:lastModifiedBy>Aku</cp:lastModifiedBy>
  <cp:revision>1</cp:revision>
  <dcterms:created xsi:type="dcterms:W3CDTF">2011-12-08T05:23:07Z</dcterms:created>
  <dcterms:modified xsi:type="dcterms:W3CDTF">2011-12-08T05:23:54Z</dcterms:modified>
</cp:coreProperties>
</file>