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56" r:id="rId3"/>
    <p:sldId id="290" r:id="rId4"/>
    <p:sldId id="261" r:id="rId5"/>
    <p:sldId id="262" r:id="rId6"/>
    <p:sldId id="263" r:id="rId7"/>
    <p:sldId id="260" r:id="rId8"/>
    <p:sldId id="257" r:id="rId9"/>
    <p:sldId id="258" r:id="rId10"/>
    <p:sldId id="264" r:id="rId11"/>
    <p:sldId id="285" r:id="rId12"/>
    <p:sldId id="287" r:id="rId13"/>
    <p:sldId id="268" r:id="rId14"/>
    <p:sldId id="269" r:id="rId15"/>
    <p:sldId id="270" r:id="rId16"/>
    <p:sldId id="271" r:id="rId17"/>
    <p:sldId id="272" r:id="rId18"/>
    <p:sldId id="273" r:id="rId19"/>
    <p:sldId id="274" r:id="rId20"/>
    <p:sldId id="275" r:id="rId21"/>
    <p:sldId id="276" r:id="rId22"/>
    <p:sldId id="277" r:id="rId23"/>
    <p:sldId id="278" r:id="rId24"/>
    <p:sldId id="294" r:id="rId25"/>
    <p:sldId id="279" r:id="rId26"/>
    <p:sldId id="280" r:id="rId27"/>
    <p:sldId id="281" r:id="rId28"/>
    <p:sldId id="282" r:id="rId29"/>
    <p:sldId id="283" r:id="rId30"/>
    <p:sldId id="292" r:id="rId31"/>
    <p:sldId id="293" r:id="rId32"/>
    <p:sldId id="266" r:id="rId33"/>
    <p:sldId id="288" r:id="rId34"/>
    <p:sldId id="291" r:id="rId35"/>
    <p:sldId id="267" r:id="rId36"/>
    <p:sldId id="259"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B7D6F82-94AF-486E-BEFF-8B623A7D6E7D}" type="datetimeFigureOut">
              <a:rPr lang="id-ID" smtClean="0"/>
              <a:t>21/09/2015</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0095640-0931-44BD-A62A-2A4C9EC5F78D}"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D6F82-94AF-486E-BEFF-8B623A7D6E7D}" type="datetimeFigureOut">
              <a:rPr lang="id-ID" smtClean="0"/>
              <a:t>21/09/2015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D6F82-94AF-486E-BEFF-8B623A7D6E7D}" type="datetimeFigureOut">
              <a:rPr lang="id-ID" smtClean="0"/>
              <a:t>21/09/2015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1534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 y="685800"/>
            <a:ext cx="8229600" cy="5410200"/>
          </a:xfrm>
        </p:spPr>
        <p:txBody>
          <a:bodyPr/>
          <a:lstStyle/>
          <a:p>
            <a:pPr lvl="0"/>
            <a:endParaRPr lang="en-US" noProof="0"/>
          </a:p>
        </p:txBody>
      </p:sp>
      <p:sp>
        <p:nvSpPr>
          <p:cNvPr id="4" name="Date Placeholder 3"/>
          <p:cNvSpPr>
            <a:spLocks noGrp="1"/>
          </p:cNvSpPr>
          <p:nvPr>
            <p:ph type="dt" sz="half" idx="10"/>
          </p:nvPr>
        </p:nvSpPr>
        <p:spPr>
          <a:xfrm>
            <a:off x="0" y="6553200"/>
            <a:ext cx="1905000" cy="3048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553200"/>
            <a:ext cx="2895600" cy="3048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39000" y="6553200"/>
            <a:ext cx="1905000" cy="304800"/>
          </a:xfrm>
        </p:spPr>
        <p:txBody>
          <a:bodyPr/>
          <a:lstStyle>
            <a:lvl1pPr>
              <a:defRPr/>
            </a:lvl1pPr>
          </a:lstStyle>
          <a:p>
            <a:pPr>
              <a:defRPr/>
            </a:pPr>
            <a:fld id="{484D2F09-1401-4637-85A5-4350819EEE22}" type="slidenum">
              <a:rPr lang="en-US"/>
              <a:pPr>
                <a:defRPr/>
              </a:pPr>
              <a:t>‹#›</a:t>
            </a:fld>
            <a:endParaRPr lang="en-US"/>
          </a:p>
        </p:txBody>
      </p:sp>
    </p:spTree>
    <p:extLst>
      <p:ext uri="{BB962C8B-B14F-4D97-AF65-F5344CB8AC3E}">
        <p14:creationId xmlns:p14="http://schemas.microsoft.com/office/powerpoint/2010/main" val="2392886850"/>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id-ID"/>
          </a:p>
        </p:txBody>
      </p:sp>
      <p:sp>
        <p:nvSpPr>
          <p:cNvPr id="4" name="Rectangle 5"/>
          <p:cNvSpPr>
            <a:spLocks noGrp="1" noChangeArrowheads="1"/>
          </p:cNvSpPr>
          <p:nvPr>
            <p:ph type="ftr" sz="quarter" idx="11"/>
          </p:nvPr>
        </p:nvSpPr>
        <p:spPr>
          <a:ln/>
        </p:spPr>
        <p:txBody>
          <a:bodyPr/>
          <a:lstStyle>
            <a:lvl1pPr>
              <a:defRPr/>
            </a:lvl1pPr>
          </a:lstStyle>
          <a:p>
            <a:pPr>
              <a:defRPr/>
            </a:pPr>
            <a:endParaRPr lang="id-ID"/>
          </a:p>
        </p:txBody>
      </p:sp>
      <p:sp>
        <p:nvSpPr>
          <p:cNvPr id="5" name="Rectangle 6"/>
          <p:cNvSpPr>
            <a:spLocks noGrp="1" noChangeArrowheads="1"/>
          </p:cNvSpPr>
          <p:nvPr>
            <p:ph type="sldNum" sz="quarter" idx="12"/>
          </p:nvPr>
        </p:nvSpPr>
        <p:spPr>
          <a:ln/>
        </p:spPr>
        <p:txBody>
          <a:bodyPr/>
          <a:lstStyle>
            <a:lvl1pPr>
              <a:defRPr/>
            </a:lvl1pPr>
          </a:lstStyle>
          <a:p>
            <a:pPr>
              <a:defRPr/>
            </a:pPr>
            <a:fld id="{3456DA5C-21A3-4DE8-BF0E-0FB960E7C478}" type="slidenum">
              <a:rPr lang="id-ID" altLang="en-US"/>
              <a:pPr>
                <a:defRPr/>
              </a:pPr>
              <a:t>‹#›</a:t>
            </a:fld>
            <a:endParaRPr lang="en-US" sz="1800"/>
          </a:p>
        </p:txBody>
      </p:sp>
    </p:spTree>
    <p:extLst>
      <p:ext uri="{BB962C8B-B14F-4D97-AF65-F5344CB8AC3E}">
        <p14:creationId xmlns:p14="http://schemas.microsoft.com/office/powerpoint/2010/main" val="117466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D5994C-2AFD-4F6E-BE30-810EB41DB230}" type="slidenum">
              <a:rPr lang="en-US"/>
              <a:pPr>
                <a:defRPr/>
              </a:pPr>
              <a:t>‹#›</a:t>
            </a:fld>
            <a:endParaRPr lang="en-US"/>
          </a:p>
        </p:txBody>
      </p:sp>
    </p:spTree>
    <p:extLst>
      <p:ext uri="{BB962C8B-B14F-4D97-AF65-F5344CB8AC3E}">
        <p14:creationId xmlns:p14="http://schemas.microsoft.com/office/powerpoint/2010/main" val="191599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EF196-CE3B-4DE7-B42D-BADEC79F92A1}" type="slidenum">
              <a:rPr lang="en-US"/>
              <a:pPr>
                <a:defRPr/>
              </a:pPr>
              <a:t>‹#›</a:t>
            </a:fld>
            <a:endParaRPr lang="en-US"/>
          </a:p>
        </p:txBody>
      </p:sp>
    </p:spTree>
    <p:extLst>
      <p:ext uri="{BB962C8B-B14F-4D97-AF65-F5344CB8AC3E}">
        <p14:creationId xmlns:p14="http://schemas.microsoft.com/office/powerpoint/2010/main" val="273956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D6F82-94AF-486E-BEFF-8B623A7D6E7D}" type="datetimeFigureOut">
              <a:rPr lang="id-ID" smtClean="0"/>
              <a:t>21/09/2015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7D6F82-94AF-486E-BEFF-8B623A7D6E7D}" type="datetimeFigureOut">
              <a:rPr lang="id-ID" smtClean="0"/>
              <a:t>21/09/2015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B7D6F82-94AF-486E-BEFF-8B623A7D6E7D}" type="datetimeFigureOut">
              <a:rPr lang="id-ID" smtClean="0"/>
              <a:t>21/09/2015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0095640-0931-44BD-A62A-2A4C9EC5F78D}"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D6F82-94AF-486E-BEFF-8B623A7D6E7D}" type="datetimeFigureOut">
              <a:rPr lang="id-ID" smtClean="0"/>
              <a:t>21/09/2015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7D6F82-94AF-486E-BEFF-8B623A7D6E7D}" type="datetimeFigureOut">
              <a:rPr lang="id-ID" smtClean="0"/>
              <a:t>21/09/2015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6F82-94AF-486E-BEFF-8B623A7D6E7D}" type="datetimeFigureOut">
              <a:rPr lang="id-ID" smtClean="0"/>
              <a:t>21/09/2015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7D6F82-94AF-486E-BEFF-8B623A7D6E7D}" type="datetimeFigureOut">
              <a:rPr lang="id-ID" smtClean="0"/>
              <a:t>21/09/2015</a:t>
            </a:fld>
            <a:endParaRPr lang="id-ID"/>
          </a:p>
        </p:txBody>
      </p:sp>
      <p:sp>
        <p:nvSpPr>
          <p:cNvPr id="7" name="Slide Number Placeholder 6"/>
          <p:cNvSpPr>
            <a:spLocks noGrp="1"/>
          </p:cNvSpPr>
          <p:nvPr>
            <p:ph type="sldNum" sz="quarter" idx="12"/>
          </p:nvPr>
        </p:nvSpPr>
        <p:spPr/>
        <p:txBody>
          <a:bodyPr/>
          <a:lstStyle/>
          <a:p>
            <a:fld id="{A0095640-0931-44BD-A62A-2A4C9EC5F78D}"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D6F82-94AF-486E-BEFF-8B623A7D6E7D}" type="datetimeFigureOut">
              <a:rPr lang="id-ID" smtClean="0"/>
              <a:t>21/09/2015</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A0095640-0931-44BD-A62A-2A4C9EC5F78D}"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B7D6F82-94AF-486E-BEFF-8B623A7D6E7D}" type="datetimeFigureOut">
              <a:rPr lang="id-ID" smtClean="0"/>
              <a:t>21/09/2015</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0095640-0931-44BD-A62A-2A4C9EC5F78D}"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Mengidentifikasi kondisi pendidikan</a:t>
            </a:r>
          </a:p>
          <a:p>
            <a:r>
              <a:rPr lang="id-ID" dirty="0" smtClean="0"/>
              <a:t>Mengindentifikasi kondisi pembelajaran</a:t>
            </a:r>
          </a:p>
          <a:p>
            <a:r>
              <a:rPr lang="id-ID" dirty="0" smtClean="0"/>
              <a:t>Memahami teori belajar</a:t>
            </a:r>
          </a:p>
          <a:p>
            <a:r>
              <a:rPr lang="id-ID" dirty="0" smtClean="0"/>
              <a:t>Mengimplementasikan teori belajar untuk pembelajaran</a:t>
            </a:r>
            <a:endParaRPr lang="id-ID" dirty="0"/>
          </a:p>
        </p:txBody>
      </p:sp>
    </p:spTree>
    <p:extLst>
      <p:ext uri="{BB962C8B-B14F-4D97-AF65-F5344CB8AC3E}">
        <p14:creationId xmlns:p14="http://schemas.microsoft.com/office/powerpoint/2010/main" val="331024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1143000"/>
          </a:xfrm>
        </p:spPr>
        <p:txBody>
          <a:bodyPr>
            <a:normAutofit fontScale="90000"/>
          </a:bodyPr>
          <a:lstStyle/>
          <a:p>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r>
              <a:rPr lang="id-ID" sz="1800" dirty="0"/>
              <a:t> </a:t>
            </a:r>
            <a:br>
              <a:rPr lang="id-ID" sz="1800" dirty="0"/>
            </a:br>
            <a:endParaRPr lang="id-ID" sz="1800" dirty="0"/>
          </a:p>
        </p:txBody>
      </p:sp>
      <p:grpSp>
        <p:nvGrpSpPr>
          <p:cNvPr id="3" name="Group 2"/>
          <p:cNvGrpSpPr>
            <a:grpSpLocks/>
          </p:cNvGrpSpPr>
          <p:nvPr/>
        </p:nvGrpSpPr>
        <p:grpSpPr bwMode="auto">
          <a:xfrm>
            <a:off x="1905000" y="836712"/>
            <a:ext cx="5763344" cy="5112568"/>
            <a:chOff x="2041" y="7920"/>
            <a:chExt cx="7560" cy="3600"/>
          </a:xfrm>
        </p:grpSpPr>
        <p:sp>
          <p:nvSpPr>
            <p:cNvPr id="4" name="Text Box 3"/>
            <p:cNvSpPr txBox="1">
              <a:spLocks noChangeArrowheads="1"/>
            </p:cNvSpPr>
            <p:nvPr/>
          </p:nvSpPr>
          <p:spPr bwMode="auto">
            <a:xfrm>
              <a:off x="2041" y="9540"/>
              <a:ext cx="1260" cy="7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Masukan Siswa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981" y="9540"/>
              <a:ext cx="1620" cy="7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Keluaran siswa  yang berhasil </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4741" y="9540"/>
              <a:ext cx="1800" cy="7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Pembelajaran </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6"/>
            <p:cNvSpPr txBox="1">
              <a:spLocks noChangeArrowheads="1"/>
            </p:cNvSpPr>
            <p:nvPr/>
          </p:nvSpPr>
          <p:spPr bwMode="auto">
            <a:xfrm>
              <a:off x="4381" y="10800"/>
              <a:ext cx="2520" cy="7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Masukan lingkungan, alam, sosial, budaya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4561" y="7920"/>
              <a:ext cx="2160" cy="108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600" b="0" i="0" u="none" strike="noStrike" cap="none" normalizeH="0" baseline="0" dirty="0" smtClean="0">
                  <a:ln>
                    <a:noFill/>
                  </a:ln>
                  <a:solidFill>
                    <a:schemeClr val="tx1"/>
                  </a:solidFill>
                  <a:effectLst/>
                  <a:latin typeface="Calibri" pitchFamily="34" charset="0"/>
                  <a:cs typeface="Arial" pitchFamily="34" charset="0"/>
                </a:rPr>
                <a:t>Masukan Instrumental  (guru, metode, kurikulum, sarana pra sarana)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0" name="Straight Arrow Connector 9"/>
          <p:cNvCxnSpPr/>
          <p:nvPr/>
        </p:nvCxnSpPr>
        <p:spPr>
          <a:xfrm flipH="1" flipV="1">
            <a:off x="4649449" y="4365104"/>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29920" y="2415035"/>
            <a:ext cx="1" cy="55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59832" y="3648625"/>
            <a:ext cx="629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72785" y="3648625"/>
            <a:ext cx="539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13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979640"/>
          </a:xfrm>
        </p:spPr>
        <p:txBody>
          <a:bodyPr>
            <a:normAutofit/>
          </a:bodyPr>
          <a:lstStyle/>
          <a:p>
            <a:r>
              <a:rPr lang="id-ID" dirty="0" smtClean="0"/>
              <a:t/>
            </a:r>
            <a:br>
              <a:rPr lang="id-ID" dirty="0" smtClean="0"/>
            </a:br>
            <a:r>
              <a:rPr lang="id-ID" dirty="0" smtClean="0"/>
              <a:t>T</a:t>
            </a:r>
            <a:r>
              <a:rPr lang="id-ID" sz="2000" dirty="0" smtClean="0"/>
              <a:t>eori belajar deskriptif menyatakan apa yang terjadi secara psikologi bila suatu tindakan belajar dilakukan seseorang</a:t>
            </a:r>
            <a:br>
              <a:rPr lang="id-ID" sz="2000" dirty="0" smtClean="0"/>
            </a:br>
            <a:r>
              <a:rPr lang="id-ID" sz="2000" dirty="0" smtClean="0"/>
              <a:t>contoh : jika membuat rangkuman tentang isi buku teks yang dibaca, maka  retensi terhadap isi buku teks itu akan lebih baik</a:t>
            </a:r>
            <a:br>
              <a:rPr lang="id-ID" sz="2000" dirty="0" smtClean="0"/>
            </a:br>
            <a:r>
              <a:rPr lang="id-ID" sz="2000" dirty="0" smtClean="0"/>
              <a:t>Teori belajar preskiptif menjelaskan tindakan belajar apa yang harus dilakukan agar proses psikologis terjadi</a:t>
            </a:r>
            <a:br>
              <a:rPr lang="id-ID" sz="2000" dirty="0" smtClean="0"/>
            </a:br>
            <a:r>
              <a:rPr lang="id-ID" sz="2000" dirty="0" smtClean="0"/>
              <a:t>contoh: agar dapat mengingat isi buku teks yang dibaca secara lebih baik maka bacalah isi buku teks itu berulang-ulang dan buatlah rangkumannya</a:t>
            </a:r>
            <a:br>
              <a:rPr lang="id-ID" sz="2000" dirty="0" smtClean="0"/>
            </a:br>
            <a:r>
              <a:rPr lang="id-ID" sz="2000" dirty="0" smtClean="0"/>
              <a:t> </a:t>
            </a:r>
            <a:br>
              <a:rPr lang="id-ID" sz="2000" dirty="0" smtClean="0"/>
            </a:br>
            <a:endParaRPr lang="id-ID" sz="2000" dirty="0"/>
          </a:p>
        </p:txBody>
      </p:sp>
    </p:spTree>
    <p:extLst>
      <p:ext uri="{BB962C8B-B14F-4D97-AF65-F5344CB8AC3E}">
        <p14:creationId xmlns:p14="http://schemas.microsoft.com/office/powerpoint/2010/main" val="252016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Text Box 30"/>
          <p:cNvSpPr txBox="1">
            <a:spLocks noChangeArrowheads="1"/>
          </p:cNvSpPr>
          <p:nvPr/>
        </p:nvSpPr>
        <p:spPr bwMode="auto">
          <a:xfrm>
            <a:off x="4800600" y="4848225"/>
            <a:ext cx="426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200000"/>
            </a:pPr>
            <a:r>
              <a:rPr lang="en-US" b="1">
                <a:latin typeface="Arial" pitchFamily="34" charset="0"/>
              </a:rPr>
              <a:t>Tergantung pada kenyataan</a:t>
            </a:r>
          </a:p>
          <a:p>
            <a:pPr>
              <a:buSzPct val="200000"/>
            </a:pPr>
            <a:r>
              <a:rPr lang="en-US" b="1">
                <a:latin typeface="Arial" pitchFamily="34" charset="0"/>
              </a:rPr>
              <a:t>Pengaruh teori belajar</a:t>
            </a:r>
          </a:p>
          <a:p>
            <a:pPr>
              <a:buSzPct val="200000"/>
            </a:pPr>
            <a:r>
              <a:rPr lang="en-US" b="1">
                <a:latin typeface="Arial" pitchFamily="34" charset="0"/>
              </a:rPr>
              <a:t>Keterampilan mengajar</a:t>
            </a:r>
          </a:p>
          <a:p>
            <a:pPr>
              <a:buSzPct val="200000"/>
            </a:pPr>
            <a:r>
              <a:rPr lang="en-US" b="1">
                <a:latin typeface="Arial" pitchFamily="34" charset="0"/>
              </a:rPr>
              <a:t>Langkah-langkah rinci PBM</a:t>
            </a:r>
          </a:p>
        </p:txBody>
      </p:sp>
      <p:grpSp>
        <p:nvGrpSpPr>
          <p:cNvPr id="3109" name="Group 37"/>
          <p:cNvGrpSpPr>
            <a:grpSpLocks/>
          </p:cNvGrpSpPr>
          <p:nvPr/>
        </p:nvGrpSpPr>
        <p:grpSpPr bwMode="auto">
          <a:xfrm>
            <a:off x="2590800" y="5076825"/>
            <a:ext cx="2209800" cy="1066800"/>
            <a:chOff x="1632" y="3198"/>
            <a:chExt cx="1392" cy="672"/>
          </a:xfrm>
        </p:grpSpPr>
        <p:sp>
          <p:nvSpPr>
            <p:cNvPr id="3103" name="Line 31"/>
            <p:cNvSpPr>
              <a:spLocks noChangeShapeType="1"/>
            </p:cNvSpPr>
            <p:nvPr/>
          </p:nvSpPr>
          <p:spPr bwMode="auto">
            <a:xfrm flipV="1">
              <a:off x="1728" y="3198"/>
              <a:ext cx="1296" cy="432"/>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4" name="Line 32"/>
            <p:cNvSpPr>
              <a:spLocks noChangeShapeType="1"/>
            </p:cNvSpPr>
            <p:nvPr/>
          </p:nvSpPr>
          <p:spPr bwMode="auto">
            <a:xfrm flipV="1">
              <a:off x="1728" y="3438"/>
              <a:ext cx="1296" cy="240"/>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5" name="Line 33"/>
            <p:cNvSpPr>
              <a:spLocks noChangeShapeType="1"/>
            </p:cNvSpPr>
            <p:nvPr/>
          </p:nvSpPr>
          <p:spPr bwMode="auto">
            <a:xfrm flipV="1">
              <a:off x="1728" y="3678"/>
              <a:ext cx="1296" cy="4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6" name="Line 34"/>
            <p:cNvSpPr>
              <a:spLocks noChangeShapeType="1"/>
            </p:cNvSpPr>
            <p:nvPr/>
          </p:nvSpPr>
          <p:spPr bwMode="auto">
            <a:xfrm>
              <a:off x="1632" y="3792"/>
              <a:ext cx="1392" cy="7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096" name="Text Box 24"/>
          <p:cNvSpPr txBox="1">
            <a:spLocks noChangeArrowheads="1"/>
          </p:cNvSpPr>
          <p:nvPr/>
        </p:nvSpPr>
        <p:spPr bwMode="auto">
          <a:xfrm>
            <a:off x="4724400" y="2895600"/>
            <a:ext cx="365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200000"/>
            </a:pPr>
            <a:r>
              <a:rPr lang="en-US" b="1">
                <a:latin typeface="Arial" pitchFamily="34" charset="0"/>
              </a:rPr>
              <a:t>Preskriptif</a:t>
            </a:r>
          </a:p>
          <a:p>
            <a:pPr>
              <a:buSzPct val="200000"/>
            </a:pPr>
            <a:r>
              <a:rPr lang="en-US" b="1">
                <a:latin typeface="Arial" pitchFamily="34" charset="0"/>
              </a:rPr>
              <a:t>Pengaruh teori belajar</a:t>
            </a:r>
          </a:p>
          <a:p>
            <a:pPr>
              <a:buSzPct val="200000"/>
            </a:pPr>
            <a:r>
              <a:rPr lang="en-US" b="1">
                <a:latin typeface="Arial" pitchFamily="34" charset="0"/>
              </a:rPr>
              <a:t>Terapan</a:t>
            </a:r>
          </a:p>
          <a:p>
            <a:pPr>
              <a:buSzPct val="200000"/>
            </a:pPr>
            <a:r>
              <a:rPr lang="en-US" b="1">
                <a:latin typeface="Arial" pitchFamily="34" charset="0"/>
              </a:rPr>
              <a:t>Model-model PBM</a:t>
            </a:r>
          </a:p>
        </p:txBody>
      </p:sp>
      <p:grpSp>
        <p:nvGrpSpPr>
          <p:cNvPr id="3108" name="Group 36"/>
          <p:cNvGrpSpPr>
            <a:grpSpLocks/>
          </p:cNvGrpSpPr>
          <p:nvPr/>
        </p:nvGrpSpPr>
        <p:grpSpPr bwMode="auto">
          <a:xfrm>
            <a:off x="2514600" y="3124200"/>
            <a:ext cx="2209800" cy="1066800"/>
            <a:chOff x="1584" y="1968"/>
            <a:chExt cx="1392" cy="672"/>
          </a:xfrm>
        </p:grpSpPr>
        <p:sp>
          <p:nvSpPr>
            <p:cNvPr id="3097" name="Line 25"/>
            <p:cNvSpPr>
              <a:spLocks noChangeShapeType="1"/>
            </p:cNvSpPr>
            <p:nvPr/>
          </p:nvSpPr>
          <p:spPr bwMode="auto">
            <a:xfrm flipV="1">
              <a:off x="1584" y="1968"/>
              <a:ext cx="1392" cy="25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8" name="Line 26"/>
            <p:cNvSpPr>
              <a:spLocks noChangeShapeType="1"/>
            </p:cNvSpPr>
            <p:nvPr/>
          </p:nvSpPr>
          <p:spPr bwMode="auto">
            <a:xfrm flipV="1">
              <a:off x="1680" y="2208"/>
              <a:ext cx="1296" cy="96"/>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9" name="Line 27"/>
            <p:cNvSpPr>
              <a:spLocks noChangeShapeType="1"/>
            </p:cNvSpPr>
            <p:nvPr/>
          </p:nvSpPr>
          <p:spPr bwMode="auto">
            <a:xfrm>
              <a:off x="1632" y="2400"/>
              <a:ext cx="1344" cy="4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00" name="Line 28"/>
            <p:cNvSpPr>
              <a:spLocks noChangeShapeType="1"/>
            </p:cNvSpPr>
            <p:nvPr/>
          </p:nvSpPr>
          <p:spPr bwMode="auto">
            <a:xfrm>
              <a:off x="1584" y="2448"/>
              <a:ext cx="1392" cy="192"/>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080" name="Text Box 8"/>
          <p:cNvSpPr txBox="1">
            <a:spLocks noChangeArrowheads="1"/>
          </p:cNvSpPr>
          <p:nvPr/>
        </p:nvSpPr>
        <p:spPr bwMode="auto">
          <a:xfrm>
            <a:off x="4724400" y="838200"/>
            <a:ext cx="320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200000"/>
            </a:pPr>
            <a:r>
              <a:rPr lang="en-US" b="1">
                <a:latin typeface="Arial" pitchFamily="34" charset="0"/>
              </a:rPr>
              <a:t>Deskriptif</a:t>
            </a:r>
          </a:p>
          <a:p>
            <a:pPr>
              <a:buSzPct val="200000"/>
            </a:pPr>
            <a:r>
              <a:rPr lang="en-US" b="1">
                <a:latin typeface="Arial" pitchFamily="34" charset="0"/>
              </a:rPr>
              <a:t>Asumsi dasar</a:t>
            </a:r>
          </a:p>
          <a:p>
            <a:pPr>
              <a:buSzPct val="200000"/>
            </a:pPr>
            <a:r>
              <a:rPr lang="en-US" b="1">
                <a:latin typeface="Arial" pitchFamily="34" charset="0"/>
              </a:rPr>
              <a:t>Pengertian “belajar”</a:t>
            </a:r>
          </a:p>
          <a:p>
            <a:pPr>
              <a:buSzPct val="200000"/>
            </a:pPr>
            <a:r>
              <a:rPr lang="en-US" b="1">
                <a:latin typeface="Arial" pitchFamily="34" charset="0"/>
              </a:rPr>
              <a:t>Tujuan belajar</a:t>
            </a:r>
          </a:p>
          <a:p>
            <a:pPr>
              <a:buSzPct val="200000"/>
            </a:pPr>
            <a:r>
              <a:rPr lang="en-US" b="1">
                <a:latin typeface="Arial" pitchFamily="34" charset="0"/>
              </a:rPr>
              <a:t>Kritik</a:t>
            </a:r>
          </a:p>
        </p:txBody>
      </p:sp>
      <p:grpSp>
        <p:nvGrpSpPr>
          <p:cNvPr id="3113" name="Group 41"/>
          <p:cNvGrpSpPr>
            <a:grpSpLocks/>
          </p:cNvGrpSpPr>
          <p:nvPr/>
        </p:nvGrpSpPr>
        <p:grpSpPr bwMode="auto">
          <a:xfrm>
            <a:off x="2286000" y="1066800"/>
            <a:ext cx="2438400" cy="1447800"/>
            <a:chOff x="1440" y="672"/>
            <a:chExt cx="1536" cy="912"/>
          </a:xfrm>
        </p:grpSpPr>
        <p:sp>
          <p:nvSpPr>
            <p:cNvPr id="3091" name="Line 19"/>
            <p:cNvSpPr>
              <a:spLocks noChangeShapeType="1"/>
            </p:cNvSpPr>
            <p:nvPr/>
          </p:nvSpPr>
          <p:spPr bwMode="auto">
            <a:xfrm flipV="1">
              <a:off x="1584" y="672"/>
              <a:ext cx="1392" cy="25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2" name="Line 20"/>
            <p:cNvSpPr>
              <a:spLocks noChangeShapeType="1"/>
            </p:cNvSpPr>
            <p:nvPr/>
          </p:nvSpPr>
          <p:spPr bwMode="auto">
            <a:xfrm flipV="1">
              <a:off x="1680" y="912"/>
              <a:ext cx="1296" cy="96"/>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3" name="Line 21"/>
            <p:cNvSpPr>
              <a:spLocks noChangeShapeType="1"/>
            </p:cNvSpPr>
            <p:nvPr/>
          </p:nvSpPr>
          <p:spPr bwMode="auto">
            <a:xfrm>
              <a:off x="1632" y="1104"/>
              <a:ext cx="1344" cy="48"/>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4" name="Line 22"/>
            <p:cNvSpPr>
              <a:spLocks noChangeShapeType="1"/>
            </p:cNvSpPr>
            <p:nvPr/>
          </p:nvSpPr>
          <p:spPr bwMode="auto">
            <a:xfrm>
              <a:off x="1584" y="1152"/>
              <a:ext cx="1392" cy="192"/>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95" name="Line 23"/>
            <p:cNvSpPr>
              <a:spLocks noChangeShapeType="1"/>
            </p:cNvSpPr>
            <p:nvPr/>
          </p:nvSpPr>
          <p:spPr bwMode="auto">
            <a:xfrm>
              <a:off x="1440" y="1200"/>
              <a:ext cx="1536" cy="384"/>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3081" name="WordArt 9"/>
          <p:cNvSpPr>
            <a:spLocks noChangeArrowheads="1" noChangeShapeType="1" noTextEdit="1"/>
          </p:cNvSpPr>
          <p:nvPr/>
        </p:nvSpPr>
        <p:spPr bwMode="auto">
          <a:xfrm>
            <a:off x="1385888" y="152400"/>
            <a:ext cx="6324600" cy="5699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d-ID" sz="3600" kern="10">
                <a:ln w="19050">
                  <a:solidFill>
                    <a:srgbClr val="99CCFF"/>
                  </a:solidFill>
                  <a:round/>
                  <a:headEnd/>
                  <a:tailEnd/>
                </a:ln>
                <a:solidFill>
                  <a:srgbClr val="0066CC"/>
                </a:solidFill>
                <a:latin typeface="Arial Black"/>
              </a:rPr>
              <a:t>Teori Belajar dan Penerapannya</a:t>
            </a:r>
          </a:p>
        </p:txBody>
      </p:sp>
      <p:grpSp>
        <p:nvGrpSpPr>
          <p:cNvPr id="3110" name="Group 38"/>
          <p:cNvGrpSpPr>
            <a:grpSpLocks/>
          </p:cNvGrpSpPr>
          <p:nvPr/>
        </p:nvGrpSpPr>
        <p:grpSpPr bwMode="auto">
          <a:xfrm>
            <a:off x="685800" y="1219200"/>
            <a:ext cx="1981200" cy="838200"/>
            <a:chOff x="432" y="768"/>
            <a:chExt cx="1248" cy="528"/>
          </a:xfrm>
        </p:grpSpPr>
        <p:sp>
          <p:nvSpPr>
            <p:cNvPr id="3082" name="Oval 10"/>
            <p:cNvSpPr>
              <a:spLocks noChangeArrowheads="1"/>
            </p:cNvSpPr>
            <p:nvPr/>
          </p:nvSpPr>
          <p:spPr bwMode="auto">
            <a:xfrm>
              <a:off x="432" y="768"/>
              <a:ext cx="1248" cy="52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83" name="Text Box 11"/>
            <p:cNvSpPr txBox="1">
              <a:spLocks noChangeArrowheads="1"/>
            </p:cNvSpPr>
            <p:nvPr/>
          </p:nvSpPr>
          <p:spPr bwMode="auto">
            <a:xfrm>
              <a:off x="432" y="873"/>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Teori Belajar</a:t>
              </a:r>
            </a:p>
          </p:txBody>
        </p:sp>
      </p:grpSp>
      <p:sp>
        <p:nvSpPr>
          <p:cNvPr id="3084" name="AutoShape 12"/>
          <p:cNvSpPr>
            <a:spLocks noChangeArrowheads="1"/>
          </p:cNvSpPr>
          <p:nvPr/>
        </p:nvSpPr>
        <p:spPr bwMode="auto">
          <a:xfrm rot="5400000">
            <a:off x="1028700" y="2552700"/>
            <a:ext cx="11430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3111" name="Group 39"/>
          <p:cNvGrpSpPr>
            <a:grpSpLocks/>
          </p:cNvGrpSpPr>
          <p:nvPr/>
        </p:nvGrpSpPr>
        <p:grpSpPr bwMode="auto">
          <a:xfrm>
            <a:off x="228600" y="3276600"/>
            <a:ext cx="2852738" cy="838200"/>
            <a:chOff x="144" y="2064"/>
            <a:chExt cx="1797" cy="528"/>
          </a:xfrm>
        </p:grpSpPr>
        <p:sp>
          <p:nvSpPr>
            <p:cNvPr id="3085" name="Oval 13"/>
            <p:cNvSpPr>
              <a:spLocks noChangeArrowheads="1"/>
            </p:cNvSpPr>
            <p:nvPr/>
          </p:nvSpPr>
          <p:spPr bwMode="auto">
            <a:xfrm>
              <a:off x="156" y="2064"/>
              <a:ext cx="1776" cy="52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86" name="Text Box 14"/>
            <p:cNvSpPr txBox="1">
              <a:spLocks noChangeArrowheads="1"/>
            </p:cNvSpPr>
            <p:nvPr/>
          </p:nvSpPr>
          <p:spPr bwMode="auto">
            <a:xfrm>
              <a:off x="144" y="2169"/>
              <a:ext cx="17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Teori Instruksional</a:t>
              </a:r>
            </a:p>
          </p:txBody>
        </p:sp>
      </p:grpSp>
      <p:sp>
        <p:nvSpPr>
          <p:cNvPr id="3087" name="AutoShape 15"/>
          <p:cNvSpPr>
            <a:spLocks noChangeArrowheads="1"/>
          </p:cNvSpPr>
          <p:nvPr/>
        </p:nvSpPr>
        <p:spPr bwMode="auto">
          <a:xfrm rot="5400000">
            <a:off x="1066800" y="4572000"/>
            <a:ext cx="1143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3112" name="Group 40"/>
          <p:cNvGrpSpPr>
            <a:grpSpLocks/>
          </p:cNvGrpSpPr>
          <p:nvPr/>
        </p:nvGrpSpPr>
        <p:grpSpPr bwMode="auto">
          <a:xfrm>
            <a:off x="228600" y="5286375"/>
            <a:ext cx="2852738" cy="1038225"/>
            <a:chOff x="144" y="3330"/>
            <a:chExt cx="1797" cy="654"/>
          </a:xfrm>
        </p:grpSpPr>
        <p:sp>
          <p:nvSpPr>
            <p:cNvPr id="3088" name="Oval 16"/>
            <p:cNvSpPr>
              <a:spLocks noChangeArrowheads="1"/>
            </p:cNvSpPr>
            <p:nvPr/>
          </p:nvSpPr>
          <p:spPr bwMode="auto">
            <a:xfrm>
              <a:off x="156" y="3330"/>
              <a:ext cx="1776" cy="654"/>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89" name="Text Box 17"/>
            <p:cNvSpPr txBox="1">
              <a:spLocks noChangeArrowheads="1"/>
            </p:cNvSpPr>
            <p:nvPr/>
          </p:nvSpPr>
          <p:spPr bwMode="auto">
            <a:xfrm>
              <a:off x="144" y="3390"/>
              <a:ext cx="17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t>Penerapan </a:t>
              </a:r>
            </a:p>
            <a:p>
              <a:pPr algn="ctr"/>
              <a:r>
                <a:rPr lang="en-US" b="1"/>
                <a:t>Dalam PBM</a:t>
              </a:r>
            </a:p>
          </p:txBody>
        </p:sp>
      </p:grpSp>
    </p:spTree>
    <p:extLst>
      <p:ext uri="{BB962C8B-B14F-4D97-AF65-F5344CB8AC3E}">
        <p14:creationId xmlns:p14="http://schemas.microsoft.com/office/powerpoint/2010/main" val="239357554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dissolve">
                                      <p:cBhvr>
                                        <p:cTn id="7" dur="500"/>
                                        <p:tgtEl>
                                          <p:spTgt spid="3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13"/>
                                        </p:tgtEl>
                                        <p:attrNameLst>
                                          <p:attrName>style.visibility</p:attrName>
                                        </p:attrNameLst>
                                      </p:cBhvr>
                                      <p:to>
                                        <p:strVal val="visible"/>
                                      </p:to>
                                    </p:set>
                                    <p:animEffect transition="in" filter="wipe(left)">
                                      <p:cBhvr>
                                        <p:cTn id="12" dur="500"/>
                                        <p:tgtEl>
                                          <p:spTgt spid="31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0">
                                            <p:txEl>
                                              <p:pRg st="0" end="0"/>
                                            </p:txEl>
                                          </p:spTgt>
                                        </p:tgtEl>
                                        <p:attrNameLst>
                                          <p:attrName>style.visibility</p:attrName>
                                        </p:attrNameLst>
                                      </p:cBhvr>
                                      <p:to>
                                        <p:strVal val="visible"/>
                                      </p:to>
                                    </p:set>
                                    <p:animEffect transition="in" filter="wipe(left)">
                                      <p:cBhvr>
                                        <p:cTn id="17" dur="500"/>
                                        <p:tgtEl>
                                          <p:spTgt spid="308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0">
                                            <p:txEl>
                                              <p:pRg st="1" end="1"/>
                                            </p:txEl>
                                          </p:spTgt>
                                        </p:tgtEl>
                                        <p:attrNameLst>
                                          <p:attrName>style.visibility</p:attrName>
                                        </p:attrNameLst>
                                      </p:cBhvr>
                                      <p:to>
                                        <p:strVal val="visible"/>
                                      </p:to>
                                    </p:set>
                                    <p:animEffect transition="in" filter="wipe(left)">
                                      <p:cBhvr>
                                        <p:cTn id="22" dur="500"/>
                                        <p:tgtEl>
                                          <p:spTgt spid="308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80">
                                            <p:txEl>
                                              <p:pRg st="2" end="2"/>
                                            </p:txEl>
                                          </p:spTgt>
                                        </p:tgtEl>
                                        <p:attrNameLst>
                                          <p:attrName>style.visibility</p:attrName>
                                        </p:attrNameLst>
                                      </p:cBhvr>
                                      <p:to>
                                        <p:strVal val="visible"/>
                                      </p:to>
                                    </p:set>
                                    <p:animEffect transition="in" filter="wipe(left)">
                                      <p:cBhvr>
                                        <p:cTn id="27" dur="500"/>
                                        <p:tgtEl>
                                          <p:spTgt spid="308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80">
                                            <p:txEl>
                                              <p:pRg st="3" end="3"/>
                                            </p:txEl>
                                          </p:spTgt>
                                        </p:tgtEl>
                                        <p:attrNameLst>
                                          <p:attrName>style.visibility</p:attrName>
                                        </p:attrNameLst>
                                      </p:cBhvr>
                                      <p:to>
                                        <p:strVal val="visible"/>
                                      </p:to>
                                    </p:set>
                                    <p:animEffect transition="in" filter="wipe(left)">
                                      <p:cBhvr>
                                        <p:cTn id="32" dur="500"/>
                                        <p:tgtEl>
                                          <p:spTgt spid="3080">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80">
                                            <p:txEl>
                                              <p:pRg st="4" end="4"/>
                                            </p:txEl>
                                          </p:spTgt>
                                        </p:tgtEl>
                                        <p:attrNameLst>
                                          <p:attrName>style.visibility</p:attrName>
                                        </p:attrNameLst>
                                      </p:cBhvr>
                                      <p:to>
                                        <p:strVal val="visible"/>
                                      </p:to>
                                    </p:set>
                                    <p:animEffect transition="in" filter="wipe(left)">
                                      <p:cBhvr>
                                        <p:cTn id="37" dur="500"/>
                                        <p:tgtEl>
                                          <p:spTgt spid="3080">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wipe(up)">
                                      <p:cBhvr>
                                        <p:cTn id="42" dur="500"/>
                                        <p:tgtEl>
                                          <p:spTgt spid="30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111"/>
                                        </p:tgtEl>
                                        <p:attrNameLst>
                                          <p:attrName>style.visibility</p:attrName>
                                        </p:attrNameLst>
                                      </p:cBhvr>
                                      <p:to>
                                        <p:strVal val="visible"/>
                                      </p:to>
                                    </p:set>
                                    <p:animEffect transition="in" filter="dissolve">
                                      <p:cBhvr>
                                        <p:cTn id="47" dur="500"/>
                                        <p:tgtEl>
                                          <p:spTgt spid="31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108"/>
                                        </p:tgtEl>
                                        <p:attrNameLst>
                                          <p:attrName>style.visibility</p:attrName>
                                        </p:attrNameLst>
                                      </p:cBhvr>
                                      <p:to>
                                        <p:strVal val="visible"/>
                                      </p:to>
                                    </p:set>
                                    <p:animEffect transition="in" filter="wipe(left)">
                                      <p:cBhvr>
                                        <p:cTn id="52" dur="500"/>
                                        <p:tgtEl>
                                          <p:spTgt spid="31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96">
                                            <p:txEl>
                                              <p:pRg st="0" end="0"/>
                                            </p:txEl>
                                          </p:spTgt>
                                        </p:tgtEl>
                                        <p:attrNameLst>
                                          <p:attrName>style.visibility</p:attrName>
                                        </p:attrNameLst>
                                      </p:cBhvr>
                                      <p:to>
                                        <p:strVal val="visible"/>
                                      </p:to>
                                    </p:set>
                                    <p:animEffect transition="in" filter="wipe(left)">
                                      <p:cBhvr>
                                        <p:cTn id="57" dur="500"/>
                                        <p:tgtEl>
                                          <p:spTgt spid="309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096">
                                            <p:txEl>
                                              <p:pRg st="1" end="1"/>
                                            </p:txEl>
                                          </p:spTgt>
                                        </p:tgtEl>
                                        <p:attrNameLst>
                                          <p:attrName>style.visibility</p:attrName>
                                        </p:attrNameLst>
                                      </p:cBhvr>
                                      <p:to>
                                        <p:strVal val="visible"/>
                                      </p:to>
                                    </p:set>
                                    <p:animEffect transition="in" filter="wipe(left)">
                                      <p:cBhvr>
                                        <p:cTn id="62" dur="500"/>
                                        <p:tgtEl>
                                          <p:spTgt spid="3096">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96">
                                            <p:txEl>
                                              <p:pRg st="2" end="2"/>
                                            </p:txEl>
                                          </p:spTgt>
                                        </p:tgtEl>
                                        <p:attrNameLst>
                                          <p:attrName>style.visibility</p:attrName>
                                        </p:attrNameLst>
                                      </p:cBhvr>
                                      <p:to>
                                        <p:strVal val="visible"/>
                                      </p:to>
                                    </p:set>
                                    <p:animEffect transition="in" filter="wipe(left)">
                                      <p:cBhvr>
                                        <p:cTn id="67" dur="500"/>
                                        <p:tgtEl>
                                          <p:spTgt spid="3096">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96">
                                            <p:txEl>
                                              <p:pRg st="3" end="3"/>
                                            </p:txEl>
                                          </p:spTgt>
                                        </p:tgtEl>
                                        <p:attrNameLst>
                                          <p:attrName>style.visibility</p:attrName>
                                        </p:attrNameLst>
                                      </p:cBhvr>
                                      <p:to>
                                        <p:strVal val="visible"/>
                                      </p:to>
                                    </p:set>
                                    <p:animEffect transition="in" filter="wipe(left)">
                                      <p:cBhvr>
                                        <p:cTn id="72" dur="500"/>
                                        <p:tgtEl>
                                          <p:spTgt spid="3096">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087"/>
                                        </p:tgtEl>
                                        <p:attrNameLst>
                                          <p:attrName>style.visibility</p:attrName>
                                        </p:attrNameLst>
                                      </p:cBhvr>
                                      <p:to>
                                        <p:strVal val="visible"/>
                                      </p:to>
                                    </p:set>
                                    <p:animEffect transition="in" filter="wipe(up)">
                                      <p:cBhvr>
                                        <p:cTn id="77" dur="500"/>
                                        <p:tgtEl>
                                          <p:spTgt spid="308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3112"/>
                                        </p:tgtEl>
                                        <p:attrNameLst>
                                          <p:attrName>style.visibility</p:attrName>
                                        </p:attrNameLst>
                                      </p:cBhvr>
                                      <p:to>
                                        <p:strVal val="visible"/>
                                      </p:to>
                                    </p:set>
                                    <p:animEffect transition="in" filter="dissolve">
                                      <p:cBhvr>
                                        <p:cTn id="82" dur="500"/>
                                        <p:tgtEl>
                                          <p:spTgt spid="31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109"/>
                                        </p:tgtEl>
                                        <p:attrNameLst>
                                          <p:attrName>style.visibility</p:attrName>
                                        </p:attrNameLst>
                                      </p:cBhvr>
                                      <p:to>
                                        <p:strVal val="visible"/>
                                      </p:to>
                                    </p:set>
                                    <p:animEffect transition="in" filter="wipe(left)">
                                      <p:cBhvr>
                                        <p:cTn id="87" dur="500"/>
                                        <p:tgtEl>
                                          <p:spTgt spid="310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102">
                                            <p:txEl>
                                              <p:pRg st="0" end="0"/>
                                            </p:txEl>
                                          </p:spTgt>
                                        </p:tgtEl>
                                        <p:attrNameLst>
                                          <p:attrName>style.visibility</p:attrName>
                                        </p:attrNameLst>
                                      </p:cBhvr>
                                      <p:to>
                                        <p:strVal val="visible"/>
                                      </p:to>
                                    </p:set>
                                    <p:animEffect transition="in" filter="wipe(left)">
                                      <p:cBhvr>
                                        <p:cTn id="92" dur="500"/>
                                        <p:tgtEl>
                                          <p:spTgt spid="3102">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102">
                                            <p:txEl>
                                              <p:pRg st="1" end="1"/>
                                            </p:txEl>
                                          </p:spTgt>
                                        </p:tgtEl>
                                        <p:attrNameLst>
                                          <p:attrName>style.visibility</p:attrName>
                                        </p:attrNameLst>
                                      </p:cBhvr>
                                      <p:to>
                                        <p:strVal val="visible"/>
                                      </p:to>
                                    </p:set>
                                    <p:animEffect transition="in" filter="wipe(left)">
                                      <p:cBhvr>
                                        <p:cTn id="97" dur="500"/>
                                        <p:tgtEl>
                                          <p:spTgt spid="3102">
                                            <p:txEl>
                                              <p:pRg st="1" end="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02">
                                            <p:txEl>
                                              <p:pRg st="2" end="2"/>
                                            </p:txEl>
                                          </p:spTgt>
                                        </p:tgtEl>
                                        <p:attrNameLst>
                                          <p:attrName>style.visibility</p:attrName>
                                        </p:attrNameLst>
                                      </p:cBhvr>
                                      <p:to>
                                        <p:strVal val="visible"/>
                                      </p:to>
                                    </p:set>
                                    <p:animEffect transition="in" filter="wipe(left)">
                                      <p:cBhvr>
                                        <p:cTn id="102" dur="500"/>
                                        <p:tgtEl>
                                          <p:spTgt spid="3102">
                                            <p:txEl>
                                              <p:pRg st="2" end="2"/>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102">
                                            <p:txEl>
                                              <p:pRg st="3" end="3"/>
                                            </p:txEl>
                                          </p:spTgt>
                                        </p:tgtEl>
                                        <p:attrNameLst>
                                          <p:attrName>style.visibility</p:attrName>
                                        </p:attrNameLst>
                                      </p:cBhvr>
                                      <p:to>
                                        <p:strVal val="visible"/>
                                      </p:to>
                                    </p:set>
                                    <p:animEffect transition="in" filter="wipe(left)">
                                      <p:cBhvr>
                                        <p:cTn id="107" dur="500"/>
                                        <p:tgtEl>
                                          <p:spTgt spid="3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build="p" autoUpdateAnimBg="0"/>
      <p:bldP spid="3096" grpId="0" build="p" autoUpdateAnimBg="0"/>
      <p:bldP spid="3080" grpId="0" build="p" autoUpdateAnimBg="0"/>
      <p:bldP spid="3084" grpId="0" animBg="1"/>
      <p:bldP spid="30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52400" y="52388"/>
            <a:ext cx="8839200" cy="1090612"/>
          </a:xfrm>
          <a:solidFill>
            <a:srgbClr val="CC0000"/>
          </a:solidFill>
          <a:ln>
            <a:solidFill>
              <a:srgbClr val="000000"/>
            </a:solidFill>
          </a:ln>
        </p:spPr>
        <p:txBody>
          <a:bodyPr/>
          <a:lstStyle/>
          <a:p>
            <a:pPr eaLnBrk="1" hangingPunct="1">
              <a:defRPr/>
            </a:pPr>
            <a:r>
              <a:rPr lang="en-US" sz="3200" smtClean="0">
                <a:solidFill>
                  <a:srgbClr val="FFFF00"/>
                </a:solidFill>
              </a:rPr>
              <a:t>TEORI BELAJAR DAN PEMBELAJARAN</a:t>
            </a:r>
            <a:r>
              <a:rPr lang="en-US" sz="2800" smtClean="0">
                <a:solidFill>
                  <a:schemeClr val="accent1"/>
                </a:solidFill>
              </a:rPr>
              <a:t>                             YANG AKAN KITA KAJI</a:t>
            </a:r>
          </a:p>
        </p:txBody>
      </p:sp>
      <p:sp>
        <p:nvSpPr>
          <p:cNvPr id="547843" name="Rectangle 3"/>
          <p:cNvSpPr>
            <a:spLocks noGrp="1" noChangeArrowheads="1"/>
          </p:cNvSpPr>
          <p:nvPr>
            <p:ph type="body" idx="1"/>
          </p:nvPr>
        </p:nvSpPr>
        <p:spPr>
          <a:xfrm>
            <a:off x="3352800" y="1295400"/>
            <a:ext cx="5562600" cy="5181600"/>
          </a:xfrm>
        </p:spPr>
        <p:txBody>
          <a:bodyPr>
            <a:normAutofit lnSpcReduction="10000"/>
          </a:bodyPr>
          <a:lstStyle/>
          <a:p>
            <a:pPr eaLnBrk="1" hangingPunct="1">
              <a:lnSpc>
                <a:spcPct val="80000"/>
              </a:lnSpc>
              <a:defRPr/>
            </a:pPr>
            <a:endParaRPr lang="sv-SE" sz="2400" dirty="0" smtClean="0">
              <a:solidFill>
                <a:srgbClr val="FFFF00"/>
              </a:solidFill>
            </a:endParaRPr>
          </a:p>
          <a:p>
            <a:pPr eaLnBrk="1" hangingPunct="1">
              <a:lnSpc>
                <a:spcPct val="80000"/>
              </a:lnSpc>
              <a:defRPr/>
            </a:pPr>
            <a:r>
              <a:rPr lang="sv-SE" sz="2400" dirty="0" smtClean="0">
                <a:solidFill>
                  <a:schemeClr val="tx1"/>
                </a:solidFill>
              </a:rPr>
              <a:t>Belajar menurut pandangan teori behavioristik dan aplikasinya dalam pembelajaran</a:t>
            </a:r>
          </a:p>
          <a:p>
            <a:pPr eaLnBrk="1" hangingPunct="1">
              <a:lnSpc>
                <a:spcPct val="80000"/>
              </a:lnSpc>
              <a:buFont typeface="Wingdings" pitchFamily="2" charset="2"/>
              <a:buNone/>
              <a:defRPr/>
            </a:pPr>
            <a:endParaRPr lang="sv-SE" sz="2400" dirty="0" smtClean="0">
              <a:solidFill>
                <a:srgbClr val="FFFF00"/>
              </a:solidFill>
            </a:endParaRPr>
          </a:p>
          <a:p>
            <a:pPr eaLnBrk="1" hangingPunct="1">
              <a:lnSpc>
                <a:spcPct val="80000"/>
              </a:lnSpc>
              <a:defRPr/>
            </a:pPr>
            <a:r>
              <a:rPr lang="en-US" sz="2400" dirty="0" smtClean="0"/>
              <a:t>B</a:t>
            </a:r>
            <a:r>
              <a:rPr lang="id-ID" sz="2400" dirty="0" smtClean="0"/>
              <a:t>elajar menurut pandangan teori kognitif</a:t>
            </a:r>
            <a:r>
              <a:rPr lang="en-US" sz="2400" dirty="0" smtClean="0"/>
              <a:t> </a:t>
            </a:r>
            <a:r>
              <a:rPr lang="en-US" sz="2400" dirty="0" err="1" smtClean="0"/>
              <a:t>dan</a:t>
            </a:r>
            <a:r>
              <a:rPr lang="en-US" sz="2400" dirty="0" smtClean="0"/>
              <a:t> </a:t>
            </a:r>
            <a:r>
              <a:rPr lang="en-US" sz="2400" dirty="0" err="1" smtClean="0"/>
              <a:t>aplikasinya</a:t>
            </a:r>
            <a:r>
              <a:rPr lang="en-US" sz="2400" dirty="0" smtClean="0"/>
              <a:t> </a:t>
            </a:r>
            <a:r>
              <a:rPr lang="en-US" sz="2400" dirty="0" err="1" smtClean="0"/>
              <a:t>dalam</a:t>
            </a:r>
            <a:r>
              <a:rPr lang="en-US" sz="2400" dirty="0" smtClean="0"/>
              <a:t> </a:t>
            </a:r>
            <a:r>
              <a:rPr lang="en-US" sz="2400" dirty="0" err="1" smtClean="0"/>
              <a:t>pembelajaran</a:t>
            </a: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solidFill>
                  <a:schemeClr val="tx1"/>
                </a:solidFill>
              </a:rPr>
              <a:t>B</a:t>
            </a:r>
            <a:r>
              <a:rPr lang="id-ID" sz="2400" dirty="0" smtClean="0">
                <a:solidFill>
                  <a:schemeClr val="tx1"/>
                </a:solidFill>
              </a:rPr>
              <a:t>elajar menurut teori konstruktivistik</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aplikasinya</a:t>
            </a:r>
            <a:r>
              <a:rPr lang="en-US" sz="2400" dirty="0" smtClean="0">
                <a:solidFill>
                  <a:schemeClr val="tx1"/>
                </a:solidFill>
              </a:rPr>
              <a:t> </a:t>
            </a:r>
            <a:r>
              <a:rPr lang="en-US" sz="2400" dirty="0" err="1" smtClean="0">
                <a:solidFill>
                  <a:schemeClr val="tx1"/>
                </a:solidFill>
              </a:rPr>
              <a:t>dalam</a:t>
            </a:r>
            <a:r>
              <a:rPr lang="en-US" sz="2400" dirty="0" smtClean="0">
                <a:solidFill>
                  <a:schemeClr val="tx1"/>
                </a:solidFill>
              </a:rPr>
              <a:t> </a:t>
            </a:r>
            <a:r>
              <a:rPr lang="en-US" sz="2400" dirty="0" err="1" smtClean="0">
                <a:solidFill>
                  <a:schemeClr val="tx1"/>
                </a:solidFill>
              </a:rPr>
              <a:t>pembelajaran</a:t>
            </a:r>
            <a:r>
              <a:rPr lang="id-ID" sz="2400" dirty="0" smtClean="0">
                <a:solidFill>
                  <a:schemeClr val="tx1"/>
                </a:solidFill>
              </a:rPr>
              <a:t> </a:t>
            </a:r>
            <a:endParaRPr lang="en-US" sz="2400" dirty="0" smtClean="0">
              <a:solidFill>
                <a:schemeClr val="tx1"/>
              </a:solidFill>
            </a:endParaRP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B</a:t>
            </a:r>
            <a:r>
              <a:rPr lang="id-ID" sz="2400" dirty="0" smtClean="0"/>
              <a:t>elajar menurut teori humanistik </a:t>
            </a:r>
            <a:r>
              <a:rPr lang="en-US" sz="2400" dirty="0" err="1" smtClean="0"/>
              <a:t>dan</a:t>
            </a:r>
            <a:r>
              <a:rPr lang="en-US" sz="2400" dirty="0" smtClean="0"/>
              <a:t> </a:t>
            </a:r>
            <a:r>
              <a:rPr lang="en-US" sz="2400" dirty="0" err="1" smtClean="0"/>
              <a:t>aplikasinya</a:t>
            </a:r>
            <a:r>
              <a:rPr lang="en-US" sz="2400" dirty="0" smtClean="0"/>
              <a:t> </a:t>
            </a:r>
            <a:r>
              <a:rPr lang="en-US" sz="2400" dirty="0" err="1" smtClean="0"/>
              <a:t>dalam</a:t>
            </a:r>
            <a:r>
              <a:rPr lang="en-US" sz="2400" dirty="0" smtClean="0"/>
              <a:t> </a:t>
            </a:r>
            <a:r>
              <a:rPr lang="en-US" sz="2400" dirty="0" err="1" smtClean="0"/>
              <a:t>pembelajaran</a:t>
            </a:r>
            <a:endParaRPr lang="en-US" sz="2400" dirty="0" smtClean="0"/>
          </a:p>
        </p:txBody>
      </p:sp>
      <p:pic>
        <p:nvPicPr>
          <p:cNvPr id="547844" name="Picture 4" descr="reading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048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383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547844"/>
                                        </p:tgtEl>
                                        <p:attrNameLst>
                                          <p:attrName>style.visibility</p:attrName>
                                        </p:attrNameLst>
                                      </p:cBhvr>
                                      <p:to>
                                        <p:strVal val="visible"/>
                                      </p:to>
                                    </p:set>
                                    <p:animEffect transition="in" filter="plus(in)">
                                      <p:cBhvr>
                                        <p:cTn id="7" dur="2000"/>
                                        <p:tgtEl>
                                          <p:spTgt spid="547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28600" y="152400"/>
            <a:ext cx="8686800" cy="914400"/>
          </a:xfrm>
          <a:solidFill>
            <a:srgbClr val="CC3300"/>
          </a:solidFill>
          <a:ln>
            <a:solidFill>
              <a:srgbClr val="000000"/>
            </a:solidFill>
          </a:ln>
        </p:spPr>
        <p:txBody>
          <a:bodyPr/>
          <a:lstStyle/>
          <a:p>
            <a:pPr eaLnBrk="1" hangingPunct="1">
              <a:defRPr/>
            </a:pPr>
            <a:r>
              <a:rPr lang="en-US" sz="3200" b="1" smtClean="0"/>
              <a:t>Belajar M</a:t>
            </a:r>
            <a:r>
              <a:rPr lang="id-ID" sz="3200" b="1" smtClean="0"/>
              <a:t>enurut </a:t>
            </a:r>
            <a:r>
              <a:rPr lang="en-US" sz="3200" b="1" smtClean="0"/>
              <a:t>T</a:t>
            </a:r>
            <a:r>
              <a:rPr lang="id-ID" sz="3200" b="1" smtClean="0"/>
              <a:t>eori </a:t>
            </a:r>
            <a:r>
              <a:rPr lang="en-US" sz="3200" b="1" smtClean="0"/>
              <a:t>B</a:t>
            </a:r>
            <a:r>
              <a:rPr lang="id-ID" sz="3200" b="1" smtClean="0"/>
              <a:t>ehavioristik</a:t>
            </a:r>
            <a:r>
              <a:rPr lang="en-US" smtClean="0"/>
              <a:t> </a:t>
            </a:r>
          </a:p>
        </p:txBody>
      </p:sp>
      <p:sp>
        <p:nvSpPr>
          <p:cNvPr id="548867" name="Rectangle 3"/>
          <p:cNvSpPr>
            <a:spLocks noGrp="1" noChangeArrowheads="1"/>
          </p:cNvSpPr>
          <p:nvPr>
            <p:ph type="body" idx="1"/>
          </p:nvPr>
        </p:nvSpPr>
        <p:spPr>
          <a:xfrm>
            <a:off x="304800" y="1219200"/>
            <a:ext cx="3657600" cy="2438400"/>
          </a:xfrm>
        </p:spPr>
        <p:txBody>
          <a:bodyPr>
            <a:normAutofit fontScale="92500" lnSpcReduction="20000"/>
          </a:bodyPr>
          <a:lstStyle/>
          <a:p>
            <a:pPr marL="393700" indent="-393700" algn="r" eaLnBrk="1" hangingPunct="1">
              <a:defRPr/>
            </a:pPr>
            <a:r>
              <a:rPr lang="en-US" sz="2800" b="1" smtClean="0"/>
              <a:t>Belajar merupakan </a:t>
            </a:r>
            <a:r>
              <a:rPr lang="id-ID" sz="2800" b="1" smtClean="0"/>
              <a:t>perubahan tingkah laku sebagai akibat adanya interaksi antara stimulus dan respon.</a:t>
            </a:r>
            <a:r>
              <a:rPr lang="en-US" sz="2800" smtClean="0"/>
              <a:t> </a:t>
            </a:r>
          </a:p>
        </p:txBody>
      </p:sp>
      <p:sp>
        <p:nvSpPr>
          <p:cNvPr id="548868" name="Text Box 4"/>
          <p:cNvSpPr txBox="1">
            <a:spLocks noChangeArrowheads="1"/>
          </p:cNvSpPr>
          <p:nvPr/>
        </p:nvSpPr>
        <p:spPr bwMode="auto">
          <a:xfrm>
            <a:off x="4343400" y="1371600"/>
            <a:ext cx="4495800" cy="5030788"/>
          </a:xfrm>
          <a:prstGeom prst="rect">
            <a:avLst/>
          </a:prstGeom>
          <a:solidFill>
            <a:srgbClr val="3366FF"/>
          </a:solidFill>
          <a:ln w="9525">
            <a:solidFill>
              <a:srgbClr val="000000"/>
            </a:solidFill>
            <a:miter lim="800000"/>
            <a:headEnd/>
            <a:tailEnd/>
          </a:ln>
          <a:effectLst/>
        </p:spPr>
        <p:txBody>
          <a:bodyPr>
            <a:spAutoFit/>
          </a:bodyPr>
          <a:lstStyle/>
          <a:p>
            <a:pPr>
              <a:defRPr/>
            </a:pPr>
            <a:r>
              <a:rPr lang="id-ID" sz="2400" b="1" i="1" dirty="0">
                <a:effectLst>
                  <a:outerShdw blurRad="38100" dist="38100" dir="2700000" algn="tl">
                    <a:srgbClr val="000000"/>
                  </a:outerShdw>
                </a:effectLst>
              </a:rPr>
              <a:t>Stimulus </a:t>
            </a:r>
            <a:r>
              <a:rPr lang="id-ID" sz="2400" b="1" dirty="0">
                <a:effectLst>
                  <a:outerShdw blurRad="38100" dist="38100" dir="2700000" algn="tl">
                    <a:srgbClr val="000000"/>
                  </a:outerShdw>
                </a:effectLst>
              </a:rPr>
              <a:t>adalah apa saja yang diberikan guru kepada siswa misalnya daftar perkalian, alat peraga, pedoman kerja, atau cara-cara tertentu, untuk membantu belajar siswa</a:t>
            </a:r>
            <a:r>
              <a:rPr lang="en-US" sz="2400" b="1" dirty="0">
                <a:effectLst>
                  <a:outerShdw blurRad="38100" dist="38100" dir="2700000" algn="tl">
                    <a:srgbClr val="000000"/>
                  </a:outerShdw>
                </a:effectLst>
              </a:rPr>
              <a:t>.</a:t>
            </a:r>
            <a:r>
              <a:rPr lang="id-ID" sz="2400" b="1" dirty="0">
                <a:effectLst>
                  <a:outerShdw blurRad="38100" dist="38100" dir="2700000" algn="tl">
                    <a:srgbClr val="000000"/>
                  </a:outerShdw>
                </a:effectLst>
              </a:rPr>
              <a:t> </a:t>
            </a:r>
            <a:endParaRPr lang="en-US" sz="2400" b="1" dirty="0">
              <a:effectLst>
                <a:outerShdw blurRad="38100" dist="38100" dir="2700000" algn="tl">
                  <a:srgbClr val="000000"/>
                </a:outerShdw>
              </a:effectLst>
            </a:endParaRPr>
          </a:p>
          <a:p>
            <a:pPr algn="r">
              <a:defRPr/>
            </a:pPr>
            <a:endParaRPr lang="en-US" sz="2400" b="1" i="1" dirty="0">
              <a:effectLst>
                <a:outerShdw blurRad="38100" dist="38100" dir="2700000" algn="tl">
                  <a:srgbClr val="000000"/>
                </a:outerShdw>
              </a:effectLst>
            </a:endParaRPr>
          </a:p>
          <a:p>
            <a:pPr>
              <a:defRPr/>
            </a:pPr>
            <a:r>
              <a:rPr lang="en-US" sz="2400" b="1" i="1" dirty="0">
                <a:effectLst>
                  <a:outerShdw blurRad="38100" dist="38100" dir="2700000" algn="tl">
                    <a:srgbClr val="000000"/>
                  </a:outerShdw>
                </a:effectLst>
              </a:rPr>
              <a:t>R</a:t>
            </a:r>
            <a:r>
              <a:rPr lang="id-ID" sz="2400" b="1" i="1" dirty="0">
                <a:effectLst>
                  <a:outerShdw blurRad="38100" dist="38100" dir="2700000" algn="tl">
                    <a:srgbClr val="000000"/>
                  </a:outerShdw>
                </a:effectLst>
              </a:rPr>
              <a:t>espons</a:t>
            </a:r>
            <a:r>
              <a:rPr lang="id-ID" sz="2400" b="1" dirty="0">
                <a:effectLst>
                  <a:outerShdw blurRad="38100" dist="38100" dir="2700000" algn="tl">
                    <a:srgbClr val="000000"/>
                  </a:outerShdw>
                </a:effectLst>
              </a:rPr>
              <a:t> adalah reaksi atau tanggapan siswa terhadap stimulus yang diberikan oleh guru tersebut.</a:t>
            </a:r>
            <a:r>
              <a:rPr lang="id-ID" sz="2400" dirty="0">
                <a:effectLst>
                  <a:outerShdw blurRad="38100" dist="38100" dir="2700000" algn="tl">
                    <a:srgbClr val="000000"/>
                  </a:outerShdw>
                </a:effectLst>
              </a:rPr>
              <a:t> </a:t>
            </a:r>
            <a:endParaRPr lang="en-US" sz="2400" dirty="0">
              <a:effectLst>
                <a:outerShdw blurRad="38100" dist="38100" dir="2700000" algn="tl">
                  <a:srgbClr val="000000"/>
                </a:outerShdw>
              </a:effectLst>
            </a:endParaRPr>
          </a:p>
          <a:p>
            <a:pPr>
              <a:spcBef>
                <a:spcPct val="50000"/>
              </a:spcBef>
              <a:defRPr/>
            </a:pPr>
            <a:endParaRPr lang="en-US" sz="2400" dirty="0"/>
          </a:p>
        </p:txBody>
      </p:sp>
      <p:pic>
        <p:nvPicPr>
          <p:cNvPr id="548870" name="Picture 6" descr="4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196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789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548870"/>
                                        </p:tgtEl>
                                        <p:attrNameLst>
                                          <p:attrName>style.visibility</p:attrName>
                                        </p:attrNameLst>
                                      </p:cBhvr>
                                      <p:to>
                                        <p:strVal val="visible"/>
                                      </p:to>
                                    </p:set>
                                    <p:anim to="" calcmode="lin" valueType="num">
                                      <p:cBhvr>
                                        <p:cTn id="7" dur="1" fill="hold"/>
                                        <p:tgtEl>
                                          <p:spTgt spid="548870"/>
                                        </p:tgtEl>
                                        <p:attrNameLst>
                                          <p:attrName/>
                                        </p:attrNameLst>
                                      </p:cBhvr>
                                    </p:anim>
                                  </p:childTnLst>
                                </p:cTn>
                              </p:par>
                              <p:par>
                                <p:cTn id="8" presetID="3" presetClass="entr" presetSubtype="10" fill="hold" grpId="0" nodeType="withEffect">
                                  <p:stCondLst>
                                    <p:cond delay="0"/>
                                  </p:stCondLst>
                                  <p:childTnLst>
                                    <p:set>
                                      <p:cBhvr>
                                        <p:cTn id="9" dur="1" fill="hold">
                                          <p:stCondLst>
                                            <p:cond delay="0"/>
                                          </p:stCondLst>
                                        </p:cTn>
                                        <p:tgtEl>
                                          <p:spTgt spid="548867">
                                            <p:txEl>
                                              <p:pRg st="0" end="0"/>
                                            </p:txEl>
                                          </p:spTgt>
                                        </p:tgtEl>
                                        <p:attrNameLst>
                                          <p:attrName>style.visibility</p:attrName>
                                        </p:attrNameLst>
                                      </p:cBhvr>
                                      <p:to>
                                        <p:strVal val="visible"/>
                                      </p:to>
                                    </p:set>
                                    <p:animEffect transition="in" filter="blinds(horizontal)">
                                      <p:cBhvr>
                                        <p:cTn id="10" dur="500"/>
                                        <p:tgtEl>
                                          <p:spTgt spid="54886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48868"/>
                                        </p:tgtEl>
                                        <p:attrNameLst>
                                          <p:attrName>style.visibility</p:attrName>
                                        </p:attrNameLst>
                                      </p:cBhvr>
                                      <p:to>
                                        <p:strVal val="visible"/>
                                      </p:to>
                                    </p:set>
                                    <p:animEffect transition="in" filter="checkerboard(across)">
                                      <p:cBhvr>
                                        <p:cTn id="15" dur="500"/>
                                        <p:tgtEl>
                                          <p:spTgt spid="54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P spid="5488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52400" y="152400"/>
            <a:ext cx="8839200" cy="1066800"/>
          </a:xfrm>
          <a:solidFill>
            <a:srgbClr val="CC3300"/>
          </a:solidFill>
          <a:ln>
            <a:solidFill>
              <a:srgbClr val="000000"/>
            </a:solidFill>
          </a:ln>
        </p:spPr>
        <p:txBody>
          <a:bodyPr/>
          <a:lstStyle/>
          <a:p>
            <a:pPr eaLnBrk="1" hangingPunct="1">
              <a:defRPr/>
            </a:pPr>
            <a:r>
              <a:rPr lang="sv-SE" sz="3200" smtClean="0"/>
              <a:t>Aplikasi Teori Behavioristik                           dalam Kegiatan Pembelajaran</a:t>
            </a:r>
            <a:r>
              <a:rPr lang="en-US" sz="3200" smtClean="0"/>
              <a:t> </a:t>
            </a:r>
          </a:p>
        </p:txBody>
      </p:sp>
      <p:sp>
        <p:nvSpPr>
          <p:cNvPr id="549891" name="Rectangle 3"/>
          <p:cNvSpPr>
            <a:spLocks noGrp="1" noChangeArrowheads="1"/>
          </p:cNvSpPr>
          <p:nvPr>
            <p:ph type="body" sz="half" idx="1"/>
          </p:nvPr>
        </p:nvSpPr>
        <p:spPr>
          <a:xfrm>
            <a:off x="3657600" y="1600200"/>
            <a:ext cx="5181600" cy="4648200"/>
          </a:xfrm>
        </p:spPr>
        <p:txBody>
          <a:bodyPr>
            <a:normAutofit lnSpcReduction="10000"/>
          </a:bodyPr>
          <a:lstStyle/>
          <a:p>
            <a:pPr eaLnBrk="1" hangingPunct="1">
              <a:lnSpc>
                <a:spcPct val="80000"/>
              </a:lnSpc>
              <a:defRPr/>
            </a:pPr>
            <a:r>
              <a:rPr lang="sv-SE" sz="2400" dirty="0" smtClean="0"/>
              <a:t>Behavioristik mendudukkan orang yang belajar sebagai individu yang pasif. </a:t>
            </a:r>
          </a:p>
          <a:p>
            <a:pPr eaLnBrk="1" hangingPunct="1">
              <a:lnSpc>
                <a:spcPct val="80000"/>
              </a:lnSpc>
              <a:buFont typeface="Wingdings" pitchFamily="2" charset="2"/>
              <a:buNone/>
              <a:defRPr/>
            </a:pPr>
            <a:endParaRPr lang="sv-SE" sz="2400" dirty="0" smtClean="0"/>
          </a:p>
          <a:p>
            <a:pPr eaLnBrk="1" hangingPunct="1">
              <a:lnSpc>
                <a:spcPct val="80000"/>
              </a:lnSpc>
              <a:defRPr/>
            </a:pPr>
            <a:r>
              <a:rPr lang="sv-SE" sz="2400" dirty="0" smtClean="0">
                <a:solidFill>
                  <a:schemeClr val="tx1"/>
                </a:solidFill>
              </a:rPr>
              <a:t>Respons atau perilaku tertentu dapat dibentuk karena dikondisikan dengan cara tertentu dengan menggunakan metode drill atau pembiasaan semata. </a:t>
            </a:r>
          </a:p>
          <a:p>
            <a:pPr eaLnBrk="1" hangingPunct="1">
              <a:lnSpc>
                <a:spcPct val="80000"/>
              </a:lnSpc>
              <a:buFont typeface="Wingdings" pitchFamily="2" charset="2"/>
              <a:buNone/>
              <a:defRPr/>
            </a:pPr>
            <a:endParaRPr lang="sv-SE" sz="2400" dirty="0" smtClean="0"/>
          </a:p>
          <a:p>
            <a:pPr eaLnBrk="1" hangingPunct="1">
              <a:lnSpc>
                <a:spcPct val="80000"/>
              </a:lnSpc>
              <a:defRPr/>
            </a:pPr>
            <a:r>
              <a:rPr lang="sv-SE" sz="2400" dirty="0" smtClean="0"/>
              <a:t>Munculnya perilaku akan semakin kuat bila diberikan </a:t>
            </a:r>
            <a:r>
              <a:rPr lang="sv-SE" sz="2400" i="1" dirty="0" smtClean="0"/>
              <a:t>reinforcement,</a:t>
            </a:r>
            <a:r>
              <a:rPr lang="sv-SE" sz="2400" dirty="0" smtClean="0"/>
              <a:t> dan akan menghilang bila dikenai hukuman. </a:t>
            </a:r>
            <a:endParaRPr lang="en-US" sz="2400" dirty="0" smtClean="0"/>
          </a:p>
        </p:txBody>
      </p:sp>
      <p:pic>
        <p:nvPicPr>
          <p:cNvPr id="104450" name="Picture 2" descr="scan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276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129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amond(out)">
                                      <p:cBhvr>
                                        <p:cTn id="7" dur="10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152400"/>
            <a:ext cx="8305800" cy="914400"/>
          </a:xfrm>
          <a:solidFill>
            <a:srgbClr val="CC3300"/>
          </a:solidFill>
        </p:spPr>
        <p:txBody>
          <a:bodyPr>
            <a:normAutofit fontScale="90000"/>
          </a:bodyPr>
          <a:lstStyle/>
          <a:p>
            <a:pPr eaLnBrk="1" hangingPunct="1">
              <a:defRPr/>
            </a:pPr>
            <a:r>
              <a:rPr lang="en-US" sz="2800" smtClean="0"/>
              <a:t/>
            </a:r>
            <a:br>
              <a:rPr lang="en-US" sz="2800" smtClean="0"/>
            </a:br>
            <a:r>
              <a:rPr lang="en-US" sz="3200" smtClean="0"/>
              <a:t>Prosedur</a:t>
            </a:r>
            <a:r>
              <a:rPr lang="id-ID" sz="3200" smtClean="0"/>
              <a:t> </a:t>
            </a:r>
            <a:r>
              <a:rPr lang="en-US" sz="3200" smtClean="0"/>
              <a:t>Pembelajaran Behaviouristik</a:t>
            </a:r>
            <a:r>
              <a:rPr lang="id-ID" sz="2800" smtClean="0"/>
              <a:t> </a:t>
            </a:r>
            <a:br>
              <a:rPr lang="id-ID" sz="2800" smtClean="0"/>
            </a:br>
            <a:endParaRPr lang="en-US" sz="2800" smtClean="0"/>
          </a:p>
        </p:txBody>
      </p:sp>
      <p:sp>
        <p:nvSpPr>
          <p:cNvPr id="553987" name="Rectangle 3"/>
          <p:cNvSpPr>
            <a:spLocks noGrp="1" noChangeArrowheads="1"/>
          </p:cNvSpPr>
          <p:nvPr>
            <p:ph type="body" idx="1"/>
          </p:nvPr>
        </p:nvSpPr>
        <p:spPr>
          <a:xfrm>
            <a:off x="304800" y="1371600"/>
            <a:ext cx="8534400" cy="5181600"/>
          </a:xfrm>
        </p:spPr>
        <p:txBody>
          <a:bodyPr/>
          <a:lstStyle/>
          <a:p>
            <a:pPr marL="520700" indent="-520700" eaLnBrk="1" hangingPunct="1">
              <a:lnSpc>
                <a:spcPct val="80000"/>
              </a:lnSpc>
              <a:buFont typeface="Wingdings" pitchFamily="2" charset="2"/>
              <a:buNone/>
              <a:defRPr/>
            </a:pPr>
            <a:r>
              <a:rPr lang="id-ID" sz="2000" dirty="0" smtClean="0"/>
              <a:t>1). </a:t>
            </a:r>
            <a:r>
              <a:rPr lang="en-US" sz="2000" dirty="0" smtClean="0"/>
              <a:t> </a:t>
            </a:r>
            <a:r>
              <a:rPr lang="id-ID" sz="2000" dirty="0" smtClean="0"/>
              <a:t>Menentukan tujuan-tujuan pembelajaran. </a:t>
            </a:r>
            <a:endParaRPr lang="en-US" sz="2000" dirty="0" smtClean="0"/>
          </a:p>
          <a:p>
            <a:pPr marL="520700" indent="-520700" eaLnBrk="1" hangingPunct="1">
              <a:lnSpc>
                <a:spcPct val="80000"/>
              </a:lnSpc>
              <a:buFont typeface="Wingdings" pitchFamily="2" charset="2"/>
              <a:buNone/>
              <a:defRPr/>
            </a:pPr>
            <a:r>
              <a:rPr lang="id-ID" sz="2000" dirty="0" smtClean="0"/>
              <a:t>2). </a:t>
            </a:r>
            <a:r>
              <a:rPr lang="en-US" sz="2000" dirty="0" smtClean="0"/>
              <a:t> </a:t>
            </a:r>
            <a:r>
              <a:rPr lang="id-ID" sz="2000" dirty="0" smtClean="0">
                <a:solidFill>
                  <a:schemeClr val="tx1"/>
                </a:solidFill>
              </a:rPr>
              <a:t>Menganalisis lingkungan kelas yang ada saat ini termasuk mengidentifikasi pengetahuan awal (entry behavior) siswa. </a:t>
            </a:r>
            <a:endParaRPr lang="en-US" sz="2000" dirty="0" smtClean="0">
              <a:solidFill>
                <a:schemeClr val="tx1"/>
              </a:solidFill>
            </a:endParaRPr>
          </a:p>
          <a:p>
            <a:pPr marL="520700" indent="-520700" eaLnBrk="1" hangingPunct="1">
              <a:lnSpc>
                <a:spcPct val="80000"/>
              </a:lnSpc>
              <a:buFont typeface="Wingdings" pitchFamily="2" charset="2"/>
              <a:buNone/>
              <a:defRPr/>
            </a:pPr>
            <a:r>
              <a:rPr lang="id-ID" sz="2000" dirty="0" smtClean="0"/>
              <a:t>3). </a:t>
            </a:r>
            <a:r>
              <a:rPr lang="en-US" sz="2000" dirty="0" smtClean="0"/>
              <a:t> </a:t>
            </a:r>
            <a:r>
              <a:rPr lang="id-ID" sz="2000" dirty="0" smtClean="0"/>
              <a:t>Menentukan materi pelajaran.</a:t>
            </a:r>
          </a:p>
          <a:p>
            <a:pPr marL="520700" indent="-520700" eaLnBrk="1" hangingPunct="1">
              <a:lnSpc>
                <a:spcPct val="80000"/>
              </a:lnSpc>
              <a:buFont typeface="Wingdings" pitchFamily="2" charset="2"/>
              <a:buNone/>
              <a:defRPr/>
            </a:pPr>
            <a:r>
              <a:rPr lang="id-ID" sz="2000" dirty="0" smtClean="0"/>
              <a:t>4). </a:t>
            </a:r>
            <a:r>
              <a:rPr lang="en-US" sz="2000" dirty="0" smtClean="0"/>
              <a:t> </a:t>
            </a:r>
            <a:r>
              <a:rPr lang="id-ID" sz="2000" dirty="0" smtClean="0">
                <a:solidFill>
                  <a:schemeClr val="tx1"/>
                </a:solidFill>
              </a:rPr>
              <a:t>Memecah materi pelajaran menjadi bagian kecil-kecil , meliputi pokok bahasan, sub pokok bahasan, topik, dsb</a:t>
            </a:r>
            <a:r>
              <a:rPr lang="id-ID" sz="2000" dirty="0" smtClean="0">
                <a:solidFill>
                  <a:srgbClr val="FFFF00"/>
                </a:solidFill>
              </a:rPr>
              <a:t>.</a:t>
            </a:r>
            <a:endParaRPr lang="en-US" sz="2000" dirty="0" smtClean="0">
              <a:solidFill>
                <a:srgbClr val="FFFF00"/>
              </a:solidFill>
            </a:endParaRPr>
          </a:p>
          <a:p>
            <a:pPr marL="520700" indent="-520700" eaLnBrk="1" hangingPunct="1">
              <a:lnSpc>
                <a:spcPct val="80000"/>
              </a:lnSpc>
              <a:buFont typeface="Wingdings" pitchFamily="2" charset="2"/>
              <a:buNone/>
              <a:defRPr/>
            </a:pPr>
            <a:r>
              <a:rPr lang="id-ID" sz="2000" dirty="0" smtClean="0"/>
              <a:t>5). </a:t>
            </a:r>
            <a:r>
              <a:rPr lang="en-US" sz="2000" dirty="0" smtClean="0"/>
              <a:t> </a:t>
            </a:r>
            <a:r>
              <a:rPr lang="id-ID" sz="2000" dirty="0" smtClean="0"/>
              <a:t>Menyajikan materi pelajaran.</a:t>
            </a:r>
          </a:p>
          <a:p>
            <a:pPr marL="520700" indent="-520700" eaLnBrk="1" hangingPunct="1">
              <a:lnSpc>
                <a:spcPct val="80000"/>
              </a:lnSpc>
              <a:buFont typeface="Wingdings" pitchFamily="2" charset="2"/>
              <a:buNone/>
              <a:defRPr/>
            </a:pPr>
            <a:r>
              <a:rPr lang="id-ID" sz="2000" dirty="0" smtClean="0"/>
              <a:t>6). </a:t>
            </a:r>
            <a:r>
              <a:rPr lang="en-US" sz="2000" dirty="0" smtClean="0"/>
              <a:t> </a:t>
            </a:r>
            <a:r>
              <a:rPr lang="id-ID" sz="2000" dirty="0" smtClean="0">
                <a:solidFill>
                  <a:schemeClr val="tx1"/>
                </a:solidFill>
              </a:rPr>
              <a:t>Memberikan stimulus, dapat berupa: pertanyaan baik lisan maupun tertulis, tes/kuis, latihan, atau tugas-tugas. </a:t>
            </a:r>
          </a:p>
          <a:p>
            <a:pPr marL="520700" indent="-520700" eaLnBrk="1" hangingPunct="1">
              <a:lnSpc>
                <a:spcPct val="80000"/>
              </a:lnSpc>
              <a:buFont typeface="Wingdings" pitchFamily="2" charset="2"/>
              <a:buNone/>
              <a:defRPr/>
            </a:pPr>
            <a:r>
              <a:rPr lang="id-ID" sz="2000" dirty="0" smtClean="0"/>
              <a:t>7). </a:t>
            </a:r>
            <a:r>
              <a:rPr lang="en-US" sz="2000" dirty="0" smtClean="0"/>
              <a:t> </a:t>
            </a:r>
            <a:r>
              <a:rPr lang="id-ID" sz="2000" dirty="0" smtClean="0"/>
              <a:t>Mengamati dan mengkaji respons yang diberikan siswa. </a:t>
            </a:r>
          </a:p>
          <a:p>
            <a:pPr marL="520700" indent="-520700" eaLnBrk="1" hangingPunct="1">
              <a:lnSpc>
                <a:spcPct val="80000"/>
              </a:lnSpc>
              <a:buFont typeface="Wingdings" pitchFamily="2" charset="2"/>
              <a:buNone/>
              <a:defRPr/>
            </a:pPr>
            <a:r>
              <a:rPr lang="id-ID" sz="2000" dirty="0" smtClean="0"/>
              <a:t>8). </a:t>
            </a:r>
            <a:r>
              <a:rPr lang="en-US" sz="2000" dirty="0" smtClean="0"/>
              <a:t> </a:t>
            </a:r>
            <a:r>
              <a:rPr lang="id-ID" sz="2000" dirty="0" smtClean="0">
                <a:solidFill>
                  <a:schemeClr val="tx1"/>
                </a:solidFill>
              </a:rPr>
              <a:t>Memberikan penguatan/reinforcement (mungkin penguatan positif ataupun penguatan negatif), ataupun hukuman.</a:t>
            </a:r>
          </a:p>
          <a:p>
            <a:pPr marL="520700" indent="-520700" eaLnBrk="1" hangingPunct="1">
              <a:lnSpc>
                <a:spcPct val="80000"/>
              </a:lnSpc>
              <a:buFont typeface="Wingdings" pitchFamily="2" charset="2"/>
              <a:buNone/>
              <a:defRPr/>
            </a:pPr>
            <a:r>
              <a:rPr lang="id-ID" sz="2000" dirty="0" smtClean="0"/>
              <a:t>9). </a:t>
            </a:r>
            <a:r>
              <a:rPr lang="en-US" sz="2000" dirty="0" smtClean="0"/>
              <a:t> </a:t>
            </a:r>
            <a:r>
              <a:rPr lang="id-ID" sz="2000" dirty="0" smtClean="0"/>
              <a:t>Memberikan stimulus baru.</a:t>
            </a:r>
          </a:p>
          <a:p>
            <a:pPr marL="520700" indent="-520700" eaLnBrk="1" hangingPunct="1">
              <a:lnSpc>
                <a:spcPct val="80000"/>
              </a:lnSpc>
              <a:buFont typeface="Wingdings" pitchFamily="2" charset="2"/>
              <a:buNone/>
              <a:defRPr/>
            </a:pPr>
            <a:r>
              <a:rPr lang="id-ID" sz="2000" dirty="0" smtClean="0"/>
              <a:t>10). </a:t>
            </a:r>
            <a:r>
              <a:rPr lang="id-ID" sz="2000" dirty="0" smtClean="0">
                <a:solidFill>
                  <a:schemeClr val="tx1"/>
                </a:solidFill>
              </a:rPr>
              <a:t>Mengamati dan mengkaji respons yang yang diberikan siswa. </a:t>
            </a:r>
          </a:p>
          <a:p>
            <a:pPr marL="520700" indent="-520700" eaLnBrk="1" hangingPunct="1">
              <a:lnSpc>
                <a:spcPct val="80000"/>
              </a:lnSpc>
              <a:buFont typeface="Wingdings" pitchFamily="2" charset="2"/>
              <a:buNone/>
              <a:defRPr/>
            </a:pPr>
            <a:r>
              <a:rPr lang="id-ID" sz="2000" dirty="0" smtClean="0"/>
              <a:t>11). Memberikan penguatan lanjutan atau hukuman. </a:t>
            </a:r>
          </a:p>
          <a:p>
            <a:pPr marL="520700" indent="-520700" eaLnBrk="1" hangingPunct="1">
              <a:lnSpc>
                <a:spcPct val="80000"/>
              </a:lnSpc>
              <a:buFont typeface="Wingdings" pitchFamily="2" charset="2"/>
              <a:buNone/>
              <a:defRPr/>
            </a:pPr>
            <a:r>
              <a:rPr lang="id-ID" sz="2000" dirty="0" smtClean="0"/>
              <a:t>12). </a:t>
            </a:r>
            <a:r>
              <a:rPr lang="es-ES" sz="2000" dirty="0" err="1" smtClean="0">
                <a:solidFill>
                  <a:schemeClr val="tx1"/>
                </a:solidFill>
              </a:rPr>
              <a:t>Demikian</a:t>
            </a:r>
            <a:r>
              <a:rPr lang="es-ES" sz="2000" dirty="0" smtClean="0">
                <a:solidFill>
                  <a:schemeClr val="tx1"/>
                </a:solidFill>
              </a:rPr>
              <a:t> </a:t>
            </a:r>
            <a:r>
              <a:rPr lang="es-ES" sz="2000" dirty="0" err="1" smtClean="0">
                <a:solidFill>
                  <a:schemeClr val="tx1"/>
                </a:solidFill>
              </a:rPr>
              <a:t>seterusnya</a:t>
            </a:r>
            <a:r>
              <a:rPr lang="es-ES" sz="2000" dirty="0" smtClean="0">
                <a:solidFill>
                  <a:schemeClr val="tx1"/>
                </a:solidFill>
              </a:rPr>
              <a:t>. </a:t>
            </a:r>
            <a:endParaRPr lang="id-ID" sz="2000" dirty="0" smtClean="0">
              <a:solidFill>
                <a:schemeClr val="tx1"/>
              </a:solidFill>
            </a:endParaRPr>
          </a:p>
          <a:p>
            <a:pPr marL="520700" indent="-520700" eaLnBrk="1" hangingPunct="1">
              <a:lnSpc>
                <a:spcPct val="80000"/>
              </a:lnSpc>
              <a:buFont typeface="Wingdings" pitchFamily="2" charset="2"/>
              <a:buNone/>
              <a:defRPr/>
            </a:pPr>
            <a:r>
              <a:rPr lang="id-ID" sz="2000" dirty="0" smtClean="0"/>
              <a:t>13). </a:t>
            </a:r>
            <a:r>
              <a:rPr lang="es-ES" sz="2000" dirty="0" err="1" smtClean="0"/>
              <a:t>Evaluasi</a:t>
            </a:r>
            <a:r>
              <a:rPr lang="es-ES" sz="2000" dirty="0" smtClean="0"/>
              <a:t> </a:t>
            </a:r>
            <a:r>
              <a:rPr lang="es-ES" sz="2000" dirty="0" err="1" smtClean="0"/>
              <a:t>hasil</a:t>
            </a:r>
            <a:r>
              <a:rPr lang="es-ES" sz="2000" dirty="0" smtClean="0"/>
              <a:t> </a:t>
            </a:r>
            <a:r>
              <a:rPr lang="es-ES" sz="2000" dirty="0" err="1" smtClean="0"/>
              <a:t>belajar</a:t>
            </a:r>
            <a:r>
              <a:rPr lang="es-ES" sz="2000" dirty="0" smtClean="0"/>
              <a:t>.</a:t>
            </a:r>
            <a:endParaRPr lang="en-US" sz="2000" dirty="0" smtClean="0"/>
          </a:p>
        </p:txBody>
      </p:sp>
    </p:spTree>
    <p:extLst>
      <p:ext uri="{BB962C8B-B14F-4D97-AF65-F5344CB8AC3E}">
        <p14:creationId xmlns:p14="http://schemas.microsoft.com/office/powerpoint/2010/main" val="1914230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box(in)">
                                      <p:cBhvr>
                                        <p:cTn id="7" dur="1000"/>
                                        <p:tgtEl>
                                          <p:spTgt spid="553987">
                                            <p:txEl>
                                              <p:pRg st="0" end="0"/>
                                            </p:txEl>
                                          </p:spTgt>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553987">
                                            <p:txEl>
                                              <p:pRg st="1" end="1"/>
                                            </p:txEl>
                                          </p:spTgt>
                                        </p:tgtEl>
                                        <p:attrNameLst>
                                          <p:attrName>style.visibility</p:attrName>
                                        </p:attrNameLst>
                                      </p:cBhvr>
                                      <p:to>
                                        <p:strVal val="visible"/>
                                      </p:to>
                                    </p:set>
                                    <p:animEffect transition="in" filter="box(in)">
                                      <p:cBhvr>
                                        <p:cTn id="11" dur="1000"/>
                                        <p:tgtEl>
                                          <p:spTgt spid="553987">
                                            <p:txEl>
                                              <p:pRg st="1" end="1"/>
                                            </p:txEl>
                                          </p:spTgt>
                                        </p:tgtEl>
                                      </p:cBhvr>
                                    </p:animEffect>
                                  </p:childTnLst>
                                </p:cTn>
                              </p:par>
                            </p:childTnLst>
                          </p:cTn>
                        </p:par>
                        <p:par>
                          <p:cTn id="12" fill="hold" nodeType="afterGroup">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553987">
                                            <p:txEl>
                                              <p:pRg st="2" end="2"/>
                                            </p:txEl>
                                          </p:spTgt>
                                        </p:tgtEl>
                                        <p:attrNameLst>
                                          <p:attrName>style.visibility</p:attrName>
                                        </p:attrNameLst>
                                      </p:cBhvr>
                                      <p:to>
                                        <p:strVal val="visible"/>
                                      </p:to>
                                    </p:set>
                                    <p:animEffect transition="in" filter="box(in)">
                                      <p:cBhvr>
                                        <p:cTn id="15" dur="1000"/>
                                        <p:tgtEl>
                                          <p:spTgt spid="553987">
                                            <p:txEl>
                                              <p:pRg st="2" end="2"/>
                                            </p:txEl>
                                          </p:spTgt>
                                        </p:tgtEl>
                                      </p:cBhvr>
                                    </p:animEffect>
                                  </p:childTnLst>
                                </p:cTn>
                              </p:par>
                            </p:childTnLst>
                          </p:cTn>
                        </p:par>
                        <p:par>
                          <p:cTn id="16" fill="hold" nodeType="afterGroup">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553987">
                                            <p:txEl>
                                              <p:pRg st="3" end="3"/>
                                            </p:txEl>
                                          </p:spTgt>
                                        </p:tgtEl>
                                        <p:attrNameLst>
                                          <p:attrName>style.visibility</p:attrName>
                                        </p:attrNameLst>
                                      </p:cBhvr>
                                      <p:to>
                                        <p:strVal val="visible"/>
                                      </p:to>
                                    </p:set>
                                    <p:animEffect transition="in" filter="box(in)">
                                      <p:cBhvr>
                                        <p:cTn id="19" dur="1000"/>
                                        <p:tgtEl>
                                          <p:spTgt spid="553987">
                                            <p:txEl>
                                              <p:pRg st="3" end="3"/>
                                            </p:txEl>
                                          </p:spTgt>
                                        </p:tgtEl>
                                      </p:cBhvr>
                                    </p:animEffect>
                                  </p:childTnLst>
                                </p:cTn>
                              </p:par>
                            </p:childTnLst>
                          </p:cTn>
                        </p:par>
                        <p:par>
                          <p:cTn id="20" fill="hold" nodeType="afterGroup">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553987">
                                            <p:txEl>
                                              <p:pRg st="4" end="4"/>
                                            </p:txEl>
                                          </p:spTgt>
                                        </p:tgtEl>
                                        <p:attrNameLst>
                                          <p:attrName>style.visibility</p:attrName>
                                        </p:attrNameLst>
                                      </p:cBhvr>
                                      <p:to>
                                        <p:strVal val="visible"/>
                                      </p:to>
                                    </p:set>
                                    <p:animEffect transition="in" filter="box(in)">
                                      <p:cBhvr>
                                        <p:cTn id="23" dur="1000"/>
                                        <p:tgtEl>
                                          <p:spTgt spid="553987">
                                            <p:txEl>
                                              <p:pRg st="4" end="4"/>
                                            </p:txEl>
                                          </p:spTgt>
                                        </p:tgtEl>
                                      </p:cBhvr>
                                    </p:animEffect>
                                  </p:childTnLst>
                                </p:cTn>
                              </p:par>
                            </p:childTnLst>
                          </p:cTn>
                        </p:par>
                        <p:par>
                          <p:cTn id="24" fill="hold" nodeType="afterGroup">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553987">
                                            <p:txEl>
                                              <p:pRg st="5" end="5"/>
                                            </p:txEl>
                                          </p:spTgt>
                                        </p:tgtEl>
                                        <p:attrNameLst>
                                          <p:attrName>style.visibility</p:attrName>
                                        </p:attrNameLst>
                                      </p:cBhvr>
                                      <p:to>
                                        <p:strVal val="visible"/>
                                      </p:to>
                                    </p:set>
                                    <p:animEffect transition="in" filter="box(in)">
                                      <p:cBhvr>
                                        <p:cTn id="27" dur="1000"/>
                                        <p:tgtEl>
                                          <p:spTgt spid="553987">
                                            <p:txEl>
                                              <p:pRg st="5" end="5"/>
                                            </p:txEl>
                                          </p:spTgt>
                                        </p:tgtEl>
                                      </p:cBhvr>
                                    </p:animEffect>
                                  </p:childTnLst>
                                </p:cTn>
                              </p:par>
                            </p:childTnLst>
                          </p:cTn>
                        </p:par>
                        <p:par>
                          <p:cTn id="28" fill="hold" nodeType="afterGroup">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553987">
                                            <p:txEl>
                                              <p:pRg st="6" end="6"/>
                                            </p:txEl>
                                          </p:spTgt>
                                        </p:tgtEl>
                                        <p:attrNameLst>
                                          <p:attrName>style.visibility</p:attrName>
                                        </p:attrNameLst>
                                      </p:cBhvr>
                                      <p:to>
                                        <p:strVal val="visible"/>
                                      </p:to>
                                    </p:set>
                                    <p:animEffect transition="in" filter="box(in)">
                                      <p:cBhvr>
                                        <p:cTn id="31" dur="1000"/>
                                        <p:tgtEl>
                                          <p:spTgt spid="553987">
                                            <p:txEl>
                                              <p:pRg st="6" end="6"/>
                                            </p:txEl>
                                          </p:spTgt>
                                        </p:tgtEl>
                                      </p:cBhvr>
                                    </p:animEffect>
                                  </p:childTnLst>
                                </p:cTn>
                              </p:par>
                            </p:childTnLst>
                          </p:cTn>
                        </p:par>
                        <p:par>
                          <p:cTn id="32" fill="hold" nodeType="afterGroup">
                            <p:stCondLst>
                              <p:cond delay="7000"/>
                            </p:stCondLst>
                            <p:childTnLst>
                              <p:par>
                                <p:cTn id="33" presetID="4" presetClass="entr" presetSubtype="16" fill="hold" grpId="0" nodeType="afterEffect">
                                  <p:stCondLst>
                                    <p:cond delay="0"/>
                                  </p:stCondLst>
                                  <p:childTnLst>
                                    <p:set>
                                      <p:cBhvr>
                                        <p:cTn id="34" dur="1" fill="hold">
                                          <p:stCondLst>
                                            <p:cond delay="0"/>
                                          </p:stCondLst>
                                        </p:cTn>
                                        <p:tgtEl>
                                          <p:spTgt spid="553987">
                                            <p:txEl>
                                              <p:pRg st="7" end="7"/>
                                            </p:txEl>
                                          </p:spTgt>
                                        </p:tgtEl>
                                        <p:attrNameLst>
                                          <p:attrName>style.visibility</p:attrName>
                                        </p:attrNameLst>
                                      </p:cBhvr>
                                      <p:to>
                                        <p:strVal val="visible"/>
                                      </p:to>
                                    </p:set>
                                    <p:animEffect transition="in" filter="box(in)">
                                      <p:cBhvr>
                                        <p:cTn id="35" dur="1000"/>
                                        <p:tgtEl>
                                          <p:spTgt spid="553987">
                                            <p:txEl>
                                              <p:pRg st="7" end="7"/>
                                            </p:txEl>
                                          </p:spTgt>
                                        </p:tgtEl>
                                      </p:cBhvr>
                                    </p:animEffect>
                                  </p:childTnLst>
                                </p:cTn>
                              </p:par>
                            </p:childTnLst>
                          </p:cTn>
                        </p:par>
                        <p:par>
                          <p:cTn id="36" fill="hold" nodeType="afterGroup">
                            <p:stCondLst>
                              <p:cond delay="8000"/>
                            </p:stCondLst>
                            <p:childTnLst>
                              <p:par>
                                <p:cTn id="37" presetID="4" presetClass="entr" presetSubtype="16" fill="hold" grpId="0" nodeType="afterEffect">
                                  <p:stCondLst>
                                    <p:cond delay="0"/>
                                  </p:stCondLst>
                                  <p:childTnLst>
                                    <p:set>
                                      <p:cBhvr>
                                        <p:cTn id="38" dur="1" fill="hold">
                                          <p:stCondLst>
                                            <p:cond delay="0"/>
                                          </p:stCondLst>
                                        </p:cTn>
                                        <p:tgtEl>
                                          <p:spTgt spid="553987">
                                            <p:txEl>
                                              <p:pRg st="8" end="8"/>
                                            </p:txEl>
                                          </p:spTgt>
                                        </p:tgtEl>
                                        <p:attrNameLst>
                                          <p:attrName>style.visibility</p:attrName>
                                        </p:attrNameLst>
                                      </p:cBhvr>
                                      <p:to>
                                        <p:strVal val="visible"/>
                                      </p:to>
                                    </p:set>
                                    <p:animEffect transition="in" filter="box(in)">
                                      <p:cBhvr>
                                        <p:cTn id="39" dur="1000"/>
                                        <p:tgtEl>
                                          <p:spTgt spid="553987">
                                            <p:txEl>
                                              <p:pRg st="8" end="8"/>
                                            </p:txEl>
                                          </p:spTgt>
                                        </p:tgtEl>
                                      </p:cBhvr>
                                    </p:animEffect>
                                  </p:childTnLst>
                                </p:cTn>
                              </p:par>
                            </p:childTnLst>
                          </p:cTn>
                        </p:par>
                        <p:par>
                          <p:cTn id="40" fill="hold" nodeType="afterGroup">
                            <p:stCondLst>
                              <p:cond delay="9000"/>
                            </p:stCondLst>
                            <p:childTnLst>
                              <p:par>
                                <p:cTn id="41" presetID="4" presetClass="entr" presetSubtype="16" fill="hold" grpId="0" nodeType="afterEffect">
                                  <p:stCondLst>
                                    <p:cond delay="0"/>
                                  </p:stCondLst>
                                  <p:childTnLst>
                                    <p:set>
                                      <p:cBhvr>
                                        <p:cTn id="42" dur="1" fill="hold">
                                          <p:stCondLst>
                                            <p:cond delay="0"/>
                                          </p:stCondLst>
                                        </p:cTn>
                                        <p:tgtEl>
                                          <p:spTgt spid="553987">
                                            <p:txEl>
                                              <p:pRg st="9" end="9"/>
                                            </p:txEl>
                                          </p:spTgt>
                                        </p:tgtEl>
                                        <p:attrNameLst>
                                          <p:attrName>style.visibility</p:attrName>
                                        </p:attrNameLst>
                                      </p:cBhvr>
                                      <p:to>
                                        <p:strVal val="visible"/>
                                      </p:to>
                                    </p:set>
                                    <p:animEffect transition="in" filter="box(in)">
                                      <p:cBhvr>
                                        <p:cTn id="43" dur="1000"/>
                                        <p:tgtEl>
                                          <p:spTgt spid="553987">
                                            <p:txEl>
                                              <p:pRg st="9" end="9"/>
                                            </p:txEl>
                                          </p:spTgt>
                                        </p:tgtEl>
                                      </p:cBhvr>
                                    </p:animEffect>
                                  </p:childTnLst>
                                </p:cTn>
                              </p:par>
                            </p:childTnLst>
                          </p:cTn>
                        </p:par>
                        <p:par>
                          <p:cTn id="44" fill="hold" nodeType="afterGroup">
                            <p:stCondLst>
                              <p:cond delay="10000"/>
                            </p:stCondLst>
                            <p:childTnLst>
                              <p:par>
                                <p:cTn id="45" presetID="4" presetClass="entr" presetSubtype="16" fill="hold" grpId="0" nodeType="afterEffect">
                                  <p:stCondLst>
                                    <p:cond delay="0"/>
                                  </p:stCondLst>
                                  <p:childTnLst>
                                    <p:set>
                                      <p:cBhvr>
                                        <p:cTn id="46" dur="1" fill="hold">
                                          <p:stCondLst>
                                            <p:cond delay="0"/>
                                          </p:stCondLst>
                                        </p:cTn>
                                        <p:tgtEl>
                                          <p:spTgt spid="553987">
                                            <p:txEl>
                                              <p:pRg st="10" end="10"/>
                                            </p:txEl>
                                          </p:spTgt>
                                        </p:tgtEl>
                                        <p:attrNameLst>
                                          <p:attrName>style.visibility</p:attrName>
                                        </p:attrNameLst>
                                      </p:cBhvr>
                                      <p:to>
                                        <p:strVal val="visible"/>
                                      </p:to>
                                    </p:set>
                                    <p:animEffect transition="in" filter="box(in)">
                                      <p:cBhvr>
                                        <p:cTn id="47" dur="1000"/>
                                        <p:tgtEl>
                                          <p:spTgt spid="553987">
                                            <p:txEl>
                                              <p:pRg st="10" end="10"/>
                                            </p:txEl>
                                          </p:spTgt>
                                        </p:tgtEl>
                                      </p:cBhvr>
                                    </p:animEffect>
                                  </p:childTnLst>
                                </p:cTn>
                              </p:par>
                            </p:childTnLst>
                          </p:cTn>
                        </p:par>
                        <p:par>
                          <p:cTn id="48" fill="hold" nodeType="afterGroup">
                            <p:stCondLst>
                              <p:cond delay="11000"/>
                            </p:stCondLst>
                            <p:childTnLst>
                              <p:par>
                                <p:cTn id="49" presetID="4" presetClass="entr" presetSubtype="16" fill="hold" grpId="0" nodeType="afterEffect">
                                  <p:stCondLst>
                                    <p:cond delay="0"/>
                                  </p:stCondLst>
                                  <p:childTnLst>
                                    <p:set>
                                      <p:cBhvr>
                                        <p:cTn id="50" dur="1" fill="hold">
                                          <p:stCondLst>
                                            <p:cond delay="0"/>
                                          </p:stCondLst>
                                        </p:cTn>
                                        <p:tgtEl>
                                          <p:spTgt spid="553987">
                                            <p:txEl>
                                              <p:pRg st="11" end="11"/>
                                            </p:txEl>
                                          </p:spTgt>
                                        </p:tgtEl>
                                        <p:attrNameLst>
                                          <p:attrName>style.visibility</p:attrName>
                                        </p:attrNameLst>
                                      </p:cBhvr>
                                      <p:to>
                                        <p:strVal val="visible"/>
                                      </p:to>
                                    </p:set>
                                    <p:animEffect transition="in" filter="box(in)">
                                      <p:cBhvr>
                                        <p:cTn id="51" dur="1000"/>
                                        <p:tgtEl>
                                          <p:spTgt spid="553987">
                                            <p:txEl>
                                              <p:pRg st="11" end="11"/>
                                            </p:txEl>
                                          </p:spTgt>
                                        </p:tgtEl>
                                      </p:cBhvr>
                                    </p:animEffect>
                                  </p:childTnLst>
                                </p:cTn>
                              </p:par>
                            </p:childTnLst>
                          </p:cTn>
                        </p:par>
                        <p:par>
                          <p:cTn id="52" fill="hold" nodeType="afterGroup">
                            <p:stCondLst>
                              <p:cond delay="12000"/>
                            </p:stCondLst>
                            <p:childTnLst>
                              <p:par>
                                <p:cTn id="53" presetID="4" presetClass="entr" presetSubtype="16" fill="hold" grpId="0" nodeType="afterEffect">
                                  <p:stCondLst>
                                    <p:cond delay="0"/>
                                  </p:stCondLst>
                                  <p:childTnLst>
                                    <p:set>
                                      <p:cBhvr>
                                        <p:cTn id="54" dur="1" fill="hold">
                                          <p:stCondLst>
                                            <p:cond delay="0"/>
                                          </p:stCondLst>
                                        </p:cTn>
                                        <p:tgtEl>
                                          <p:spTgt spid="553987">
                                            <p:txEl>
                                              <p:pRg st="12" end="12"/>
                                            </p:txEl>
                                          </p:spTgt>
                                        </p:tgtEl>
                                        <p:attrNameLst>
                                          <p:attrName>style.visibility</p:attrName>
                                        </p:attrNameLst>
                                      </p:cBhvr>
                                      <p:to>
                                        <p:strVal val="visible"/>
                                      </p:to>
                                    </p:set>
                                    <p:animEffect transition="in" filter="box(in)">
                                      <p:cBhvr>
                                        <p:cTn id="55" dur="1000"/>
                                        <p:tgtEl>
                                          <p:spTgt spid="553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3" name="Rectangle 5"/>
          <p:cNvSpPr>
            <a:spLocks noGrp="1" noChangeArrowheads="1"/>
          </p:cNvSpPr>
          <p:nvPr>
            <p:ph type="title"/>
          </p:nvPr>
        </p:nvSpPr>
        <p:spPr>
          <a:xfrm>
            <a:off x="304800" y="152400"/>
            <a:ext cx="8534400" cy="990600"/>
          </a:xfrm>
          <a:solidFill>
            <a:srgbClr val="CC3300"/>
          </a:solidFill>
          <a:ln>
            <a:solidFill>
              <a:srgbClr val="000000"/>
            </a:solidFill>
          </a:ln>
        </p:spPr>
        <p:txBody>
          <a:bodyPr/>
          <a:lstStyle/>
          <a:p>
            <a:pPr eaLnBrk="1" hangingPunct="1">
              <a:defRPr/>
            </a:pPr>
            <a:r>
              <a:rPr lang="en-US" smtClean="0"/>
              <a:t>Belajar menurut Teori Kognitif</a:t>
            </a:r>
          </a:p>
        </p:txBody>
      </p:sp>
      <p:sp>
        <p:nvSpPr>
          <p:cNvPr id="555022" name="Text Box 14"/>
          <p:cNvSpPr txBox="1">
            <a:spLocks noChangeArrowheads="1"/>
          </p:cNvSpPr>
          <p:nvPr/>
        </p:nvSpPr>
        <p:spPr bwMode="auto">
          <a:xfrm>
            <a:off x="304800" y="4114800"/>
            <a:ext cx="8686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es-ES" sz="2000" b="1" dirty="0" err="1"/>
              <a:t>Proses</a:t>
            </a:r>
            <a:r>
              <a:rPr lang="es-ES" sz="2000" b="1" dirty="0"/>
              <a:t> </a:t>
            </a:r>
            <a:r>
              <a:rPr lang="es-ES" sz="2000" b="1" dirty="0" err="1"/>
              <a:t>belajar</a:t>
            </a:r>
            <a:r>
              <a:rPr lang="es-ES" sz="2000" b="1" dirty="0"/>
              <a:t> </a:t>
            </a:r>
            <a:r>
              <a:rPr lang="es-ES" sz="2000" b="1" dirty="0" err="1"/>
              <a:t>terjadi</a:t>
            </a:r>
            <a:r>
              <a:rPr lang="es-ES" sz="2000" b="1" dirty="0"/>
              <a:t> antara </a:t>
            </a:r>
            <a:r>
              <a:rPr lang="es-ES" sz="2000" b="1" dirty="0" err="1"/>
              <a:t>lain</a:t>
            </a:r>
            <a:r>
              <a:rPr lang="es-ES" sz="2000" b="1" dirty="0"/>
              <a:t> </a:t>
            </a:r>
            <a:r>
              <a:rPr lang="es-ES" sz="2000" b="1" dirty="0" err="1"/>
              <a:t>mencakup</a:t>
            </a:r>
            <a:r>
              <a:rPr lang="es-ES" sz="2000" b="1" dirty="0"/>
              <a:t> </a:t>
            </a:r>
            <a:r>
              <a:rPr lang="es-ES" sz="2000" b="1" dirty="0" err="1"/>
              <a:t>pengaturan</a:t>
            </a:r>
            <a:r>
              <a:rPr lang="es-ES" sz="2000" b="1" dirty="0"/>
              <a:t> </a:t>
            </a:r>
            <a:r>
              <a:rPr lang="es-ES" sz="2000" b="1" dirty="0" err="1"/>
              <a:t>stimulus</a:t>
            </a:r>
            <a:r>
              <a:rPr lang="es-ES" sz="2000" b="1" dirty="0"/>
              <a:t> yang </a:t>
            </a:r>
            <a:r>
              <a:rPr lang="es-ES" sz="2000" b="1" dirty="0" err="1"/>
              <a:t>diterima</a:t>
            </a:r>
            <a:r>
              <a:rPr lang="es-ES" sz="2000" b="1" dirty="0"/>
              <a:t> dan </a:t>
            </a:r>
            <a:r>
              <a:rPr lang="es-ES" sz="2000" b="1" dirty="0" err="1"/>
              <a:t>menyesuaikannya</a:t>
            </a:r>
            <a:r>
              <a:rPr lang="es-ES" sz="2000" b="1" dirty="0"/>
              <a:t> </a:t>
            </a:r>
            <a:r>
              <a:rPr lang="es-ES" sz="2000" b="1" dirty="0" err="1"/>
              <a:t>dengan</a:t>
            </a:r>
            <a:r>
              <a:rPr lang="es-ES" sz="2000" b="1" dirty="0"/>
              <a:t> </a:t>
            </a:r>
            <a:r>
              <a:rPr lang="es-ES" sz="2000" b="1" dirty="0" err="1"/>
              <a:t>struktur</a:t>
            </a:r>
            <a:r>
              <a:rPr lang="es-ES" sz="2000" b="1" dirty="0"/>
              <a:t> </a:t>
            </a:r>
            <a:r>
              <a:rPr lang="es-ES" sz="2000" b="1" dirty="0" err="1"/>
              <a:t>kognitif</a:t>
            </a:r>
            <a:r>
              <a:rPr lang="es-ES" sz="2000" b="1" dirty="0"/>
              <a:t> yang </a:t>
            </a:r>
            <a:r>
              <a:rPr lang="es-ES" sz="2000" b="1" dirty="0" err="1"/>
              <a:t>sudah</a:t>
            </a:r>
            <a:r>
              <a:rPr lang="es-ES" sz="2000" b="1" dirty="0"/>
              <a:t> </a:t>
            </a:r>
            <a:r>
              <a:rPr lang="es-ES" sz="2000" b="1" dirty="0" err="1"/>
              <a:t>dimiliki</a:t>
            </a:r>
            <a:r>
              <a:rPr lang="es-ES" sz="2000" b="1" dirty="0"/>
              <a:t> dan </a:t>
            </a:r>
            <a:r>
              <a:rPr lang="es-ES" sz="2000" b="1" dirty="0" err="1"/>
              <a:t>terbentuk</a:t>
            </a:r>
            <a:r>
              <a:rPr lang="es-ES" sz="2000" b="1" dirty="0"/>
              <a:t> di </a:t>
            </a:r>
            <a:r>
              <a:rPr lang="es-ES" sz="2000" b="1" dirty="0" err="1"/>
              <a:t>dalam</a:t>
            </a:r>
            <a:r>
              <a:rPr lang="es-ES" sz="2000" b="1" dirty="0"/>
              <a:t> </a:t>
            </a:r>
            <a:r>
              <a:rPr lang="es-ES" sz="2000" b="1" dirty="0" err="1"/>
              <a:t>pikiran</a:t>
            </a:r>
            <a:r>
              <a:rPr lang="es-ES" sz="2000" b="1" dirty="0"/>
              <a:t> </a:t>
            </a:r>
            <a:r>
              <a:rPr lang="es-ES" sz="2000" b="1" dirty="0" err="1"/>
              <a:t>seseorang</a:t>
            </a:r>
            <a:r>
              <a:rPr lang="es-ES" sz="2000" b="1" dirty="0"/>
              <a:t> </a:t>
            </a:r>
            <a:r>
              <a:rPr lang="es-ES" sz="2000" b="1" dirty="0" err="1"/>
              <a:t>berdasarkan</a:t>
            </a:r>
            <a:r>
              <a:rPr lang="es-ES" sz="2000" b="1" dirty="0"/>
              <a:t> </a:t>
            </a:r>
            <a:r>
              <a:rPr lang="es-ES" sz="2000" b="1" dirty="0" err="1"/>
              <a:t>pemahaman</a:t>
            </a:r>
            <a:r>
              <a:rPr lang="es-ES" sz="2000" b="1" dirty="0"/>
              <a:t> dan </a:t>
            </a:r>
            <a:r>
              <a:rPr lang="es-ES" sz="2000" b="1" dirty="0" err="1"/>
              <a:t>pengalaman-pengalaman</a:t>
            </a:r>
            <a:r>
              <a:rPr lang="es-ES" sz="2000" b="1" dirty="0"/>
              <a:t> </a:t>
            </a:r>
            <a:r>
              <a:rPr lang="es-ES" sz="2000" b="1" dirty="0" err="1"/>
              <a:t>sebelumnya</a:t>
            </a:r>
            <a:r>
              <a:rPr lang="es-ES" sz="2000" b="1" dirty="0"/>
              <a:t>.</a:t>
            </a:r>
            <a:r>
              <a:rPr lang="es-ES" sz="2000" dirty="0"/>
              <a:t> </a:t>
            </a:r>
            <a:endParaRPr lang="en-US" sz="2000" dirty="0"/>
          </a:p>
        </p:txBody>
      </p:sp>
      <p:sp>
        <p:nvSpPr>
          <p:cNvPr id="555023" name="Text Box 15"/>
          <p:cNvSpPr txBox="1">
            <a:spLocks noChangeArrowheads="1"/>
          </p:cNvSpPr>
          <p:nvPr/>
        </p:nvSpPr>
        <p:spPr bwMode="auto">
          <a:xfrm>
            <a:off x="3886200" y="3048000"/>
            <a:ext cx="502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es-ES" sz="2000" b="1" dirty="0" err="1"/>
              <a:t>Belajar</a:t>
            </a:r>
            <a:r>
              <a:rPr lang="es-ES" sz="2000" b="1" dirty="0"/>
              <a:t> </a:t>
            </a:r>
            <a:r>
              <a:rPr lang="es-ES" sz="2000" b="1" dirty="0" err="1"/>
              <a:t>merupakan</a:t>
            </a:r>
            <a:r>
              <a:rPr lang="es-ES" sz="2000" b="1" dirty="0"/>
              <a:t> </a:t>
            </a:r>
            <a:r>
              <a:rPr lang="es-ES" sz="2000" b="1" dirty="0" err="1"/>
              <a:t>aktifitas</a:t>
            </a:r>
            <a:r>
              <a:rPr lang="es-ES" sz="2000" b="1" dirty="0"/>
              <a:t> yang </a:t>
            </a:r>
            <a:r>
              <a:rPr lang="es-ES" sz="2000" b="1" dirty="0" err="1"/>
              <a:t>melibatkan</a:t>
            </a:r>
            <a:r>
              <a:rPr lang="es-ES" sz="2000" b="1" dirty="0"/>
              <a:t> </a:t>
            </a:r>
            <a:r>
              <a:rPr lang="es-ES" sz="2000" b="1" dirty="0" err="1"/>
              <a:t>proses</a:t>
            </a:r>
            <a:r>
              <a:rPr lang="es-ES" sz="2000" b="1" dirty="0"/>
              <a:t> </a:t>
            </a:r>
            <a:r>
              <a:rPr lang="es-ES" sz="2000" b="1" dirty="0" err="1"/>
              <a:t>berpikir</a:t>
            </a:r>
            <a:r>
              <a:rPr lang="es-ES" sz="2000" b="1" dirty="0"/>
              <a:t> yang </a:t>
            </a:r>
            <a:r>
              <a:rPr lang="es-ES" sz="2000" b="1" dirty="0" err="1"/>
              <a:t>sangat</a:t>
            </a:r>
            <a:r>
              <a:rPr lang="es-ES" sz="2000" b="1" dirty="0"/>
              <a:t> </a:t>
            </a:r>
            <a:r>
              <a:rPr lang="es-ES" sz="2000" b="1" dirty="0" err="1"/>
              <a:t>kompleks</a:t>
            </a:r>
            <a:r>
              <a:rPr lang="es-ES" sz="2000" b="1" dirty="0"/>
              <a:t>.</a:t>
            </a:r>
            <a:endParaRPr lang="en-US" sz="2000" b="1" dirty="0"/>
          </a:p>
        </p:txBody>
      </p:sp>
      <p:sp>
        <p:nvSpPr>
          <p:cNvPr id="555025" name="Text Box 17"/>
          <p:cNvSpPr txBox="1">
            <a:spLocks noChangeArrowheads="1"/>
          </p:cNvSpPr>
          <p:nvPr/>
        </p:nvSpPr>
        <p:spPr bwMode="auto">
          <a:xfrm>
            <a:off x="3886200" y="1371600"/>
            <a:ext cx="495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r>
              <a:rPr lang="es-ES" sz="2000" b="1"/>
              <a:t>Belajar merupakan suatu proses internal yang mencakup ingatan, retensi, pengolahan informasi, emosi, dan aspek-aspek kejiwaan lainnya.</a:t>
            </a:r>
            <a:r>
              <a:rPr lang="en-US" sz="2000"/>
              <a:t> </a:t>
            </a:r>
          </a:p>
          <a:p>
            <a:endParaRPr lang="en-US" sz="2000"/>
          </a:p>
        </p:txBody>
      </p:sp>
      <p:pic>
        <p:nvPicPr>
          <p:cNvPr id="555026" name="Picture 18" descr="pajaraka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048000" cy="23622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555027" name="Rectangle 19"/>
          <p:cNvSpPr>
            <a:spLocks noChangeArrowheads="1"/>
          </p:cNvSpPr>
          <p:nvPr/>
        </p:nvSpPr>
        <p:spPr bwMode="auto">
          <a:xfrm>
            <a:off x="304800" y="5761038"/>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s-ES" sz="2000" b="1"/>
              <a:t>Tingkah laku seseorang ditentukan oleh persepsi serta pemahamannya tentang situasi yang berhubungan dengan tujuan belajarnya.</a:t>
            </a:r>
            <a:r>
              <a:rPr lang="en-US" sz="2000"/>
              <a:t> </a:t>
            </a:r>
          </a:p>
        </p:txBody>
      </p:sp>
    </p:spTree>
    <p:extLst>
      <p:ext uri="{BB962C8B-B14F-4D97-AF65-F5344CB8AC3E}">
        <p14:creationId xmlns:p14="http://schemas.microsoft.com/office/powerpoint/2010/main" val="122227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55025"/>
                                        </p:tgtEl>
                                        <p:attrNameLst>
                                          <p:attrName>style.visibility</p:attrName>
                                        </p:attrNameLst>
                                      </p:cBhvr>
                                      <p:to>
                                        <p:strVal val="visible"/>
                                      </p:to>
                                    </p:set>
                                    <p:animEffect transition="in" filter="box(in)">
                                      <p:cBhvr>
                                        <p:cTn id="7" dur="500"/>
                                        <p:tgtEl>
                                          <p:spTgt spid="555025"/>
                                        </p:tgtEl>
                                      </p:cBhvr>
                                    </p:animEffect>
                                  </p:childTnLst>
                                </p:cTn>
                              </p:par>
                              <p:par>
                                <p:cTn id="8" presetID="3" presetClass="entr" presetSubtype="10" fill="hold" nodeType="withEffect">
                                  <p:stCondLst>
                                    <p:cond delay="0"/>
                                  </p:stCondLst>
                                  <p:childTnLst>
                                    <p:set>
                                      <p:cBhvr>
                                        <p:cTn id="9" dur="1" fill="hold">
                                          <p:stCondLst>
                                            <p:cond delay="0"/>
                                          </p:stCondLst>
                                        </p:cTn>
                                        <p:tgtEl>
                                          <p:spTgt spid="555026"/>
                                        </p:tgtEl>
                                        <p:attrNameLst>
                                          <p:attrName>style.visibility</p:attrName>
                                        </p:attrNameLst>
                                      </p:cBhvr>
                                      <p:to>
                                        <p:strVal val="visible"/>
                                      </p:to>
                                    </p:set>
                                    <p:animEffect transition="in" filter="blinds(horizontal)">
                                      <p:cBhvr>
                                        <p:cTn id="10" dur="500"/>
                                        <p:tgtEl>
                                          <p:spTgt spid="555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55023"/>
                                        </p:tgtEl>
                                        <p:attrNameLst>
                                          <p:attrName>style.visibility</p:attrName>
                                        </p:attrNameLst>
                                      </p:cBhvr>
                                      <p:to>
                                        <p:strVal val="visible"/>
                                      </p:to>
                                    </p:set>
                                    <p:animEffect transition="in" filter="box(in)">
                                      <p:cBhvr>
                                        <p:cTn id="15" dur="500"/>
                                        <p:tgtEl>
                                          <p:spTgt spid="5550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55022"/>
                                        </p:tgtEl>
                                        <p:attrNameLst>
                                          <p:attrName>style.visibility</p:attrName>
                                        </p:attrNameLst>
                                      </p:cBhvr>
                                      <p:to>
                                        <p:strVal val="visible"/>
                                      </p:to>
                                    </p:set>
                                    <p:animEffect transition="in" filter="box(in)">
                                      <p:cBhvr>
                                        <p:cTn id="20" dur="500"/>
                                        <p:tgtEl>
                                          <p:spTgt spid="5550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555027">
                                            <p:txEl>
                                              <p:pRg st="0" end="0"/>
                                            </p:txEl>
                                          </p:spTgt>
                                        </p:tgtEl>
                                        <p:attrNameLst>
                                          <p:attrName>style.visibility</p:attrName>
                                        </p:attrNameLst>
                                      </p:cBhvr>
                                      <p:to>
                                        <p:strVal val="visible"/>
                                      </p:to>
                                    </p:set>
                                    <p:animEffect transition="in" filter="box(in)">
                                      <p:cBhvr>
                                        <p:cTn id="25" dur="500"/>
                                        <p:tgtEl>
                                          <p:spTgt spid="555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22" grpId="0"/>
      <p:bldP spid="555023" grpId="0"/>
      <p:bldP spid="5550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6" name="Picture 4" descr="tua apa muda">
            <a:hlinkClick r:id="rId2" action="ppaction://hlinksldjump"/>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33600" y="304800"/>
            <a:ext cx="5410200" cy="4800600"/>
          </a:xfrm>
          <a:noFill/>
          <a:extLst>
            <a:ext uri="{909E8E84-426E-40DD-AFC4-6F175D3DCCD1}">
              <a14:hiddenFill xmlns:a14="http://schemas.microsoft.com/office/drawing/2010/main">
                <a:solidFill>
                  <a:srgbClr val="FFFFFF"/>
                </a:solidFill>
              </a14:hiddenFill>
            </a:ext>
          </a:extLst>
        </p:spPr>
      </p:pic>
      <p:sp>
        <p:nvSpPr>
          <p:cNvPr id="14339" name="Text Box 5"/>
          <p:cNvSpPr txBox="1">
            <a:spLocks noChangeArrowheads="1"/>
          </p:cNvSpPr>
          <p:nvPr/>
        </p:nvSpPr>
        <p:spPr bwMode="auto">
          <a:xfrm>
            <a:off x="1676400" y="5334000"/>
            <a:ext cx="655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en-US"/>
              <a:t>Gambar Apakah ini ?</a:t>
            </a:r>
          </a:p>
        </p:txBody>
      </p:sp>
    </p:spTree>
    <p:extLst>
      <p:ext uri="{BB962C8B-B14F-4D97-AF65-F5344CB8AC3E}">
        <p14:creationId xmlns:p14="http://schemas.microsoft.com/office/powerpoint/2010/main" val="412238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689156"/>
                                        </p:tgtEl>
                                        <p:attrNameLst>
                                          <p:attrName>style.visibility</p:attrName>
                                        </p:attrNameLst>
                                      </p:cBhvr>
                                      <p:to>
                                        <p:strVal val="visible"/>
                                      </p:to>
                                    </p:set>
                                    <p:animEffect transition="in" filter="plus(in)">
                                      <p:cBhvr>
                                        <p:cTn id="7" dur="2000"/>
                                        <p:tgtEl>
                                          <p:spTgt spid="68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457200" y="152400"/>
            <a:ext cx="8458200" cy="1143000"/>
          </a:xfrm>
        </p:spPr>
        <p:txBody>
          <a:bodyPr/>
          <a:lstStyle/>
          <a:p>
            <a:pPr algn="l" eaLnBrk="1" hangingPunct="1">
              <a:defRPr/>
            </a:pPr>
            <a:r>
              <a:rPr lang="es-ES" sz="3200" b="1" smtClean="0"/>
              <a:t>Menurut Piaget                                        </a:t>
            </a:r>
            <a:r>
              <a:rPr lang="es-ES" sz="2800" b="1" smtClean="0"/>
              <a:t>(Tokoh Teori Belajar Kognitif)</a:t>
            </a:r>
            <a:endParaRPr lang="en-US" sz="2800" b="1" smtClean="0"/>
          </a:p>
        </p:txBody>
      </p:sp>
      <p:sp>
        <p:nvSpPr>
          <p:cNvPr id="557059" name="Rectangle 3"/>
          <p:cNvSpPr>
            <a:spLocks noGrp="1" noChangeArrowheads="1"/>
          </p:cNvSpPr>
          <p:nvPr>
            <p:ph type="body" idx="1"/>
          </p:nvPr>
        </p:nvSpPr>
        <p:spPr>
          <a:xfrm>
            <a:off x="533400" y="1371600"/>
            <a:ext cx="8229600" cy="1371600"/>
          </a:xfrm>
        </p:spPr>
        <p:txBody>
          <a:bodyPr/>
          <a:lstStyle/>
          <a:p>
            <a:pPr eaLnBrk="1" hangingPunct="1">
              <a:defRPr/>
            </a:pPr>
            <a:endParaRPr lang="es-ES" sz="2000" b="1" smtClean="0"/>
          </a:p>
          <a:p>
            <a:pPr eaLnBrk="1" hangingPunct="1">
              <a:defRPr/>
            </a:pPr>
            <a:r>
              <a:rPr lang="es-ES" sz="2000" b="1" smtClean="0"/>
              <a:t>Proses belajar akan terjadi jika mengikuti tahap-tahap asimilasi, akomodasi, dan ekuilibrasi (penyeimbangan). </a:t>
            </a:r>
          </a:p>
          <a:p>
            <a:pPr eaLnBrk="1" hangingPunct="1">
              <a:buFont typeface="Wingdings" pitchFamily="2" charset="2"/>
              <a:buNone/>
              <a:defRPr/>
            </a:pPr>
            <a:endParaRPr lang="es-ES" sz="2000" b="1" smtClean="0"/>
          </a:p>
          <a:p>
            <a:pPr eaLnBrk="1" hangingPunct="1">
              <a:buFont typeface="Wingdings" pitchFamily="2" charset="2"/>
              <a:buNone/>
              <a:defRPr/>
            </a:pPr>
            <a:endParaRPr lang="es-ES" sz="2000" b="1" smtClean="0">
              <a:solidFill>
                <a:srgbClr val="FFFF00"/>
              </a:solidFill>
            </a:endParaRPr>
          </a:p>
        </p:txBody>
      </p:sp>
      <p:sp>
        <p:nvSpPr>
          <p:cNvPr id="557060" name="Text Box 4"/>
          <p:cNvSpPr txBox="1">
            <a:spLocks noChangeArrowheads="1"/>
          </p:cNvSpPr>
          <p:nvPr/>
        </p:nvSpPr>
        <p:spPr bwMode="auto">
          <a:xfrm>
            <a:off x="3505200" y="3810000"/>
            <a:ext cx="5181600" cy="1465263"/>
          </a:xfrm>
          <a:prstGeom prst="rect">
            <a:avLst/>
          </a:prstGeom>
          <a:noFill/>
          <a:ln w="9525">
            <a:noFill/>
            <a:miter lim="800000"/>
            <a:headEnd/>
            <a:tailEnd/>
          </a:ln>
          <a:effectLst/>
        </p:spPr>
        <p:txBody>
          <a:bodyPr>
            <a:spAutoFit/>
          </a:bodyPr>
          <a:lstStyle/>
          <a:p>
            <a:pPr>
              <a:defRPr/>
            </a:pPr>
            <a:endParaRPr lang="es-ES" sz="1800" b="1">
              <a:effectLst>
                <a:outerShdw blurRad="38100" dist="38100" dir="2700000" algn="tl">
                  <a:srgbClr val="000000"/>
                </a:outerShdw>
              </a:effectLst>
            </a:endParaRPr>
          </a:p>
          <a:p>
            <a:pPr>
              <a:defRPr/>
            </a:pPr>
            <a:r>
              <a:rPr lang="es-ES" sz="1800" b="1">
                <a:effectLst>
                  <a:outerShdw blurRad="38100" dist="38100" dir="2700000" algn="tl">
                    <a:srgbClr val="000000"/>
                  </a:outerShdw>
                </a:effectLst>
              </a:rPr>
              <a:t>Proses akomodasi merupakan proses penyesuaian struktur kognitif ke dalam situasi yang baru. </a:t>
            </a:r>
          </a:p>
          <a:p>
            <a:pPr>
              <a:defRPr/>
            </a:pPr>
            <a:endParaRPr lang="en-US" sz="1800">
              <a:solidFill>
                <a:srgbClr val="FFFF00"/>
              </a:solidFill>
            </a:endParaRPr>
          </a:p>
        </p:txBody>
      </p:sp>
      <p:pic>
        <p:nvPicPr>
          <p:cNvPr id="557061" name="Picture 5" descr="j02167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8620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3" name="Text Box 7"/>
          <p:cNvSpPr txBox="1">
            <a:spLocks noChangeArrowheads="1"/>
          </p:cNvSpPr>
          <p:nvPr/>
        </p:nvSpPr>
        <p:spPr bwMode="auto">
          <a:xfrm>
            <a:off x="533400" y="2819400"/>
            <a:ext cx="8153400" cy="825500"/>
          </a:xfrm>
          <a:prstGeom prst="rect">
            <a:avLst/>
          </a:prstGeom>
          <a:noFill/>
          <a:ln w="9525">
            <a:noFill/>
            <a:miter lim="800000"/>
            <a:headEnd/>
            <a:tailEnd/>
          </a:ln>
          <a:effectLst/>
        </p:spPr>
        <p:txBody>
          <a:bodyPr>
            <a:spAutoFit/>
          </a:bodyPr>
          <a:lstStyle/>
          <a:p>
            <a:pPr marL="280988" indent="-280988" eaLnBrk="1" hangingPunct="1">
              <a:lnSpc>
                <a:spcPct val="80000"/>
              </a:lnSpc>
              <a:spcBef>
                <a:spcPct val="20000"/>
              </a:spcBef>
              <a:buClr>
                <a:schemeClr val="hlink"/>
              </a:buClr>
              <a:buSzPct val="65000"/>
              <a:buFont typeface="Wingdings" pitchFamily="2" charset="2"/>
              <a:buChar char="n"/>
              <a:defRPr/>
            </a:pPr>
            <a:r>
              <a:rPr lang="es-ES" sz="2000" b="1" dirty="0" err="1">
                <a:effectLst>
                  <a:outerShdw blurRad="38100" dist="38100" dir="2700000" algn="tl">
                    <a:srgbClr val="000000"/>
                  </a:outerShdw>
                </a:effectLst>
              </a:rPr>
              <a:t>Proses</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asimilasi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merupakan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proses</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pengintegrasian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atau</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penyatuan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informasi</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baru</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dalam</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struktur</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kognitif</a:t>
            </a:r>
            <a:r>
              <a:rPr lang="es-ES" sz="2000" b="1" dirty="0">
                <a:effectLst>
                  <a:outerShdw blurRad="38100" dist="38100" dir="2700000" algn="tl">
                    <a:srgbClr val="000000"/>
                  </a:outerShdw>
                </a:effectLst>
              </a:rPr>
              <a:t> yang </a:t>
            </a:r>
            <a:r>
              <a:rPr lang="es-ES" sz="2000" b="1" dirty="0" err="1">
                <a:effectLst>
                  <a:outerShdw blurRad="38100" dist="38100" dir="2700000" algn="tl">
                    <a:srgbClr val="000000"/>
                  </a:outerShdw>
                </a:effectLst>
              </a:rPr>
              <a:t>telah</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dimiliki</a:t>
            </a:r>
            <a:r>
              <a:rPr lang="es-ES" sz="2000" b="1" dirty="0">
                <a:effectLst>
                  <a:outerShdw blurRad="38100" dist="38100" dir="2700000" algn="tl">
                    <a:srgbClr val="000000"/>
                  </a:outerShdw>
                </a:effectLst>
              </a:rPr>
              <a:t>. </a:t>
            </a:r>
            <a:endParaRPr lang="en-US" sz="2000" dirty="0"/>
          </a:p>
        </p:txBody>
      </p:sp>
      <p:sp>
        <p:nvSpPr>
          <p:cNvPr id="557064" name="Text Box 8"/>
          <p:cNvSpPr txBox="1">
            <a:spLocks noChangeArrowheads="1"/>
          </p:cNvSpPr>
          <p:nvPr/>
        </p:nvSpPr>
        <p:spPr bwMode="auto">
          <a:xfrm>
            <a:off x="3505200" y="5408613"/>
            <a:ext cx="5029200" cy="915987"/>
          </a:xfrm>
          <a:prstGeom prst="rect">
            <a:avLst/>
          </a:prstGeom>
          <a:noFill/>
          <a:ln w="9525">
            <a:noFill/>
            <a:miter lim="800000"/>
            <a:headEnd/>
            <a:tailEnd/>
          </a:ln>
          <a:effectLst/>
        </p:spPr>
        <p:txBody>
          <a:bodyPr>
            <a:spAutoFit/>
          </a:bodyPr>
          <a:lstStyle/>
          <a:p>
            <a:pPr>
              <a:defRPr/>
            </a:pPr>
            <a:r>
              <a:rPr lang="es-ES" sz="1800" b="1" dirty="0" err="1">
                <a:effectLst>
                  <a:outerShdw blurRad="38100" dist="38100" dir="2700000" algn="tl">
                    <a:srgbClr val="000000"/>
                  </a:outerShdw>
                </a:effectLst>
              </a:rPr>
              <a:t>Proses</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ekuilibrasi</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adalah</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penyesuaian</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berkesinambungan</a:t>
            </a:r>
            <a:r>
              <a:rPr lang="es-ES" sz="1800" b="1" dirty="0">
                <a:effectLst>
                  <a:outerShdw blurRad="38100" dist="38100" dir="2700000" algn="tl">
                    <a:srgbClr val="000000"/>
                  </a:outerShdw>
                </a:effectLst>
              </a:rPr>
              <a:t> antara </a:t>
            </a:r>
            <a:r>
              <a:rPr lang="es-ES" sz="1800" b="1" dirty="0" err="1">
                <a:effectLst>
                  <a:outerShdw blurRad="38100" dist="38100" dir="2700000" algn="tl">
                    <a:srgbClr val="000000"/>
                  </a:outerShdw>
                </a:effectLst>
              </a:rPr>
              <a:t>asimilasi</a:t>
            </a:r>
            <a:r>
              <a:rPr lang="es-ES" sz="1800" b="1" dirty="0">
                <a:effectLst>
                  <a:outerShdw blurRad="38100" dist="38100" dir="2700000" algn="tl">
                    <a:srgbClr val="000000"/>
                  </a:outerShdw>
                </a:effectLst>
              </a:rPr>
              <a:t> dan </a:t>
            </a:r>
            <a:r>
              <a:rPr lang="es-ES" sz="1800" b="1" dirty="0" err="1">
                <a:effectLst>
                  <a:outerShdw blurRad="38100" dist="38100" dir="2700000" algn="tl">
                    <a:srgbClr val="000000"/>
                  </a:outerShdw>
                </a:effectLst>
              </a:rPr>
              <a:t>akomodasi</a:t>
            </a:r>
            <a:r>
              <a:rPr lang="es-ES" sz="1800" b="1" dirty="0">
                <a:effectLst>
                  <a:outerShdw blurRad="38100" dist="38100" dir="2700000" algn="tl">
                    <a:srgbClr val="000000"/>
                  </a:outerShdw>
                </a:effectLst>
              </a:rPr>
              <a:t>.</a:t>
            </a:r>
            <a:r>
              <a:rPr lang="en-US" sz="1800" dirty="0">
                <a:effectLst>
                  <a:outerShdw blurRad="38100" dist="38100" dir="2700000" algn="tl">
                    <a:srgbClr val="000000"/>
                  </a:outerShdw>
                </a:effectLst>
              </a:rPr>
              <a:t> </a:t>
            </a:r>
            <a:endParaRPr lang="en-US" sz="1800" dirty="0"/>
          </a:p>
        </p:txBody>
      </p:sp>
    </p:spTree>
    <p:extLst>
      <p:ext uri="{BB962C8B-B14F-4D97-AF65-F5344CB8AC3E}">
        <p14:creationId xmlns:p14="http://schemas.microsoft.com/office/powerpoint/2010/main" val="3358995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57061"/>
                                        </p:tgtEl>
                                        <p:attrNameLst>
                                          <p:attrName>style.visibility</p:attrName>
                                        </p:attrNameLst>
                                      </p:cBhvr>
                                      <p:to>
                                        <p:strVal val="visible"/>
                                      </p:to>
                                    </p:set>
                                    <p:animEffect transition="in" filter="diamond(in)">
                                      <p:cBhvr>
                                        <p:cTn id="7" dur="2000"/>
                                        <p:tgtEl>
                                          <p:spTgt spid="55706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57059">
                                            <p:txEl>
                                              <p:pRg st="1" end="1"/>
                                            </p:txEl>
                                          </p:spTgt>
                                        </p:tgtEl>
                                        <p:attrNameLst>
                                          <p:attrName>style.visibility</p:attrName>
                                        </p:attrNameLst>
                                      </p:cBhvr>
                                      <p:to>
                                        <p:strVal val="visible"/>
                                      </p:to>
                                    </p:set>
                                    <p:animEffect transition="in" filter="checkerboard(across)">
                                      <p:cBhvr>
                                        <p:cTn id="10" dur="1000"/>
                                        <p:tgtEl>
                                          <p:spTgt spid="5570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57063"/>
                                        </p:tgtEl>
                                        <p:attrNameLst>
                                          <p:attrName>style.visibility</p:attrName>
                                        </p:attrNameLst>
                                      </p:cBhvr>
                                      <p:to>
                                        <p:strVal val="visible"/>
                                      </p:to>
                                    </p:set>
                                    <p:animEffect transition="in" filter="checkerboard(across)">
                                      <p:cBhvr>
                                        <p:cTn id="15" dur="500"/>
                                        <p:tgtEl>
                                          <p:spTgt spid="5570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57060"/>
                                        </p:tgtEl>
                                        <p:attrNameLst>
                                          <p:attrName>style.visibility</p:attrName>
                                        </p:attrNameLst>
                                      </p:cBhvr>
                                      <p:to>
                                        <p:strVal val="visible"/>
                                      </p:to>
                                    </p:set>
                                    <p:animEffect transition="in" filter="blinds(horizontal)">
                                      <p:cBhvr>
                                        <p:cTn id="20" dur="500"/>
                                        <p:tgtEl>
                                          <p:spTgt spid="5570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57064"/>
                                        </p:tgtEl>
                                        <p:attrNameLst>
                                          <p:attrName>style.visibility</p:attrName>
                                        </p:attrNameLst>
                                      </p:cBhvr>
                                      <p:to>
                                        <p:strVal val="visible"/>
                                      </p:to>
                                    </p:set>
                                    <p:animEffect transition="in" filter="checkerboard(across)">
                                      <p:cBhvr>
                                        <p:cTn id="25" dur="500"/>
                                        <p:tgtEl>
                                          <p:spTgt spid="557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P spid="557060" grpId="0"/>
      <p:bldP spid="557063" grpId="0"/>
      <p:bldP spid="5570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sz="2000" dirty="0" smtClean="0"/>
              <a:t>Kekacauan demi kekacauan yang muncul di masyarakat bangsa ini diduga bermula dari apa yang dihasilkan oleh dunia pendidikan. Pendidikanlah yang sesungguhnya paling besar memberikan kontribusi terhadap kekacauan ini (Degeng)</a:t>
            </a:r>
            <a:endParaRPr lang="id-ID" sz="2000" dirty="0"/>
          </a:p>
        </p:txBody>
      </p:sp>
      <p:sp>
        <p:nvSpPr>
          <p:cNvPr id="3" name="Subtitle 2"/>
          <p:cNvSpPr>
            <a:spLocks noGrp="1"/>
          </p:cNvSpPr>
          <p:nvPr>
            <p:ph type="subTitle" idx="1"/>
          </p:nvPr>
        </p:nvSpPr>
        <p:spPr/>
        <p:txBody>
          <a:bodyPr>
            <a:normAutofit fontScale="62500" lnSpcReduction="20000"/>
          </a:bodyPr>
          <a:lstStyle/>
          <a:p>
            <a:r>
              <a:rPr lang="id-ID" sz="2000" dirty="0" smtClean="0"/>
              <a:t>Praktik pendidikan bersifat penindasan, sistem yang digunakan paternalisitik, pendidikan ala bank, dengan menonjolkan kontradisksi anatara guru dan siswa, pendidikan yang antidialogis</a:t>
            </a:r>
          </a:p>
          <a:p>
            <a:r>
              <a:rPr lang="id-ID" sz="2000" dirty="0" smtClean="0"/>
              <a:t>(Freire)</a:t>
            </a:r>
            <a:endParaRPr lang="id-ID" sz="2000" dirty="0"/>
          </a:p>
        </p:txBody>
      </p:sp>
    </p:spTree>
    <p:extLst>
      <p:ext uri="{BB962C8B-B14F-4D97-AF65-F5344CB8AC3E}">
        <p14:creationId xmlns:p14="http://schemas.microsoft.com/office/powerpoint/2010/main" val="237145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152400" y="0"/>
            <a:ext cx="8763000" cy="1066800"/>
          </a:xfrm>
          <a:solidFill>
            <a:schemeClr val="bg2"/>
          </a:solidFill>
          <a:ln>
            <a:solidFill>
              <a:srgbClr val="003300"/>
            </a:solidFill>
          </a:ln>
        </p:spPr>
        <p:txBody>
          <a:bodyPr/>
          <a:lstStyle/>
          <a:p>
            <a:pPr eaLnBrk="1" hangingPunct="1">
              <a:defRPr/>
            </a:pPr>
            <a:r>
              <a:rPr lang="en-US" sz="3200" smtClean="0">
                <a:solidFill>
                  <a:srgbClr val="FF0066"/>
                </a:solidFill>
              </a:rPr>
              <a:t>Menurut Bruner                                          </a:t>
            </a:r>
            <a:r>
              <a:rPr lang="en-US" sz="3200" smtClean="0">
                <a:solidFill>
                  <a:srgbClr val="FF99FF"/>
                </a:solidFill>
              </a:rPr>
              <a:t>(tokoh teori belajar kognitif)</a:t>
            </a:r>
          </a:p>
        </p:txBody>
      </p:sp>
      <p:sp>
        <p:nvSpPr>
          <p:cNvPr id="558083" name="Rectangle 3"/>
          <p:cNvSpPr>
            <a:spLocks noGrp="1" noChangeArrowheads="1"/>
          </p:cNvSpPr>
          <p:nvPr>
            <p:ph type="body" idx="1"/>
          </p:nvPr>
        </p:nvSpPr>
        <p:spPr>
          <a:xfrm>
            <a:off x="381000" y="1143000"/>
            <a:ext cx="8458200" cy="1066800"/>
          </a:xfrm>
        </p:spPr>
        <p:txBody>
          <a:bodyPr/>
          <a:lstStyle/>
          <a:p>
            <a:pPr marL="0" indent="0" eaLnBrk="1" hangingPunct="1">
              <a:buFont typeface="Wingdings" pitchFamily="2" charset="2"/>
              <a:buNone/>
              <a:defRPr/>
            </a:pPr>
            <a:r>
              <a:rPr lang="pt-BR" sz="2000" dirty="0" smtClean="0">
                <a:solidFill>
                  <a:schemeClr val="tx1"/>
                </a:solidFill>
              </a:rPr>
              <a:t>Perkembangan kognitif seseorang terjadi melalui tiga tahap yang ditentukan oleh caranya melihat lingkungan, yaitu</a:t>
            </a:r>
            <a:r>
              <a:rPr lang="pt-BR" sz="2000" i="1" dirty="0" smtClean="0">
                <a:solidFill>
                  <a:schemeClr val="tx1"/>
                </a:solidFill>
              </a:rPr>
              <a:t>; enactive, iconic, dan symbolic</a:t>
            </a:r>
            <a:r>
              <a:rPr lang="pt-BR" sz="2000" dirty="0" smtClean="0">
                <a:solidFill>
                  <a:schemeClr val="tx1"/>
                </a:solidFill>
              </a:rPr>
              <a:t>. </a:t>
            </a:r>
            <a:endParaRPr lang="en-US" sz="2000" dirty="0" smtClean="0">
              <a:solidFill>
                <a:schemeClr val="tx1"/>
              </a:solidFill>
            </a:endParaRPr>
          </a:p>
        </p:txBody>
      </p:sp>
      <p:sp>
        <p:nvSpPr>
          <p:cNvPr id="558084" name="Text Box 4"/>
          <p:cNvSpPr txBox="1">
            <a:spLocks noChangeArrowheads="1"/>
          </p:cNvSpPr>
          <p:nvPr/>
        </p:nvSpPr>
        <p:spPr bwMode="auto">
          <a:xfrm>
            <a:off x="1295400" y="2133600"/>
            <a:ext cx="7696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pt-BR" sz="1800" b="1" i="1" dirty="0">
                <a:solidFill>
                  <a:srgbClr val="FF99FF"/>
                </a:solidFill>
              </a:rPr>
              <a:t>Tahap enaktif</a:t>
            </a:r>
            <a:r>
              <a:rPr lang="pt-BR" sz="1800" b="1" dirty="0"/>
              <a:t>, seseorang melakukan aktivitas-aktivitas dalam upayanya untuk memahami lingkungan sekitarnya. </a:t>
            </a:r>
          </a:p>
          <a:p>
            <a:pPr>
              <a:spcBef>
                <a:spcPct val="50000"/>
              </a:spcBef>
            </a:pPr>
            <a:r>
              <a:rPr lang="pt-BR" sz="1800" b="1" dirty="0"/>
              <a:t>     Artinya, dalam memahami dunia sekitarnya anak menggunakan pengetahuan motorik. Misalnya, melalui gigitan, sentuhan, pegangan, dan sebagainya. </a:t>
            </a:r>
            <a:endParaRPr lang="en-US" sz="1800" b="1" dirty="0"/>
          </a:p>
        </p:txBody>
      </p:sp>
      <p:pic>
        <p:nvPicPr>
          <p:cNvPr id="558088" name="Picture 8" descr="j0232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14600"/>
            <a:ext cx="1106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089" name="Picture 9" descr="j02320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090" name="Picture 10" descr="j0232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410200"/>
            <a:ext cx="11191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8091" name="Text Box 11"/>
          <p:cNvSpPr txBox="1">
            <a:spLocks noChangeArrowheads="1"/>
          </p:cNvSpPr>
          <p:nvPr/>
        </p:nvSpPr>
        <p:spPr bwMode="auto">
          <a:xfrm>
            <a:off x="1371600" y="38100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r>
              <a:rPr lang="pt-BR" sz="1800" b="1" i="1" dirty="0">
                <a:solidFill>
                  <a:srgbClr val="FF99FF"/>
                </a:solidFill>
              </a:rPr>
              <a:t>Tahap ikonik</a:t>
            </a:r>
            <a:r>
              <a:rPr lang="pt-BR" sz="1800" b="1" dirty="0"/>
              <a:t>, seseorang memahami obyek-obyek atau dunianya melalui gambar-gambar dan visualisasi verbal. </a:t>
            </a:r>
          </a:p>
          <a:p>
            <a:r>
              <a:rPr lang="pt-BR" sz="1800" b="1" dirty="0"/>
              <a:t>    Misalnya, anak memahami konsep segitiga melalui sebuah gambar segitiga</a:t>
            </a:r>
            <a:endParaRPr lang="en-US" sz="1800" b="1" dirty="0"/>
          </a:p>
        </p:txBody>
      </p:sp>
      <p:sp>
        <p:nvSpPr>
          <p:cNvPr id="558092" name="Text Box 12"/>
          <p:cNvSpPr txBox="1">
            <a:spLocks noChangeArrowheads="1"/>
          </p:cNvSpPr>
          <p:nvPr/>
        </p:nvSpPr>
        <p:spPr bwMode="auto">
          <a:xfrm>
            <a:off x="1295400" y="5102225"/>
            <a:ext cx="7315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pt-BR" sz="1800" b="1" i="1" dirty="0">
                <a:solidFill>
                  <a:srgbClr val="FF99FF"/>
                </a:solidFill>
              </a:rPr>
              <a:t>Tahap simbolik</a:t>
            </a:r>
            <a:r>
              <a:rPr lang="pt-BR" sz="1800" b="1" dirty="0"/>
              <a:t>, seseorang telah mampu memiliki  ide-ide atau gagasan-gagasan abstrak yang sangat dipengaruhi oleh kemampuannya dalam berbahasa dan logika. </a:t>
            </a:r>
          </a:p>
          <a:p>
            <a:pPr>
              <a:spcBef>
                <a:spcPct val="50000"/>
              </a:spcBef>
            </a:pPr>
            <a:r>
              <a:rPr lang="pt-BR" sz="1800" b="1" dirty="0"/>
              <a:t>    Pada tahap ini anak bisa memahami konsep segitiga tanpa melihat gambar segitiga</a:t>
            </a:r>
            <a:endParaRPr lang="en-US" sz="1800" b="1" dirty="0"/>
          </a:p>
        </p:txBody>
      </p:sp>
    </p:spTree>
    <p:extLst>
      <p:ext uri="{BB962C8B-B14F-4D97-AF65-F5344CB8AC3E}">
        <p14:creationId xmlns:p14="http://schemas.microsoft.com/office/powerpoint/2010/main" val="326851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558088"/>
                                        </p:tgtEl>
                                        <p:attrNameLst>
                                          <p:attrName>style.visibility</p:attrName>
                                        </p:attrNameLst>
                                      </p:cBhvr>
                                      <p:to>
                                        <p:strVal val="visible"/>
                                      </p:to>
                                    </p:set>
                                    <p:anim to="" calcmode="lin" valueType="num">
                                      <p:cBhvr>
                                        <p:cTn id="7" dur="1" fill="hold"/>
                                        <p:tgtEl>
                                          <p:spTgt spid="558088"/>
                                        </p:tgtEl>
                                        <p:attrNameLst>
                                          <p:attrName/>
                                        </p:attrNameLst>
                                      </p:cBhvr>
                                    </p:anim>
                                  </p:childTnLst>
                                </p:cTn>
                              </p:par>
                              <p:par>
                                <p:cTn id="8" presetID="9" presetClass="entr" presetSubtype="0" fill="hold" nodeType="withEffect">
                                  <p:stCondLst>
                                    <p:cond delay="0"/>
                                  </p:stCondLst>
                                  <p:childTnLst>
                                    <p:set>
                                      <p:cBhvr>
                                        <p:cTn id="9" dur="1" fill="hold">
                                          <p:stCondLst>
                                            <p:cond delay="0"/>
                                          </p:stCondLst>
                                        </p:cTn>
                                        <p:tgtEl>
                                          <p:spTgt spid="558088"/>
                                        </p:tgtEl>
                                        <p:attrNameLst>
                                          <p:attrName>style.visibility</p:attrName>
                                        </p:attrNameLst>
                                      </p:cBhvr>
                                      <p:to>
                                        <p:strVal val="visible"/>
                                      </p:to>
                                    </p:set>
                                    <p:animEffect transition="in" filter="dissolve">
                                      <p:cBhvr>
                                        <p:cTn id="10" dur="500"/>
                                        <p:tgtEl>
                                          <p:spTgt spid="558088"/>
                                        </p:tgtEl>
                                      </p:cBhvr>
                                    </p:animEffect>
                                  </p:childTnLst>
                                </p:cTn>
                              </p:par>
                              <p:par>
                                <p:cTn id="11" presetID="24" presetClass="entr" presetSubtype="0" fill="hold" nodeType="withEffect">
                                  <p:stCondLst>
                                    <p:cond delay="0"/>
                                  </p:stCondLst>
                                  <p:childTnLst>
                                    <p:set>
                                      <p:cBhvr>
                                        <p:cTn id="12" dur="1" fill="hold">
                                          <p:stCondLst>
                                            <p:cond delay="0"/>
                                          </p:stCondLst>
                                        </p:cTn>
                                        <p:tgtEl>
                                          <p:spTgt spid="558089"/>
                                        </p:tgtEl>
                                        <p:attrNameLst>
                                          <p:attrName>style.visibility</p:attrName>
                                        </p:attrNameLst>
                                      </p:cBhvr>
                                      <p:to>
                                        <p:strVal val="visible"/>
                                      </p:to>
                                    </p:set>
                                    <p:anim to="" calcmode="lin" valueType="num">
                                      <p:cBhvr>
                                        <p:cTn id="13" dur="1" fill="hold"/>
                                        <p:tgtEl>
                                          <p:spTgt spid="55808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58090"/>
                                        </p:tgtEl>
                                        <p:attrNameLst>
                                          <p:attrName>style.visibility</p:attrName>
                                        </p:attrNameLst>
                                      </p:cBhvr>
                                      <p:to>
                                        <p:strVal val="visible"/>
                                      </p:to>
                                    </p:set>
                                    <p:anim to="" calcmode="lin" valueType="num">
                                      <p:cBhvr>
                                        <p:cTn id="16" dur="1" fill="hold"/>
                                        <p:tgtEl>
                                          <p:spTgt spid="558090"/>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58084"/>
                                        </p:tgtEl>
                                        <p:attrNameLst>
                                          <p:attrName>style.visibility</p:attrName>
                                        </p:attrNameLst>
                                      </p:cBhvr>
                                      <p:to>
                                        <p:strVal val="visible"/>
                                      </p:to>
                                    </p:set>
                                    <p:animEffect transition="in" filter="blinds(horizontal)">
                                      <p:cBhvr>
                                        <p:cTn id="21" dur="500"/>
                                        <p:tgtEl>
                                          <p:spTgt spid="5580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58091"/>
                                        </p:tgtEl>
                                        <p:attrNameLst>
                                          <p:attrName>style.visibility</p:attrName>
                                        </p:attrNameLst>
                                      </p:cBhvr>
                                      <p:to>
                                        <p:strVal val="visible"/>
                                      </p:to>
                                    </p:set>
                                    <p:animEffect transition="in" filter="checkerboard(across)">
                                      <p:cBhvr>
                                        <p:cTn id="26" dur="500"/>
                                        <p:tgtEl>
                                          <p:spTgt spid="55809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58092"/>
                                        </p:tgtEl>
                                        <p:attrNameLst>
                                          <p:attrName>style.visibility</p:attrName>
                                        </p:attrNameLst>
                                      </p:cBhvr>
                                      <p:to>
                                        <p:strVal val="visible"/>
                                      </p:to>
                                    </p:set>
                                    <p:animEffect transition="in" filter="blinds(horizontal)">
                                      <p:cBhvr>
                                        <p:cTn id="31" dur="500"/>
                                        <p:tgtEl>
                                          <p:spTgt spid="558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4" grpId="0"/>
      <p:bldP spid="558091" grpId="0"/>
      <p:bldP spid="5580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28600" y="228600"/>
            <a:ext cx="8686800" cy="914400"/>
          </a:xfrm>
        </p:spPr>
        <p:txBody>
          <a:bodyPr>
            <a:normAutofit fontScale="90000"/>
          </a:bodyPr>
          <a:lstStyle/>
          <a:p>
            <a:pPr eaLnBrk="1" hangingPunct="1">
              <a:defRPr/>
            </a:pPr>
            <a:r>
              <a:rPr lang="en-US" sz="3200" smtClean="0"/>
              <a:t>Menurut Ausubel</a:t>
            </a:r>
            <a:r>
              <a:rPr lang="en-US" sz="4000" smtClean="0"/>
              <a:t>                                  </a:t>
            </a:r>
            <a:r>
              <a:rPr lang="en-US" sz="2800" smtClean="0"/>
              <a:t>(tokoh belajar kognitif)</a:t>
            </a:r>
          </a:p>
        </p:txBody>
      </p:sp>
      <p:sp>
        <p:nvSpPr>
          <p:cNvPr id="559107" name="Rectangle 3"/>
          <p:cNvSpPr>
            <a:spLocks noGrp="1" noChangeArrowheads="1"/>
          </p:cNvSpPr>
          <p:nvPr>
            <p:ph type="body" idx="1"/>
          </p:nvPr>
        </p:nvSpPr>
        <p:spPr>
          <a:xfrm>
            <a:off x="2438400" y="3657600"/>
            <a:ext cx="6248400" cy="2895600"/>
          </a:xfrm>
        </p:spPr>
        <p:txBody>
          <a:bodyPr/>
          <a:lstStyle/>
          <a:p>
            <a:pPr eaLnBrk="1" hangingPunct="1">
              <a:lnSpc>
                <a:spcPct val="80000"/>
              </a:lnSpc>
              <a:defRPr/>
            </a:pPr>
            <a:r>
              <a:rPr lang="pt-BR" sz="2000" b="1" smtClean="0"/>
              <a:t>Pengetahuan yang lebih umum dan abstrak yang diperoleh lebih dulu oleh seseorang, akan dapat memudahkan perolehan pengetahuan baru yang lebih rinci.      </a:t>
            </a:r>
          </a:p>
          <a:p>
            <a:pPr eaLnBrk="1" hangingPunct="1">
              <a:lnSpc>
                <a:spcPct val="80000"/>
              </a:lnSpc>
              <a:defRPr/>
            </a:pPr>
            <a:endParaRPr lang="pt-BR" sz="2000" b="1" smtClean="0"/>
          </a:p>
          <a:p>
            <a:pPr eaLnBrk="1" hangingPunct="1">
              <a:lnSpc>
                <a:spcPct val="80000"/>
              </a:lnSpc>
              <a:defRPr/>
            </a:pPr>
            <a:r>
              <a:rPr lang="pt-BR" sz="2000" b="1" smtClean="0"/>
              <a:t>Belajar akan menjadi lebih bermakna, jika  materi pelajaran diurutkan dari yang umum ke khusus, dari keseluruhan ke rinci yang sering disebut sebagai </a:t>
            </a:r>
            <a:r>
              <a:rPr lang="pt-BR" sz="2000" b="1" i="1" smtClean="0"/>
              <a:t>subsumptive sequence.</a:t>
            </a:r>
            <a:endParaRPr lang="en-US" sz="2000" smtClean="0"/>
          </a:p>
        </p:txBody>
      </p:sp>
      <p:sp>
        <p:nvSpPr>
          <p:cNvPr id="17412" name="Text Box 4"/>
          <p:cNvSpPr txBox="1">
            <a:spLocks noChangeArrowheads="1"/>
          </p:cNvSpPr>
          <p:nvPr/>
        </p:nvSpPr>
        <p:spPr bwMode="auto">
          <a:xfrm>
            <a:off x="381000" y="1524000"/>
            <a:ext cx="8458200" cy="1016000"/>
          </a:xfrm>
          <a:prstGeom prst="rect">
            <a:avLst/>
          </a:prstGeom>
          <a:solidFill>
            <a:srgbClr val="CC3300"/>
          </a:solidFill>
          <a:ln w="9525">
            <a:solidFill>
              <a:srgbClr val="FF99FF"/>
            </a:solidFill>
            <a:miter lim="800000"/>
            <a:headEnd/>
            <a:tailEnd/>
          </a:ln>
        </p:spPr>
        <p:txBody>
          <a:bodyPr>
            <a:spAutoFit/>
          </a:bodyPr>
          <a:lstStyle>
            <a:lvl1pPr marL="112713">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a:spcBef>
                <a:spcPct val="50000"/>
              </a:spcBef>
            </a:pPr>
            <a:r>
              <a:rPr lang="en-US" sz="2000"/>
              <a:t>B</a:t>
            </a:r>
            <a:r>
              <a:rPr lang="pt-BR" sz="2000" b="1"/>
              <a:t>elajar merupakan proses mengasimilasikan/menghubungkan pengetahuan baru dengan pengetahuan yang telah dimiliki siswa dalam bentuk struktur kognitif</a:t>
            </a:r>
            <a:r>
              <a:rPr lang="en-US" sz="2000" b="1"/>
              <a:t>.</a:t>
            </a:r>
            <a:r>
              <a:rPr lang="en-US" sz="2000"/>
              <a:t> </a:t>
            </a:r>
          </a:p>
        </p:txBody>
      </p:sp>
      <p:pic>
        <p:nvPicPr>
          <p:cNvPr id="17413" name="Picture 5" descr="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1981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457200" y="2895600"/>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endParaRPr lang="id-ID" sz="1800"/>
          </a:p>
        </p:txBody>
      </p:sp>
      <p:sp>
        <p:nvSpPr>
          <p:cNvPr id="17415" name="Text Box 8"/>
          <p:cNvSpPr txBox="1">
            <a:spLocks noChangeArrowheads="1"/>
          </p:cNvSpPr>
          <p:nvPr/>
        </p:nvSpPr>
        <p:spPr bwMode="auto">
          <a:xfrm>
            <a:off x="2819400" y="2986088"/>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ct val="50000"/>
              </a:spcBef>
            </a:pPr>
            <a:r>
              <a:rPr lang="en-US" sz="2400"/>
              <a:t>Oleh karena itu:</a:t>
            </a:r>
          </a:p>
        </p:txBody>
      </p:sp>
    </p:spTree>
    <p:extLst>
      <p:ext uri="{BB962C8B-B14F-4D97-AF65-F5344CB8AC3E}">
        <p14:creationId xmlns:p14="http://schemas.microsoft.com/office/powerpoint/2010/main" val="18249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28600" y="152400"/>
            <a:ext cx="8763000" cy="1066800"/>
          </a:xfrm>
          <a:solidFill>
            <a:srgbClr val="CC3300"/>
          </a:solidFill>
          <a:ln>
            <a:solidFill>
              <a:srgbClr val="FF99FF"/>
            </a:solidFill>
          </a:ln>
        </p:spPr>
        <p:txBody>
          <a:bodyPr/>
          <a:lstStyle/>
          <a:p>
            <a:pPr eaLnBrk="1" hangingPunct="1">
              <a:defRPr/>
            </a:pPr>
            <a:r>
              <a:rPr lang="it-IT" sz="3200" smtClean="0"/>
              <a:t>Aplikasi Teori Kognitif                                  dalam Kegiatan Pembelajaran</a:t>
            </a:r>
            <a:r>
              <a:rPr lang="en-US" sz="3200" smtClean="0"/>
              <a:t> </a:t>
            </a:r>
          </a:p>
        </p:txBody>
      </p:sp>
      <p:sp>
        <p:nvSpPr>
          <p:cNvPr id="560131" name="Rectangle 3"/>
          <p:cNvSpPr>
            <a:spLocks noGrp="1" noChangeArrowheads="1"/>
          </p:cNvSpPr>
          <p:nvPr>
            <p:ph type="body" idx="1"/>
          </p:nvPr>
        </p:nvSpPr>
        <p:spPr>
          <a:xfrm>
            <a:off x="1981200" y="1676400"/>
            <a:ext cx="6934200" cy="4724400"/>
          </a:xfrm>
        </p:spPr>
        <p:txBody>
          <a:bodyPr>
            <a:normAutofit lnSpcReduction="10000"/>
          </a:bodyPr>
          <a:lstStyle/>
          <a:p>
            <a:pPr eaLnBrk="1" hangingPunct="1">
              <a:lnSpc>
                <a:spcPct val="80000"/>
              </a:lnSpc>
              <a:buFont typeface="Wingdings" pitchFamily="2" charset="2"/>
              <a:buNone/>
              <a:defRPr/>
            </a:pPr>
            <a:r>
              <a:rPr lang="id-ID" sz="2000" smtClean="0"/>
              <a:t>1). </a:t>
            </a:r>
            <a:r>
              <a:rPr lang="it-IT" sz="2000" smtClean="0"/>
              <a:t>Siswa bukan sebagai orang dewasa yang muda dalam proses berpikirnya. Mereka mengalami perkembangan kognitif melalui tahap-tahap tertentu.</a:t>
            </a:r>
          </a:p>
          <a:p>
            <a:pPr eaLnBrk="1" hangingPunct="1">
              <a:lnSpc>
                <a:spcPct val="80000"/>
              </a:lnSpc>
              <a:buFont typeface="Wingdings" pitchFamily="2" charset="2"/>
              <a:buNone/>
              <a:defRPr/>
            </a:pPr>
            <a:endParaRPr lang="id-ID" sz="2000" smtClean="0"/>
          </a:p>
          <a:p>
            <a:pPr eaLnBrk="1" hangingPunct="1">
              <a:lnSpc>
                <a:spcPct val="80000"/>
              </a:lnSpc>
              <a:buFont typeface="Wingdings" pitchFamily="2" charset="2"/>
              <a:buNone/>
              <a:defRPr/>
            </a:pPr>
            <a:r>
              <a:rPr lang="id-ID" sz="2000" smtClean="0"/>
              <a:t>2). </a:t>
            </a:r>
            <a:r>
              <a:rPr lang="it-IT" sz="2000" smtClean="0"/>
              <a:t>Anak usia pra sekolah dan awal sekolah dasar akan dapat belajar dengan baik, terutama jika menggunakan benda-benda kongkrit. </a:t>
            </a:r>
          </a:p>
          <a:p>
            <a:pPr eaLnBrk="1" hangingPunct="1">
              <a:lnSpc>
                <a:spcPct val="80000"/>
              </a:lnSpc>
              <a:buFont typeface="Wingdings" pitchFamily="2" charset="2"/>
              <a:buNone/>
              <a:defRPr/>
            </a:pPr>
            <a:endParaRPr lang="id-ID" sz="2000" smtClean="0"/>
          </a:p>
          <a:p>
            <a:pPr eaLnBrk="1" hangingPunct="1">
              <a:lnSpc>
                <a:spcPct val="80000"/>
              </a:lnSpc>
              <a:buFont typeface="Wingdings" pitchFamily="2" charset="2"/>
              <a:buNone/>
              <a:defRPr/>
            </a:pPr>
            <a:r>
              <a:rPr lang="id-ID" sz="2000" smtClean="0"/>
              <a:t>3). </a:t>
            </a:r>
            <a:r>
              <a:rPr lang="it-IT" sz="2000" smtClean="0"/>
              <a:t>Keterlibatan siswa secara aktif dalam belajar amat dipentingkan, karena hanya dengan mengaktifkan siswa maka proses asimilasi dan akomodasi pengetahuan dan pengalaman dapat terjadi dengan baik. </a:t>
            </a:r>
          </a:p>
          <a:p>
            <a:pPr eaLnBrk="1" hangingPunct="1">
              <a:lnSpc>
                <a:spcPct val="80000"/>
              </a:lnSpc>
              <a:buFont typeface="Wingdings" pitchFamily="2" charset="2"/>
              <a:buNone/>
              <a:defRPr/>
            </a:pPr>
            <a:endParaRPr lang="id-ID" sz="2000" smtClean="0"/>
          </a:p>
          <a:p>
            <a:pPr eaLnBrk="1" hangingPunct="1">
              <a:lnSpc>
                <a:spcPct val="80000"/>
              </a:lnSpc>
              <a:buFont typeface="Wingdings" pitchFamily="2" charset="2"/>
              <a:buNone/>
              <a:defRPr/>
            </a:pPr>
            <a:r>
              <a:rPr lang="id-ID" sz="2000" smtClean="0"/>
              <a:t>4). </a:t>
            </a:r>
            <a:r>
              <a:rPr lang="it-IT" sz="2000" smtClean="0"/>
              <a:t>Untuk menarik minat dan meningkatkan retensi belajar perlu mengkaitkan pengalaman atau informasi baru dengan setruktur kognitif yang telah dimiliki si belajar. </a:t>
            </a:r>
            <a:endParaRPr lang="id-ID" sz="2000" smtClean="0"/>
          </a:p>
        </p:txBody>
      </p:sp>
      <p:pic>
        <p:nvPicPr>
          <p:cNvPr id="560132" name="Picture 4" descr="mso1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8" y="2667000"/>
            <a:ext cx="9572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3" name="Picture 5" descr="j02975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181600"/>
            <a:ext cx="8572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4" name="Picture 6" descr="j02167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810000"/>
            <a:ext cx="795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rofessor_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26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560132"/>
                                        </p:tgtEl>
                                        <p:attrNameLst>
                                          <p:attrName>style.visibility</p:attrName>
                                        </p:attrNameLst>
                                      </p:cBhvr>
                                      <p:to>
                                        <p:strVal val="visible"/>
                                      </p:to>
                                    </p:set>
                                    <p:anim to="" calcmode="lin" valueType="num">
                                      <p:cBhvr>
                                        <p:cTn id="7" dur="1" fill="hold"/>
                                        <p:tgtEl>
                                          <p:spTgt spid="560132"/>
                                        </p:tgtEl>
                                        <p:attrNameLst>
                                          <p:attrName/>
                                        </p:attrNameLst>
                                      </p:cBhvr>
                                    </p:anim>
                                  </p:childTnLst>
                                </p:cTn>
                              </p:par>
                              <p:par>
                                <p:cTn id="8" presetID="16" presetClass="entr" presetSubtype="2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Horizontal)">
                                      <p:cBhvr>
                                        <p:cTn id="10" dur="500"/>
                                        <p:tgtEl>
                                          <p:spTgt spid="5124"/>
                                        </p:tgtEl>
                                      </p:cBhvr>
                                    </p:animEffect>
                                  </p:childTnLst>
                                </p:cTn>
                              </p:par>
                              <p:par>
                                <p:cTn id="11" presetID="24" presetClass="entr" presetSubtype="0" fill="hold" nodeType="withEffect">
                                  <p:stCondLst>
                                    <p:cond delay="0"/>
                                  </p:stCondLst>
                                  <p:childTnLst>
                                    <p:set>
                                      <p:cBhvr>
                                        <p:cTn id="12" dur="1" fill="hold">
                                          <p:stCondLst>
                                            <p:cond delay="0"/>
                                          </p:stCondLst>
                                        </p:cTn>
                                        <p:tgtEl>
                                          <p:spTgt spid="560133"/>
                                        </p:tgtEl>
                                        <p:attrNameLst>
                                          <p:attrName>style.visibility</p:attrName>
                                        </p:attrNameLst>
                                      </p:cBhvr>
                                      <p:to>
                                        <p:strVal val="visible"/>
                                      </p:to>
                                    </p:set>
                                    <p:anim to="" calcmode="lin" valueType="num">
                                      <p:cBhvr>
                                        <p:cTn id="13" dur="1" fill="hold"/>
                                        <p:tgtEl>
                                          <p:spTgt spid="560133"/>
                                        </p:tgtEl>
                                        <p:attrNameLst>
                                          <p:attrName/>
                                        </p:attrNameLst>
                                      </p:cBhvr>
                                    </p:anim>
                                  </p:childTnLst>
                                </p:cTn>
                              </p:par>
                              <p:par>
                                <p:cTn id="14" presetID="8" presetClass="entr" presetSubtype="16" fill="hold" nodeType="withEffect">
                                  <p:stCondLst>
                                    <p:cond delay="0"/>
                                  </p:stCondLst>
                                  <p:childTnLst>
                                    <p:set>
                                      <p:cBhvr>
                                        <p:cTn id="15" dur="1" fill="hold">
                                          <p:stCondLst>
                                            <p:cond delay="0"/>
                                          </p:stCondLst>
                                        </p:cTn>
                                        <p:tgtEl>
                                          <p:spTgt spid="560134"/>
                                        </p:tgtEl>
                                        <p:attrNameLst>
                                          <p:attrName>style.visibility</p:attrName>
                                        </p:attrNameLst>
                                      </p:cBhvr>
                                      <p:to>
                                        <p:strVal val="visible"/>
                                      </p:to>
                                    </p:set>
                                    <p:animEffect transition="in" filter="diamond(in)">
                                      <p:cBhvr>
                                        <p:cTn id="16" dur="2000"/>
                                        <p:tgtEl>
                                          <p:spTgt spid="5601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0131">
                                            <p:txEl>
                                              <p:pRg st="0" end="0"/>
                                            </p:txEl>
                                          </p:spTgt>
                                        </p:tgtEl>
                                        <p:attrNameLst>
                                          <p:attrName>style.visibility</p:attrName>
                                        </p:attrNameLst>
                                      </p:cBhvr>
                                      <p:to>
                                        <p:strVal val="visible"/>
                                      </p:to>
                                    </p:set>
                                    <p:animEffect transition="in" filter="blinds(horizontal)">
                                      <p:cBhvr>
                                        <p:cTn id="21" dur="500"/>
                                        <p:tgtEl>
                                          <p:spTgt spid="56013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60131">
                                            <p:txEl>
                                              <p:pRg st="2" end="2"/>
                                            </p:txEl>
                                          </p:spTgt>
                                        </p:tgtEl>
                                        <p:attrNameLst>
                                          <p:attrName>style.visibility</p:attrName>
                                        </p:attrNameLst>
                                      </p:cBhvr>
                                      <p:to>
                                        <p:strVal val="visible"/>
                                      </p:to>
                                    </p:set>
                                    <p:animEffect transition="in" filter="blinds(horizontal)">
                                      <p:cBhvr>
                                        <p:cTn id="26" dur="500"/>
                                        <p:tgtEl>
                                          <p:spTgt spid="56013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0131">
                                            <p:txEl>
                                              <p:pRg st="4" end="4"/>
                                            </p:txEl>
                                          </p:spTgt>
                                        </p:tgtEl>
                                        <p:attrNameLst>
                                          <p:attrName>style.visibility</p:attrName>
                                        </p:attrNameLst>
                                      </p:cBhvr>
                                      <p:to>
                                        <p:strVal val="visible"/>
                                      </p:to>
                                    </p:set>
                                    <p:animEffect transition="in" filter="blinds(horizontal)">
                                      <p:cBhvr>
                                        <p:cTn id="31" dur="500"/>
                                        <p:tgtEl>
                                          <p:spTgt spid="56013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60131">
                                            <p:txEl>
                                              <p:pRg st="6" end="6"/>
                                            </p:txEl>
                                          </p:spTgt>
                                        </p:tgtEl>
                                        <p:attrNameLst>
                                          <p:attrName>style.visibility</p:attrName>
                                        </p:attrNameLst>
                                      </p:cBhvr>
                                      <p:to>
                                        <p:strVal val="visible"/>
                                      </p:to>
                                    </p:set>
                                    <p:animEffect transition="in" filter="blinds(horizontal)">
                                      <p:cBhvr>
                                        <p:cTn id="36" dur="500"/>
                                        <p:tgtEl>
                                          <p:spTgt spid="560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5" name="Rectangle 3"/>
          <p:cNvSpPr>
            <a:spLocks noGrp="1" noChangeArrowheads="1"/>
          </p:cNvSpPr>
          <p:nvPr>
            <p:ph type="body" idx="1"/>
          </p:nvPr>
        </p:nvSpPr>
        <p:spPr>
          <a:xfrm>
            <a:off x="4038600" y="381000"/>
            <a:ext cx="4876800" cy="5486400"/>
          </a:xfrm>
        </p:spPr>
        <p:txBody>
          <a:bodyPr/>
          <a:lstStyle/>
          <a:p>
            <a:pPr marL="393700" indent="-393700" eaLnBrk="1" hangingPunct="1">
              <a:lnSpc>
                <a:spcPct val="80000"/>
              </a:lnSpc>
              <a:buFont typeface="Wingdings" pitchFamily="2" charset="2"/>
              <a:buNone/>
              <a:defRPr/>
            </a:pPr>
            <a:endParaRPr lang="id-ID" sz="2000" dirty="0" smtClean="0"/>
          </a:p>
          <a:p>
            <a:pPr marL="393700" indent="-393700" eaLnBrk="1" hangingPunct="1">
              <a:lnSpc>
                <a:spcPct val="80000"/>
              </a:lnSpc>
              <a:buFont typeface="Wingdings" pitchFamily="2" charset="2"/>
              <a:buNone/>
              <a:defRPr/>
            </a:pPr>
            <a:r>
              <a:rPr lang="id-ID" sz="2000" dirty="0" smtClean="0">
                <a:solidFill>
                  <a:schemeClr val="tx1"/>
                </a:solidFill>
              </a:rPr>
              <a:t>5) </a:t>
            </a:r>
            <a:r>
              <a:rPr lang="sv-SE" sz="2000" dirty="0" smtClean="0">
                <a:solidFill>
                  <a:schemeClr val="tx1"/>
                </a:solidFill>
              </a:rPr>
              <a:t>Pemahaman </a:t>
            </a:r>
            <a:r>
              <a:rPr lang="sv-SE" sz="2000" dirty="0" smtClean="0">
                <a:solidFill>
                  <a:schemeClr val="tx1"/>
                </a:solidFill>
              </a:rPr>
              <a:t>dan retensi akan meningkat jika materi pelajaran disusun dengan menggunakan pola atau logika tertentu, dari sederhana ke kompleks. </a:t>
            </a:r>
          </a:p>
          <a:p>
            <a:pPr marL="393700" indent="-393700" eaLnBrk="1" hangingPunct="1">
              <a:lnSpc>
                <a:spcPct val="80000"/>
              </a:lnSpc>
              <a:buFont typeface="Wingdings" pitchFamily="2" charset="2"/>
              <a:buNone/>
              <a:defRPr/>
            </a:pPr>
            <a:endParaRPr lang="id-ID" sz="2000" dirty="0" smtClean="0">
              <a:solidFill>
                <a:schemeClr val="tx1"/>
              </a:solidFill>
            </a:endParaRPr>
          </a:p>
          <a:p>
            <a:pPr marL="393700" indent="-393700" eaLnBrk="1" hangingPunct="1">
              <a:lnSpc>
                <a:spcPct val="80000"/>
              </a:lnSpc>
              <a:buFont typeface="Wingdings" pitchFamily="2" charset="2"/>
              <a:buNone/>
              <a:defRPr/>
            </a:pPr>
            <a:r>
              <a:rPr lang="id-ID" sz="2000" dirty="0" smtClean="0">
                <a:solidFill>
                  <a:schemeClr val="tx1"/>
                </a:solidFill>
              </a:rPr>
              <a:t>6). </a:t>
            </a:r>
            <a:r>
              <a:rPr lang="sv-SE" sz="2000" dirty="0" smtClean="0">
                <a:solidFill>
                  <a:schemeClr val="tx1"/>
                </a:solidFill>
              </a:rPr>
              <a:t>Belajar memahami akan lebih bermakna dari pada belajar menghafal. </a:t>
            </a:r>
          </a:p>
          <a:p>
            <a:pPr marL="393700" indent="-393700" eaLnBrk="1" hangingPunct="1">
              <a:lnSpc>
                <a:spcPct val="80000"/>
              </a:lnSpc>
              <a:buFont typeface="Wingdings" pitchFamily="2" charset="2"/>
              <a:buNone/>
              <a:defRPr/>
            </a:pPr>
            <a:r>
              <a:rPr lang="sv-SE" sz="2000" dirty="0" smtClean="0">
                <a:solidFill>
                  <a:schemeClr val="tx1"/>
                </a:solidFill>
              </a:rPr>
              <a:t>           Agar bermakna, informasi baru harus disesuaikan dan dihubungkan dengan pengetahuan yang telah dimiliki siswa. </a:t>
            </a:r>
          </a:p>
          <a:p>
            <a:pPr marL="393700" indent="-393700" eaLnBrk="1" hangingPunct="1">
              <a:lnSpc>
                <a:spcPct val="80000"/>
              </a:lnSpc>
              <a:buFont typeface="Wingdings" pitchFamily="2" charset="2"/>
              <a:buNone/>
              <a:defRPr/>
            </a:pPr>
            <a:r>
              <a:rPr lang="sv-SE" sz="2000" dirty="0" smtClean="0">
                <a:solidFill>
                  <a:schemeClr val="tx1"/>
                </a:solidFill>
              </a:rPr>
              <a:t>           Tugas guru adalah menunjukkan hubungan apa yang sedang dipelajari dengan apa yang telah diketahui siswa.</a:t>
            </a:r>
          </a:p>
          <a:p>
            <a:pPr marL="393700" indent="-393700" eaLnBrk="1" hangingPunct="1">
              <a:lnSpc>
                <a:spcPct val="80000"/>
              </a:lnSpc>
              <a:buFont typeface="Wingdings" pitchFamily="2" charset="2"/>
              <a:buNone/>
              <a:defRPr/>
            </a:pPr>
            <a:endParaRPr lang="id-ID" sz="2000" dirty="0" smtClean="0">
              <a:solidFill>
                <a:schemeClr val="tx1"/>
              </a:solidFill>
            </a:endParaRPr>
          </a:p>
        </p:txBody>
      </p:sp>
      <p:pic>
        <p:nvPicPr>
          <p:cNvPr id="561156" name="Picture 4" descr="IMAG0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352800" cy="411480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561157" name="Text Box 5"/>
          <p:cNvSpPr txBox="1">
            <a:spLocks noChangeArrowheads="1"/>
          </p:cNvSpPr>
          <p:nvPr/>
        </p:nvSpPr>
        <p:spPr bwMode="auto">
          <a:xfrm>
            <a:off x="381000" y="5089525"/>
            <a:ext cx="8382000" cy="400110"/>
          </a:xfrm>
          <a:prstGeom prst="rect">
            <a:avLst/>
          </a:prstGeom>
          <a:noFill/>
          <a:ln w="9525">
            <a:noFill/>
            <a:miter lim="800000"/>
            <a:headEnd/>
            <a:tailEnd/>
          </a:ln>
          <a:effectLst/>
        </p:spPr>
        <p:txBody>
          <a:bodyPr>
            <a:spAutoFit/>
          </a:bodyPr>
          <a:lstStyle/>
          <a:p>
            <a:pPr marL="463550" indent="-463550">
              <a:defRPr/>
            </a:pPr>
            <a:r>
              <a:rPr lang="id-ID" sz="2000" dirty="0" smtClean="0">
                <a:effectLst>
                  <a:outerShdw blurRad="38100" dist="38100" dir="2700000" algn="tl">
                    <a:srgbClr val="000000"/>
                  </a:outerShdw>
                </a:effectLst>
              </a:rPr>
              <a:t>7 </a:t>
            </a:r>
            <a:endParaRPr lang="en-US" sz="2000" dirty="0"/>
          </a:p>
        </p:txBody>
      </p:sp>
    </p:spTree>
    <p:extLst>
      <p:ext uri="{BB962C8B-B14F-4D97-AF65-F5344CB8AC3E}">
        <p14:creationId xmlns:p14="http://schemas.microsoft.com/office/powerpoint/2010/main" val="41821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561156"/>
                                        </p:tgtEl>
                                        <p:attrNameLst>
                                          <p:attrName>style.visibility</p:attrName>
                                        </p:attrNameLst>
                                      </p:cBhvr>
                                      <p:to>
                                        <p:strVal val="visible"/>
                                      </p:to>
                                    </p:set>
                                    <p:animEffect transition="in" filter="barn(outHorizontal)">
                                      <p:cBhvr>
                                        <p:cTn id="7" dur="500"/>
                                        <p:tgtEl>
                                          <p:spTgt spid="5611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1155">
                                            <p:txEl>
                                              <p:pRg st="1" end="1"/>
                                            </p:txEl>
                                          </p:spTgt>
                                        </p:tgtEl>
                                        <p:attrNameLst>
                                          <p:attrName>style.visibility</p:attrName>
                                        </p:attrNameLst>
                                      </p:cBhvr>
                                      <p:to>
                                        <p:strVal val="visible"/>
                                      </p:to>
                                    </p:set>
                                    <p:animEffect transition="in" filter="box(in)">
                                      <p:cBhvr>
                                        <p:cTn id="12" dur="500"/>
                                        <p:tgtEl>
                                          <p:spTgt spid="561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1155">
                                            <p:txEl>
                                              <p:pRg st="3" end="3"/>
                                            </p:txEl>
                                          </p:spTgt>
                                        </p:tgtEl>
                                        <p:attrNameLst>
                                          <p:attrName>style.visibility</p:attrName>
                                        </p:attrNameLst>
                                      </p:cBhvr>
                                      <p:to>
                                        <p:strVal val="visible"/>
                                      </p:to>
                                    </p:set>
                                    <p:animEffect transition="in" filter="box(in)">
                                      <p:cBhvr>
                                        <p:cTn id="17" dur="500"/>
                                        <p:tgtEl>
                                          <p:spTgt spid="5611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1155">
                                            <p:txEl>
                                              <p:pRg st="4" end="4"/>
                                            </p:txEl>
                                          </p:spTgt>
                                        </p:tgtEl>
                                        <p:attrNameLst>
                                          <p:attrName>style.visibility</p:attrName>
                                        </p:attrNameLst>
                                      </p:cBhvr>
                                      <p:to>
                                        <p:strVal val="visible"/>
                                      </p:to>
                                    </p:set>
                                    <p:animEffect transition="in" filter="box(in)">
                                      <p:cBhvr>
                                        <p:cTn id="22" dur="500"/>
                                        <p:tgtEl>
                                          <p:spTgt spid="5611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1155">
                                            <p:txEl>
                                              <p:pRg st="5" end="5"/>
                                            </p:txEl>
                                          </p:spTgt>
                                        </p:tgtEl>
                                        <p:attrNameLst>
                                          <p:attrName>style.visibility</p:attrName>
                                        </p:attrNameLst>
                                      </p:cBhvr>
                                      <p:to>
                                        <p:strVal val="visible"/>
                                      </p:to>
                                    </p:set>
                                    <p:animEffect transition="in" filter="box(in)">
                                      <p:cBhvr>
                                        <p:cTn id="27" dur="500"/>
                                        <p:tgtEl>
                                          <p:spTgt spid="5611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61157"/>
                                        </p:tgtEl>
                                        <p:attrNameLst>
                                          <p:attrName>style.visibility</p:attrName>
                                        </p:attrNameLst>
                                      </p:cBhvr>
                                      <p:to>
                                        <p:strVal val="visible"/>
                                      </p:to>
                                    </p:set>
                                    <p:animEffect transition="in" filter="box(in)">
                                      <p:cBhvr>
                                        <p:cTn id="32" dur="500"/>
                                        <p:tgtEl>
                                          <p:spTgt spid="56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5611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1800" dirty="0" smtClean="0">
                <a:solidFill>
                  <a:schemeClr val="tx1"/>
                </a:solidFill>
              </a:rPr>
              <a:t>Lanjutan.....</a:t>
            </a:r>
            <a:endParaRPr lang="id-ID" sz="18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68580" indent="0">
              <a:buNone/>
            </a:pPr>
            <a:r>
              <a:rPr lang="id-ID" sz="2100" b="1" dirty="0" smtClean="0">
                <a:latin typeface="Arial" charset="0"/>
              </a:rPr>
              <a:t>7. </a:t>
            </a:r>
            <a:r>
              <a:rPr lang="en-US" sz="2100" b="1" dirty="0" err="1" smtClean="0">
                <a:latin typeface="Arial" charset="0"/>
              </a:rPr>
              <a:t>Membuat</a:t>
            </a:r>
            <a:r>
              <a:rPr lang="en-US" sz="2100" b="1" dirty="0" smtClean="0">
                <a:latin typeface="Arial" charset="0"/>
              </a:rPr>
              <a:t> </a:t>
            </a:r>
            <a:r>
              <a:rPr lang="en-US" sz="2100" b="1" dirty="0" err="1">
                <a:latin typeface="Arial" charset="0"/>
              </a:rPr>
              <a:t>dan</a:t>
            </a:r>
            <a:r>
              <a:rPr lang="en-US" sz="2100" b="1" dirty="0">
                <a:latin typeface="Arial" charset="0"/>
              </a:rPr>
              <a:t> </a:t>
            </a:r>
            <a:r>
              <a:rPr lang="en-US" sz="2100" b="1" dirty="0" err="1">
                <a:latin typeface="Arial" charset="0"/>
              </a:rPr>
              <a:t>menggunakan</a:t>
            </a:r>
            <a:r>
              <a:rPr lang="en-US" sz="2100" b="1" dirty="0">
                <a:latin typeface="Arial" charset="0"/>
              </a:rPr>
              <a:t> </a:t>
            </a:r>
            <a:r>
              <a:rPr lang="en-US" sz="2100" b="1" i="1" dirty="0">
                <a:solidFill>
                  <a:srgbClr val="FF0000"/>
                </a:solidFill>
                <a:latin typeface="Arial" charset="0"/>
              </a:rPr>
              <a:t>“advance organizer”</a:t>
            </a:r>
            <a:r>
              <a:rPr lang="en-US" sz="2100" b="1" dirty="0">
                <a:latin typeface="Arial" charset="0"/>
              </a:rPr>
              <a:t>, paling </a:t>
            </a:r>
            <a:r>
              <a:rPr lang="en-US" sz="2100" b="1" dirty="0" err="1">
                <a:latin typeface="Arial" charset="0"/>
              </a:rPr>
              <a:t>tidak</a:t>
            </a:r>
            <a:r>
              <a:rPr lang="en-US" sz="2100" b="1" dirty="0">
                <a:latin typeface="Arial" charset="0"/>
              </a:rPr>
              <a:t> </a:t>
            </a:r>
            <a:r>
              <a:rPr lang="en-US" sz="2100" b="1" dirty="0" err="1">
                <a:latin typeface="Arial" charset="0"/>
              </a:rPr>
              <a:t>dengan</a:t>
            </a:r>
            <a:r>
              <a:rPr lang="en-US" sz="2100" b="1" dirty="0">
                <a:latin typeface="Arial" charset="0"/>
              </a:rPr>
              <a:t> </a:t>
            </a:r>
            <a:r>
              <a:rPr lang="en-US" sz="2100" b="1" dirty="0" err="1">
                <a:latin typeface="Arial" charset="0"/>
              </a:rPr>
              <a:t>cara</a:t>
            </a:r>
            <a:r>
              <a:rPr lang="en-US" sz="2100" b="1" dirty="0">
                <a:latin typeface="Arial" charset="0"/>
              </a:rPr>
              <a:t> </a:t>
            </a:r>
            <a:r>
              <a:rPr lang="en-US" sz="2100" b="1" dirty="0" err="1">
                <a:latin typeface="Arial" charset="0"/>
              </a:rPr>
              <a:t>membuat</a:t>
            </a:r>
            <a:r>
              <a:rPr lang="en-US" sz="2100" b="1" dirty="0">
                <a:latin typeface="Arial" charset="0"/>
              </a:rPr>
              <a:t> </a:t>
            </a:r>
            <a:r>
              <a:rPr lang="en-US" sz="2100" b="1" dirty="0" err="1">
                <a:latin typeface="Arial" charset="0"/>
              </a:rPr>
              <a:t>rangkuman</a:t>
            </a:r>
            <a:r>
              <a:rPr lang="en-US" sz="2100" b="1" dirty="0">
                <a:latin typeface="Arial" charset="0"/>
              </a:rPr>
              <a:t> </a:t>
            </a:r>
            <a:r>
              <a:rPr lang="en-US" sz="2100" b="1" dirty="0" err="1">
                <a:latin typeface="Arial" charset="0"/>
              </a:rPr>
              <a:t>terhadap</a:t>
            </a:r>
            <a:r>
              <a:rPr lang="en-US" sz="2100" b="1" dirty="0">
                <a:latin typeface="Arial" charset="0"/>
              </a:rPr>
              <a:t> </a:t>
            </a:r>
            <a:r>
              <a:rPr lang="en-US" sz="2100" b="1" dirty="0" err="1">
                <a:latin typeface="Arial" charset="0"/>
              </a:rPr>
              <a:t>materi</a:t>
            </a:r>
            <a:r>
              <a:rPr lang="en-US" sz="2100" b="1" dirty="0">
                <a:latin typeface="Arial" charset="0"/>
              </a:rPr>
              <a:t> yang </a:t>
            </a:r>
            <a:r>
              <a:rPr lang="en-US" sz="2100" b="1" dirty="0" err="1">
                <a:latin typeface="Arial" charset="0"/>
              </a:rPr>
              <a:t>baru</a:t>
            </a:r>
            <a:r>
              <a:rPr lang="en-US" sz="2100" b="1" dirty="0">
                <a:latin typeface="Arial" charset="0"/>
              </a:rPr>
              <a:t> </a:t>
            </a:r>
            <a:r>
              <a:rPr lang="en-US" sz="2100" b="1" dirty="0" err="1">
                <a:latin typeface="Arial" charset="0"/>
              </a:rPr>
              <a:t>saja</a:t>
            </a:r>
            <a:r>
              <a:rPr lang="en-US" sz="2100" b="1" dirty="0">
                <a:latin typeface="Arial" charset="0"/>
              </a:rPr>
              <a:t> </a:t>
            </a:r>
            <a:r>
              <a:rPr lang="en-US" sz="2100" b="1" dirty="0" err="1">
                <a:latin typeface="Arial" charset="0"/>
              </a:rPr>
              <a:t>diberikan</a:t>
            </a:r>
            <a:r>
              <a:rPr lang="en-US" sz="2100" b="1" dirty="0">
                <a:latin typeface="Arial" charset="0"/>
              </a:rPr>
              <a:t>, </a:t>
            </a:r>
            <a:r>
              <a:rPr lang="en-US" sz="2100" b="1" dirty="0" err="1">
                <a:latin typeface="Arial" charset="0"/>
              </a:rPr>
              <a:t>dilengkapi</a:t>
            </a:r>
            <a:r>
              <a:rPr lang="en-US" sz="2100" b="1" dirty="0">
                <a:latin typeface="Arial" charset="0"/>
              </a:rPr>
              <a:t> </a:t>
            </a:r>
            <a:r>
              <a:rPr lang="en-US" sz="2100" b="1" dirty="0" err="1">
                <a:latin typeface="Arial" charset="0"/>
              </a:rPr>
              <a:t>dengan</a:t>
            </a:r>
            <a:r>
              <a:rPr lang="en-US" sz="2100" b="1" dirty="0">
                <a:latin typeface="Arial" charset="0"/>
              </a:rPr>
              <a:t> </a:t>
            </a:r>
            <a:r>
              <a:rPr lang="en-US" sz="2100" b="1" dirty="0" err="1">
                <a:latin typeface="Arial" charset="0"/>
              </a:rPr>
              <a:t>uraian</a:t>
            </a:r>
            <a:r>
              <a:rPr lang="en-US" sz="2100" b="1" dirty="0">
                <a:latin typeface="Arial" charset="0"/>
              </a:rPr>
              <a:t> </a:t>
            </a:r>
            <a:r>
              <a:rPr lang="en-US" sz="2100" b="1" dirty="0" err="1">
                <a:latin typeface="Arial" charset="0"/>
              </a:rPr>
              <a:t>singkat</a:t>
            </a:r>
            <a:r>
              <a:rPr lang="en-US" sz="2100" b="1" dirty="0">
                <a:latin typeface="Arial" charset="0"/>
              </a:rPr>
              <a:t> yang </a:t>
            </a:r>
            <a:r>
              <a:rPr lang="en-US" sz="2100" b="1" dirty="0" err="1">
                <a:latin typeface="Arial" charset="0"/>
              </a:rPr>
              <a:t>menunjukkan</a:t>
            </a:r>
            <a:r>
              <a:rPr lang="en-US" sz="2100" b="1" dirty="0">
                <a:latin typeface="Arial" charset="0"/>
              </a:rPr>
              <a:t> </a:t>
            </a:r>
            <a:r>
              <a:rPr lang="en-US" sz="2100" b="1" dirty="0" err="1">
                <a:latin typeface="Arial" charset="0"/>
              </a:rPr>
              <a:t>relevansi</a:t>
            </a:r>
            <a:r>
              <a:rPr lang="en-US" sz="2100" b="1" dirty="0">
                <a:latin typeface="Arial" charset="0"/>
              </a:rPr>
              <a:t> (</a:t>
            </a:r>
            <a:r>
              <a:rPr lang="en-US" sz="2100" b="1" dirty="0" err="1">
                <a:latin typeface="Arial" charset="0"/>
              </a:rPr>
              <a:t>keterkaitan</a:t>
            </a:r>
            <a:r>
              <a:rPr lang="en-US" sz="2100" b="1" dirty="0">
                <a:latin typeface="Arial" charset="0"/>
              </a:rPr>
              <a:t>) </a:t>
            </a:r>
            <a:r>
              <a:rPr lang="en-US" sz="2100" b="1" dirty="0" err="1">
                <a:latin typeface="Arial" charset="0"/>
              </a:rPr>
              <a:t>materi</a:t>
            </a:r>
            <a:r>
              <a:rPr lang="en-US" sz="2100" b="1" dirty="0">
                <a:latin typeface="Arial" charset="0"/>
              </a:rPr>
              <a:t> yang </a:t>
            </a:r>
            <a:r>
              <a:rPr lang="en-US" sz="2100" b="1" dirty="0" err="1">
                <a:latin typeface="Arial" charset="0"/>
              </a:rPr>
              <a:t>sudah</a:t>
            </a:r>
            <a:r>
              <a:rPr lang="en-US" sz="2100" b="1" dirty="0">
                <a:latin typeface="Arial" charset="0"/>
              </a:rPr>
              <a:t> </a:t>
            </a:r>
            <a:r>
              <a:rPr lang="en-US" sz="2100" b="1" dirty="0" err="1">
                <a:latin typeface="Arial" charset="0"/>
              </a:rPr>
              <a:t>diberikan</a:t>
            </a:r>
            <a:r>
              <a:rPr lang="en-US" sz="2100" b="1" dirty="0">
                <a:latin typeface="Arial" charset="0"/>
              </a:rPr>
              <a:t> </a:t>
            </a:r>
            <a:r>
              <a:rPr lang="en-US" sz="2100" b="1" dirty="0" err="1">
                <a:latin typeface="Arial" charset="0"/>
              </a:rPr>
              <a:t>itu</a:t>
            </a:r>
            <a:r>
              <a:rPr lang="en-US" sz="2100" b="1" dirty="0">
                <a:latin typeface="Arial" charset="0"/>
              </a:rPr>
              <a:t> </a:t>
            </a:r>
            <a:r>
              <a:rPr lang="en-US" sz="2100" b="1" dirty="0" err="1">
                <a:latin typeface="Arial" charset="0"/>
              </a:rPr>
              <a:t>dengan</a:t>
            </a:r>
            <a:r>
              <a:rPr lang="en-US" sz="2100" b="1" dirty="0">
                <a:latin typeface="Arial" charset="0"/>
              </a:rPr>
              <a:t> </a:t>
            </a:r>
            <a:r>
              <a:rPr lang="en-US" sz="2100" b="1" dirty="0" err="1">
                <a:latin typeface="Arial" charset="0"/>
              </a:rPr>
              <a:t>materi</a:t>
            </a:r>
            <a:r>
              <a:rPr lang="en-US" sz="2100" b="1" dirty="0">
                <a:latin typeface="Arial" charset="0"/>
              </a:rPr>
              <a:t> </a:t>
            </a:r>
            <a:r>
              <a:rPr lang="en-US" sz="2100" b="1" dirty="0" err="1">
                <a:latin typeface="Arial" charset="0"/>
              </a:rPr>
              <a:t>baru</a:t>
            </a:r>
            <a:r>
              <a:rPr lang="en-US" sz="2100" b="1" dirty="0">
                <a:latin typeface="Arial" charset="0"/>
              </a:rPr>
              <a:t> yang </a:t>
            </a:r>
            <a:r>
              <a:rPr lang="en-US" sz="2100" b="1" dirty="0" err="1">
                <a:latin typeface="Arial" charset="0"/>
              </a:rPr>
              <a:t>akan</a:t>
            </a:r>
            <a:r>
              <a:rPr lang="en-US" sz="2100" b="1" dirty="0">
                <a:latin typeface="Arial" charset="0"/>
              </a:rPr>
              <a:t> </a:t>
            </a:r>
            <a:r>
              <a:rPr lang="en-US" sz="2100" b="1" dirty="0" err="1" smtClean="0">
                <a:latin typeface="Arial" charset="0"/>
              </a:rPr>
              <a:t>diberikan</a:t>
            </a:r>
            <a:r>
              <a:rPr lang="en-US" sz="2100" b="1" dirty="0" smtClean="0">
                <a:latin typeface="Arial" charset="0"/>
              </a:rPr>
              <a:t>.</a:t>
            </a:r>
            <a:endParaRPr lang="id-ID" sz="2100" b="1" dirty="0">
              <a:latin typeface="Arial" charset="0"/>
            </a:endParaRPr>
          </a:p>
          <a:p>
            <a:pPr marL="68580" indent="0">
              <a:buNone/>
            </a:pPr>
            <a:r>
              <a:rPr lang="id-ID" sz="2100" b="1" dirty="0" smtClean="0">
                <a:effectLst>
                  <a:outerShdw blurRad="38100" dist="38100" dir="2700000" algn="tl">
                    <a:srgbClr val="000000"/>
                  </a:outerShdw>
                </a:effectLst>
                <a:latin typeface="Arial" charset="0"/>
              </a:rPr>
              <a:t>8. </a:t>
            </a:r>
            <a:r>
              <a:rPr lang="sv-SE" sz="2100" dirty="0" smtClean="0">
                <a:effectLst>
                  <a:outerShdw blurRad="38100" dist="38100" dir="2700000" algn="tl">
                    <a:srgbClr val="000000"/>
                  </a:outerShdw>
                </a:effectLst>
              </a:rPr>
              <a:t>Adanya </a:t>
            </a:r>
            <a:r>
              <a:rPr lang="sv-SE" sz="2100" dirty="0">
                <a:effectLst>
                  <a:outerShdw blurRad="38100" dist="38100" dir="2700000" algn="tl">
                    <a:srgbClr val="000000"/>
                  </a:outerShdw>
                </a:effectLst>
              </a:rPr>
              <a:t>perbedaan individual pada diri siswa perlu diperhatikan, karena faktor ini sangat mempengaruhi keberhasilan belajar siswa.</a:t>
            </a:r>
          </a:p>
          <a:p>
            <a:pPr marL="0" indent="0">
              <a:buNone/>
              <a:defRPr/>
            </a:pPr>
            <a:r>
              <a:rPr lang="id-ID" sz="2100" dirty="0" smtClean="0">
                <a:effectLst>
                  <a:outerShdw blurRad="38100" dist="38100" dir="2700000" algn="tl">
                    <a:srgbClr val="000000"/>
                  </a:outerShdw>
                </a:effectLst>
              </a:rPr>
              <a:t>9. </a:t>
            </a:r>
            <a:r>
              <a:rPr lang="sv-SE" sz="2100" dirty="0" smtClean="0">
                <a:effectLst>
                  <a:outerShdw blurRad="38100" dist="38100" dir="2700000" algn="tl">
                    <a:srgbClr val="000000"/>
                  </a:outerShdw>
                </a:effectLst>
              </a:rPr>
              <a:t>Perbedaan </a:t>
            </a:r>
            <a:r>
              <a:rPr lang="sv-SE" sz="2100" dirty="0">
                <a:effectLst>
                  <a:outerShdw blurRad="38100" dist="38100" dir="2700000" algn="tl">
                    <a:srgbClr val="000000"/>
                  </a:outerShdw>
                </a:effectLst>
              </a:rPr>
              <a:t>tersebut misalnya pada motivasi, persepsi, kemampuan berpikir, pengetahuan awal, dan sebagainya. </a:t>
            </a:r>
            <a:endParaRPr lang="en-US" sz="2100" dirty="0"/>
          </a:p>
          <a:p>
            <a:endParaRPr lang="en-US" b="1" dirty="0">
              <a:latin typeface="Arial" charset="0"/>
            </a:endParaRPr>
          </a:p>
          <a:p>
            <a:endParaRPr lang="id-ID" dirty="0"/>
          </a:p>
        </p:txBody>
      </p:sp>
    </p:spTree>
    <p:extLst>
      <p:ext uri="{BB962C8B-B14F-4D97-AF65-F5344CB8AC3E}">
        <p14:creationId xmlns:p14="http://schemas.microsoft.com/office/powerpoint/2010/main" val="1629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457200" y="457200"/>
            <a:ext cx="8229600" cy="838200"/>
          </a:xfrm>
          <a:solidFill>
            <a:srgbClr val="CC3300"/>
          </a:solidFill>
        </p:spPr>
        <p:txBody>
          <a:bodyPr>
            <a:normAutofit fontScale="90000"/>
          </a:bodyPr>
          <a:lstStyle/>
          <a:p>
            <a:pPr eaLnBrk="1" hangingPunct="1">
              <a:defRPr/>
            </a:pPr>
            <a:r>
              <a:rPr lang="en-US" sz="3200" smtClean="0"/>
              <a:t>Pengetahuan menurut Teori Konstruktivist</a:t>
            </a:r>
          </a:p>
        </p:txBody>
      </p:sp>
      <p:sp>
        <p:nvSpPr>
          <p:cNvPr id="562179" name="Rectangle 3"/>
          <p:cNvSpPr>
            <a:spLocks noGrp="1" noChangeArrowheads="1"/>
          </p:cNvSpPr>
          <p:nvPr>
            <p:ph type="body" idx="1"/>
          </p:nvPr>
        </p:nvSpPr>
        <p:spPr>
          <a:xfrm>
            <a:off x="1752600" y="1676400"/>
            <a:ext cx="7010400" cy="3733800"/>
          </a:xfrm>
        </p:spPr>
        <p:txBody>
          <a:bodyPr>
            <a:normAutofit lnSpcReduction="10000"/>
          </a:bodyPr>
          <a:lstStyle/>
          <a:p>
            <a:pPr eaLnBrk="1" hangingPunct="1">
              <a:lnSpc>
                <a:spcPct val="80000"/>
              </a:lnSpc>
              <a:defRPr/>
            </a:pPr>
            <a:r>
              <a:rPr lang="sv-SE" sz="2000" smtClean="0"/>
              <a:t>Pengetahuan adalah suatu pembentukan yang terus menerus oleh seseorang yang setiap saat mengalami reorganisasi karena adanya pemahaman-pemahaman baru. </a:t>
            </a:r>
          </a:p>
          <a:p>
            <a:pPr eaLnBrk="1" hangingPunct="1">
              <a:lnSpc>
                <a:spcPct val="80000"/>
              </a:lnSpc>
              <a:buFont typeface="Wingdings" pitchFamily="2" charset="2"/>
              <a:buNone/>
              <a:defRPr/>
            </a:pPr>
            <a:endParaRPr lang="sv-SE" sz="2000" smtClean="0"/>
          </a:p>
          <a:p>
            <a:pPr eaLnBrk="1" hangingPunct="1">
              <a:lnSpc>
                <a:spcPct val="80000"/>
              </a:lnSpc>
              <a:defRPr/>
            </a:pPr>
            <a:r>
              <a:rPr lang="sv-SE" sz="2000" smtClean="0"/>
              <a:t>Pengetahuan bukanlah suatu barang yang dapat dipindahkan dari pikiran seseorang yang telah mempunyai pengetahuan kepada pikiran orang lain yang belum memiliki pengetahuan tersebut. </a:t>
            </a:r>
          </a:p>
          <a:p>
            <a:pPr eaLnBrk="1" hangingPunct="1">
              <a:lnSpc>
                <a:spcPct val="80000"/>
              </a:lnSpc>
              <a:buFont typeface="Wingdings" pitchFamily="2" charset="2"/>
              <a:buNone/>
              <a:defRPr/>
            </a:pPr>
            <a:endParaRPr lang="sv-SE" sz="2000" smtClean="0"/>
          </a:p>
          <a:p>
            <a:pPr eaLnBrk="1" hangingPunct="1">
              <a:lnSpc>
                <a:spcPct val="80000"/>
              </a:lnSpc>
              <a:defRPr/>
            </a:pPr>
            <a:r>
              <a:rPr lang="sv-SE" sz="2000" smtClean="0"/>
              <a:t>Bila guru bermaksud untuk mentransfer konsep, ide, dan pengetahuannya tentang sesuatu kepada siswa, pentransferan itu akan diinterpretasikan dan dikonstruksikan oleh siswa sendiri melalui pengalaman dan pengetahuan mereka sendiri. </a:t>
            </a:r>
            <a:endParaRPr lang="en-US" sz="2000" smtClean="0"/>
          </a:p>
        </p:txBody>
      </p:sp>
      <p:pic>
        <p:nvPicPr>
          <p:cNvPr id="20484" name="Picture 4" descr="schoolbook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996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j02324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10922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descr="scan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24200"/>
            <a:ext cx="960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5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blinds(horizontal)">
                                      <p:cBhvr>
                                        <p:cTn id="7" dur="500"/>
                                        <p:tgtEl>
                                          <p:spTgt spid="562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2179">
                                            <p:txEl>
                                              <p:pRg st="2" end="2"/>
                                            </p:txEl>
                                          </p:spTgt>
                                        </p:tgtEl>
                                        <p:attrNameLst>
                                          <p:attrName>style.visibility</p:attrName>
                                        </p:attrNameLst>
                                      </p:cBhvr>
                                      <p:to>
                                        <p:strVal val="visible"/>
                                      </p:to>
                                    </p:set>
                                    <p:animEffect transition="in" filter="blinds(horizontal)">
                                      <p:cBhvr>
                                        <p:cTn id="12" dur="500"/>
                                        <p:tgtEl>
                                          <p:spTgt spid="562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2179">
                                            <p:txEl>
                                              <p:pRg st="4" end="4"/>
                                            </p:txEl>
                                          </p:spTgt>
                                        </p:tgtEl>
                                        <p:attrNameLst>
                                          <p:attrName>style.visibility</p:attrName>
                                        </p:attrNameLst>
                                      </p:cBhvr>
                                      <p:to>
                                        <p:strVal val="visible"/>
                                      </p:to>
                                    </p:set>
                                    <p:animEffect transition="in" filter="blinds(horizontal)">
                                      <p:cBhvr>
                                        <p:cTn id="17" dur="500"/>
                                        <p:tgtEl>
                                          <p:spTgt spid="562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Rectangle 3"/>
          <p:cNvSpPr>
            <a:spLocks noGrp="1" noChangeArrowheads="1"/>
          </p:cNvSpPr>
          <p:nvPr>
            <p:ph type="body" idx="1"/>
          </p:nvPr>
        </p:nvSpPr>
        <p:spPr>
          <a:xfrm>
            <a:off x="2133600" y="1676400"/>
            <a:ext cx="6477000" cy="4038600"/>
          </a:xfrm>
        </p:spPr>
        <p:txBody>
          <a:bodyPr>
            <a:normAutofit lnSpcReduction="10000"/>
          </a:bodyPr>
          <a:lstStyle/>
          <a:p>
            <a:pPr eaLnBrk="1" hangingPunct="1">
              <a:lnSpc>
                <a:spcPct val="80000"/>
              </a:lnSpc>
              <a:defRPr/>
            </a:pPr>
            <a:r>
              <a:rPr lang="en-AU" sz="2400" smtClean="0"/>
              <a:t>Belajar merupakan suatu proses pembentukan pengetahuan. </a:t>
            </a:r>
          </a:p>
          <a:p>
            <a:pPr eaLnBrk="1" hangingPunct="1">
              <a:lnSpc>
                <a:spcPct val="80000"/>
              </a:lnSpc>
              <a:buFont typeface="Wingdings" pitchFamily="2" charset="2"/>
              <a:buNone/>
              <a:defRPr/>
            </a:pPr>
            <a:endParaRPr lang="en-AU" sz="2400" smtClean="0"/>
          </a:p>
          <a:p>
            <a:pPr eaLnBrk="1" hangingPunct="1">
              <a:lnSpc>
                <a:spcPct val="80000"/>
              </a:lnSpc>
              <a:defRPr/>
            </a:pPr>
            <a:r>
              <a:rPr lang="en-AU" sz="2400" smtClean="0"/>
              <a:t>Pembentukan ini harus dilakukan oleh si belajar. Ia harus aktif melakukan kegiatan, aktif berpikir, menyusun konsep dan memberi makna tentang hal-hal yang sedang dipelajari. </a:t>
            </a:r>
          </a:p>
          <a:p>
            <a:pPr eaLnBrk="1" hangingPunct="1">
              <a:lnSpc>
                <a:spcPct val="80000"/>
              </a:lnSpc>
              <a:defRPr/>
            </a:pPr>
            <a:endParaRPr lang="en-AU" sz="2400" smtClean="0"/>
          </a:p>
          <a:p>
            <a:pPr eaLnBrk="1" hangingPunct="1">
              <a:lnSpc>
                <a:spcPct val="80000"/>
              </a:lnSpc>
              <a:defRPr/>
            </a:pPr>
            <a:r>
              <a:rPr lang="en-AU" sz="2400" smtClean="0"/>
              <a:t>Belajar adalah membentuk makna. Makna diciptakan oleh siswa dari apa yang mereka lihat, dengar, rasakan, dan alami.</a:t>
            </a:r>
          </a:p>
        </p:txBody>
      </p:sp>
      <p:sp>
        <p:nvSpPr>
          <p:cNvPr id="567300" name="Rectangle 4"/>
          <p:cNvSpPr>
            <a:spLocks noGrp="1" noChangeArrowheads="1"/>
          </p:cNvSpPr>
          <p:nvPr>
            <p:ph type="title"/>
          </p:nvPr>
        </p:nvSpPr>
        <p:spPr>
          <a:xfrm>
            <a:off x="457200" y="228600"/>
            <a:ext cx="8229600" cy="914400"/>
          </a:xfrm>
          <a:solidFill>
            <a:srgbClr val="CC3300"/>
          </a:solidFill>
        </p:spPr>
        <p:txBody>
          <a:bodyPr/>
          <a:lstStyle/>
          <a:p>
            <a:pPr eaLnBrk="1" hangingPunct="1">
              <a:defRPr/>
            </a:pPr>
            <a:r>
              <a:rPr lang="en-US" sz="3200" smtClean="0"/>
              <a:t>Belajar menurut Teori Konstruktivist</a:t>
            </a:r>
          </a:p>
        </p:txBody>
      </p:sp>
      <p:pic>
        <p:nvPicPr>
          <p:cNvPr id="567301" name="Picture 5" descr="j0232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11255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2" name="Picture 6" descr="j02324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95600"/>
            <a:ext cx="11731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303" name="Picture 7" descr="j0292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572000"/>
            <a:ext cx="11398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40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567301"/>
                                        </p:tgtEl>
                                        <p:attrNameLst>
                                          <p:attrName>style.visibility</p:attrName>
                                        </p:attrNameLst>
                                      </p:cBhvr>
                                      <p:to>
                                        <p:strVal val="visible"/>
                                      </p:to>
                                    </p:set>
                                    <p:anim to="" calcmode="lin" valueType="num">
                                      <p:cBhvr>
                                        <p:cTn id="7" dur="1" fill="hold"/>
                                        <p:tgtEl>
                                          <p:spTgt spid="56730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67302"/>
                                        </p:tgtEl>
                                        <p:attrNameLst>
                                          <p:attrName>style.visibility</p:attrName>
                                        </p:attrNameLst>
                                      </p:cBhvr>
                                      <p:to>
                                        <p:strVal val="visible"/>
                                      </p:to>
                                    </p:set>
                                    <p:anim to="" calcmode="lin" valueType="num">
                                      <p:cBhvr>
                                        <p:cTn id="10" dur="1" fill="hold"/>
                                        <p:tgtEl>
                                          <p:spTgt spid="56730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67303"/>
                                        </p:tgtEl>
                                        <p:attrNameLst>
                                          <p:attrName>style.visibility</p:attrName>
                                        </p:attrNameLst>
                                      </p:cBhvr>
                                      <p:to>
                                        <p:strVal val="visible"/>
                                      </p:to>
                                    </p:set>
                                    <p:anim to="" calcmode="lin" valueType="num">
                                      <p:cBhvr>
                                        <p:cTn id="13" dur="1" fill="hold"/>
                                        <p:tgtEl>
                                          <p:spTgt spid="567303"/>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67299">
                                            <p:txEl>
                                              <p:pRg st="0" end="0"/>
                                            </p:txEl>
                                          </p:spTgt>
                                        </p:tgtEl>
                                        <p:attrNameLst>
                                          <p:attrName>style.visibility</p:attrName>
                                        </p:attrNameLst>
                                      </p:cBhvr>
                                      <p:to>
                                        <p:strVal val="visible"/>
                                      </p:to>
                                    </p:set>
                                    <p:animEffect transition="in" filter="box(in)">
                                      <p:cBhvr>
                                        <p:cTn id="18" dur="500"/>
                                        <p:tgtEl>
                                          <p:spTgt spid="5672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67299">
                                            <p:txEl>
                                              <p:pRg st="2" end="2"/>
                                            </p:txEl>
                                          </p:spTgt>
                                        </p:tgtEl>
                                        <p:attrNameLst>
                                          <p:attrName>style.visibility</p:attrName>
                                        </p:attrNameLst>
                                      </p:cBhvr>
                                      <p:to>
                                        <p:strVal val="visible"/>
                                      </p:to>
                                    </p:set>
                                    <p:animEffect transition="in" filter="box(in)">
                                      <p:cBhvr>
                                        <p:cTn id="23" dur="500"/>
                                        <p:tgtEl>
                                          <p:spTgt spid="567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67299">
                                            <p:txEl>
                                              <p:pRg st="4" end="4"/>
                                            </p:txEl>
                                          </p:spTgt>
                                        </p:tgtEl>
                                        <p:attrNameLst>
                                          <p:attrName>style.visibility</p:attrName>
                                        </p:attrNameLst>
                                      </p:cBhvr>
                                      <p:to>
                                        <p:strVal val="visible"/>
                                      </p:to>
                                    </p:set>
                                    <p:animEffect transition="in" filter="box(in)">
                                      <p:cBhvr>
                                        <p:cTn id="28" dur="500"/>
                                        <p:tgtEl>
                                          <p:spTgt spid="567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152400" y="457200"/>
            <a:ext cx="3429000" cy="2209800"/>
          </a:xfrm>
        </p:spPr>
        <p:txBody>
          <a:bodyPr>
            <a:normAutofit fontScale="90000"/>
          </a:bodyPr>
          <a:lstStyle/>
          <a:p>
            <a:pPr marL="168275" algn="l" eaLnBrk="1" hangingPunct="1">
              <a:defRPr/>
            </a:pPr>
            <a:r>
              <a:rPr lang="en-US" sz="2800" dirty="0" err="1" smtClean="0">
                <a:solidFill>
                  <a:schemeClr val="tx1"/>
                </a:solidFill>
              </a:rPr>
              <a:t>Aplikasi</a:t>
            </a:r>
            <a:r>
              <a:rPr lang="en-US" sz="2800" dirty="0" smtClean="0">
                <a:solidFill>
                  <a:schemeClr val="tx1"/>
                </a:solidFill>
              </a:rPr>
              <a:t> </a:t>
            </a:r>
            <a:r>
              <a:rPr lang="en-US" sz="2800" dirty="0" err="1" smtClean="0">
                <a:solidFill>
                  <a:schemeClr val="tx1"/>
                </a:solidFill>
              </a:rPr>
              <a:t>Teori</a:t>
            </a:r>
            <a:r>
              <a:rPr lang="en-US" sz="2800" dirty="0" smtClean="0">
                <a:solidFill>
                  <a:schemeClr val="tx1"/>
                </a:solidFill>
              </a:rPr>
              <a:t> </a:t>
            </a:r>
            <a:r>
              <a:rPr lang="en-US" sz="2800" dirty="0" err="1" smtClean="0">
                <a:solidFill>
                  <a:schemeClr val="tx1"/>
                </a:solidFill>
              </a:rPr>
              <a:t>Belajar</a:t>
            </a:r>
            <a:r>
              <a:rPr lang="en-US" sz="2800" dirty="0" smtClean="0">
                <a:solidFill>
                  <a:schemeClr val="tx1"/>
                </a:solidFill>
              </a:rPr>
              <a:t> </a:t>
            </a:r>
            <a:r>
              <a:rPr lang="en-US" sz="2800" dirty="0" err="1" smtClean="0">
                <a:solidFill>
                  <a:schemeClr val="tx1"/>
                </a:solidFill>
              </a:rPr>
              <a:t>Konstruktivistik</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Pembelajaran</a:t>
            </a:r>
            <a:endParaRPr lang="en-US" sz="2800" dirty="0" smtClean="0">
              <a:solidFill>
                <a:schemeClr val="tx1"/>
              </a:solidFill>
            </a:endParaRPr>
          </a:p>
        </p:txBody>
      </p:sp>
      <p:pic>
        <p:nvPicPr>
          <p:cNvPr id="568328" name="Picture 8" descr="gener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8332" name="AutoShape 12"/>
          <p:cNvSpPr>
            <a:spLocks noChangeArrowheads="1"/>
          </p:cNvSpPr>
          <p:nvPr/>
        </p:nvSpPr>
        <p:spPr bwMode="auto">
          <a:xfrm>
            <a:off x="3276600" y="457200"/>
            <a:ext cx="5486400" cy="1295400"/>
          </a:xfrm>
          <a:prstGeom prst="cloudCallout">
            <a:avLst>
              <a:gd name="adj1" fmla="val -48060"/>
              <a:gd name="adj2" fmla="val 64829"/>
            </a:avLst>
          </a:prstGeom>
          <a:solidFill>
            <a:srgbClr val="FF0066"/>
          </a:solidFill>
          <a:ln w="9525">
            <a:solidFill>
              <a:schemeClr val="bg1"/>
            </a:solidFill>
            <a:round/>
            <a:headEnd/>
            <a:tailEnd/>
          </a:ln>
        </p:spPr>
        <p:txBody>
          <a:bodyPr wrap="none" anchor="ctr"/>
          <a:lstStyle/>
          <a:p>
            <a:pPr algn="ctr"/>
            <a:r>
              <a:rPr lang="en-US" sz="2000" b="1"/>
              <a:t>          </a:t>
            </a:r>
            <a:r>
              <a:rPr lang="en-US" sz="1800" b="1"/>
              <a:t>Guru berperan membantu agar </a:t>
            </a:r>
          </a:p>
          <a:p>
            <a:pPr algn="ctr"/>
            <a:r>
              <a:rPr lang="en-US" sz="1800" b="1"/>
              <a:t>proses pengkonstruksian belajar</a:t>
            </a:r>
          </a:p>
          <a:p>
            <a:pPr algn="ctr"/>
            <a:r>
              <a:rPr lang="en-US" sz="1800" b="1"/>
              <a:t>Oleh siswa berjalan lancar</a:t>
            </a:r>
          </a:p>
        </p:txBody>
      </p:sp>
      <p:sp>
        <p:nvSpPr>
          <p:cNvPr id="568334" name="AutoShape 14"/>
          <p:cNvSpPr>
            <a:spLocks noChangeArrowheads="1"/>
          </p:cNvSpPr>
          <p:nvPr/>
        </p:nvSpPr>
        <p:spPr bwMode="auto">
          <a:xfrm>
            <a:off x="3429000" y="1981200"/>
            <a:ext cx="5562600" cy="1524000"/>
          </a:xfrm>
          <a:prstGeom prst="cloudCallout">
            <a:avLst>
              <a:gd name="adj1" fmla="val -51657"/>
              <a:gd name="adj2" fmla="val 25315"/>
            </a:avLst>
          </a:prstGeom>
          <a:solidFill>
            <a:srgbClr val="CC3300"/>
          </a:solidFill>
          <a:ln w="9525">
            <a:solidFill>
              <a:schemeClr val="bg1"/>
            </a:solidFill>
            <a:round/>
            <a:headEnd/>
            <a:tailEnd/>
          </a:ln>
        </p:spPr>
        <p:txBody>
          <a:bodyPr wrap="none" anchor="ctr"/>
          <a:lstStyle/>
          <a:p>
            <a:pPr algn="ctr"/>
            <a:r>
              <a:rPr lang="en-US" sz="2000" b="1" dirty="0"/>
              <a:t>                         </a:t>
            </a:r>
            <a:r>
              <a:rPr lang="en-US" sz="1800" b="1" dirty="0"/>
              <a:t>Guru </a:t>
            </a:r>
            <a:r>
              <a:rPr lang="en-US" sz="1800" b="1" dirty="0" err="1"/>
              <a:t>tidak</a:t>
            </a:r>
            <a:r>
              <a:rPr lang="en-US" sz="1800" b="1" dirty="0"/>
              <a:t> </a:t>
            </a:r>
            <a:r>
              <a:rPr lang="en-US" sz="1800" b="1" dirty="0" err="1"/>
              <a:t>mentranfer</a:t>
            </a:r>
            <a:r>
              <a:rPr lang="en-US" sz="1800" b="1" dirty="0"/>
              <a:t> </a:t>
            </a:r>
          </a:p>
          <a:p>
            <a:pPr algn="ctr"/>
            <a:r>
              <a:rPr lang="en-US" sz="1800" b="1" dirty="0"/>
              <a:t>             </a:t>
            </a:r>
            <a:r>
              <a:rPr lang="en-US" sz="1800" b="1" dirty="0" err="1"/>
              <a:t>pengetahuan</a:t>
            </a:r>
            <a:r>
              <a:rPr lang="en-US" sz="1800" b="1" dirty="0"/>
              <a:t> yang </a:t>
            </a:r>
            <a:r>
              <a:rPr lang="en-US" sz="1800" b="1" dirty="0" err="1"/>
              <a:t>telah</a:t>
            </a:r>
            <a:r>
              <a:rPr lang="en-US" sz="1800" b="1" dirty="0"/>
              <a:t> </a:t>
            </a:r>
            <a:r>
              <a:rPr lang="en-US" sz="1800" b="1" dirty="0" err="1"/>
              <a:t>dimilikinya</a:t>
            </a:r>
            <a:r>
              <a:rPr lang="en-US" sz="1800" b="1" dirty="0"/>
              <a:t>, </a:t>
            </a:r>
          </a:p>
          <a:p>
            <a:pPr algn="ctr"/>
            <a:r>
              <a:rPr lang="en-US" sz="1800" b="1" dirty="0" err="1"/>
              <a:t>melainkan</a:t>
            </a:r>
            <a:r>
              <a:rPr lang="en-US" sz="1800" b="1" dirty="0"/>
              <a:t> </a:t>
            </a:r>
            <a:r>
              <a:rPr lang="en-US" sz="1800" b="1" dirty="0" err="1"/>
              <a:t>membantu</a:t>
            </a:r>
            <a:r>
              <a:rPr lang="en-US" sz="1800" b="1" dirty="0"/>
              <a:t> </a:t>
            </a:r>
            <a:r>
              <a:rPr lang="en-US" sz="1800" b="1" dirty="0" err="1"/>
              <a:t>siswa</a:t>
            </a:r>
            <a:r>
              <a:rPr lang="en-US" sz="1800" b="1" dirty="0"/>
              <a:t> </a:t>
            </a:r>
            <a:r>
              <a:rPr lang="en-US" sz="1800" b="1" dirty="0" err="1"/>
              <a:t>untuk</a:t>
            </a:r>
            <a:r>
              <a:rPr lang="en-US" sz="1800" b="1" dirty="0"/>
              <a:t> </a:t>
            </a:r>
          </a:p>
          <a:p>
            <a:pPr algn="ctr"/>
            <a:r>
              <a:rPr lang="en-US" sz="1800" b="1" dirty="0" err="1"/>
              <a:t>membentuk</a:t>
            </a:r>
            <a:r>
              <a:rPr lang="en-US" sz="1800" b="1" dirty="0"/>
              <a:t> </a:t>
            </a:r>
            <a:r>
              <a:rPr lang="en-US" sz="1800" b="1" dirty="0" err="1"/>
              <a:t>pengetahuannya</a:t>
            </a:r>
            <a:r>
              <a:rPr lang="en-US" sz="1800" b="1" dirty="0"/>
              <a:t> </a:t>
            </a:r>
          </a:p>
          <a:p>
            <a:pPr algn="ctr"/>
            <a:r>
              <a:rPr lang="en-US" sz="1800" b="1" dirty="0"/>
              <a:t>        </a:t>
            </a:r>
            <a:r>
              <a:rPr lang="en-US" sz="1800" b="1" dirty="0" err="1"/>
              <a:t>sendiri</a:t>
            </a:r>
            <a:endParaRPr lang="en-US" sz="1800" b="1" dirty="0"/>
          </a:p>
        </p:txBody>
      </p:sp>
      <p:sp>
        <p:nvSpPr>
          <p:cNvPr id="568335" name="AutoShape 15"/>
          <p:cNvSpPr>
            <a:spLocks noChangeArrowheads="1"/>
          </p:cNvSpPr>
          <p:nvPr/>
        </p:nvSpPr>
        <p:spPr bwMode="auto">
          <a:xfrm>
            <a:off x="3276600" y="3657600"/>
            <a:ext cx="5486400" cy="1524000"/>
          </a:xfrm>
          <a:prstGeom prst="cloudCallout">
            <a:avLst>
              <a:gd name="adj1" fmla="val -47222"/>
              <a:gd name="adj2" fmla="val -26769"/>
            </a:avLst>
          </a:prstGeom>
          <a:solidFill>
            <a:schemeClr val="hlink"/>
          </a:solidFill>
          <a:ln w="9525">
            <a:solidFill>
              <a:schemeClr val="bg1"/>
            </a:solidFill>
            <a:round/>
            <a:headEnd/>
            <a:tailEnd/>
          </a:ln>
        </p:spPr>
        <p:txBody>
          <a:bodyPr wrap="none" anchor="ctr"/>
          <a:lstStyle/>
          <a:p>
            <a:pPr algn="ctr"/>
            <a:r>
              <a:rPr lang="en-US" sz="2000" b="1"/>
              <a:t>                                                </a:t>
            </a:r>
            <a:r>
              <a:rPr lang="en-US" sz="1800" b="1"/>
              <a:t>Guru dituntut untuk lebih                                         </a:t>
            </a:r>
          </a:p>
          <a:p>
            <a:pPr algn="ctr"/>
            <a:r>
              <a:rPr lang="en-US" sz="1800" b="1"/>
              <a:t>memahami jalan pikiran </a:t>
            </a:r>
          </a:p>
          <a:p>
            <a:pPr algn="ctr"/>
            <a:r>
              <a:rPr lang="en-US" sz="1800" b="1"/>
              <a:t>(cara pandang) siswa </a:t>
            </a:r>
          </a:p>
          <a:p>
            <a:pPr algn="ctr"/>
            <a:r>
              <a:rPr lang="en-US" sz="1800" b="1"/>
              <a:t>dalam belajar</a:t>
            </a:r>
          </a:p>
        </p:txBody>
      </p:sp>
      <p:sp>
        <p:nvSpPr>
          <p:cNvPr id="568336" name="AutoShape 16"/>
          <p:cNvSpPr>
            <a:spLocks noChangeArrowheads="1"/>
          </p:cNvSpPr>
          <p:nvPr/>
        </p:nvSpPr>
        <p:spPr bwMode="auto">
          <a:xfrm>
            <a:off x="3124200" y="5334000"/>
            <a:ext cx="5791200" cy="1371600"/>
          </a:xfrm>
          <a:prstGeom prst="cloudCallout">
            <a:avLst>
              <a:gd name="adj1" fmla="val -46079"/>
              <a:gd name="adj2" fmla="val -51736"/>
            </a:avLst>
          </a:prstGeom>
          <a:solidFill>
            <a:schemeClr val="bg1"/>
          </a:solidFill>
          <a:ln w="9525">
            <a:solidFill>
              <a:srgbClr val="FF99FF"/>
            </a:solidFill>
            <a:round/>
            <a:headEnd/>
            <a:tailEnd/>
          </a:ln>
        </p:spPr>
        <p:txBody>
          <a:bodyPr wrap="none" anchor="ctr"/>
          <a:lstStyle/>
          <a:p>
            <a:pPr algn="ctr"/>
            <a:r>
              <a:rPr lang="en-US" sz="1800" b="1"/>
              <a:t>Tujuan pembelajaran dirumuskan</a:t>
            </a:r>
          </a:p>
          <a:p>
            <a:pPr algn="ctr"/>
            <a:r>
              <a:rPr lang="en-US" sz="1800" b="1"/>
              <a:t> dengan melibatkan siswa </a:t>
            </a:r>
          </a:p>
        </p:txBody>
      </p:sp>
    </p:spTree>
    <p:extLst>
      <p:ext uri="{BB962C8B-B14F-4D97-AF65-F5344CB8AC3E}">
        <p14:creationId xmlns:p14="http://schemas.microsoft.com/office/powerpoint/2010/main" val="4105082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68328"/>
                                        </p:tgtEl>
                                        <p:attrNameLst>
                                          <p:attrName>style.visibility</p:attrName>
                                        </p:attrNameLst>
                                      </p:cBhvr>
                                      <p:to>
                                        <p:strVal val="visible"/>
                                      </p:to>
                                    </p:set>
                                    <p:animEffect transition="in" filter="diamond(in)">
                                      <p:cBhvr>
                                        <p:cTn id="7" dur="2000"/>
                                        <p:tgtEl>
                                          <p:spTgt spid="568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8332"/>
                                        </p:tgtEl>
                                        <p:attrNameLst>
                                          <p:attrName>style.visibility</p:attrName>
                                        </p:attrNameLst>
                                      </p:cBhvr>
                                      <p:to>
                                        <p:strVal val="visible"/>
                                      </p:to>
                                    </p:set>
                                    <p:animEffect transition="in" filter="box(out)">
                                      <p:cBhvr>
                                        <p:cTn id="12" dur="500"/>
                                        <p:tgtEl>
                                          <p:spTgt spid="568332"/>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8334"/>
                                        </p:tgtEl>
                                        <p:attrNameLst>
                                          <p:attrName>style.visibility</p:attrName>
                                        </p:attrNameLst>
                                      </p:cBhvr>
                                      <p:to>
                                        <p:strVal val="visible"/>
                                      </p:to>
                                    </p:set>
                                    <p:animEffect transition="in" filter="box(out)">
                                      <p:cBhvr>
                                        <p:cTn id="17" dur="500"/>
                                        <p:tgtEl>
                                          <p:spTgt spid="568334"/>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8335"/>
                                        </p:tgtEl>
                                        <p:attrNameLst>
                                          <p:attrName>style.visibility</p:attrName>
                                        </p:attrNameLst>
                                      </p:cBhvr>
                                      <p:to>
                                        <p:strVal val="visible"/>
                                      </p:to>
                                    </p:set>
                                    <p:animEffect transition="in" filter="box(out)">
                                      <p:cBhvr>
                                        <p:cTn id="22" dur="500"/>
                                        <p:tgtEl>
                                          <p:spTgt spid="568335"/>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68336"/>
                                        </p:tgtEl>
                                        <p:attrNameLst>
                                          <p:attrName>style.visibility</p:attrName>
                                        </p:attrNameLst>
                                      </p:cBhvr>
                                      <p:to>
                                        <p:strVal val="visible"/>
                                      </p:to>
                                    </p:set>
                                    <p:animEffect transition="in" filter="box(out)">
                                      <p:cBhvr>
                                        <p:cTn id="27" dur="500"/>
                                        <p:tgtEl>
                                          <p:spTgt spid="568336"/>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32" grpId="0" animBg="1" autoUpdateAnimBg="0"/>
      <p:bldP spid="568334" grpId="0" animBg="1" autoUpdateAnimBg="0"/>
      <p:bldP spid="568335" grpId="0" animBg="1" autoUpdateAnimBg="0"/>
      <p:bldP spid="56833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fontScale="90000"/>
          </a:bodyPr>
          <a:lstStyle/>
          <a:p>
            <a:pPr eaLnBrk="1" hangingPunct="1">
              <a:defRPr/>
            </a:pPr>
            <a:r>
              <a:rPr lang="en-US" smtClean="0"/>
              <a:t>Tiga Dimensi Konstruktivisme</a:t>
            </a:r>
            <a:br>
              <a:rPr lang="en-US" smtClean="0"/>
            </a:br>
            <a:r>
              <a:rPr lang="en-US" sz="1800" smtClean="0"/>
              <a:t>(Phillips dalam Light and Cox, 2001)</a:t>
            </a:r>
          </a:p>
        </p:txBody>
      </p:sp>
      <p:graphicFrame>
        <p:nvGraphicFramePr>
          <p:cNvPr id="563203" name="Object 3"/>
          <p:cNvGraphicFramePr>
            <a:graphicFrameLocks noGrp="1" noChangeAspect="1"/>
          </p:cNvGraphicFramePr>
          <p:nvPr>
            <p:ph idx="1"/>
          </p:nvPr>
        </p:nvGraphicFramePr>
        <p:xfrm>
          <a:off x="1049338" y="1981200"/>
          <a:ext cx="7043737" cy="4114800"/>
        </p:xfrm>
        <a:graphic>
          <a:graphicData uri="http://schemas.openxmlformats.org/presentationml/2006/ole">
            <mc:AlternateContent xmlns:mc="http://schemas.openxmlformats.org/markup-compatibility/2006">
              <mc:Choice xmlns:v="urn:schemas-microsoft-com:vml" Requires="v">
                <p:oleObj spid="_x0000_s2061" name="CorelDRAW" r:id="rId3" imgW="11869770" imgH="7575736" progId="CorelDRAW.Graphic.12">
                  <p:embed/>
                </p:oleObj>
              </mc:Choice>
              <mc:Fallback>
                <p:oleObj name="CorelDRAW" r:id="rId3" imgW="11869770" imgH="7575736"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38" y="1981200"/>
                        <a:ext cx="7043737" cy="4114800"/>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0173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63202"/>
                                        </p:tgtEl>
                                        <p:attrNameLst>
                                          <p:attrName>style.visibility</p:attrName>
                                        </p:attrNameLst>
                                      </p:cBhvr>
                                      <p:to>
                                        <p:strVal val="visible"/>
                                      </p:to>
                                    </p:set>
                                    <p:animEffect transition="in" filter="diamond(in)">
                                      <p:cBhvr>
                                        <p:cTn id="7" dur="2000"/>
                                        <p:tgtEl>
                                          <p:spTgt spid="563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63203"/>
                                        </p:tgtEl>
                                        <p:attrNameLst>
                                          <p:attrName>style.visibility</p:attrName>
                                        </p:attrNameLst>
                                      </p:cBhvr>
                                      <p:to>
                                        <p:strVal val="visible"/>
                                      </p:to>
                                    </p:set>
                                    <p:animEffect transition="in" filter="wheel(4)">
                                      <p:cBhvr>
                                        <p:cTn id="12" dur="2000"/>
                                        <p:tgtEl>
                                          <p:spTgt spid="563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381000" y="152400"/>
            <a:ext cx="8305800" cy="1066800"/>
          </a:xfrm>
          <a:solidFill>
            <a:srgbClr val="CC3300"/>
          </a:solidFill>
          <a:ln>
            <a:solidFill>
              <a:srgbClr val="FF99FF"/>
            </a:solidFill>
          </a:ln>
        </p:spPr>
        <p:txBody>
          <a:bodyPr/>
          <a:lstStyle/>
          <a:p>
            <a:pPr indent="168275" algn="l" eaLnBrk="1" hangingPunct="1">
              <a:defRPr/>
            </a:pPr>
            <a:r>
              <a:rPr lang="en-AU" sz="3600" b="1" smtClean="0">
                <a:solidFill>
                  <a:srgbClr val="FFFF00"/>
                </a:solidFill>
              </a:rPr>
              <a:t>Teori Belajar humanistik</a:t>
            </a:r>
            <a:endParaRPr lang="en-US" sz="3600" b="1" smtClean="0">
              <a:solidFill>
                <a:srgbClr val="FFFF00"/>
              </a:solidFill>
            </a:endParaRPr>
          </a:p>
        </p:txBody>
      </p:sp>
      <p:sp>
        <p:nvSpPr>
          <p:cNvPr id="571395" name="Rectangle 3"/>
          <p:cNvSpPr>
            <a:spLocks noGrp="1" noChangeArrowheads="1"/>
          </p:cNvSpPr>
          <p:nvPr>
            <p:ph type="body" sz="half" idx="1"/>
          </p:nvPr>
        </p:nvSpPr>
        <p:spPr>
          <a:xfrm>
            <a:off x="3276600" y="1828800"/>
            <a:ext cx="5562600" cy="4572000"/>
          </a:xfrm>
        </p:spPr>
        <p:txBody>
          <a:bodyPr/>
          <a:lstStyle/>
          <a:p>
            <a:pPr eaLnBrk="1" hangingPunct="1">
              <a:lnSpc>
                <a:spcPct val="90000"/>
              </a:lnSpc>
              <a:defRPr/>
            </a:pPr>
            <a:r>
              <a:rPr lang="en-AU" sz="2000" b="1" dirty="0" err="1" smtClean="0"/>
              <a:t>Tujuan</a:t>
            </a:r>
            <a:r>
              <a:rPr lang="en-AU" sz="2000" b="1" dirty="0" smtClean="0"/>
              <a:t> </a:t>
            </a:r>
            <a:r>
              <a:rPr lang="en-AU" sz="2000" b="1" dirty="0" err="1" smtClean="0"/>
              <a:t>belajar</a:t>
            </a:r>
            <a:r>
              <a:rPr lang="en-AU" sz="2000" b="1" dirty="0" smtClean="0"/>
              <a:t> </a:t>
            </a:r>
            <a:r>
              <a:rPr lang="en-AU" sz="2000" b="1" dirty="0" err="1" smtClean="0"/>
              <a:t>adalah</a:t>
            </a:r>
            <a:r>
              <a:rPr lang="en-AU" sz="2000" b="1" dirty="0" smtClean="0"/>
              <a:t> </a:t>
            </a:r>
            <a:r>
              <a:rPr lang="en-AU" sz="2000" b="1" dirty="0" err="1" smtClean="0"/>
              <a:t>untuk</a:t>
            </a:r>
            <a:r>
              <a:rPr lang="en-AU" sz="2000" b="1" dirty="0" smtClean="0"/>
              <a:t> </a:t>
            </a:r>
            <a:r>
              <a:rPr lang="en-AU" sz="2000" b="1" dirty="0" err="1" smtClean="0"/>
              <a:t>memanusiakan</a:t>
            </a:r>
            <a:r>
              <a:rPr lang="en-AU" sz="2000" b="1" dirty="0" smtClean="0"/>
              <a:t> </a:t>
            </a:r>
            <a:r>
              <a:rPr lang="en-AU" sz="2000" b="1" dirty="0" err="1" smtClean="0"/>
              <a:t>manusia</a:t>
            </a:r>
            <a:r>
              <a:rPr lang="en-AU" sz="2000" b="1" dirty="0" smtClean="0"/>
              <a:t>. </a:t>
            </a:r>
          </a:p>
          <a:p>
            <a:pPr eaLnBrk="1" hangingPunct="1">
              <a:lnSpc>
                <a:spcPct val="90000"/>
              </a:lnSpc>
              <a:buFont typeface="Wingdings" pitchFamily="2" charset="2"/>
              <a:buNone/>
              <a:defRPr/>
            </a:pPr>
            <a:endParaRPr lang="en-AU" sz="2000" b="1" dirty="0" smtClean="0"/>
          </a:p>
          <a:p>
            <a:pPr eaLnBrk="1" hangingPunct="1">
              <a:lnSpc>
                <a:spcPct val="90000"/>
              </a:lnSpc>
              <a:defRPr/>
            </a:pPr>
            <a:r>
              <a:rPr lang="en-AU" sz="2000" b="1" dirty="0" smtClean="0">
                <a:solidFill>
                  <a:schemeClr val="tx1"/>
                </a:solidFill>
              </a:rPr>
              <a:t>Proses </a:t>
            </a:r>
            <a:r>
              <a:rPr lang="en-AU" sz="2000" b="1" dirty="0" err="1" smtClean="0">
                <a:solidFill>
                  <a:schemeClr val="tx1"/>
                </a:solidFill>
              </a:rPr>
              <a:t>belajar</a:t>
            </a:r>
            <a:r>
              <a:rPr lang="en-AU" sz="2000" b="1" dirty="0" smtClean="0">
                <a:solidFill>
                  <a:schemeClr val="tx1"/>
                </a:solidFill>
              </a:rPr>
              <a:t> </a:t>
            </a:r>
            <a:r>
              <a:rPr lang="en-AU" sz="2000" b="1" dirty="0" err="1" smtClean="0">
                <a:solidFill>
                  <a:schemeClr val="tx1"/>
                </a:solidFill>
              </a:rPr>
              <a:t>dianggap</a:t>
            </a:r>
            <a:r>
              <a:rPr lang="en-AU" sz="2000" b="1" dirty="0" smtClean="0">
                <a:solidFill>
                  <a:schemeClr val="tx1"/>
                </a:solidFill>
              </a:rPr>
              <a:t> </a:t>
            </a:r>
            <a:r>
              <a:rPr lang="en-AU" sz="2000" b="1" dirty="0" err="1" smtClean="0">
                <a:solidFill>
                  <a:schemeClr val="tx1"/>
                </a:solidFill>
              </a:rPr>
              <a:t>berhasil</a:t>
            </a:r>
            <a:r>
              <a:rPr lang="en-AU" sz="2000" b="1" dirty="0" smtClean="0">
                <a:solidFill>
                  <a:schemeClr val="tx1"/>
                </a:solidFill>
              </a:rPr>
              <a:t> </a:t>
            </a:r>
            <a:r>
              <a:rPr lang="en-AU" sz="2000" b="1" dirty="0" err="1" smtClean="0">
                <a:solidFill>
                  <a:schemeClr val="tx1"/>
                </a:solidFill>
              </a:rPr>
              <a:t>jika</a:t>
            </a:r>
            <a:r>
              <a:rPr lang="en-AU" sz="2000" b="1" dirty="0" smtClean="0">
                <a:solidFill>
                  <a:schemeClr val="tx1"/>
                </a:solidFill>
              </a:rPr>
              <a:t> </a:t>
            </a:r>
            <a:r>
              <a:rPr lang="en-AU" sz="2000" b="1" dirty="0" err="1" smtClean="0">
                <a:solidFill>
                  <a:schemeClr val="tx1"/>
                </a:solidFill>
              </a:rPr>
              <a:t>siswa</a:t>
            </a:r>
            <a:r>
              <a:rPr lang="en-AU" sz="2000" b="1" dirty="0" smtClean="0">
                <a:solidFill>
                  <a:schemeClr val="tx1"/>
                </a:solidFill>
              </a:rPr>
              <a:t> </a:t>
            </a:r>
            <a:r>
              <a:rPr lang="en-AU" sz="2000" b="1" dirty="0" err="1" smtClean="0">
                <a:solidFill>
                  <a:schemeClr val="tx1"/>
                </a:solidFill>
              </a:rPr>
              <a:t>telah</a:t>
            </a:r>
            <a:r>
              <a:rPr lang="en-AU" sz="2000" b="1" dirty="0" smtClean="0">
                <a:solidFill>
                  <a:schemeClr val="tx1"/>
                </a:solidFill>
              </a:rPr>
              <a:t> </a:t>
            </a:r>
            <a:r>
              <a:rPr lang="en-AU" sz="2000" b="1" dirty="0" err="1" smtClean="0">
                <a:solidFill>
                  <a:schemeClr val="tx1"/>
                </a:solidFill>
              </a:rPr>
              <a:t>memahami</a:t>
            </a:r>
            <a:r>
              <a:rPr lang="en-AU" sz="2000" b="1" dirty="0" smtClean="0">
                <a:solidFill>
                  <a:schemeClr val="tx1"/>
                </a:solidFill>
              </a:rPr>
              <a:t> </a:t>
            </a:r>
            <a:r>
              <a:rPr lang="en-AU" sz="2000" b="1" dirty="0" err="1" smtClean="0">
                <a:solidFill>
                  <a:schemeClr val="tx1"/>
                </a:solidFill>
              </a:rPr>
              <a:t>lingkungannya</a:t>
            </a:r>
            <a:r>
              <a:rPr lang="en-AU" sz="2000" b="1" dirty="0" smtClean="0">
                <a:solidFill>
                  <a:schemeClr val="tx1"/>
                </a:solidFill>
              </a:rPr>
              <a:t> </a:t>
            </a:r>
            <a:r>
              <a:rPr lang="en-AU" sz="2000" b="1" dirty="0" err="1" smtClean="0">
                <a:solidFill>
                  <a:schemeClr val="tx1"/>
                </a:solidFill>
              </a:rPr>
              <a:t>dan</a:t>
            </a:r>
            <a:r>
              <a:rPr lang="en-AU" sz="2000" b="1" dirty="0" smtClean="0">
                <a:solidFill>
                  <a:schemeClr val="tx1"/>
                </a:solidFill>
              </a:rPr>
              <a:t> </a:t>
            </a:r>
            <a:r>
              <a:rPr lang="en-AU" sz="2000" b="1" dirty="0" err="1" smtClean="0">
                <a:solidFill>
                  <a:schemeClr val="tx1"/>
                </a:solidFill>
              </a:rPr>
              <a:t>dirinya</a:t>
            </a:r>
            <a:r>
              <a:rPr lang="en-AU" sz="2000" b="1" dirty="0" smtClean="0">
                <a:solidFill>
                  <a:schemeClr val="tx1"/>
                </a:solidFill>
              </a:rPr>
              <a:t> </a:t>
            </a:r>
            <a:r>
              <a:rPr lang="en-AU" sz="2000" b="1" dirty="0" err="1" smtClean="0">
                <a:solidFill>
                  <a:schemeClr val="tx1"/>
                </a:solidFill>
              </a:rPr>
              <a:t>sendiri</a:t>
            </a:r>
            <a:r>
              <a:rPr lang="en-AU" sz="2000" b="1" dirty="0" smtClean="0">
                <a:solidFill>
                  <a:schemeClr val="tx1"/>
                </a:solidFill>
              </a:rPr>
              <a:t> </a:t>
            </a:r>
            <a:r>
              <a:rPr lang="en-AU" sz="2000" b="1" dirty="0" err="1" smtClean="0">
                <a:solidFill>
                  <a:schemeClr val="tx1"/>
                </a:solidFill>
              </a:rPr>
              <a:t>atau</a:t>
            </a:r>
            <a:r>
              <a:rPr lang="en-AU" sz="2000" b="1" dirty="0" smtClean="0">
                <a:solidFill>
                  <a:schemeClr val="tx1"/>
                </a:solidFill>
              </a:rPr>
              <a:t> </a:t>
            </a:r>
            <a:r>
              <a:rPr lang="en-AU" sz="2000" b="1" dirty="0" err="1" smtClean="0">
                <a:solidFill>
                  <a:schemeClr val="tx1"/>
                </a:solidFill>
              </a:rPr>
              <a:t>telah</a:t>
            </a:r>
            <a:r>
              <a:rPr lang="en-AU" sz="2000" b="1" dirty="0" smtClean="0">
                <a:solidFill>
                  <a:schemeClr val="tx1"/>
                </a:solidFill>
              </a:rPr>
              <a:t> </a:t>
            </a:r>
            <a:r>
              <a:rPr lang="en-AU" sz="2000" b="1" dirty="0" err="1" smtClean="0">
                <a:solidFill>
                  <a:schemeClr val="tx1"/>
                </a:solidFill>
              </a:rPr>
              <a:t>mampu</a:t>
            </a:r>
            <a:r>
              <a:rPr lang="en-AU" sz="2000" b="1" dirty="0" smtClean="0">
                <a:solidFill>
                  <a:schemeClr val="tx1"/>
                </a:solidFill>
              </a:rPr>
              <a:t> </a:t>
            </a:r>
            <a:r>
              <a:rPr lang="en-AU" sz="2000" b="1" dirty="0" err="1" smtClean="0">
                <a:solidFill>
                  <a:schemeClr val="tx1"/>
                </a:solidFill>
              </a:rPr>
              <a:t>mencapai</a:t>
            </a:r>
            <a:r>
              <a:rPr lang="en-AU" sz="2000" b="1" dirty="0" smtClean="0">
                <a:solidFill>
                  <a:schemeClr val="tx1"/>
                </a:solidFill>
              </a:rPr>
              <a:t> </a:t>
            </a:r>
            <a:r>
              <a:rPr lang="en-AU" sz="2000" b="1" dirty="0" err="1" smtClean="0">
                <a:solidFill>
                  <a:schemeClr val="tx1"/>
                </a:solidFill>
              </a:rPr>
              <a:t>aktualisasi</a:t>
            </a:r>
            <a:r>
              <a:rPr lang="en-AU" sz="2000" b="1" dirty="0" smtClean="0">
                <a:solidFill>
                  <a:schemeClr val="tx1"/>
                </a:solidFill>
              </a:rPr>
              <a:t> </a:t>
            </a:r>
            <a:r>
              <a:rPr lang="en-AU" sz="2000" b="1" dirty="0" err="1" smtClean="0">
                <a:solidFill>
                  <a:schemeClr val="tx1"/>
                </a:solidFill>
              </a:rPr>
              <a:t>diri</a:t>
            </a:r>
            <a:r>
              <a:rPr lang="en-AU" sz="2000" b="1" dirty="0" smtClean="0">
                <a:solidFill>
                  <a:schemeClr val="tx1"/>
                </a:solidFill>
              </a:rPr>
              <a:t> </a:t>
            </a:r>
            <a:r>
              <a:rPr lang="en-AU" sz="2000" b="1" dirty="0" err="1" smtClean="0">
                <a:solidFill>
                  <a:schemeClr val="tx1"/>
                </a:solidFill>
              </a:rPr>
              <a:t>secara</a:t>
            </a:r>
            <a:r>
              <a:rPr lang="en-AU" sz="2000" b="1" dirty="0" smtClean="0">
                <a:solidFill>
                  <a:schemeClr val="tx1"/>
                </a:solidFill>
              </a:rPr>
              <a:t> optimal.</a:t>
            </a:r>
          </a:p>
          <a:p>
            <a:pPr eaLnBrk="1" hangingPunct="1">
              <a:lnSpc>
                <a:spcPct val="90000"/>
              </a:lnSpc>
              <a:buFont typeface="Wingdings" pitchFamily="2" charset="2"/>
              <a:buNone/>
              <a:defRPr/>
            </a:pPr>
            <a:r>
              <a:rPr lang="en-AU" sz="2000" b="1" dirty="0" smtClean="0">
                <a:solidFill>
                  <a:schemeClr val="tx1"/>
                </a:solidFill>
              </a:rPr>
              <a:t> </a:t>
            </a:r>
          </a:p>
          <a:p>
            <a:pPr eaLnBrk="1" hangingPunct="1">
              <a:lnSpc>
                <a:spcPct val="90000"/>
              </a:lnSpc>
              <a:defRPr/>
            </a:pPr>
            <a:r>
              <a:rPr lang="en-AU" sz="2000" b="1" dirty="0" err="1" smtClean="0"/>
              <a:t>Teori</a:t>
            </a:r>
            <a:r>
              <a:rPr lang="en-AU" sz="2000" b="1" dirty="0" smtClean="0"/>
              <a:t> </a:t>
            </a:r>
            <a:r>
              <a:rPr lang="en-AU" sz="2000" b="1" dirty="0" err="1" smtClean="0"/>
              <a:t>humanistik</a:t>
            </a:r>
            <a:r>
              <a:rPr lang="en-AU" sz="2000" b="1" dirty="0" smtClean="0"/>
              <a:t> </a:t>
            </a:r>
            <a:r>
              <a:rPr lang="en-AU" sz="2000" b="1" dirty="0" err="1" smtClean="0"/>
              <a:t>cenderung</a:t>
            </a:r>
            <a:r>
              <a:rPr lang="en-AU" sz="2000" b="1" dirty="0" smtClean="0"/>
              <a:t> </a:t>
            </a:r>
            <a:r>
              <a:rPr lang="en-AU" sz="2000" b="1" dirty="0" err="1" smtClean="0"/>
              <a:t>bersifak</a:t>
            </a:r>
            <a:r>
              <a:rPr lang="en-AU" sz="2000" b="1" dirty="0" smtClean="0"/>
              <a:t> </a:t>
            </a:r>
            <a:r>
              <a:rPr lang="en-AU" sz="2000" b="1" dirty="0" err="1" smtClean="0"/>
              <a:t>eklektik</a:t>
            </a:r>
            <a:r>
              <a:rPr lang="en-AU" sz="2000" b="1" dirty="0" smtClean="0"/>
              <a:t>, </a:t>
            </a:r>
            <a:r>
              <a:rPr lang="en-AU" sz="2000" b="1" dirty="0" err="1" smtClean="0"/>
              <a:t>maksudnya</a:t>
            </a:r>
            <a:r>
              <a:rPr lang="en-AU" sz="2000" b="1" dirty="0" smtClean="0"/>
              <a:t> </a:t>
            </a:r>
            <a:r>
              <a:rPr lang="en-AU" sz="2000" b="1" dirty="0" err="1" smtClean="0"/>
              <a:t>teori</a:t>
            </a:r>
            <a:r>
              <a:rPr lang="en-AU" sz="2000" b="1" dirty="0" smtClean="0"/>
              <a:t> </a:t>
            </a:r>
            <a:r>
              <a:rPr lang="en-AU" sz="2000" b="1" dirty="0" err="1" smtClean="0"/>
              <a:t>ini</a:t>
            </a:r>
            <a:r>
              <a:rPr lang="en-AU" sz="2000" b="1" dirty="0" smtClean="0"/>
              <a:t> </a:t>
            </a:r>
            <a:r>
              <a:rPr lang="en-AU" sz="2000" b="1" dirty="0" err="1" smtClean="0"/>
              <a:t>dapat</a:t>
            </a:r>
            <a:r>
              <a:rPr lang="en-AU" sz="2000" b="1" dirty="0" smtClean="0"/>
              <a:t> </a:t>
            </a:r>
            <a:r>
              <a:rPr lang="en-AU" sz="2000" b="1" dirty="0" err="1" smtClean="0"/>
              <a:t>memanfaatkan</a:t>
            </a:r>
            <a:r>
              <a:rPr lang="en-AU" sz="2000" b="1" dirty="0" smtClean="0"/>
              <a:t> </a:t>
            </a:r>
            <a:r>
              <a:rPr lang="en-AU" sz="2000" b="1" dirty="0" err="1" smtClean="0"/>
              <a:t>teori</a:t>
            </a:r>
            <a:r>
              <a:rPr lang="en-AU" sz="2000" b="1" dirty="0" smtClean="0"/>
              <a:t> </a:t>
            </a:r>
            <a:r>
              <a:rPr lang="en-AU" sz="2000" b="1" dirty="0" err="1" smtClean="0"/>
              <a:t>apa</a:t>
            </a:r>
            <a:r>
              <a:rPr lang="en-AU" sz="2000" b="1" dirty="0" smtClean="0"/>
              <a:t> </a:t>
            </a:r>
            <a:r>
              <a:rPr lang="en-AU" sz="2000" b="1" dirty="0" err="1" smtClean="0"/>
              <a:t>saja</a:t>
            </a:r>
            <a:r>
              <a:rPr lang="en-AU" sz="2000" b="1" dirty="0" smtClean="0"/>
              <a:t> </a:t>
            </a:r>
            <a:r>
              <a:rPr lang="en-AU" sz="2000" b="1" dirty="0" err="1" smtClean="0"/>
              <a:t>asal</a:t>
            </a:r>
            <a:r>
              <a:rPr lang="en-AU" sz="2000" b="1" dirty="0" smtClean="0"/>
              <a:t> </a:t>
            </a:r>
            <a:r>
              <a:rPr lang="en-AU" sz="2000" b="1" dirty="0" err="1" smtClean="0"/>
              <a:t>tujuannya</a:t>
            </a:r>
            <a:r>
              <a:rPr lang="en-AU" sz="2000" b="1" dirty="0" smtClean="0"/>
              <a:t> </a:t>
            </a:r>
            <a:r>
              <a:rPr lang="en-AU" sz="2000" b="1" dirty="0" err="1" smtClean="0"/>
              <a:t>tercapai</a:t>
            </a:r>
            <a:r>
              <a:rPr lang="en-AU" sz="2000" b="1" dirty="0" smtClean="0"/>
              <a:t>.</a:t>
            </a:r>
            <a:r>
              <a:rPr lang="en-AU" sz="2000" dirty="0" smtClean="0"/>
              <a:t> </a:t>
            </a:r>
            <a:endParaRPr lang="en-US" sz="2000" dirty="0" smtClean="0"/>
          </a:p>
        </p:txBody>
      </p:sp>
      <p:pic>
        <p:nvPicPr>
          <p:cNvPr id="571396" name="Picture 4" descr="IMAG0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438400" cy="251460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50" name="Object 5"/>
          <p:cNvGraphicFramePr>
            <a:graphicFrameLocks noGrp="1" noChangeAspect="1"/>
          </p:cNvGraphicFramePr>
          <p:nvPr>
            <p:ph sz="half" idx="2"/>
          </p:nvPr>
        </p:nvGraphicFramePr>
        <p:xfrm>
          <a:off x="228600" y="4953000"/>
          <a:ext cx="2636838" cy="1155700"/>
        </p:xfrm>
        <a:graphic>
          <a:graphicData uri="http://schemas.openxmlformats.org/presentationml/2006/ole">
            <mc:AlternateContent xmlns:mc="http://schemas.openxmlformats.org/markup-compatibility/2006">
              <mc:Choice xmlns:v="urn:schemas-microsoft-com:vml" Requires="v">
                <p:oleObj spid="_x0000_s3085" name="Clip" r:id="rId4" imgW="2636640" imgH="1155600" progId="MS_ClipArt_Gallery.2">
                  <p:embed/>
                </p:oleObj>
              </mc:Choice>
              <mc:Fallback>
                <p:oleObj name="Clip" r:id="rId4" imgW="2636640" imgH="11556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53000"/>
                        <a:ext cx="2636838"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40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71396"/>
                                        </p:tgtEl>
                                        <p:attrNameLst>
                                          <p:attrName>style.visibility</p:attrName>
                                        </p:attrNameLst>
                                      </p:cBhvr>
                                      <p:to>
                                        <p:strVal val="visible"/>
                                      </p:to>
                                    </p:set>
                                    <p:anim calcmode="lin" valueType="num">
                                      <p:cBhvr additive="base">
                                        <p:cTn id="7" dur="5000" fill="hold"/>
                                        <p:tgtEl>
                                          <p:spTgt spid="571396"/>
                                        </p:tgtEl>
                                        <p:attrNameLst>
                                          <p:attrName>ppt_x</p:attrName>
                                        </p:attrNameLst>
                                      </p:cBhvr>
                                      <p:tavLst>
                                        <p:tav tm="0">
                                          <p:val>
                                            <p:strVal val="#ppt_x"/>
                                          </p:val>
                                        </p:tav>
                                        <p:tav tm="100000">
                                          <p:val>
                                            <p:strVal val="#ppt_x"/>
                                          </p:val>
                                        </p:tav>
                                      </p:tavLst>
                                    </p:anim>
                                    <p:anim calcmode="lin" valueType="num">
                                      <p:cBhvr additive="base">
                                        <p:cTn id="8" dur="5000" fill="hold"/>
                                        <p:tgtEl>
                                          <p:spTgt spid="571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381000" y="533400"/>
            <a:ext cx="8229600" cy="3200400"/>
          </a:xfrm>
          <a:prstGeom prst="foldedCorner">
            <a:avLst>
              <a:gd name="adj" fmla="val 12500"/>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075" name="Rectangle 3"/>
          <p:cNvSpPr>
            <a:spLocks noGrp="1" noChangeArrowheads="1"/>
          </p:cNvSpPr>
          <p:nvPr>
            <p:ph type="ctrTitle"/>
          </p:nvPr>
        </p:nvSpPr>
        <p:spPr>
          <a:xfrm>
            <a:off x="609600" y="990600"/>
            <a:ext cx="7772400" cy="2384425"/>
          </a:xfrm>
        </p:spPr>
        <p:txBody>
          <a:bodyPr>
            <a:normAutofit fontScale="90000"/>
          </a:bodyPr>
          <a:lstStyle/>
          <a:p>
            <a:pPr algn="l"/>
            <a:r>
              <a:rPr lang="sv-SE" sz="2000" dirty="0">
                <a:solidFill>
                  <a:schemeClr val="tx1"/>
                </a:solidFill>
              </a:rPr>
              <a:t>Seorang koruptor yang baru saja meninggal tertarik dengan antrian panjang pada neraka orang Indonesia. Dengan tercengang ia bertanya: "Apa yang hukuman disini koq para pendosa pada ngantri ?" Ia memperoleh jawaban: "Pertama-tama, ada yang mendudukkan kita di atas kursi listrik selama satu jam. Lalu ada yang membaringkan kita di atas ranjang paku selama satu jam lagi. Lalu setan Indonesia muncul dan memecut kita selama sisa hari." </a:t>
            </a:r>
            <a:br>
              <a:rPr lang="sv-SE" sz="2000" dirty="0">
                <a:solidFill>
                  <a:schemeClr val="tx1"/>
                </a:solidFill>
              </a:rPr>
            </a:br>
            <a:r>
              <a:rPr lang="sv-SE" sz="2000" dirty="0">
                <a:solidFill>
                  <a:schemeClr val="tx1"/>
                </a:solidFill>
              </a:rPr>
              <a:t>”Waduh mengerikan sekali.....!! Tapi Kenapa dong begitu banyak orang ngantri untuk masuk sini?" </a:t>
            </a:r>
            <a:br>
              <a:rPr lang="sv-SE" sz="2000" dirty="0">
                <a:solidFill>
                  <a:schemeClr val="tx1"/>
                </a:solidFill>
              </a:rPr>
            </a:br>
            <a:endParaRPr lang="en-US" sz="2000" dirty="0">
              <a:solidFill>
                <a:schemeClr val="tx1"/>
              </a:solidFill>
            </a:endParaRPr>
          </a:p>
        </p:txBody>
      </p:sp>
      <p:sp>
        <p:nvSpPr>
          <p:cNvPr id="3076" name="Rectangle 4"/>
          <p:cNvSpPr>
            <a:spLocks noGrp="1" noChangeArrowheads="1"/>
          </p:cNvSpPr>
          <p:nvPr>
            <p:ph type="subTitle" idx="1"/>
          </p:nvPr>
        </p:nvSpPr>
        <p:spPr>
          <a:xfrm>
            <a:off x="2209800" y="4648200"/>
            <a:ext cx="6400800" cy="1371600"/>
          </a:xfrm>
        </p:spPr>
        <p:txBody>
          <a:bodyPr>
            <a:normAutofit fontScale="92500" lnSpcReduction="20000"/>
          </a:bodyPr>
          <a:lstStyle/>
          <a:p>
            <a:pPr algn="l"/>
            <a:r>
              <a:rPr lang="sv-SE" sz="2000"/>
              <a:t>"Disini pemeliharaan begitu buruknya, kursi listriknya nggak nyala, ada yang mencuri seluruh paku dari ranjang paku, dan setannya adalah mantan pegawai negeri, jadi ia cuma datang, tandatangan absen, lalu pergi ke kantin."</a:t>
            </a:r>
            <a:endParaRPr lang="en-US" sz="2000"/>
          </a:p>
        </p:txBody>
      </p:sp>
      <p:pic>
        <p:nvPicPr>
          <p:cNvPr id="3077" name="Picture 5" descr="GCT007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962400"/>
            <a:ext cx="1447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078" name="WordArt 6"/>
          <p:cNvSpPr>
            <a:spLocks noChangeArrowheads="1" noChangeShapeType="1" noTextEdit="1"/>
          </p:cNvSpPr>
          <p:nvPr/>
        </p:nvSpPr>
        <p:spPr bwMode="auto">
          <a:xfrm>
            <a:off x="2743200" y="3886200"/>
            <a:ext cx="4010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9966"/>
                </a:solidFill>
                <a:latin typeface="Arial Black"/>
              </a:rPr>
              <a:t>Lha Kenapa....?!</a:t>
            </a:r>
          </a:p>
        </p:txBody>
      </p:sp>
    </p:spTree>
    <p:extLst>
      <p:ext uri="{BB962C8B-B14F-4D97-AF65-F5344CB8AC3E}">
        <p14:creationId xmlns:p14="http://schemas.microsoft.com/office/powerpoint/2010/main" val="16979287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1000"/>
                                        <p:tgtEl>
                                          <p:spTgt spid="3076">
                                            <p:txEl>
                                              <p:pRg st="0" end="0"/>
                                            </p:txEl>
                                          </p:spTgt>
                                        </p:tgtEl>
                                      </p:cBhvr>
                                    </p:animEffect>
                                    <p:anim calcmode="lin" valueType="num">
                                      <p:cBhvr>
                                        <p:cTn id="8" dur="1000" fill="hold"/>
                                        <p:tgtEl>
                                          <p:spTgt spid="307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990600" y="496888"/>
            <a:ext cx="7162800" cy="5699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d-ID" sz="3600" kern="10">
                <a:ln w="19050">
                  <a:solidFill>
                    <a:srgbClr val="99CCFF"/>
                  </a:solidFill>
                  <a:round/>
                  <a:headEnd/>
                  <a:tailEnd/>
                </a:ln>
                <a:solidFill>
                  <a:srgbClr val="0066CC"/>
                </a:solidFill>
                <a:latin typeface="Arial Black"/>
              </a:rPr>
              <a:t>Contoh Aplikasi Teori Humanistik</a:t>
            </a:r>
          </a:p>
        </p:txBody>
      </p:sp>
      <p:sp>
        <p:nvSpPr>
          <p:cNvPr id="24579" name="Text Box 3"/>
          <p:cNvSpPr txBox="1">
            <a:spLocks noChangeArrowheads="1"/>
          </p:cNvSpPr>
          <p:nvPr/>
        </p:nvSpPr>
        <p:spPr bwMode="auto">
          <a:xfrm>
            <a:off x="838200" y="1524000"/>
            <a:ext cx="7848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en-US" b="1">
                <a:latin typeface="Arial" charset="0"/>
              </a:rPr>
              <a:t>1.	Menentukan tujuan-tujuan instruksional</a:t>
            </a:r>
          </a:p>
          <a:p>
            <a:pPr>
              <a:spcBef>
                <a:spcPct val="50000"/>
              </a:spcBef>
              <a:buFont typeface="Wingdings" pitchFamily="2" charset="2"/>
              <a:buNone/>
            </a:pPr>
            <a:r>
              <a:rPr lang="en-US" b="1">
                <a:latin typeface="Arial" charset="0"/>
              </a:rPr>
              <a:t>2.	Menentukan materi pelajaran</a:t>
            </a:r>
          </a:p>
          <a:p>
            <a:pPr>
              <a:spcBef>
                <a:spcPct val="50000"/>
              </a:spcBef>
              <a:buFont typeface="Wingdings" pitchFamily="2" charset="2"/>
              <a:buNone/>
            </a:pPr>
            <a:r>
              <a:rPr lang="en-US" b="1">
                <a:latin typeface="Arial" charset="0"/>
              </a:rPr>
              <a:t>3.	Mengidentifikasi “entry behavior” mahasiswa</a:t>
            </a:r>
          </a:p>
          <a:p>
            <a:pPr>
              <a:spcBef>
                <a:spcPct val="50000"/>
              </a:spcBef>
              <a:buFont typeface="Wingdings" pitchFamily="2" charset="2"/>
              <a:buNone/>
            </a:pPr>
            <a:r>
              <a:rPr lang="en-US" b="1">
                <a:latin typeface="Arial" charset="0"/>
              </a:rPr>
              <a:t>4.	Mengidentifikasi topik-topik yang memungkinkan mahasiswa mempelajarinya secara aktif (mengalami)</a:t>
            </a:r>
          </a:p>
          <a:p>
            <a:pPr>
              <a:spcBef>
                <a:spcPct val="50000"/>
              </a:spcBef>
              <a:buFont typeface="Wingdings" pitchFamily="2" charset="2"/>
              <a:buNone/>
            </a:pPr>
            <a:r>
              <a:rPr lang="en-US" b="1">
                <a:latin typeface="Arial" charset="0"/>
              </a:rPr>
              <a:t>5.	Mendesain wahana (lingkungan, media, fasilitas, dsb) yang akan digunakan mahasiswa untuk belajar</a:t>
            </a:r>
            <a:endParaRPr lang="en-US">
              <a:latin typeface="Arial" charset="0"/>
            </a:endParaRPr>
          </a:p>
        </p:txBody>
      </p:sp>
    </p:spTree>
    <p:extLst>
      <p:ext uri="{BB962C8B-B14F-4D97-AF65-F5344CB8AC3E}">
        <p14:creationId xmlns:p14="http://schemas.microsoft.com/office/powerpoint/2010/main" val="827472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s(downRight)">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990600" y="496888"/>
            <a:ext cx="7162800" cy="5699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d-ID" sz="3600" kern="10">
                <a:ln w="19050">
                  <a:solidFill>
                    <a:srgbClr val="99CCFF"/>
                  </a:solidFill>
                  <a:round/>
                  <a:headEnd/>
                  <a:tailEnd/>
                </a:ln>
                <a:solidFill>
                  <a:srgbClr val="0066CC"/>
                </a:solidFill>
                <a:latin typeface="Arial Black"/>
              </a:rPr>
              <a:t>Contoh Aplikasi Teori Humanistik</a:t>
            </a:r>
          </a:p>
        </p:txBody>
      </p:sp>
      <p:sp>
        <p:nvSpPr>
          <p:cNvPr id="25603" name="Text Box 3"/>
          <p:cNvSpPr txBox="1">
            <a:spLocks noChangeArrowheads="1"/>
          </p:cNvSpPr>
          <p:nvPr/>
        </p:nvSpPr>
        <p:spPr bwMode="auto">
          <a:xfrm>
            <a:off x="838200" y="1524000"/>
            <a:ext cx="7848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en-US" b="1">
                <a:latin typeface="Arial" charset="0"/>
              </a:rPr>
              <a:t>6.	Membimbing mahasiswa belajar secara aktif</a:t>
            </a:r>
          </a:p>
          <a:p>
            <a:pPr>
              <a:spcBef>
                <a:spcPct val="50000"/>
              </a:spcBef>
              <a:buFont typeface="Wingdings" pitchFamily="2" charset="2"/>
              <a:buNone/>
            </a:pPr>
            <a:r>
              <a:rPr lang="en-US" b="1">
                <a:latin typeface="Arial" charset="0"/>
              </a:rPr>
              <a:t>7.	Membimbing mahasiswa memahami hakikat makna dari pengalaman belajar mereka</a:t>
            </a:r>
          </a:p>
          <a:p>
            <a:pPr>
              <a:spcBef>
                <a:spcPct val="50000"/>
              </a:spcBef>
              <a:buFont typeface="Wingdings" pitchFamily="2" charset="2"/>
              <a:buNone/>
            </a:pPr>
            <a:r>
              <a:rPr lang="en-US" b="1">
                <a:latin typeface="Arial" charset="0"/>
              </a:rPr>
              <a:t>8.	Membimbing mahasiswa membuat konseptualisasi pengalaman tersebut</a:t>
            </a:r>
          </a:p>
          <a:p>
            <a:pPr>
              <a:spcBef>
                <a:spcPct val="50000"/>
              </a:spcBef>
              <a:buFont typeface="Wingdings" pitchFamily="2" charset="2"/>
              <a:buNone/>
            </a:pPr>
            <a:r>
              <a:rPr lang="en-US" b="1">
                <a:latin typeface="Arial" charset="0"/>
              </a:rPr>
              <a:t>9.	Membimbing mahasiswa sampai mereka mampu mengaplikasikan konsep-konsep baru ke situasi yang baru</a:t>
            </a:r>
          </a:p>
          <a:p>
            <a:pPr>
              <a:spcBef>
                <a:spcPct val="50000"/>
              </a:spcBef>
              <a:buFont typeface="Wingdings" pitchFamily="2" charset="2"/>
              <a:buNone/>
            </a:pPr>
            <a:r>
              <a:rPr lang="en-US" b="1">
                <a:latin typeface="Arial" charset="0"/>
              </a:rPr>
              <a:t>10.	Mengevaluasi proses dan hasil belajar-mengajar</a:t>
            </a:r>
            <a:endParaRPr lang="en-US">
              <a:latin typeface="Arial" charset="0"/>
            </a:endParaRPr>
          </a:p>
        </p:txBody>
      </p:sp>
    </p:spTree>
    <p:extLst>
      <p:ext uri="{BB962C8B-B14F-4D97-AF65-F5344CB8AC3E}">
        <p14:creationId xmlns:p14="http://schemas.microsoft.com/office/powerpoint/2010/main" val="115653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trips(downRight)">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990600" y="228600"/>
            <a:ext cx="7162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id-ID" sz="3600" kern="10">
                <a:ln w="19050">
                  <a:solidFill>
                    <a:srgbClr val="99CCFF"/>
                  </a:solidFill>
                  <a:round/>
                  <a:headEnd/>
                  <a:tailEnd/>
                </a:ln>
                <a:solidFill>
                  <a:srgbClr val="0066CC"/>
                </a:solidFill>
                <a:latin typeface="Arial Black"/>
              </a:rPr>
              <a:t>Kegiatan Belajar-Mengajar</a:t>
            </a:r>
          </a:p>
        </p:txBody>
      </p:sp>
      <p:sp>
        <p:nvSpPr>
          <p:cNvPr id="27651" name="Text Box 3"/>
          <p:cNvSpPr txBox="1">
            <a:spLocks noChangeArrowheads="1"/>
          </p:cNvSpPr>
          <p:nvPr/>
        </p:nvSpPr>
        <p:spPr bwMode="auto">
          <a:xfrm>
            <a:off x="685800" y="838200"/>
            <a:ext cx="784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395538" algn="l"/>
                <a:tab pos="2741613" algn="l"/>
              </a:tabLst>
              <a:defRPr sz="2400">
                <a:solidFill>
                  <a:schemeClr val="tx1"/>
                </a:solidFill>
                <a:latin typeface="Times New Roman" pitchFamily="18" charset="0"/>
              </a:defRPr>
            </a:lvl1pPr>
            <a:lvl2pPr marL="628650">
              <a:tabLst>
                <a:tab pos="2395538" algn="l"/>
                <a:tab pos="2741613" algn="l"/>
              </a:tabLst>
              <a:defRPr sz="2400">
                <a:solidFill>
                  <a:schemeClr val="tx1"/>
                </a:solidFill>
                <a:latin typeface="Times New Roman" pitchFamily="18" charset="0"/>
              </a:defRPr>
            </a:lvl2pPr>
            <a:lvl3pPr>
              <a:tabLst>
                <a:tab pos="2395538" algn="l"/>
                <a:tab pos="2741613" algn="l"/>
              </a:tabLst>
              <a:defRPr sz="2400">
                <a:solidFill>
                  <a:schemeClr val="tx1"/>
                </a:solidFill>
                <a:latin typeface="Times New Roman" pitchFamily="18" charset="0"/>
              </a:defRPr>
            </a:lvl3pPr>
            <a:lvl4pPr>
              <a:tabLst>
                <a:tab pos="2395538" algn="l"/>
                <a:tab pos="2741613" algn="l"/>
              </a:tabLst>
              <a:defRPr sz="2400">
                <a:solidFill>
                  <a:schemeClr val="tx1"/>
                </a:solidFill>
                <a:latin typeface="Times New Roman" pitchFamily="18" charset="0"/>
              </a:defRPr>
            </a:lvl4pPr>
            <a:lvl5pPr>
              <a:tabLst>
                <a:tab pos="2395538" algn="l"/>
                <a:tab pos="2741613" algn="l"/>
              </a:tabLst>
              <a:defRPr sz="2400">
                <a:solidFill>
                  <a:schemeClr val="tx1"/>
                </a:solidFill>
                <a:latin typeface="Times New Roman" pitchFamily="18" charset="0"/>
              </a:defRPr>
            </a:lvl5pPr>
            <a:lvl6pPr eaLnBrk="0" fontAlgn="base" hangingPunct="0">
              <a:spcBef>
                <a:spcPct val="0"/>
              </a:spcBef>
              <a:spcAft>
                <a:spcPct val="0"/>
              </a:spcAft>
              <a:tabLst>
                <a:tab pos="2395538" algn="l"/>
                <a:tab pos="2741613" algn="l"/>
              </a:tabLst>
              <a:defRPr sz="2400">
                <a:solidFill>
                  <a:schemeClr val="tx1"/>
                </a:solidFill>
                <a:latin typeface="Times New Roman" pitchFamily="18" charset="0"/>
              </a:defRPr>
            </a:lvl6pPr>
            <a:lvl7pPr eaLnBrk="0" fontAlgn="base" hangingPunct="0">
              <a:spcBef>
                <a:spcPct val="0"/>
              </a:spcBef>
              <a:spcAft>
                <a:spcPct val="0"/>
              </a:spcAft>
              <a:tabLst>
                <a:tab pos="2395538" algn="l"/>
                <a:tab pos="2741613" algn="l"/>
              </a:tabLst>
              <a:defRPr sz="2400">
                <a:solidFill>
                  <a:schemeClr val="tx1"/>
                </a:solidFill>
                <a:latin typeface="Times New Roman" pitchFamily="18" charset="0"/>
              </a:defRPr>
            </a:lvl7pPr>
            <a:lvl8pPr eaLnBrk="0" fontAlgn="base" hangingPunct="0">
              <a:spcBef>
                <a:spcPct val="0"/>
              </a:spcBef>
              <a:spcAft>
                <a:spcPct val="0"/>
              </a:spcAft>
              <a:tabLst>
                <a:tab pos="2395538" algn="l"/>
                <a:tab pos="2741613" algn="l"/>
              </a:tabLst>
              <a:defRPr sz="2400">
                <a:solidFill>
                  <a:schemeClr val="tx1"/>
                </a:solidFill>
                <a:latin typeface="Times New Roman" pitchFamily="18" charset="0"/>
              </a:defRPr>
            </a:lvl8pPr>
            <a:lvl9pPr eaLnBrk="0" fontAlgn="base" hangingPunct="0">
              <a:spcBef>
                <a:spcPct val="0"/>
              </a:spcBef>
              <a:spcAft>
                <a:spcPct val="0"/>
              </a:spcAft>
              <a:tabLst>
                <a:tab pos="2395538" algn="l"/>
                <a:tab pos="2741613" algn="l"/>
              </a:tabLst>
              <a:defRPr sz="2400">
                <a:solidFill>
                  <a:schemeClr val="tx1"/>
                </a:solidFill>
                <a:latin typeface="Times New Roman" pitchFamily="18" charset="0"/>
              </a:defRPr>
            </a:lvl9pPr>
          </a:lstStyle>
          <a:p>
            <a:pPr>
              <a:spcBef>
                <a:spcPct val="50000"/>
              </a:spcBef>
              <a:buFont typeface="Wingdings" pitchFamily="2" charset="2"/>
              <a:buNone/>
            </a:pPr>
            <a:r>
              <a:rPr lang="en-US" b="1" dirty="0">
                <a:latin typeface="Arial" pitchFamily="34" charset="0"/>
              </a:rPr>
              <a:t>Mata </a:t>
            </a:r>
            <a:r>
              <a:rPr lang="id-ID" b="1" dirty="0" smtClean="0">
                <a:latin typeface="Arial" pitchFamily="34" charset="0"/>
              </a:rPr>
              <a:t>pelajaran</a:t>
            </a:r>
            <a:r>
              <a:rPr lang="en-US" b="1" dirty="0" smtClean="0">
                <a:latin typeface="Arial" pitchFamily="34" charset="0"/>
              </a:rPr>
              <a:t>:</a:t>
            </a:r>
            <a:r>
              <a:rPr lang="en-US" b="1" dirty="0">
                <a:latin typeface="Arial" pitchFamily="34" charset="0"/>
              </a:rPr>
              <a:t>	……………………………………….</a:t>
            </a:r>
          </a:p>
          <a:p>
            <a:pPr>
              <a:spcBef>
                <a:spcPct val="50000"/>
              </a:spcBef>
              <a:buFont typeface="Wingdings" pitchFamily="2" charset="2"/>
              <a:buNone/>
            </a:pPr>
            <a:r>
              <a:rPr lang="id-ID" b="1" dirty="0" smtClean="0">
                <a:latin typeface="Arial" pitchFamily="34" charset="0"/>
              </a:rPr>
              <a:t>Indikator </a:t>
            </a:r>
            <a:r>
              <a:rPr lang="en-US" b="1" dirty="0">
                <a:latin typeface="Arial" pitchFamily="34" charset="0"/>
              </a:rPr>
              <a:t>	:	……………………………………….</a:t>
            </a:r>
          </a:p>
          <a:p>
            <a:pPr>
              <a:spcBef>
                <a:spcPct val="50000"/>
              </a:spcBef>
              <a:buFont typeface="Wingdings" pitchFamily="2" charset="2"/>
              <a:buNone/>
            </a:pPr>
            <a:r>
              <a:rPr lang="id-ID" dirty="0" smtClean="0">
                <a:latin typeface="Arial" pitchFamily="34" charset="0"/>
              </a:rPr>
              <a:t>Materi </a:t>
            </a:r>
            <a:r>
              <a:rPr lang="en-US" dirty="0">
                <a:latin typeface="Arial" pitchFamily="34" charset="0"/>
              </a:rPr>
              <a:t>	</a:t>
            </a:r>
            <a:r>
              <a:rPr lang="en-US" b="1" dirty="0">
                <a:latin typeface="Arial" pitchFamily="34" charset="0"/>
              </a:rPr>
              <a:t>:	……………………………………….</a:t>
            </a:r>
            <a:endParaRPr lang="en-US" dirty="0">
              <a:latin typeface="Arial" pitchFamily="34" charset="0"/>
            </a:endParaRPr>
          </a:p>
        </p:txBody>
      </p:sp>
      <p:sp>
        <p:nvSpPr>
          <p:cNvPr id="27654" name="Rectangle 6"/>
          <p:cNvSpPr>
            <a:spLocks noChangeArrowheads="1"/>
          </p:cNvSpPr>
          <p:nvPr/>
        </p:nvSpPr>
        <p:spPr bwMode="auto">
          <a:xfrm>
            <a:off x="685800" y="2514600"/>
            <a:ext cx="7772400" cy="4038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5" name="Line 7"/>
          <p:cNvSpPr>
            <a:spLocks noChangeShapeType="1"/>
          </p:cNvSpPr>
          <p:nvPr/>
        </p:nvSpPr>
        <p:spPr bwMode="auto">
          <a:xfrm>
            <a:off x="685800" y="3448050"/>
            <a:ext cx="777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6" name="Line 8"/>
          <p:cNvSpPr>
            <a:spLocks noChangeShapeType="1"/>
          </p:cNvSpPr>
          <p:nvPr/>
        </p:nvSpPr>
        <p:spPr bwMode="auto">
          <a:xfrm>
            <a:off x="1295400" y="2514600"/>
            <a:ext cx="0" cy="403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7" name="Line 9"/>
          <p:cNvSpPr>
            <a:spLocks noChangeShapeType="1"/>
          </p:cNvSpPr>
          <p:nvPr/>
        </p:nvSpPr>
        <p:spPr bwMode="auto">
          <a:xfrm>
            <a:off x="3124200" y="2514600"/>
            <a:ext cx="0" cy="403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8" name="Line 10"/>
          <p:cNvSpPr>
            <a:spLocks noChangeShapeType="1"/>
          </p:cNvSpPr>
          <p:nvPr/>
        </p:nvSpPr>
        <p:spPr bwMode="auto">
          <a:xfrm>
            <a:off x="4695825" y="2514600"/>
            <a:ext cx="0" cy="403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59" name="Line 11"/>
          <p:cNvSpPr>
            <a:spLocks noChangeShapeType="1"/>
          </p:cNvSpPr>
          <p:nvPr/>
        </p:nvSpPr>
        <p:spPr bwMode="auto">
          <a:xfrm>
            <a:off x="6324600" y="2514600"/>
            <a:ext cx="0" cy="403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7660" name="Text Box 12"/>
          <p:cNvSpPr txBox="1">
            <a:spLocks noChangeArrowheads="1"/>
          </p:cNvSpPr>
          <p:nvPr/>
        </p:nvSpPr>
        <p:spPr bwMode="auto">
          <a:xfrm>
            <a:off x="685800" y="26971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Arial" pitchFamily="34" charset="0"/>
              </a:rPr>
              <a:t>No</a:t>
            </a:r>
          </a:p>
        </p:txBody>
      </p:sp>
      <p:sp>
        <p:nvSpPr>
          <p:cNvPr id="27661" name="Text Box 13"/>
          <p:cNvSpPr txBox="1">
            <a:spLocks noChangeArrowheads="1"/>
          </p:cNvSpPr>
          <p:nvPr/>
        </p:nvSpPr>
        <p:spPr bwMode="auto">
          <a:xfrm>
            <a:off x="1371600" y="2540000"/>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Arial" pitchFamily="34" charset="0"/>
              </a:rPr>
              <a:t>Kegiatan B-M</a:t>
            </a:r>
          </a:p>
        </p:txBody>
      </p:sp>
      <p:sp>
        <p:nvSpPr>
          <p:cNvPr id="27662" name="Text Box 14"/>
          <p:cNvSpPr txBox="1">
            <a:spLocks noChangeArrowheads="1"/>
          </p:cNvSpPr>
          <p:nvPr/>
        </p:nvSpPr>
        <p:spPr bwMode="auto">
          <a:xfrm>
            <a:off x="3200400" y="2540000"/>
            <a:ext cx="144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err="1">
                <a:latin typeface="Arial" pitchFamily="34" charset="0"/>
              </a:rPr>
              <a:t>Kegiatan</a:t>
            </a:r>
            <a:r>
              <a:rPr lang="en-US" dirty="0">
                <a:latin typeface="Arial" pitchFamily="34" charset="0"/>
              </a:rPr>
              <a:t> </a:t>
            </a:r>
            <a:r>
              <a:rPr lang="id-ID" dirty="0" smtClean="0">
                <a:latin typeface="Arial" pitchFamily="34" charset="0"/>
              </a:rPr>
              <a:t>guru</a:t>
            </a:r>
            <a:endParaRPr lang="en-US" dirty="0">
              <a:latin typeface="Arial" pitchFamily="34" charset="0"/>
            </a:endParaRPr>
          </a:p>
        </p:txBody>
      </p:sp>
      <p:sp>
        <p:nvSpPr>
          <p:cNvPr id="27663" name="Text Box 15"/>
          <p:cNvSpPr txBox="1">
            <a:spLocks noChangeArrowheads="1"/>
          </p:cNvSpPr>
          <p:nvPr/>
        </p:nvSpPr>
        <p:spPr bwMode="auto">
          <a:xfrm>
            <a:off x="4648200" y="2544763"/>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err="1">
                <a:latin typeface="Arial" pitchFamily="34" charset="0"/>
              </a:rPr>
              <a:t>Kegiatan</a:t>
            </a:r>
            <a:r>
              <a:rPr lang="en-US" dirty="0">
                <a:latin typeface="Arial" pitchFamily="34" charset="0"/>
              </a:rPr>
              <a:t> </a:t>
            </a:r>
            <a:r>
              <a:rPr lang="en-US" dirty="0" err="1" smtClean="0">
                <a:latin typeface="Arial" pitchFamily="34" charset="0"/>
              </a:rPr>
              <a:t>siswa</a:t>
            </a:r>
            <a:endParaRPr lang="en-US" dirty="0">
              <a:latin typeface="Arial" pitchFamily="34" charset="0"/>
            </a:endParaRPr>
          </a:p>
        </p:txBody>
      </p:sp>
      <p:sp>
        <p:nvSpPr>
          <p:cNvPr id="27664" name="Text Box 16"/>
          <p:cNvSpPr txBox="1">
            <a:spLocks noChangeArrowheads="1"/>
          </p:cNvSpPr>
          <p:nvPr/>
        </p:nvSpPr>
        <p:spPr bwMode="auto">
          <a:xfrm>
            <a:off x="6367463" y="2514600"/>
            <a:ext cx="20907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atin typeface="Arial" pitchFamily="34" charset="0"/>
              </a:rPr>
              <a:t>Teori Belajar yang Diaplikasikan</a:t>
            </a:r>
          </a:p>
        </p:txBody>
      </p:sp>
      <p:sp>
        <p:nvSpPr>
          <p:cNvPr id="27665" name="Text Box 17"/>
          <p:cNvSpPr txBox="1">
            <a:spLocks noChangeArrowheads="1"/>
          </p:cNvSpPr>
          <p:nvPr/>
        </p:nvSpPr>
        <p:spPr bwMode="auto">
          <a:xfrm>
            <a:off x="685800" y="3657600"/>
            <a:ext cx="259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a:tabLst>
                <a:tab pos="635000" algn="l"/>
              </a:tabLst>
              <a:defRPr sz="2400">
                <a:solidFill>
                  <a:schemeClr val="tx1"/>
                </a:solidFill>
                <a:latin typeface="Times New Roman" pitchFamily="18" charset="0"/>
              </a:defRPr>
            </a:lvl1pPr>
            <a:lvl2pPr>
              <a:tabLst>
                <a:tab pos="635000" algn="l"/>
              </a:tabLst>
              <a:defRPr sz="2400">
                <a:solidFill>
                  <a:schemeClr val="tx1"/>
                </a:solidFill>
                <a:latin typeface="Times New Roman" pitchFamily="18" charset="0"/>
              </a:defRPr>
            </a:lvl2pPr>
            <a:lvl3pPr>
              <a:tabLst>
                <a:tab pos="635000" algn="l"/>
              </a:tabLst>
              <a:defRPr sz="2400">
                <a:solidFill>
                  <a:schemeClr val="tx1"/>
                </a:solidFill>
                <a:latin typeface="Times New Roman" pitchFamily="18" charset="0"/>
              </a:defRPr>
            </a:lvl3pPr>
            <a:lvl4pPr>
              <a:tabLst>
                <a:tab pos="635000" algn="l"/>
              </a:tabLst>
              <a:defRPr sz="2400">
                <a:solidFill>
                  <a:schemeClr val="tx1"/>
                </a:solidFill>
                <a:latin typeface="Times New Roman" pitchFamily="18" charset="0"/>
              </a:defRPr>
            </a:lvl4pPr>
            <a:lvl5pPr>
              <a:tabLst>
                <a:tab pos="635000" algn="l"/>
              </a:tabLst>
              <a:defRPr sz="2400">
                <a:solidFill>
                  <a:schemeClr val="tx1"/>
                </a:solidFill>
                <a:latin typeface="Times New Roman" pitchFamily="18" charset="0"/>
              </a:defRPr>
            </a:lvl5pPr>
            <a:lvl6pPr eaLnBrk="0" fontAlgn="base" hangingPunct="0">
              <a:spcBef>
                <a:spcPct val="0"/>
              </a:spcBef>
              <a:spcAft>
                <a:spcPct val="0"/>
              </a:spcAft>
              <a:tabLst>
                <a:tab pos="635000" algn="l"/>
              </a:tabLst>
              <a:defRPr sz="2400">
                <a:solidFill>
                  <a:schemeClr val="tx1"/>
                </a:solidFill>
                <a:latin typeface="Times New Roman" pitchFamily="18" charset="0"/>
              </a:defRPr>
            </a:lvl6pPr>
            <a:lvl7pPr eaLnBrk="0" fontAlgn="base" hangingPunct="0">
              <a:spcBef>
                <a:spcPct val="0"/>
              </a:spcBef>
              <a:spcAft>
                <a:spcPct val="0"/>
              </a:spcAft>
              <a:tabLst>
                <a:tab pos="635000" algn="l"/>
              </a:tabLst>
              <a:defRPr sz="2400">
                <a:solidFill>
                  <a:schemeClr val="tx1"/>
                </a:solidFill>
                <a:latin typeface="Times New Roman" pitchFamily="18" charset="0"/>
              </a:defRPr>
            </a:lvl7pPr>
            <a:lvl8pPr eaLnBrk="0" fontAlgn="base" hangingPunct="0">
              <a:spcBef>
                <a:spcPct val="0"/>
              </a:spcBef>
              <a:spcAft>
                <a:spcPct val="0"/>
              </a:spcAft>
              <a:tabLst>
                <a:tab pos="635000" algn="l"/>
              </a:tabLst>
              <a:defRPr sz="2400">
                <a:solidFill>
                  <a:schemeClr val="tx1"/>
                </a:solidFill>
                <a:latin typeface="Times New Roman" pitchFamily="18" charset="0"/>
              </a:defRPr>
            </a:lvl8pPr>
            <a:lvl9pPr eaLnBrk="0" fontAlgn="base" hangingPunct="0">
              <a:spcBef>
                <a:spcPct val="0"/>
              </a:spcBef>
              <a:spcAft>
                <a:spcPct val="0"/>
              </a:spcAft>
              <a:tabLst>
                <a:tab pos="635000" algn="l"/>
              </a:tabLst>
              <a:defRPr sz="2400">
                <a:solidFill>
                  <a:schemeClr val="tx1"/>
                </a:solidFill>
                <a:latin typeface="Times New Roman" pitchFamily="18" charset="0"/>
              </a:defRPr>
            </a:lvl9pPr>
          </a:lstStyle>
          <a:p>
            <a:pPr>
              <a:spcBef>
                <a:spcPct val="50000"/>
              </a:spcBef>
            </a:pPr>
            <a:r>
              <a:rPr lang="en-US">
                <a:latin typeface="Arial" pitchFamily="34" charset="0"/>
              </a:rPr>
              <a:t>I	Pembukaan</a:t>
            </a:r>
          </a:p>
          <a:p>
            <a:pPr>
              <a:spcBef>
                <a:spcPct val="50000"/>
              </a:spcBef>
            </a:pPr>
            <a:endParaRPr lang="en-US">
              <a:latin typeface="Arial" pitchFamily="34" charset="0"/>
            </a:endParaRPr>
          </a:p>
          <a:p>
            <a:pPr>
              <a:spcBef>
                <a:spcPct val="50000"/>
              </a:spcBef>
            </a:pPr>
            <a:r>
              <a:rPr lang="en-US">
                <a:latin typeface="Arial" pitchFamily="34" charset="0"/>
              </a:rPr>
              <a:t>II	Penyajian</a:t>
            </a:r>
          </a:p>
          <a:p>
            <a:pPr>
              <a:spcBef>
                <a:spcPct val="50000"/>
              </a:spcBef>
            </a:pPr>
            <a:endParaRPr lang="en-US">
              <a:latin typeface="Arial" pitchFamily="34" charset="0"/>
            </a:endParaRPr>
          </a:p>
          <a:p>
            <a:pPr>
              <a:spcBef>
                <a:spcPct val="50000"/>
              </a:spcBef>
            </a:pPr>
            <a:r>
              <a:rPr lang="en-US">
                <a:latin typeface="Arial" pitchFamily="34" charset="0"/>
              </a:rPr>
              <a:t>III	Penutup</a:t>
            </a:r>
          </a:p>
        </p:txBody>
      </p:sp>
    </p:spTree>
    <p:extLst>
      <p:ext uri="{BB962C8B-B14F-4D97-AF65-F5344CB8AC3E}">
        <p14:creationId xmlns:p14="http://schemas.microsoft.com/office/powerpoint/2010/main" val="3224996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trips(downRight)">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sz="half" idx="1"/>
          </p:nvPr>
        </p:nvSpPr>
        <p:spPr/>
        <p:txBody>
          <a:bodyPr/>
          <a:lstStyle/>
          <a:p>
            <a:pPr marL="68580" indent="0">
              <a:buNone/>
            </a:pPr>
            <a:endParaRPr lang="id-ID" dirty="0"/>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153508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sz="half" idx="1"/>
          </p:nvPr>
        </p:nvSpPr>
        <p:spPr/>
        <p:txBody>
          <a:bodyPr/>
          <a:lstStyle/>
          <a:p>
            <a:endParaRPr lang="id-ID"/>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2160112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Tree>
    <p:extLst>
      <p:ext uri="{BB962C8B-B14F-4D97-AF65-F5344CB8AC3E}">
        <p14:creationId xmlns:p14="http://schemas.microsoft.com/office/powerpoint/2010/main" val="2425323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7270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457200" y="274638"/>
            <a:ext cx="8229600" cy="1143000"/>
          </a:xfrm>
        </p:spPr>
        <p:txBody>
          <a:bodyPr>
            <a:normAutofit fontScale="90000"/>
          </a:bodyPr>
          <a:lstStyle/>
          <a:p>
            <a:pPr eaLnBrk="1" hangingPunct="1"/>
            <a:r>
              <a:rPr lang="id-ID" altLang="zh-CN" sz="3600" smtClean="0"/>
              <a:t>Kualitas SDM Beberapa Negara dekat Indonesia</a:t>
            </a:r>
            <a:endParaRPr lang="id-ID" altLang="zh-CN" smtClean="0"/>
          </a:p>
        </p:txBody>
      </p:sp>
      <p:sp>
        <p:nvSpPr>
          <p:cNvPr id="2051" name="Rectangle 3"/>
          <p:cNvSpPr>
            <a:spLocks noGrp="1" noChangeArrowheads="1"/>
          </p:cNvSpPr>
          <p:nvPr>
            <p:ph sz="half" idx="4294967295"/>
          </p:nvPr>
        </p:nvSpPr>
        <p:spPr>
          <a:xfrm>
            <a:off x="457200" y="1371600"/>
            <a:ext cx="8458200" cy="4754563"/>
          </a:xfrm>
        </p:spPr>
        <p:txBody>
          <a:bodyPr/>
          <a:lstStyle/>
          <a:p>
            <a:pPr eaLnBrk="1" hangingPunct="1"/>
            <a:r>
              <a:rPr lang="id-ID" altLang="zh-CN" sz="2000" smtClean="0"/>
              <a:t>Humen Development Index Rank ( 2004)</a:t>
            </a:r>
          </a:p>
          <a:p>
            <a:pPr eaLnBrk="1" hangingPunct="1"/>
            <a:endParaRPr lang="id-ID" altLang="zh-CN" sz="2000" smtClean="0"/>
          </a:p>
          <a:p>
            <a:pPr eaLnBrk="1" hangingPunct="1"/>
            <a:endParaRPr lang="id-ID" altLang="zh-CN" sz="2000" smtClean="0"/>
          </a:p>
        </p:txBody>
      </p:sp>
      <p:graphicFrame>
        <p:nvGraphicFramePr>
          <p:cNvPr id="5124" name="Group 91"/>
          <p:cNvGraphicFramePr>
            <a:graphicFrameLocks noGrp="1"/>
          </p:cNvGraphicFramePr>
          <p:nvPr/>
        </p:nvGraphicFramePr>
        <p:xfrm>
          <a:off x="838200" y="1905000"/>
          <a:ext cx="7848600" cy="4962525"/>
        </p:xfrm>
        <a:graphic>
          <a:graphicData uri="http://schemas.openxmlformats.org/drawingml/2006/table">
            <a:tbl>
              <a:tblPr/>
              <a:tblGrid>
                <a:gridCol w="2057400"/>
                <a:gridCol w="558800"/>
                <a:gridCol w="2032000"/>
                <a:gridCol w="584200"/>
                <a:gridCol w="2082800"/>
                <a:gridCol w="533400"/>
              </a:tblGrid>
              <a:tr h="871795">
                <a:tc gridSpan="2">
                  <a:txBody>
                    <a:bodyPr/>
                    <a:lstStyle/>
                    <a:p>
                      <a:pPr marL="0" marR="0" lvl="0" indent="0" algn="ctr"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High human development</a:t>
                      </a:r>
                      <a:endParaRPr kumimoji="0" lang="id-ID" altLang="zh-CN" sz="2800" b="0" i="0" u="none" strike="noStrike" cap="none" normalizeH="0" baseline="0" smtClean="0">
                        <a:ln>
                          <a:noFill/>
                        </a:ln>
                        <a:solidFill>
                          <a:schemeClr val="tx1"/>
                        </a:solidFill>
                        <a:effectLst/>
                        <a:latin typeface="Times New Roman" pitchFamily="18" charset="0"/>
                        <a:cs typeface="Times New Roman" pitchFamily="18" charset="0"/>
                        <a:sym typeface="Times New Roman" pitchFamily="18" charset="0"/>
                      </a:endParaRPr>
                    </a:p>
                  </a:txBody>
                  <a:tcPr marT="45724" marB="45724"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id-ID"/>
                    </a:p>
                  </a:txBody>
                  <a:tcPr/>
                </a:tc>
                <a:tc gridSpan="2">
                  <a:txBody>
                    <a:bodyPr/>
                    <a:lstStyle/>
                    <a:p>
                      <a:pPr marL="0" marR="0" lvl="0" indent="0" algn="ctr"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Medium human development</a:t>
                      </a:r>
                    </a:p>
                    <a:p>
                      <a:pPr marL="0" marR="0" lvl="0" indent="0" algn="ctr"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Times New Roman" pitchFamily="18" charset="0"/>
                        <a:sym typeface="Tahoma" pitchFamily="34" charset="0"/>
                      </a:endParaRPr>
                    </a:p>
                  </a:txBody>
                  <a:tcPr marT="45724" marB="45724"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id-ID"/>
                    </a:p>
                  </a:txBody>
                  <a:tcPr/>
                </a:tc>
                <a:tc gridSpan="2">
                  <a:txBody>
                    <a:bodyPr/>
                    <a:lstStyle/>
                    <a:p>
                      <a:pPr marL="0" marR="0" lvl="0" indent="0" algn="ctr"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Low human development</a:t>
                      </a:r>
                    </a:p>
                    <a:p>
                      <a:pPr marL="0" marR="0" lvl="0" indent="0" algn="ctr"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Times New Roman" pitchFamily="18" charset="0"/>
                        <a:sym typeface="Tahoma" pitchFamily="34" charset="0"/>
                      </a:endParaRPr>
                    </a:p>
                  </a:txBody>
                  <a:tcPr marT="45724" marB="45724"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id-ID"/>
                    </a:p>
                  </a:txBody>
                  <a:tcPr/>
                </a:tc>
              </a:tr>
              <a:tr h="4090730">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Australia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Jepang</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Hongkong, China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Singapore</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Korea, Rep</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Brunei Darussalam</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Times New Roman" pitchFamily="18" charset="0"/>
                        <a:sym typeface="Tahoma" pitchFamily="34" charset="0"/>
                      </a:endParaRPr>
                    </a:p>
                  </a:txBody>
                  <a:tcPr marT="45724" marB="45724"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3</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9</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23</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25</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28</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33</a:t>
                      </a:r>
                      <a:endParaRPr kumimoji="0" lang="id-ID" altLang="zh-CN" sz="2800" b="0" i="0" u="none" strike="noStrike" cap="none" normalizeH="0" baseline="0" smtClean="0">
                        <a:ln>
                          <a:noFill/>
                        </a:ln>
                        <a:solidFill>
                          <a:schemeClr val="tx1"/>
                        </a:solidFill>
                        <a:effectLst/>
                        <a:latin typeface="Times New Roman" pitchFamily="18" charset="0"/>
                        <a:cs typeface="Times New Roman" pitchFamily="18" charset="0"/>
                        <a:sym typeface="Times New Roman" pitchFamily="18" charset="0"/>
                      </a:endParaRPr>
                    </a:p>
                  </a:txBody>
                  <a:tcPr marT="45724" marB="45724"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Malaysia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Thailand</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Philippines</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China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Sri Lanka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rgbClr val="00FF00"/>
                          </a:solidFill>
                          <a:effectLst/>
                          <a:latin typeface="Tahoma" pitchFamily="34" charset="0"/>
                          <a:cs typeface="Arial" pitchFamily="34" charset="0"/>
                          <a:sym typeface="Tahoma" pitchFamily="34" charset="0"/>
                        </a:rPr>
                        <a:t>Indonesia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Viet Nam</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India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Cambodia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Myanmar</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Papua New Guinea</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Bangladesh</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Nepal</a:t>
                      </a:r>
                      <a:endParaRPr kumimoji="0" lang="id-ID" altLang="zh-CN" sz="2800" b="0" i="0" u="none" strike="noStrike" cap="none" normalizeH="0" baseline="0" smtClean="0">
                        <a:ln>
                          <a:noFill/>
                        </a:ln>
                        <a:solidFill>
                          <a:schemeClr val="tx1"/>
                        </a:solidFill>
                        <a:effectLst/>
                        <a:latin typeface="Times New Roman" pitchFamily="18" charset="0"/>
                        <a:cs typeface="Times New Roman" pitchFamily="18" charset="0"/>
                        <a:sym typeface="Times New Roman" pitchFamily="18" charset="0"/>
                      </a:endParaRPr>
                    </a:p>
                  </a:txBody>
                  <a:tcPr marT="45724" marB="45724"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59</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76</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83</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94</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96</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rgbClr val="00FF00"/>
                          </a:solidFill>
                          <a:effectLst/>
                          <a:latin typeface="Tahoma" pitchFamily="34" charset="0"/>
                          <a:cs typeface="Arial" pitchFamily="34" charset="0"/>
                          <a:sym typeface="Tahoma" pitchFamily="34" charset="0"/>
                        </a:rPr>
                        <a:t>111</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112</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127</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130</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132</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133</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138</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140</a:t>
                      </a:r>
                      <a:endParaRPr kumimoji="0" lang="id-ID" altLang="zh-CN" sz="2800" b="0" i="0" u="none" strike="noStrike" cap="none" normalizeH="0" baseline="0" smtClean="0">
                        <a:ln>
                          <a:noFill/>
                        </a:ln>
                        <a:solidFill>
                          <a:schemeClr val="tx1"/>
                        </a:solidFill>
                        <a:effectLst/>
                        <a:latin typeface="Times New Roman" pitchFamily="18" charset="0"/>
                        <a:cs typeface="Times New Roman" pitchFamily="18" charset="0"/>
                        <a:sym typeface="Times New Roman" pitchFamily="18" charset="0"/>
                      </a:endParaRPr>
                    </a:p>
                  </a:txBody>
                  <a:tcPr marT="45724" marB="45724"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Pakistan</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Timor-Leste</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Times New Roman" pitchFamily="18" charset="0"/>
                        <a:sym typeface="Tahoma" pitchFamily="34" charset="0"/>
                      </a:endParaRPr>
                    </a:p>
                  </a:txBody>
                  <a:tcPr marT="45724" marB="45724"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142</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rPr>
                        <a:t>158</a:t>
                      </a: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Arial" pitchFamily="34" charset="0"/>
                        <a:sym typeface="Tahoma" pitchFamily="34" charset="0"/>
                      </a:endParaRPr>
                    </a:p>
                    <a:p>
                      <a:pPr marL="0" marR="0" lvl="0" indent="0" algn="l" defTabSz="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altLang="zh-CN" sz="1600" b="1" i="1" u="none" strike="noStrike" cap="none" normalizeH="0" baseline="0" smtClean="0">
                        <a:ln>
                          <a:noFill/>
                        </a:ln>
                        <a:solidFill>
                          <a:schemeClr val="tx1"/>
                        </a:solidFill>
                        <a:effectLst/>
                        <a:latin typeface="Tahoma" pitchFamily="34" charset="0"/>
                        <a:cs typeface="Times New Roman" pitchFamily="18" charset="0"/>
                        <a:sym typeface="Tahoma" pitchFamily="34" charset="0"/>
                      </a:endParaRPr>
                    </a:p>
                  </a:txBody>
                  <a:tcPr marT="45724" marB="45724"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2376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p:spPr>
        <p:txBody>
          <a:bodyPr wrap="none" anchor="ctr"/>
          <a:lstStyle/>
          <a:p>
            <a:endParaRPr lang="id-ID">
              <a:solidFill>
                <a:srgbClr val="000000"/>
              </a:solidFill>
              <a:sym typeface="Times New Roman" pitchFamily="18" charset="0"/>
            </a:endParaRPr>
          </a:p>
        </p:txBody>
      </p:sp>
      <p:sp>
        <p:nvSpPr>
          <p:cNvPr id="3075" name="Rectangle 3"/>
          <p:cNvSpPr>
            <a:spLocks noChangeArrowheads="1"/>
          </p:cNvSpPr>
          <p:nvPr/>
        </p:nvSpPr>
        <p:spPr bwMode="auto">
          <a:xfrm>
            <a:off x="250825" y="0"/>
            <a:ext cx="8642350" cy="6858000"/>
          </a:xfrm>
          <a:prstGeom prst="rect">
            <a:avLst/>
          </a:prstGeom>
          <a:gradFill rotWithShape="1">
            <a:gsLst>
              <a:gs pos="0">
                <a:srgbClr val="FFCC00"/>
              </a:gs>
              <a:gs pos="100000">
                <a:srgbClr val="FFFF99"/>
              </a:gs>
            </a:gsLst>
            <a:lin ang="5400000" scaled="1"/>
          </a:gradFill>
          <a:ln w="9525">
            <a:solidFill>
              <a:schemeClr val="tx1"/>
            </a:solidFill>
            <a:miter lim="800000"/>
            <a:headEnd/>
            <a:tailEnd/>
          </a:ln>
        </p:spPr>
        <p:txBody>
          <a:bodyPr wrap="none" anchor="ctr"/>
          <a:lstStyle/>
          <a:p>
            <a:endParaRPr lang="id-ID">
              <a:solidFill>
                <a:srgbClr val="000000"/>
              </a:solidFill>
              <a:sym typeface="Times New Roman" pitchFamily="18" charset="0"/>
            </a:endParaRPr>
          </a:p>
        </p:txBody>
      </p:sp>
      <p:sp>
        <p:nvSpPr>
          <p:cNvPr id="3076" name="Rectangle 4"/>
          <p:cNvSpPr>
            <a:spLocks noChangeArrowheads="1"/>
          </p:cNvSpPr>
          <p:nvPr/>
        </p:nvSpPr>
        <p:spPr bwMode="auto">
          <a:xfrm rot="-2565255">
            <a:off x="4724400" y="4572000"/>
            <a:ext cx="4191000" cy="228600"/>
          </a:xfrm>
          <a:prstGeom prst="rect">
            <a:avLst/>
          </a:prstGeom>
          <a:solidFill>
            <a:schemeClr val="hlink"/>
          </a:solidFill>
          <a:ln w="28575">
            <a:solidFill>
              <a:schemeClr val="tx1"/>
            </a:solidFill>
            <a:miter lim="800000"/>
            <a:headEnd/>
            <a:tailEnd/>
          </a:ln>
        </p:spPr>
        <p:txBody>
          <a:bodyPr wrap="none" anchor="ctr"/>
          <a:lstStyle/>
          <a:p>
            <a:endParaRPr lang="id-ID">
              <a:solidFill>
                <a:srgbClr val="000000"/>
              </a:solidFill>
              <a:sym typeface="Times New Roman" pitchFamily="18" charset="0"/>
            </a:endParaRPr>
          </a:p>
        </p:txBody>
      </p:sp>
      <p:sp>
        <p:nvSpPr>
          <p:cNvPr id="3077" name="Rectangle 5"/>
          <p:cNvSpPr>
            <a:spLocks noChangeArrowheads="1"/>
          </p:cNvSpPr>
          <p:nvPr/>
        </p:nvSpPr>
        <p:spPr bwMode="auto">
          <a:xfrm>
            <a:off x="838200" y="228600"/>
            <a:ext cx="7467600" cy="1219200"/>
          </a:xfrm>
          <a:prstGeom prst="rect">
            <a:avLst/>
          </a:prstGeom>
          <a:solidFill>
            <a:schemeClr val="accent1"/>
          </a:solidFill>
          <a:ln w="76200">
            <a:solidFill>
              <a:srgbClr val="990000"/>
            </a:solidFill>
            <a:miter lim="800000"/>
            <a:headEnd/>
            <a:tailEnd/>
          </a:ln>
        </p:spPr>
        <p:txBody>
          <a:bodyPr wrap="none" anchor="ctr"/>
          <a:lstStyle/>
          <a:p>
            <a:endParaRPr lang="id-ID">
              <a:solidFill>
                <a:srgbClr val="000000"/>
              </a:solidFill>
              <a:sym typeface="Times New Roman" pitchFamily="18" charset="0"/>
            </a:endParaRPr>
          </a:p>
        </p:txBody>
      </p:sp>
      <p:sp>
        <p:nvSpPr>
          <p:cNvPr id="3078" name="Rectangle 6"/>
          <p:cNvSpPr>
            <a:spLocks noGrp="1" noChangeArrowheads="1"/>
          </p:cNvSpPr>
          <p:nvPr>
            <p:ph type="title" idx="4294967295"/>
          </p:nvPr>
        </p:nvSpPr>
        <p:spPr/>
        <p:txBody>
          <a:bodyPr/>
          <a:lstStyle/>
          <a:p>
            <a:pPr eaLnBrk="1" hangingPunct="1"/>
            <a:r>
              <a:rPr lang="id-ID" altLang="zh-CN" sz="3600" smtClean="0">
                <a:latin typeface="PosterBodoni BT" pitchFamily="2" charset="0"/>
                <a:sym typeface="PosterBodoni BT" pitchFamily="2" charset="0"/>
              </a:rPr>
              <a:t>COMPETITIVENESS INDEX</a:t>
            </a:r>
            <a:r>
              <a:rPr lang="id-ID" altLang="zh-CN" smtClean="0"/>
              <a:t/>
            </a:r>
            <a:br>
              <a:rPr lang="id-ID" altLang="zh-CN" smtClean="0"/>
            </a:br>
            <a:r>
              <a:rPr lang="id-ID" altLang="zh-CN" sz="2400" i="1" smtClean="0">
                <a:latin typeface="Benguiat Bk BT" pitchFamily="2" charset="0"/>
                <a:sym typeface="Benguiat Bk BT" pitchFamily="2" charset="0"/>
              </a:rPr>
              <a:t>[ IIMD: 2001 ]</a:t>
            </a:r>
            <a:endParaRPr lang="id-ID" altLang="zh-CN" smtClean="0"/>
          </a:p>
        </p:txBody>
      </p:sp>
      <p:sp>
        <p:nvSpPr>
          <p:cNvPr id="3079" name="Rectangle 7"/>
          <p:cNvSpPr>
            <a:spLocks noGrp="1" noChangeArrowheads="1"/>
          </p:cNvSpPr>
          <p:nvPr>
            <p:ph type="body" idx="4294967295"/>
          </p:nvPr>
        </p:nvSpPr>
        <p:spPr>
          <a:xfrm>
            <a:off x="381000" y="1600200"/>
            <a:ext cx="8229600" cy="4953000"/>
          </a:xfrm>
        </p:spPr>
        <p:txBody>
          <a:bodyPr>
            <a:normAutofit lnSpcReduction="10000"/>
          </a:bodyPr>
          <a:lstStyle/>
          <a:p>
            <a:pPr eaLnBrk="1" hangingPunct="1">
              <a:lnSpc>
                <a:spcPct val="80000"/>
              </a:lnSpc>
              <a:buFont typeface="Wingdings" pitchFamily="2" charset="2"/>
              <a:buNone/>
            </a:pPr>
            <a:r>
              <a:rPr lang="id-ID" altLang="zh-CN" sz="2400" smtClean="0">
                <a:latin typeface="Arial Black" pitchFamily="34" charset="0"/>
                <a:sym typeface="Arial Black" pitchFamily="34" charset="0"/>
              </a:rPr>
              <a:t>                   </a:t>
            </a:r>
            <a:r>
              <a:rPr lang="id-ID" altLang="zh-CN" sz="2400" smtClean="0">
                <a:solidFill>
                  <a:schemeClr val="tx2"/>
                </a:solidFill>
                <a:latin typeface="Arial Black" pitchFamily="34" charset="0"/>
                <a:sym typeface="Arial Black" pitchFamily="34" charset="0"/>
              </a:rPr>
              <a:t>01.  </a:t>
            </a:r>
            <a:r>
              <a:rPr lang="id-ID" altLang="zh-CN" sz="2400" smtClean="0">
                <a:solidFill>
                  <a:schemeClr val="hlink"/>
                </a:solidFill>
                <a:latin typeface="Arial Black" pitchFamily="34" charset="0"/>
                <a:sym typeface="Arial Black" pitchFamily="34" charset="0"/>
              </a:rPr>
              <a:t>{100.0}</a:t>
            </a:r>
            <a:r>
              <a:rPr lang="id-ID" altLang="zh-CN" sz="2400" smtClean="0">
                <a:solidFill>
                  <a:schemeClr val="tx2"/>
                </a:solidFill>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United States</a:t>
            </a:r>
          </a:p>
          <a:p>
            <a:pPr eaLnBrk="1" hangingPunct="1">
              <a:lnSpc>
                <a:spcPct val="80000"/>
              </a:lnSpc>
              <a:buFont typeface="Wingdings" pitchFamily="2" charset="2"/>
              <a:buNone/>
            </a:pPr>
            <a:r>
              <a:rPr lang="id-ID" altLang="zh-CN" sz="2400" smtClean="0">
                <a:solidFill>
                  <a:schemeClr val="tx2"/>
                </a:solidFill>
                <a:latin typeface="Arial Black" pitchFamily="34" charset="0"/>
                <a:sym typeface="Arial Black" pitchFamily="34" charset="0"/>
              </a:rPr>
              <a:t>                   02.  </a:t>
            </a:r>
            <a:r>
              <a:rPr lang="id-ID" altLang="zh-CN" sz="2400" smtClean="0">
                <a:solidFill>
                  <a:schemeClr val="hlink"/>
                </a:solidFill>
                <a:latin typeface="Arial Black" pitchFamily="34" charset="0"/>
                <a:sym typeface="Arial Black" pitchFamily="34" charset="0"/>
              </a:rPr>
              <a:t>{87.66}</a:t>
            </a:r>
            <a:r>
              <a:rPr lang="id-ID" altLang="zh-CN" sz="2400" smtClean="0">
                <a:solidFill>
                  <a:schemeClr val="tx2"/>
                </a:solidFill>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Singapore  </a:t>
            </a:r>
            <a:r>
              <a:rPr lang="id-ID" altLang="zh-CN" sz="2400" smtClean="0">
                <a:solidFill>
                  <a:schemeClr val="tx2"/>
                </a:solidFill>
                <a:latin typeface="Arial Black" pitchFamily="34" charset="0"/>
                <a:sym typeface="Arial Black" pitchFamily="34" charset="0"/>
              </a:rPr>
              <a:t>               </a:t>
            </a:r>
          </a:p>
          <a:p>
            <a:pPr eaLnBrk="1" hangingPunct="1">
              <a:lnSpc>
                <a:spcPct val="80000"/>
              </a:lnSpc>
              <a:buFont typeface="Wingdings" pitchFamily="2" charset="2"/>
              <a:buNone/>
            </a:pPr>
            <a:r>
              <a:rPr lang="id-ID" altLang="zh-CN" sz="2400" smtClean="0">
                <a:solidFill>
                  <a:schemeClr val="tx2"/>
                </a:solidFill>
                <a:latin typeface="Arial Black" pitchFamily="34" charset="0"/>
                <a:sym typeface="Arial Black" pitchFamily="34" charset="0"/>
              </a:rPr>
              <a:t>                   03.  </a:t>
            </a:r>
            <a:r>
              <a:rPr lang="id-ID" altLang="zh-CN" sz="2400" smtClean="0">
                <a:solidFill>
                  <a:schemeClr val="hlink"/>
                </a:solidFill>
                <a:latin typeface="Arial Black" pitchFamily="34" charset="0"/>
                <a:sym typeface="Arial Black" pitchFamily="34" charset="0"/>
              </a:rPr>
              <a:t>{83.38}</a:t>
            </a:r>
            <a:r>
              <a:rPr lang="id-ID" altLang="zh-CN" sz="2400" smtClean="0">
                <a:solidFill>
                  <a:schemeClr val="tx2"/>
                </a:solidFill>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Finland           </a:t>
            </a:r>
            <a:r>
              <a:rPr lang="id-ID" altLang="zh-CN" sz="1800" i="1" smtClean="0">
                <a:latin typeface="Arial Black" pitchFamily="34" charset="0"/>
                <a:sym typeface="Arial Black" pitchFamily="34" charset="0"/>
              </a:rPr>
              <a:t>49 countries</a:t>
            </a:r>
          </a:p>
          <a:p>
            <a:pPr eaLnBrk="1" hangingPunct="1">
              <a:lnSpc>
                <a:spcPct val="80000"/>
              </a:lnSpc>
              <a:buFont typeface="Wingdings" pitchFamily="2" charset="2"/>
              <a:buNone/>
            </a:pPr>
            <a:r>
              <a:rPr lang="id-ID" altLang="zh-CN" sz="2400" smtClean="0">
                <a:solidFill>
                  <a:schemeClr val="tx2"/>
                </a:solidFill>
                <a:latin typeface="Arial Black" pitchFamily="34" charset="0"/>
                <a:sym typeface="Arial Black" pitchFamily="34" charset="0"/>
              </a:rPr>
              <a:t>                   04.  </a:t>
            </a:r>
            <a:r>
              <a:rPr lang="id-ID" altLang="zh-CN" sz="2400" smtClean="0">
                <a:solidFill>
                  <a:schemeClr val="hlink"/>
                </a:solidFill>
                <a:latin typeface="Arial Black" pitchFamily="34" charset="0"/>
                <a:sym typeface="Arial Black" pitchFamily="34" charset="0"/>
              </a:rPr>
              <a:t>{82.81}</a:t>
            </a:r>
            <a:r>
              <a:rPr lang="id-ID" altLang="zh-CN" sz="2400" smtClean="0">
                <a:solidFill>
                  <a:schemeClr val="tx2"/>
                </a:solidFill>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Luxemburg</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11.  </a:t>
            </a:r>
            <a:r>
              <a:rPr lang="id-ID" altLang="zh-CN" sz="2400" smtClean="0">
                <a:solidFill>
                  <a:schemeClr val="hlink"/>
                </a:solidFill>
                <a:latin typeface="Arial Black" pitchFamily="34" charset="0"/>
                <a:sym typeface="Arial Black" pitchFamily="34" charset="0"/>
              </a:rPr>
              <a:t>{75.87}</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Australia</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18.  </a:t>
            </a:r>
            <a:r>
              <a:rPr lang="id-ID" altLang="zh-CN" sz="2400" smtClean="0">
                <a:solidFill>
                  <a:schemeClr val="hlink"/>
                </a:solidFill>
                <a:latin typeface="Arial Black" pitchFamily="34" charset="0"/>
                <a:sym typeface="Arial Black" pitchFamily="34" charset="0"/>
              </a:rPr>
              <a:t>{64.84}</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Taiwan</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21.  </a:t>
            </a:r>
            <a:r>
              <a:rPr lang="id-ID" altLang="zh-CN" sz="2400" smtClean="0">
                <a:solidFill>
                  <a:schemeClr val="hlink"/>
                </a:solidFill>
                <a:latin typeface="Arial Black" pitchFamily="34" charset="0"/>
                <a:sym typeface="Arial Black" pitchFamily="34" charset="0"/>
              </a:rPr>
              <a:t>{61.73}</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New Zealand</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26.  </a:t>
            </a:r>
            <a:r>
              <a:rPr lang="id-ID" altLang="zh-CN" sz="2400" smtClean="0">
                <a:solidFill>
                  <a:schemeClr val="hlink"/>
                </a:solidFill>
                <a:latin typeface="Arial Black" pitchFamily="34" charset="0"/>
                <a:sym typeface="Arial Black" pitchFamily="34" charset="0"/>
              </a:rPr>
              <a:t>{57.52}</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Japan</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29.  </a:t>
            </a:r>
            <a:r>
              <a:rPr lang="id-ID" altLang="zh-CN" sz="2400" smtClean="0">
                <a:solidFill>
                  <a:schemeClr val="hlink"/>
                </a:solidFill>
                <a:latin typeface="Arial Black" pitchFamily="34" charset="0"/>
                <a:sym typeface="Arial Black" pitchFamily="34" charset="0"/>
              </a:rPr>
              <a:t>{50.03}</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Malaysia</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38.  </a:t>
            </a:r>
            <a:r>
              <a:rPr lang="id-ID" altLang="zh-CN" sz="2400" smtClean="0">
                <a:solidFill>
                  <a:schemeClr val="hlink"/>
                </a:solidFill>
                <a:latin typeface="Arial Black" pitchFamily="34" charset="0"/>
                <a:sym typeface="Arial Black" pitchFamily="34" charset="0"/>
              </a:rPr>
              <a:t>{42.67}</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Thailand</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40.  </a:t>
            </a:r>
            <a:r>
              <a:rPr lang="id-ID" altLang="zh-CN" sz="2400" smtClean="0">
                <a:solidFill>
                  <a:schemeClr val="hlink"/>
                </a:solidFill>
                <a:latin typeface="Arial Black" pitchFamily="34" charset="0"/>
                <a:sym typeface="Arial Black" pitchFamily="34" charset="0"/>
              </a:rPr>
              <a:t>{40.60}</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Philippines</a:t>
            </a:r>
          </a:p>
          <a:p>
            <a:pPr eaLnBrk="1" hangingPunct="1">
              <a:lnSpc>
                <a:spcPct val="80000"/>
              </a:lnSpc>
              <a:buFont typeface="Wingdings" pitchFamily="2" charset="2"/>
              <a:buNone/>
            </a:pPr>
            <a:r>
              <a:rPr lang="id-ID" altLang="zh-CN" sz="2400" smtClean="0">
                <a:latin typeface="Arial Black" pitchFamily="34" charset="0"/>
                <a:sym typeface="Arial Black" pitchFamily="34" charset="0"/>
              </a:rPr>
              <a:t>                   49.  </a:t>
            </a:r>
            <a:r>
              <a:rPr lang="id-ID" altLang="zh-CN" sz="2400" smtClean="0">
                <a:solidFill>
                  <a:schemeClr val="hlink"/>
                </a:solidFill>
                <a:latin typeface="Arial Black" pitchFamily="34" charset="0"/>
                <a:sym typeface="Arial Black" pitchFamily="34" charset="0"/>
              </a:rPr>
              <a:t>{28.26}</a:t>
            </a:r>
            <a:r>
              <a:rPr lang="id-ID" altLang="zh-CN" sz="2400" smtClean="0">
                <a:latin typeface="Arial Black" pitchFamily="34" charset="0"/>
                <a:sym typeface="Arial Black" pitchFamily="34" charset="0"/>
              </a:rPr>
              <a:t>   </a:t>
            </a:r>
            <a:r>
              <a:rPr lang="id-ID" altLang="zh-CN" sz="2400" smtClean="0">
                <a:solidFill>
                  <a:srgbClr val="FF0000"/>
                </a:solidFill>
                <a:latin typeface="Arial Black" pitchFamily="34" charset="0"/>
                <a:sym typeface="Arial Black" pitchFamily="34" charset="0"/>
              </a:rPr>
              <a:t>Indonesia </a:t>
            </a:r>
            <a:endParaRPr lang="id-ID" altLang="zh-CN" smtClean="0"/>
          </a:p>
        </p:txBody>
      </p:sp>
      <p:sp>
        <p:nvSpPr>
          <p:cNvPr id="3080" name="AutoShape 8"/>
          <p:cNvSpPr>
            <a:spLocks noChangeArrowheads="1"/>
          </p:cNvSpPr>
          <p:nvPr/>
        </p:nvSpPr>
        <p:spPr bwMode="auto">
          <a:xfrm>
            <a:off x="609600" y="1828800"/>
            <a:ext cx="1524000" cy="914400"/>
          </a:xfrm>
          <a:prstGeom prst="leftRightArrowCallout">
            <a:avLst>
              <a:gd name="adj1" fmla="val 25000"/>
              <a:gd name="adj2" fmla="val 25000"/>
              <a:gd name="adj3" fmla="val 20826"/>
              <a:gd name="adj4" fmla="val 50000"/>
            </a:avLst>
          </a:prstGeom>
          <a:solidFill>
            <a:srgbClr val="CC00FF"/>
          </a:solidFill>
          <a:ln w="57150">
            <a:solidFill>
              <a:srgbClr val="0000CC"/>
            </a:solidFill>
            <a:miter lim="800000"/>
            <a:headEnd/>
            <a:tailEnd/>
          </a:ln>
        </p:spPr>
        <p:txBody>
          <a:bodyPr wrap="none" anchor="ctr"/>
          <a:lstStyle/>
          <a:p>
            <a:pPr algn="ctr"/>
            <a:endParaRPr lang="id-ID">
              <a:solidFill>
                <a:srgbClr val="00FFFF"/>
              </a:solidFill>
              <a:latin typeface="Arial" pitchFamily="34" charset="0"/>
              <a:sym typeface="Arial" pitchFamily="34" charset="0"/>
            </a:endParaRPr>
          </a:p>
        </p:txBody>
      </p:sp>
      <p:sp>
        <p:nvSpPr>
          <p:cNvPr id="3081" name="AutoShape 9"/>
          <p:cNvSpPr>
            <a:spLocks noChangeArrowheads="1"/>
          </p:cNvSpPr>
          <p:nvPr/>
        </p:nvSpPr>
        <p:spPr bwMode="auto">
          <a:xfrm>
            <a:off x="609600" y="3657600"/>
            <a:ext cx="1524000" cy="914400"/>
          </a:xfrm>
          <a:prstGeom prst="leftRightArrowCallout">
            <a:avLst>
              <a:gd name="adj1" fmla="val 25000"/>
              <a:gd name="adj2" fmla="val 25000"/>
              <a:gd name="adj3" fmla="val 20826"/>
              <a:gd name="adj4" fmla="val 50000"/>
            </a:avLst>
          </a:prstGeom>
          <a:solidFill>
            <a:schemeClr val="folHlink"/>
          </a:solidFill>
          <a:ln w="57150">
            <a:solidFill>
              <a:srgbClr val="0000CC"/>
            </a:solidFill>
            <a:miter lim="800000"/>
            <a:headEnd/>
            <a:tailEnd/>
          </a:ln>
        </p:spPr>
        <p:txBody>
          <a:bodyPr wrap="none" anchor="ctr"/>
          <a:lstStyle/>
          <a:p>
            <a:endParaRPr lang="id-ID">
              <a:solidFill>
                <a:srgbClr val="000000"/>
              </a:solidFill>
              <a:sym typeface="Times New Roman" pitchFamily="18" charset="0"/>
            </a:endParaRPr>
          </a:p>
        </p:txBody>
      </p:sp>
      <p:sp>
        <p:nvSpPr>
          <p:cNvPr id="3082" name="AutoShape 10"/>
          <p:cNvSpPr>
            <a:spLocks noChangeArrowheads="1"/>
          </p:cNvSpPr>
          <p:nvPr/>
        </p:nvSpPr>
        <p:spPr bwMode="auto">
          <a:xfrm>
            <a:off x="609600" y="5486400"/>
            <a:ext cx="1524000" cy="914400"/>
          </a:xfrm>
          <a:prstGeom prst="leftRightArrowCallout">
            <a:avLst>
              <a:gd name="adj1" fmla="val 25000"/>
              <a:gd name="adj2" fmla="val 25000"/>
              <a:gd name="adj3" fmla="val 20826"/>
              <a:gd name="adj4" fmla="val 50000"/>
            </a:avLst>
          </a:prstGeom>
          <a:solidFill>
            <a:srgbClr val="990033"/>
          </a:solidFill>
          <a:ln w="57150">
            <a:solidFill>
              <a:srgbClr val="0000CC"/>
            </a:solidFill>
            <a:miter lim="800000"/>
            <a:headEnd/>
            <a:tailEnd/>
          </a:ln>
        </p:spPr>
        <p:txBody>
          <a:bodyPr wrap="none" anchor="ctr"/>
          <a:lstStyle/>
          <a:p>
            <a:endParaRPr lang="id-ID">
              <a:solidFill>
                <a:srgbClr val="000000"/>
              </a:solidFill>
              <a:sym typeface="Times New Roman" pitchFamily="18" charset="0"/>
            </a:endParaRPr>
          </a:p>
        </p:txBody>
      </p:sp>
      <p:sp>
        <p:nvSpPr>
          <p:cNvPr id="3083" name="Oval 11"/>
          <p:cNvSpPr>
            <a:spLocks noChangeArrowheads="1"/>
          </p:cNvSpPr>
          <p:nvPr/>
        </p:nvSpPr>
        <p:spPr bwMode="auto">
          <a:xfrm>
            <a:off x="7473950" y="4005263"/>
            <a:ext cx="914400" cy="990600"/>
          </a:xfrm>
          <a:prstGeom prst="ellipse">
            <a:avLst/>
          </a:prstGeom>
          <a:solidFill>
            <a:srgbClr val="990033"/>
          </a:solidFill>
          <a:ln w="57150" cmpd="thinThick">
            <a:solidFill>
              <a:schemeClr val="folHlink"/>
            </a:solidFill>
            <a:bevel/>
            <a:headEnd/>
            <a:tailEnd/>
          </a:ln>
        </p:spPr>
        <p:txBody>
          <a:bodyPr wrap="none" anchor="ctr"/>
          <a:lstStyle/>
          <a:p>
            <a:endParaRPr lang="id-ID">
              <a:solidFill>
                <a:srgbClr val="000000"/>
              </a:solidFill>
              <a:sym typeface="Times New Roman" pitchFamily="18" charset="0"/>
            </a:endParaRPr>
          </a:p>
        </p:txBody>
      </p:sp>
    </p:spTree>
    <p:extLst>
      <p:ext uri="{BB962C8B-B14F-4D97-AF65-F5344CB8AC3E}">
        <p14:creationId xmlns:p14="http://schemas.microsoft.com/office/powerpoint/2010/main" val="323115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WCY-country-rankings2"/>
          <p:cNvSpPr>
            <a:spLocks noChangeAspect="1" noChangeArrowheads="1"/>
          </p:cNvSpPr>
          <p:nvPr/>
        </p:nvSpPr>
        <p:spPr bwMode="auto">
          <a:xfrm>
            <a:off x="168275" y="-180975"/>
            <a:ext cx="304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solidFill>
                <a:srgbClr val="000000"/>
              </a:solidFill>
              <a:sym typeface="Times New Roman" pitchFamily="18" charset="0"/>
            </a:endParaRPr>
          </a:p>
        </p:txBody>
      </p:sp>
      <p:pic>
        <p:nvPicPr>
          <p:cNvPr id="4099" name="Picture 2" descr="WCY-country-rankings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3025"/>
            <a:ext cx="59436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14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9475" name="Group 99"/>
          <p:cNvGraphicFramePr>
            <a:graphicFrameLocks noGrp="1"/>
          </p:cNvGraphicFramePr>
          <p:nvPr>
            <p:ph type="tbl" idx="1"/>
          </p:nvPr>
        </p:nvGraphicFramePr>
        <p:xfrm>
          <a:off x="457200" y="304800"/>
          <a:ext cx="3962400" cy="6096000"/>
        </p:xfrm>
        <a:graphic>
          <a:graphicData uri="http://schemas.openxmlformats.org/drawingml/2006/table">
            <a:tbl>
              <a:tblPr/>
              <a:tblGrid>
                <a:gridCol w="457200"/>
                <a:gridCol w="2819400"/>
                <a:gridCol w="685800"/>
              </a:tblGrid>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1</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Kemampuan Komunikasi</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4.69</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1">
                        <a:lumMod val="20000"/>
                        <a:lumOff val="80000"/>
                      </a:schemeClr>
                    </a:solidFill>
                  </a:tcPr>
                </a:tc>
              </a:tr>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2</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Kejujuran/Integritas</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4.59</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FFFF00"/>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66FF6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Kemampuan BEKERJA SAMA</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66FF66"/>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4.54</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66FF66"/>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Kemampuan Interpersonal</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BerETIKA</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4.46</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6</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Motivasi/Inisiatif</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4.42</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7</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Kemampuan BERADAPTASI</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4.41</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8</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Daya Analitik</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4.36</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9</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Kemampuan Komputer</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4.21</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10</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Kemampuan Berorganisasi</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4.05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11</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Berorientasi pada Detail</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4</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12</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Kepemimpinan</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3.97</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13</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Kepercayaan Diri</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3.95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14</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Ramah</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3.85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Sopan</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3.82</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16</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Bijaksana</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3.75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17</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FFC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Indeks Prestasi (&gt;=3.0)</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3.68</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18</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Kreatif</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3.59</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19</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Humoris</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3.25</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r>
              <a:tr h="203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20</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smtClean="0">
                          <a:ln>
                            <a:noFill/>
                          </a:ln>
                          <a:solidFill>
                            <a:schemeClr val="tx1"/>
                          </a:solidFill>
                          <a:effectLst/>
                          <a:latin typeface="Arial" charset="0"/>
                        </a:rPr>
                        <a:t>Kemampuan Berwirausaha</a:t>
                      </a:r>
                      <a:endParaRPr kumimoji="0" lang="id-ID" sz="2400" b="1" i="0" u="none" strike="noStrike" cap="none" normalizeH="0" baseline="0" noProof="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d-ID" sz="1400" b="1" i="0" u="none" strike="noStrike" cap="none" normalizeH="0" baseline="0" noProof="0" dirty="0" smtClean="0">
                          <a:ln>
                            <a:noFill/>
                          </a:ln>
                          <a:solidFill>
                            <a:schemeClr val="tx1"/>
                          </a:solidFill>
                          <a:effectLst/>
                          <a:latin typeface="Arial" charset="0"/>
                        </a:rPr>
                        <a:t>3.23</a:t>
                      </a:r>
                      <a:endParaRPr kumimoji="0" lang="id-ID" sz="2400" b="1"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r>
            </a:tbl>
          </a:graphicData>
        </a:graphic>
      </p:graphicFrame>
      <p:sp>
        <p:nvSpPr>
          <p:cNvPr id="33880" name="Text Box 89"/>
          <p:cNvSpPr txBox="1">
            <a:spLocks noChangeArrowheads="1"/>
          </p:cNvSpPr>
          <p:nvPr/>
        </p:nvSpPr>
        <p:spPr bwMode="auto">
          <a:xfrm>
            <a:off x="4572000" y="2957513"/>
            <a:ext cx="4267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af-ZA" sz="2100" b="1">
                <a:latin typeface="Arial Narrow" pitchFamily="34" charset="0"/>
              </a:rPr>
              <a:t>National Association of Colleges and Employers, USA, 2002 (disurvei dari 457 pimpinan)</a:t>
            </a:r>
          </a:p>
        </p:txBody>
      </p:sp>
      <p:sp>
        <p:nvSpPr>
          <p:cNvPr id="229466" name="Text Box 90"/>
          <p:cNvSpPr txBox="1">
            <a:spLocks noChangeArrowheads="1"/>
          </p:cNvSpPr>
          <p:nvPr/>
        </p:nvSpPr>
        <p:spPr bwMode="auto">
          <a:xfrm>
            <a:off x="4572000" y="152400"/>
            <a:ext cx="4114800" cy="2985433"/>
          </a:xfrm>
          <a:prstGeom prst="rect">
            <a:avLst/>
          </a:prstGeom>
          <a:noFill/>
          <a:ln w="12700" cap="sq">
            <a:noFill/>
            <a:miter lim="800000"/>
            <a:headEnd type="none" w="sm" len="sm"/>
            <a:tailEnd type="none" w="sm" len="sm"/>
          </a:ln>
          <a:effectLst/>
        </p:spPr>
        <p:txBody>
          <a:bodyPr>
            <a:spAutoFit/>
          </a:bodyPr>
          <a:lstStyle/>
          <a:p>
            <a:pPr>
              <a:defRPr/>
            </a:pPr>
            <a:r>
              <a:rPr lang="af-ZA" sz="4000" dirty="0">
                <a:ln>
                  <a:solidFill>
                    <a:schemeClr val="bg1"/>
                  </a:solidFill>
                </a:ln>
                <a:solidFill>
                  <a:schemeClr val="bg1"/>
                </a:solidFill>
                <a:effectLst>
                  <a:glow rad="139700">
                    <a:schemeClr val="accent4">
                      <a:satMod val="175000"/>
                      <a:alpha val="40000"/>
                    </a:schemeClr>
                  </a:glow>
                  <a:outerShdw blurRad="76200" dist="63500" algn="l" rotWithShape="0">
                    <a:prstClr val="black">
                      <a:alpha val="99000"/>
                    </a:prstClr>
                  </a:outerShdw>
                </a:effectLst>
                <a:latin typeface="CartoonDemiBold" pitchFamily="2" charset="0"/>
                <a:cs typeface="Arial" charset="0"/>
              </a:rPr>
              <a:t>Kualitas Lulusan Perguruan Tinggi yang Diharapkan Dunia Kerja</a:t>
            </a:r>
          </a:p>
          <a:p>
            <a:pPr>
              <a:defRPr/>
            </a:pPr>
            <a:r>
              <a:rPr lang="af-ZA" sz="2800" b="1" dirty="0">
                <a:latin typeface="CartoonDemiBold" pitchFamily="2" charset="0"/>
                <a:cs typeface="Arial" charset="0"/>
              </a:rPr>
              <a:t>(Skala 1 – 5)</a:t>
            </a:r>
          </a:p>
        </p:txBody>
      </p:sp>
      <p:sp>
        <p:nvSpPr>
          <p:cNvPr id="229467" name="Text Box 91"/>
          <p:cNvSpPr txBox="1">
            <a:spLocks noChangeArrowheads="1"/>
          </p:cNvSpPr>
          <p:nvPr/>
        </p:nvSpPr>
        <p:spPr bwMode="auto">
          <a:xfrm>
            <a:off x="4572000" y="3962400"/>
            <a:ext cx="4495800" cy="2923877"/>
          </a:xfrm>
          <a:prstGeom prst="rect">
            <a:avLst/>
          </a:prstGeom>
          <a:noFill/>
          <a:ln w="12700" cap="sq">
            <a:noFill/>
            <a:miter lim="800000"/>
            <a:headEnd type="none" w="sm" len="sm"/>
            <a:tailEnd type="none" w="sm" len="sm"/>
          </a:ln>
          <a:effectLst/>
        </p:spPr>
        <p:txBody>
          <a:bodyPr>
            <a:spAutoFit/>
            <a:scene3d>
              <a:camera prst="orthographicFront"/>
              <a:lightRig rig="threePt" dir="t"/>
            </a:scene3d>
            <a:sp3d extrusionH="57150">
              <a:bevelT h="25400" prst="softRound"/>
            </a:sp3d>
          </a:bodyPr>
          <a:lstStyle/>
          <a:p>
            <a:pPr>
              <a:defRPr/>
            </a:pPr>
            <a:r>
              <a:rPr lang="af-ZA" sz="4000" b="1" dirty="0">
                <a:solidFill>
                  <a:srgbClr val="FF3300"/>
                </a:solidFill>
                <a:latin typeface="CartoonDemiBold" pitchFamily="2" charset="0"/>
                <a:cs typeface="Arial" charset="0"/>
              </a:rPr>
              <a:t>KESIMPULAN :</a:t>
            </a:r>
          </a:p>
          <a:p>
            <a:pPr>
              <a:defRPr/>
            </a:pPr>
            <a:r>
              <a:rPr lang="id-ID" sz="2800" b="1" dirty="0">
                <a:solidFill>
                  <a:srgbClr val="0000CC"/>
                </a:solidFill>
                <a:latin typeface="CartoonDemiBold" pitchFamily="2" charset="0"/>
                <a:cs typeface="Arial" charset="0"/>
              </a:rPr>
              <a:t>IP hanya no. 17 dari 20  kriteria kualitas terpenting.  </a:t>
            </a:r>
            <a:r>
              <a:rPr lang="af-ZA" sz="2800" b="1" dirty="0">
                <a:solidFill>
                  <a:srgbClr val="0000CC"/>
                </a:solidFill>
                <a:latin typeface="CartoonDemiBold" pitchFamily="2" charset="0"/>
                <a:cs typeface="Arial" charset="0"/>
              </a:rPr>
              <a:t>SOFT SKILLS (kemampuan interaksi sosial) </a:t>
            </a:r>
            <a:r>
              <a:rPr lang="af-ZA" sz="2800" b="1" dirty="0">
                <a:solidFill>
                  <a:srgbClr val="FF00FF"/>
                </a:solidFill>
                <a:latin typeface="CartoonDemiBold" pitchFamily="2" charset="0"/>
                <a:cs typeface="Arial" charset="0"/>
                <a:sym typeface="Wingdings"/>
              </a:rPr>
              <a:t></a:t>
            </a:r>
            <a:r>
              <a:rPr lang="id-ID" sz="2800" b="1" dirty="0">
                <a:solidFill>
                  <a:srgbClr val="FF00FF"/>
                </a:solidFill>
                <a:latin typeface="CartoonDemiBold" pitchFamily="2" charset="0"/>
                <a:cs typeface="Arial" charset="0"/>
              </a:rPr>
              <a:t>SYARAT</a:t>
            </a:r>
            <a:r>
              <a:rPr lang="af-ZA" sz="2800" b="1" dirty="0">
                <a:solidFill>
                  <a:srgbClr val="FF00FF"/>
                </a:solidFill>
                <a:latin typeface="CartoonDemiBold" pitchFamily="2" charset="0"/>
                <a:cs typeface="Arial" charset="0"/>
              </a:rPr>
              <a:t> UNTUK SUKSES!</a:t>
            </a:r>
          </a:p>
        </p:txBody>
      </p:sp>
    </p:spTree>
    <p:extLst>
      <p:ext uri="{BB962C8B-B14F-4D97-AF65-F5344CB8AC3E}">
        <p14:creationId xmlns:p14="http://schemas.microsoft.com/office/powerpoint/2010/main" val="925945251"/>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Apa yang harus dilakukan?</a:t>
            </a:r>
            <a:endParaRPr lang="id-ID" dirty="0"/>
          </a:p>
        </p:txBody>
      </p:sp>
      <p:sp>
        <p:nvSpPr>
          <p:cNvPr id="2" name="Content Placeholder 1"/>
          <p:cNvSpPr>
            <a:spLocks noGrp="1"/>
          </p:cNvSpPr>
          <p:nvPr>
            <p:ph idx="1"/>
          </p:nvPr>
        </p:nvSpPr>
        <p:spPr/>
        <p:txBody>
          <a:bodyPr>
            <a:normAutofit/>
          </a:bodyPr>
          <a:lstStyle/>
          <a:p>
            <a:r>
              <a:rPr lang="id-ID" sz="2800" dirty="0" smtClean="0"/>
              <a:t>Kompetensi apa yang diharapkan pada pembelajaran abad 21?</a:t>
            </a:r>
            <a:endParaRPr lang="id-ID" sz="2800" dirty="0"/>
          </a:p>
        </p:txBody>
      </p:sp>
    </p:spTree>
    <p:extLst>
      <p:ext uri="{BB962C8B-B14F-4D97-AF65-F5344CB8AC3E}">
        <p14:creationId xmlns:p14="http://schemas.microsoft.com/office/powerpoint/2010/main" val="72531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2" name="Content Placeholder 1"/>
          <p:cNvSpPr>
            <a:spLocks noGrp="1"/>
          </p:cNvSpPr>
          <p:nvPr>
            <p:ph idx="1"/>
          </p:nvPr>
        </p:nvSpPr>
        <p:spPr/>
        <p:txBody>
          <a:bodyPr/>
          <a:lstStyle/>
          <a:p>
            <a:r>
              <a:rPr lang="id-ID" dirty="0" smtClean="0"/>
              <a:t>Berpikir kreatif</a:t>
            </a:r>
          </a:p>
          <a:p>
            <a:r>
              <a:rPr lang="id-ID" dirty="0" smtClean="0"/>
              <a:t>Mampu mengambil keputusan</a:t>
            </a:r>
          </a:p>
          <a:p>
            <a:r>
              <a:rPr lang="id-ID" dirty="0" smtClean="0"/>
              <a:t>Memecahkan masalah</a:t>
            </a:r>
          </a:p>
          <a:p>
            <a:r>
              <a:rPr lang="id-ID" dirty="0" smtClean="0"/>
              <a:t>Belajar bagaimana belajar</a:t>
            </a:r>
          </a:p>
          <a:p>
            <a:r>
              <a:rPr lang="id-ID" dirty="0" smtClean="0"/>
              <a:t>Berkolaborasi </a:t>
            </a:r>
          </a:p>
          <a:p>
            <a:r>
              <a:rPr lang="id-ID" dirty="0" smtClean="0"/>
              <a:t>Pengelolaan diri</a:t>
            </a:r>
            <a:endParaRPr lang="id-ID" dirty="0"/>
          </a:p>
        </p:txBody>
      </p:sp>
    </p:spTree>
    <p:extLst>
      <p:ext uri="{BB962C8B-B14F-4D97-AF65-F5344CB8AC3E}">
        <p14:creationId xmlns:p14="http://schemas.microsoft.com/office/powerpoint/2010/main" val="2963667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239</TotalTime>
  <Words>1777</Words>
  <Application>Microsoft Office PowerPoint</Application>
  <PresentationFormat>On-screen Show (4:3)</PresentationFormat>
  <Paragraphs>319</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Austin</vt:lpstr>
      <vt:lpstr>CorelDRAW</vt:lpstr>
      <vt:lpstr>Clip</vt:lpstr>
      <vt:lpstr>PowerPoint Presentation</vt:lpstr>
      <vt:lpstr>Kekacauan demi kekacauan yang muncul di masyarakat bangsa ini diduga bermula dari apa yang dihasilkan oleh dunia pendidikan. Pendidikanlah yang sesungguhnya paling besar memberikan kontribusi terhadap kekacauan ini (Degeng)</vt:lpstr>
      <vt:lpstr>Seorang koruptor yang baru saja meninggal tertarik dengan antrian panjang pada neraka orang Indonesia. Dengan tercengang ia bertanya: "Apa yang hukuman disini koq para pendosa pada ngantri ?" Ia memperoleh jawaban: "Pertama-tama, ada yang mendudukkan kita di atas kursi listrik selama satu jam. Lalu ada yang membaringkan kita di atas ranjang paku selama satu jam lagi. Lalu setan Indonesia muncul dan memecut kita selama sisa hari."  ”Waduh mengerikan sekali.....!! Tapi Kenapa dong begitu banyak orang ngantri untuk masuk sini?"  </vt:lpstr>
      <vt:lpstr>Kualitas SDM Beberapa Negara dekat Indonesia</vt:lpstr>
      <vt:lpstr>COMPETITIVENESS INDEX [ IIMD: 2001 ]</vt:lpstr>
      <vt:lpstr>PowerPoint Presentation</vt:lpstr>
      <vt:lpstr>PowerPoint Presentation</vt:lpstr>
      <vt:lpstr>Apa yang harus dilakukan?</vt:lpstr>
      <vt:lpstr>PowerPoint Presentation</vt:lpstr>
      <vt:lpstr>                  </vt:lpstr>
      <vt:lpstr> Teori belajar deskriptif menyatakan apa yang terjadi secara psikologi bila suatu tindakan belajar dilakukan seseorang contoh : jika membuat rangkuman tentang isi buku teks yang dibaca, maka  retensi terhadap isi buku teks itu akan lebih baik Teori belajar preskiptif menjelaskan tindakan belajar apa yang harus dilakukan agar proses psikologis terjadi contoh: agar dapat mengingat isi buku teks yang dibaca secara lebih baik maka bacalah isi buku teks itu berulang-ulang dan buatlah rangkumannya   </vt:lpstr>
      <vt:lpstr>PowerPoint Presentation</vt:lpstr>
      <vt:lpstr>TEORI BELAJAR DAN PEMBELAJARAN                             YANG AKAN KITA KAJI</vt:lpstr>
      <vt:lpstr>Belajar Menurut Teori Behavioristik </vt:lpstr>
      <vt:lpstr>Aplikasi Teori Behavioristik                           dalam Kegiatan Pembelajaran </vt:lpstr>
      <vt:lpstr> Prosedur Pembelajaran Behaviouristik  </vt:lpstr>
      <vt:lpstr>Belajar menurut Teori Kognitif</vt:lpstr>
      <vt:lpstr>PowerPoint Presentation</vt:lpstr>
      <vt:lpstr>Menurut Piaget                                        (Tokoh Teori Belajar Kognitif)</vt:lpstr>
      <vt:lpstr>Menurut Bruner                                          (tokoh teori belajar kognitif)</vt:lpstr>
      <vt:lpstr>Menurut Ausubel                                  (tokoh belajar kognitif)</vt:lpstr>
      <vt:lpstr>Aplikasi Teori Kognitif                                  dalam Kegiatan Pembelajaran </vt:lpstr>
      <vt:lpstr>PowerPoint Presentation</vt:lpstr>
      <vt:lpstr>Lanjutan.....</vt:lpstr>
      <vt:lpstr>Pengetahuan menurut Teori Konstruktivist</vt:lpstr>
      <vt:lpstr>Belajar menurut Teori Konstruktivist</vt:lpstr>
      <vt:lpstr>Aplikasi Teori Belajar Konstruktivistik              dalam Pembelajaran</vt:lpstr>
      <vt:lpstr>Tiga Dimensi Konstruktivisme (Phillips dalam Light and Cox, 2001)</vt:lpstr>
      <vt:lpstr>Teori Belajar humanistik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Kekacauan demi kekacauan yang muncul di masyarakat bangsa ini diduga bermula dari apa yang dihasilkan oleh dunia pendidikan. Pendidikanlah yang sesungguhnya paling besar memberikan kontribusi terhadap kekacauan ini (Degeng)</dc:title>
  <dc:creator>Deni Hardianto</dc:creator>
  <cp:lastModifiedBy>Deni Hardianto</cp:lastModifiedBy>
  <cp:revision>16</cp:revision>
  <dcterms:created xsi:type="dcterms:W3CDTF">2015-09-14T02:00:23Z</dcterms:created>
  <dcterms:modified xsi:type="dcterms:W3CDTF">2015-09-21T01:18:36Z</dcterms:modified>
</cp:coreProperties>
</file>