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9" r:id="rId3"/>
    <p:sldId id="260" r:id="rId4"/>
    <p:sldId id="262" r:id="rId5"/>
    <p:sldId id="270" r:id="rId6"/>
    <p:sldId id="257" r:id="rId7"/>
    <p:sldId id="263" r:id="rId8"/>
    <p:sldId id="258" r:id="rId9"/>
    <p:sldId id="267" r:id="rId10"/>
    <p:sldId id="264" r:id="rId11"/>
    <p:sldId id="275" r:id="rId12"/>
    <p:sldId id="265" r:id="rId13"/>
    <p:sldId id="277" r:id="rId14"/>
    <p:sldId id="261" r:id="rId15"/>
    <p:sldId id="269" r:id="rId16"/>
    <p:sldId id="268" r:id="rId17"/>
    <p:sldId id="272" r:id="rId18"/>
    <p:sldId id="273" r:id="rId19"/>
    <p:sldId id="276" r:id="rId20"/>
    <p:sldId id="271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03T07:38:33.545" idx="3">
    <p:pos x="4109" y="301"/>
    <p:text>saya menggunakan ini di teks unit, karena struktur bahasa lebih baik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2-03T07:37:21.527" idx="1">
    <p:pos x="3826" y="3628"/>
    <p:text>dirapikan dengan huruf kecil</p:text>
  </p:cm>
  <p:cm authorId="0" dt="2013-02-03T08:10:37.617" idx="2">
    <p:pos x="3404" y="241"/>
    <p:text>tabel ini digunakan pada saat melihat tayangan video dan digunakan pada diskusi kelompok yang pertama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C3F18-08A8-4C28-B2C5-E94D62CC40EB}" type="datetimeFigureOut">
              <a:rPr lang="id-ID" smtClean="0"/>
              <a:t>21/08/2015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ECB60-CA75-4E57-A938-D224828EED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750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ECB60-CA75-4E57-A938-D224828EED62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879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7003619-68B4-437E-8535-4C9A08F02E51}" type="datetimeFigureOut">
              <a:rPr lang="id-ID" smtClean="0"/>
              <a:t>21/08/2015</a:t>
            </a:fld>
            <a:endParaRPr lang="id-ID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BBD77-FA54-49A0-BBCF-E997D61C3474}" type="slidenum">
              <a:rPr lang="id-ID" smtClean="0"/>
              <a:t>‹#›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3619-68B4-437E-8535-4C9A08F02E51}" type="datetimeFigureOut">
              <a:rPr lang="id-ID" smtClean="0"/>
              <a:t>21/08/2015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BD77-FA54-49A0-BBCF-E997D61C347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3619-68B4-437E-8535-4C9A08F02E51}" type="datetimeFigureOut">
              <a:rPr lang="id-ID" smtClean="0"/>
              <a:t>21/08/2015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BBD77-FA54-49A0-BBCF-E997D61C3474}" type="slidenum">
              <a:rPr lang="id-ID" smtClean="0"/>
              <a:t>‹#›</a:t>
            </a:fld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003619-68B4-437E-8535-4C9A08F02E51}" type="datetimeFigureOut">
              <a:rPr lang="id-ID" smtClean="0"/>
              <a:t>21/08/2015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5BBD77-FA54-49A0-BBCF-E997D61C3474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3619-68B4-437E-8535-4C9A08F02E51}" type="datetimeFigureOut">
              <a:rPr lang="id-ID" smtClean="0"/>
              <a:t>21/08/2015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BBD77-FA54-49A0-BBCF-E997D61C3474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003619-68B4-437E-8535-4C9A08F02E51}" type="datetimeFigureOut">
              <a:rPr lang="id-ID" smtClean="0"/>
              <a:t>21/08/2015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65BBD77-FA54-49A0-BBCF-E997D61C3474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003619-68B4-437E-8535-4C9A08F02E51}" type="datetimeFigureOut">
              <a:rPr lang="id-ID" smtClean="0"/>
              <a:t>21/08/2015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5BBD77-FA54-49A0-BBCF-E997D61C3474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3619-68B4-437E-8535-4C9A08F02E51}" type="datetimeFigureOut">
              <a:rPr lang="id-ID" smtClean="0"/>
              <a:t>21/08/2015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BBD77-FA54-49A0-BBCF-E997D61C3474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3619-68B4-437E-8535-4C9A08F02E51}" type="datetimeFigureOut">
              <a:rPr lang="id-ID" smtClean="0"/>
              <a:t>21/08/2015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BBD77-FA54-49A0-BBCF-E997D61C3474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7003619-68B4-437E-8535-4C9A08F02E51}" type="datetimeFigureOut">
              <a:rPr lang="id-ID" smtClean="0"/>
              <a:t>21/08/2015</a:t>
            </a:fld>
            <a:endParaRPr lang="id-ID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65BBD77-FA54-49A0-BBCF-E997D61C3474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7003619-68B4-437E-8535-4C9A08F02E51}" type="datetimeFigureOut">
              <a:rPr lang="id-ID" smtClean="0"/>
              <a:t>21/08/2015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65BBD77-FA54-49A0-BBCF-E997D61C3474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7003619-68B4-437E-8535-4C9A08F02E51}" type="datetimeFigureOut">
              <a:rPr lang="id-ID" smtClean="0"/>
              <a:t>21/08/2015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65BBD77-FA54-49A0-BBCF-E997D61C3474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hyperlink" Target="../VIDEO%20PRAKTIK%20YANG%20BAIK%20DI%20SD%20MI/UNIT%201%20-Pelaksanaan%20%20PAKEM%20di%20SD%20MI.wm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52536" y="908720"/>
            <a:ext cx="9289032" cy="4392488"/>
          </a:xfrm>
        </p:spPr>
        <p:txBody>
          <a:bodyPr/>
          <a:lstStyle/>
          <a:p>
            <a:r>
              <a:rPr lang="id-ID" dirty="0" smtClean="0"/>
              <a:t>,,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3216"/>
            <a:ext cx="8910216" cy="1175504"/>
          </a:xfrm>
        </p:spPr>
        <p:txBody>
          <a:bodyPr>
            <a:normAutofit fontScale="90000"/>
          </a:bodyPr>
          <a:lstStyle/>
          <a:p>
            <a:pPr algn="r"/>
            <a:r>
              <a:rPr lang="id-ID" sz="2700" dirty="0" smtClean="0">
                <a:solidFill>
                  <a:srgbClr val="FFC000"/>
                </a:solidFill>
                <a:latin typeface="Segoe Script" pitchFamily="34" charset="0"/>
              </a:rPr>
              <a:t/>
            </a:r>
            <a:br>
              <a:rPr lang="id-ID" sz="2700" dirty="0" smtClean="0">
                <a:solidFill>
                  <a:srgbClr val="FFC000"/>
                </a:solidFill>
                <a:latin typeface="Segoe Script" pitchFamily="34" charset="0"/>
              </a:rPr>
            </a:br>
            <a:r>
              <a:rPr lang="id-ID" sz="2700" dirty="0">
                <a:solidFill>
                  <a:srgbClr val="FFC000"/>
                </a:solidFill>
                <a:latin typeface="Segoe Script" pitchFamily="34" charset="0"/>
              </a:rPr>
              <a:t/>
            </a:r>
            <a:br>
              <a:rPr lang="id-ID" sz="2700" dirty="0">
                <a:solidFill>
                  <a:srgbClr val="FFC000"/>
                </a:solidFill>
                <a:latin typeface="Segoe Script" pitchFamily="34" charset="0"/>
              </a:rPr>
            </a:br>
            <a:r>
              <a:rPr lang="id-ID" sz="2700" dirty="0" smtClean="0">
                <a:solidFill>
                  <a:srgbClr val="FFC000"/>
                </a:solidFill>
                <a:latin typeface="Segoe Script" pitchFamily="34" charset="0"/>
              </a:rPr>
              <a:t/>
            </a:r>
            <a:br>
              <a:rPr lang="id-ID" sz="2700" dirty="0" smtClean="0">
                <a:solidFill>
                  <a:srgbClr val="FFC000"/>
                </a:solidFill>
                <a:latin typeface="Segoe Script" pitchFamily="34" charset="0"/>
              </a:rPr>
            </a:br>
            <a:r>
              <a:rPr lang="id-ID" sz="2700" dirty="0">
                <a:solidFill>
                  <a:srgbClr val="FFC000"/>
                </a:solidFill>
                <a:latin typeface="Segoe Script" pitchFamily="34" charset="0"/>
              </a:rPr>
              <a:t/>
            </a:r>
            <a:br>
              <a:rPr lang="id-ID" sz="2700" dirty="0">
                <a:solidFill>
                  <a:srgbClr val="FFC000"/>
                </a:solidFill>
                <a:latin typeface="Segoe Script" pitchFamily="34" charset="0"/>
              </a:rPr>
            </a:br>
            <a:r>
              <a:rPr lang="id-ID" sz="2700" dirty="0" smtClean="0">
                <a:solidFill>
                  <a:srgbClr val="FFC000"/>
                </a:solidFill>
                <a:latin typeface="Segoe Script" pitchFamily="34" charset="0"/>
              </a:rPr>
              <a:t/>
            </a:r>
            <a:br>
              <a:rPr lang="id-ID" sz="2700" dirty="0" smtClean="0">
                <a:solidFill>
                  <a:srgbClr val="FFC000"/>
                </a:solidFill>
                <a:latin typeface="Segoe Script" pitchFamily="34" charset="0"/>
              </a:rPr>
            </a:br>
            <a:r>
              <a:rPr lang="id-ID" sz="2700" dirty="0">
                <a:solidFill>
                  <a:srgbClr val="FFC000"/>
                </a:solidFill>
                <a:latin typeface="Segoe Script" pitchFamily="34" charset="0"/>
              </a:rPr>
              <a:t/>
            </a:r>
            <a:br>
              <a:rPr lang="id-ID" sz="2700" dirty="0">
                <a:solidFill>
                  <a:srgbClr val="FFC000"/>
                </a:solidFill>
                <a:latin typeface="Segoe Script" pitchFamily="34" charset="0"/>
              </a:rPr>
            </a:br>
            <a:r>
              <a:rPr lang="id-ID" sz="2700" dirty="0" smtClean="0">
                <a:solidFill>
                  <a:srgbClr val="FFC000"/>
                </a:solidFill>
                <a:latin typeface="Segoe Script" pitchFamily="34" charset="0"/>
              </a:rPr>
              <a:t/>
            </a:r>
            <a:br>
              <a:rPr lang="id-ID" sz="2700" dirty="0" smtClean="0">
                <a:solidFill>
                  <a:srgbClr val="FFC000"/>
                </a:solidFill>
                <a:latin typeface="Segoe Script" pitchFamily="34" charset="0"/>
              </a:rPr>
            </a:br>
            <a:r>
              <a:rPr lang="id-ID" sz="2700" dirty="0">
                <a:solidFill>
                  <a:srgbClr val="FFC000"/>
                </a:solidFill>
                <a:latin typeface="Segoe Script" pitchFamily="34" charset="0"/>
              </a:rPr>
              <a:t/>
            </a:r>
            <a:br>
              <a:rPr lang="id-ID" sz="2700" dirty="0">
                <a:solidFill>
                  <a:srgbClr val="FFC000"/>
                </a:solidFill>
                <a:latin typeface="Segoe Script" pitchFamily="34" charset="0"/>
              </a:rPr>
            </a:br>
            <a:r>
              <a:rPr lang="id-ID" sz="2700" dirty="0" smtClean="0">
                <a:solidFill>
                  <a:srgbClr val="FFC000"/>
                </a:solidFill>
                <a:latin typeface="Segoe Script" pitchFamily="34" charset="0"/>
              </a:rPr>
              <a:t/>
            </a:r>
            <a:br>
              <a:rPr lang="id-ID" sz="2700" dirty="0" smtClean="0">
                <a:solidFill>
                  <a:srgbClr val="FFC000"/>
                </a:solidFill>
                <a:latin typeface="Segoe Script" pitchFamily="34" charset="0"/>
              </a:rPr>
            </a:br>
            <a:r>
              <a:rPr lang="id-ID" sz="2700" dirty="0" smtClean="0">
                <a:solidFill>
                  <a:srgbClr val="FFC000"/>
                </a:solidFill>
                <a:latin typeface="Segoe Script" pitchFamily="34" charset="0"/>
                <a:cs typeface="Vrinda" pitchFamily="34" charset="0"/>
              </a:rPr>
              <a:t>pembelajaran AKTIF,kreatif, efektif dan menyenangkan di sd</a:t>
            </a:r>
            <a:br>
              <a:rPr lang="id-ID" sz="2700" dirty="0" smtClean="0">
                <a:solidFill>
                  <a:srgbClr val="FFC000"/>
                </a:solidFill>
                <a:latin typeface="Segoe Script" pitchFamily="34" charset="0"/>
                <a:cs typeface="Vrinda" pitchFamily="34" charset="0"/>
              </a:rPr>
            </a:br>
            <a:r>
              <a:rPr lang="id-ID" sz="4000" dirty="0" smtClean="0">
                <a:solidFill>
                  <a:srgbClr val="FFC000"/>
                </a:solidFill>
                <a:latin typeface="Segoe Script" pitchFamily="34" charset="0"/>
                <a:cs typeface="Vrinda" pitchFamily="34" charset="0"/>
              </a:rPr>
              <a:t/>
            </a:r>
            <a:br>
              <a:rPr lang="id-ID" sz="4000" dirty="0" smtClean="0">
                <a:solidFill>
                  <a:srgbClr val="FFC000"/>
                </a:solidFill>
                <a:latin typeface="Segoe Script" pitchFamily="34" charset="0"/>
                <a:cs typeface="Vrinda" pitchFamily="34" charset="0"/>
              </a:rPr>
            </a:br>
            <a:r>
              <a:rPr lang="id-ID" sz="2200" dirty="0" smtClean="0">
                <a:solidFill>
                  <a:schemeClr val="tx1"/>
                </a:solidFill>
                <a:latin typeface="Arial Narrow" pitchFamily="34" charset="0"/>
                <a:cs typeface="Vrinda" pitchFamily="34" charset="0"/>
              </a:rPr>
              <a:t>unik ambarwati</a:t>
            </a:r>
            <a:br>
              <a:rPr lang="id-ID" sz="2200" dirty="0" smtClean="0">
                <a:solidFill>
                  <a:schemeClr val="tx1"/>
                </a:solidFill>
                <a:latin typeface="Arial Narrow" pitchFamily="34" charset="0"/>
                <a:cs typeface="Vrinda" pitchFamily="34" charset="0"/>
              </a:rPr>
            </a:br>
            <a:r>
              <a:rPr lang="id-ID" sz="2200" dirty="0" smtClean="0">
                <a:solidFill>
                  <a:schemeClr val="tx1"/>
                </a:solidFill>
                <a:latin typeface="Arial Narrow" pitchFamily="34" charset="0"/>
                <a:cs typeface="Vrinda" pitchFamily="34" charset="0"/>
              </a:rPr>
              <a:t>pgsd fip uny</a:t>
            </a:r>
            <a:endParaRPr lang="id-ID" sz="2200" dirty="0">
              <a:solidFill>
                <a:schemeClr val="tx1"/>
              </a:solidFill>
              <a:latin typeface="Segoe Script" pitchFamily="34" charset="0"/>
              <a:cs typeface="Vrinda" pitchFamily="34" charset="0"/>
            </a:endParaRPr>
          </a:p>
        </p:txBody>
      </p:sp>
      <p:pic>
        <p:nvPicPr>
          <p:cNvPr id="5" name="Picture 4" descr="https://encrypted-tbn1.gstatic.com/images?q=tbn:ANd9GcSi7GUdM5virrgpI8wCpK71hekHjJG5iSuHEUtcRpUX130Kx_8aX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042698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encrypted-tbn2.gstatic.com/images?q=tbn:ANd9GcSeCKfqcRXOIBhLACjx7ddwADKCZUY8CmVIHcB7lYSHiHIlHz5m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69" y="188640"/>
            <a:ext cx="385525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2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C000"/>
                </a:solidFill>
              </a:rPr>
              <a:t>Penelitianmenunjukkan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bahwa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siswa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mendengarkan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tanpa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berpikir</a:t>
            </a:r>
            <a:r>
              <a:rPr lang="en-US" sz="3200" dirty="0">
                <a:solidFill>
                  <a:srgbClr val="FFC000"/>
                </a:solidFill>
              </a:rPr>
              <a:t> rata-rata 400-500 kata per </a:t>
            </a:r>
            <a:r>
              <a:rPr lang="en-US" sz="3200" dirty="0" err="1">
                <a:solidFill>
                  <a:srgbClr val="FFC000"/>
                </a:solidFill>
              </a:rPr>
              <a:t>menit</a:t>
            </a:r>
            <a:r>
              <a:rPr lang="en-US" sz="3200" dirty="0">
                <a:solidFill>
                  <a:srgbClr val="FFC000"/>
                </a:solidFill>
              </a:rPr>
              <a:t>.</a:t>
            </a:r>
          </a:p>
          <a:p>
            <a:r>
              <a:rPr lang="en-US" sz="3200" dirty="0" err="1">
                <a:solidFill>
                  <a:srgbClr val="FFC000"/>
                </a:solidFill>
              </a:rPr>
              <a:t>Didalam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kelas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siswa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tidak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memperhatikan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kurang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lebih</a:t>
            </a:r>
            <a:r>
              <a:rPr lang="en-US" sz="3200" dirty="0">
                <a:solidFill>
                  <a:srgbClr val="FFC000"/>
                </a:solidFill>
              </a:rPr>
              <a:t> 40% </a:t>
            </a:r>
            <a:r>
              <a:rPr lang="en-US" sz="3200" dirty="0" err="1">
                <a:solidFill>
                  <a:srgbClr val="FFC000"/>
                </a:solidFill>
              </a:rPr>
              <a:t>dari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waktu</a:t>
            </a:r>
            <a:r>
              <a:rPr lang="en-US" sz="3200" dirty="0">
                <a:solidFill>
                  <a:srgbClr val="FFC000"/>
                </a:solidFill>
              </a:rPr>
              <a:t>  yang </a:t>
            </a:r>
            <a:r>
              <a:rPr lang="en-US" sz="3200" dirty="0" err="1">
                <a:solidFill>
                  <a:srgbClr val="FFC000"/>
                </a:solidFill>
              </a:rPr>
              <a:t>tersdia</a:t>
            </a:r>
            <a:r>
              <a:rPr lang="en-US" sz="3200" dirty="0">
                <a:solidFill>
                  <a:srgbClr val="FFC000"/>
                </a:solidFill>
              </a:rPr>
              <a:t>, 70% </a:t>
            </a:r>
            <a:r>
              <a:rPr lang="en-US" sz="3200" dirty="0" err="1">
                <a:solidFill>
                  <a:srgbClr val="FFC000"/>
                </a:solidFill>
              </a:rPr>
              <a:t>memperhatikan</a:t>
            </a:r>
            <a:r>
              <a:rPr lang="en-US" sz="3200" dirty="0">
                <a:solidFill>
                  <a:srgbClr val="FFC000"/>
                </a:solidFill>
              </a:rPr>
              <a:t> 10 </a:t>
            </a:r>
            <a:r>
              <a:rPr lang="en-US" sz="3200" dirty="0" err="1">
                <a:solidFill>
                  <a:srgbClr val="FFC000"/>
                </a:solidFill>
              </a:rPr>
              <a:t>menit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pertama</a:t>
            </a:r>
            <a:r>
              <a:rPr lang="en-US" sz="3200" dirty="0">
                <a:solidFill>
                  <a:srgbClr val="FFC000"/>
                </a:solidFill>
              </a:rPr>
              <a:t>, 20% YANG BERTAHAN SAMPAI MENIT TERAKHIR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72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5788" y="16764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dirty="0">
                <a:latin typeface="Gill Sans MT" pitchFamily="34" charset="0"/>
              </a:rPr>
              <a:t>Y</a:t>
            </a:r>
            <a:r>
              <a:rPr lang="en-US" sz="2800" dirty="0" err="1" smtClean="0">
                <a:latin typeface="Gill Sans MT" pitchFamily="34" charset="0"/>
              </a:rPr>
              <a:t>ang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saya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b="1" i="1" dirty="0" err="1" smtClean="0">
                <a:latin typeface="Gill Sans MT" pitchFamily="34" charset="0"/>
              </a:rPr>
              <a:t>dengar</a:t>
            </a:r>
            <a:r>
              <a:rPr lang="en-US" sz="2800" dirty="0" smtClean="0">
                <a:latin typeface="Gill Sans MT" pitchFamily="34" charset="0"/>
              </a:rPr>
              <a:t>, </a:t>
            </a:r>
            <a:r>
              <a:rPr lang="en-US" sz="2800" dirty="0" err="1" smtClean="0">
                <a:latin typeface="Gill Sans MT" pitchFamily="34" charset="0"/>
              </a:rPr>
              <a:t>saya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lupa</a:t>
            </a:r>
            <a:r>
              <a:rPr lang="en-US" sz="2800" b="1" i="1" dirty="0" smtClean="0">
                <a:latin typeface="Gill Sans MT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dirty="0">
                <a:latin typeface="Gill Sans MT" pitchFamily="34" charset="0"/>
              </a:rPr>
              <a:t>Y</a:t>
            </a:r>
            <a:r>
              <a:rPr lang="en-US" sz="2800" dirty="0" err="1" smtClean="0">
                <a:latin typeface="Gill Sans MT" pitchFamily="34" charset="0"/>
              </a:rPr>
              <a:t>ang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saya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b="1" i="1" dirty="0" err="1" smtClean="0">
                <a:latin typeface="Gill Sans MT" pitchFamily="34" charset="0"/>
              </a:rPr>
              <a:t>dengar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b="1" i="1" dirty="0" err="1" smtClean="0">
                <a:latin typeface="Gill Sans MT" pitchFamily="34" charset="0"/>
              </a:rPr>
              <a:t>lihat</a:t>
            </a:r>
            <a:r>
              <a:rPr lang="en-US" sz="2800" dirty="0" smtClean="0">
                <a:latin typeface="Gill Sans MT" pitchFamily="34" charset="0"/>
              </a:rPr>
              <a:t>, </a:t>
            </a:r>
            <a:r>
              <a:rPr lang="en-US" sz="2800" dirty="0" err="1" smtClean="0">
                <a:latin typeface="Gill Sans MT" pitchFamily="34" charset="0"/>
              </a:rPr>
              <a:t>saya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ingat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sedikit</a:t>
            </a:r>
            <a:r>
              <a:rPr lang="en-US" sz="2800" dirty="0" smtClean="0">
                <a:latin typeface="Gill Sans MT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dirty="0">
                <a:latin typeface="Gill Sans MT" pitchFamily="34" charset="0"/>
              </a:rPr>
              <a:t>Y</a:t>
            </a:r>
            <a:r>
              <a:rPr lang="en-US" sz="2800" dirty="0" err="1" smtClean="0">
                <a:latin typeface="Gill Sans MT" pitchFamily="34" charset="0"/>
              </a:rPr>
              <a:t>ang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saya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b="1" i="1" dirty="0" err="1" smtClean="0">
                <a:latin typeface="Gill Sans MT" pitchFamily="34" charset="0"/>
              </a:rPr>
              <a:t>dengar</a:t>
            </a:r>
            <a:r>
              <a:rPr lang="en-US" sz="2800" dirty="0" smtClean="0">
                <a:latin typeface="Gill Sans MT" pitchFamily="34" charset="0"/>
              </a:rPr>
              <a:t>, </a:t>
            </a:r>
            <a:r>
              <a:rPr lang="en-US" sz="2800" b="1" i="1" dirty="0" err="1" smtClean="0">
                <a:latin typeface="Gill Sans MT" pitchFamily="34" charset="0"/>
              </a:rPr>
              <a:t>lihat</a:t>
            </a:r>
            <a:r>
              <a:rPr lang="en-US" sz="2800" dirty="0" smtClean="0">
                <a:latin typeface="Gill Sans MT" pitchFamily="34" charset="0"/>
              </a:rPr>
              <a:t>, </a:t>
            </a:r>
            <a:r>
              <a:rPr lang="en-US" sz="2800" dirty="0" err="1" smtClean="0">
                <a:latin typeface="Gill Sans MT" pitchFamily="34" charset="0"/>
              </a:rPr>
              <a:t>dan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b="1" i="1" dirty="0" err="1" smtClean="0">
                <a:latin typeface="Gill Sans MT" pitchFamily="34" charset="0"/>
              </a:rPr>
              <a:t>tanyakan</a:t>
            </a:r>
            <a:r>
              <a:rPr lang="en-US" sz="2800" b="1" i="1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atau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b="1" i="1" dirty="0" err="1" smtClean="0">
                <a:latin typeface="Gill Sans MT" pitchFamily="34" charset="0"/>
              </a:rPr>
              <a:t>diskusikan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dengan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beberapa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teman</a:t>
            </a:r>
            <a:r>
              <a:rPr lang="en-US" sz="2800" dirty="0" smtClean="0">
                <a:latin typeface="Gill Sans MT" pitchFamily="34" charset="0"/>
              </a:rPr>
              <a:t> lain, </a:t>
            </a:r>
            <a:r>
              <a:rPr lang="en-US" sz="2800" dirty="0" err="1" smtClean="0">
                <a:latin typeface="Gill Sans MT" pitchFamily="34" charset="0"/>
              </a:rPr>
              <a:t>saya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mulai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paham</a:t>
            </a:r>
            <a:r>
              <a:rPr lang="id-ID" sz="2800" dirty="0" smtClean="0">
                <a:latin typeface="Gill Sans MT" pitchFamily="34" charset="0"/>
              </a:rPr>
              <a:t>i</a:t>
            </a:r>
            <a:r>
              <a:rPr lang="en-US" sz="2800" dirty="0" smtClean="0">
                <a:latin typeface="Gill Sans MT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dirty="0">
                <a:latin typeface="Gill Sans MT" pitchFamily="34" charset="0"/>
              </a:rPr>
              <a:t>Y</a:t>
            </a:r>
            <a:r>
              <a:rPr lang="en-US" sz="2800" dirty="0" err="1" smtClean="0">
                <a:latin typeface="Gill Sans MT" pitchFamily="34" charset="0"/>
              </a:rPr>
              <a:t>ang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>
                <a:latin typeface="Gill Sans MT" pitchFamily="34" charset="0"/>
              </a:rPr>
              <a:t>saya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b="1" i="1" dirty="0" err="1">
                <a:latin typeface="Gill Sans MT" pitchFamily="34" charset="0"/>
              </a:rPr>
              <a:t>dengar</a:t>
            </a:r>
            <a:r>
              <a:rPr lang="en-US" sz="2800" dirty="0">
                <a:latin typeface="Gill Sans MT" pitchFamily="34" charset="0"/>
              </a:rPr>
              <a:t>, </a:t>
            </a:r>
            <a:r>
              <a:rPr lang="en-US" sz="2800" b="1" i="1" dirty="0" err="1">
                <a:latin typeface="Gill Sans MT" pitchFamily="34" charset="0"/>
              </a:rPr>
              <a:t>lihat</a:t>
            </a:r>
            <a:r>
              <a:rPr lang="en-US" sz="2800" dirty="0">
                <a:latin typeface="Gill Sans MT" pitchFamily="34" charset="0"/>
              </a:rPr>
              <a:t>, </a:t>
            </a:r>
            <a:r>
              <a:rPr lang="en-US" sz="2800" dirty="0" err="1">
                <a:latin typeface="Gill Sans MT" pitchFamily="34" charset="0"/>
              </a:rPr>
              <a:t>dan</a:t>
            </a:r>
            <a:r>
              <a:rPr lang="en-US" sz="2800" dirty="0">
                <a:latin typeface="Gill Sans MT" pitchFamily="34" charset="0"/>
              </a:rPr>
              <a:t> </a:t>
            </a:r>
            <a:r>
              <a:rPr lang="en-US" sz="2800" b="1" i="1" dirty="0" err="1" smtClean="0">
                <a:latin typeface="Gill Sans MT" pitchFamily="34" charset="0"/>
              </a:rPr>
              <a:t>diskusikan</a:t>
            </a:r>
            <a:r>
              <a:rPr lang="en-US" sz="2800" b="1" i="1" dirty="0" smtClean="0">
                <a:latin typeface="Gill Sans MT" pitchFamily="34" charset="0"/>
              </a:rPr>
              <a:t>, </a:t>
            </a:r>
            <a:r>
              <a:rPr lang="id-ID" sz="2800" dirty="0" smtClean="0">
                <a:latin typeface="Gill Sans MT" pitchFamily="34" charset="0"/>
              </a:rPr>
              <a:t>serta</a:t>
            </a:r>
            <a:r>
              <a:rPr lang="id-ID" sz="2800" b="1" i="1" dirty="0" smtClean="0">
                <a:latin typeface="Gill Sans MT" pitchFamily="34" charset="0"/>
              </a:rPr>
              <a:t> </a:t>
            </a:r>
            <a:r>
              <a:rPr lang="en-US" sz="2800" b="1" i="1" dirty="0" err="1" smtClean="0">
                <a:latin typeface="Gill Sans MT" pitchFamily="34" charset="0"/>
              </a:rPr>
              <a:t>lakukan</a:t>
            </a:r>
            <a:r>
              <a:rPr lang="en-US" sz="2800" dirty="0" smtClean="0">
                <a:latin typeface="Gill Sans MT" pitchFamily="34" charset="0"/>
              </a:rPr>
              <a:t>, </a:t>
            </a:r>
            <a:r>
              <a:rPr lang="en-US" sz="2800" dirty="0" err="1" smtClean="0">
                <a:latin typeface="Gill Sans MT" pitchFamily="34" charset="0"/>
              </a:rPr>
              <a:t>saya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memperoleh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pengetahuan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dan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keterampilan</a:t>
            </a:r>
            <a:r>
              <a:rPr lang="en-US" sz="2800" dirty="0" smtClean="0">
                <a:latin typeface="Gill Sans MT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 dirty="0">
                <a:latin typeface="Gill Sans MT" pitchFamily="34" charset="0"/>
              </a:rPr>
              <a:t>Y</a:t>
            </a:r>
            <a:r>
              <a:rPr lang="en-US" sz="2800" dirty="0" err="1" smtClean="0">
                <a:latin typeface="Gill Sans MT" pitchFamily="34" charset="0"/>
              </a:rPr>
              <a:t>ang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saya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b="1" i="1" dirty="0" err="1" smtClean="0">
                <a:latin typeface="Gill Sans MT" pitchFamily="34" charset="0"/>
              </a:rPr>
              <a:t>ajarkan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id-ID" sz="2800" dirty="0" smtClean="0">
                <a:latin typeface="Gill Sans MT" pitchFamily="34" charset="0"/>
              </a:rPr>
              <a:t>ke</a:t>
            </a:r>
            <a:r>
              <a:rPr lang="en-US" sz="2800" dirty="0" err="1" smtClean="0">
                <a:latin typeface="Gill Sans MT" pitchFamily="34" charset="0"/>
              </a:rPr>
              <a:t>pada</a:t>
            </a:r>
            <a:r>
              <a:rPr lang="en-US" sz="2800" dirty="0" smtClean="0">
                <a:latin typeface="Gill Sans MT" pitchFamily="34" charset="0"/>
              </a:rPr>
              <a:t> orang lain, </a:t>
            </a:r>
            <a:r>
              <a:rPr lang="en-US" sz="2800" dirty="0" err="1" smtClean="0">
                <a:latin typeface="Gill Sans MT" pitchFamily="34" charset="0"/>
              </a:rPr>
              <a:t>saya</a:t>
            </a:r>
            <a:r>
              <a:rPr lang="en-US" sz="2800" dirty="0" smtClean="0">
                <a:latin typeface="Gill Sans MT" pitchFamily="34" charset="0"/>
              </a:rPr>
              <a:t> </a:t>
            </a:r>
            <a:r>
              <a:rPr lang="en-US" sz="2800" dirty="0" err="1" smtClean="0">
                <a:latin typeface="Gill Sans MT" pitchFamily="34" charset="0"/>
              </a:rPr>
              <a:t>kuasai</a:t>
            </a:r>
            <a:r>
              <a:rPr lang="en-US" sz="2800" dirty="0" smtClean="0">
                <a:latin typeface="Gill Sans MT" pitchFamily="34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Gill Sans M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1935"/>
            <a:ext cx="61722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Gill Sans MT" pitchFamily="34" charset="0"/>
              </a:rPr>
              <a:t>Perhatikan</a:t>
            </a:r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Gill Sans MT" pitchFamily="34" charset="0"/>
              </a:rPr>
              <a:t>Pernyataan</a:t>
            </a:r>
            <a:r>
              <a:rPr 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Gill Sans MT" pitchFamily="34" charset="0"/>
              </a:rPr>
              <a:t> </a:t>
            </a:r>
            <a:r>
              <a:rPr lang="en-US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Gill Sans MT" pitchFamily="34" charset="0"/>
              </a:rPr>
              <a:t>Ini</a:t>
            </a:r>
            <a:endParaRPr 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latin typeface="Gill Sans M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4925"/>
            <a:ext cx="20383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9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You can tell students what they need to know very fast</a:t>
            </a:r>
          </a:p>
          <a:p>
            <a:r>
              <a:rPr lang="en-US" sz="3200" dirty="0">
                <a:solidFill>
                  <a:srgbClr val="FFC000"/>
                </a:solidFill>
              </a:rPr>
              <a:t>But they will forget what you tell them even faster</a:t>
            </a:r>
          </a:p>
          <a:p>
            <a:endParaRPr lang="id-ID" sz="3200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88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762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>
                <a:solidFill>
                  <a:srgbClr val="C00000"/>
                </a:solidFill>
                <a:latin typeface="Gill Sans MT" pitchFamily="34" charset="0"/>
              </a:rPr>
              <a:t>Jenis Keterlibatan Siswa dan Tingkat “Retensi”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209800" y="990600"/>
            <a:ext cx="4248150" cy="5321300"/>
            <a:chOff x="1392" y="608"/>
            <a:chExt cx="2676" cy="3352"/>
          </a:xfrm>
          <a:solidFill>
            <a:schemeClr val="bg1"/>
          </a:solidFill>
        </p:grpSpPr>
        <p:sp>
          <p:nvSpPr>
            <p:cNvPr id="6" name="AutoShape 18"/>
            <p:cNvSpPr>
              <a:spLocks noChangeArrowheads="1"/>
            </p:cNvSpPr>
            <p:nvPr/>
          </p:nvSpPr>
          <p:spPr bwMode="auto">
            <a:xfrm>
              <a:off x="1392" y="612"/>
              <a:ext cx="2676" cy="3348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>
              <a:off x="1492" y="628"/>
              <a:ext cx="2484" cy="3096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>
              <a:off x="1580" y="632"/>
              <a:ext cx="2304" cy="2880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1712" y="632"/>
              <a:ext cx="2052" cy="2592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0" name="AutoShape 23"/>
            <p:cNvSpPr>
              <a:spLocks noChangeArrowheads="1"/>
            </p:cNvSpPr>
            <p:nvPr/>
          </p:nvSpPr>
          <p:spPr bwMode="auto">
            <a:xfrm>
              <a:off x="1820" y="620"/>
              <a:ext cx="1848" cy="2328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AutoShape 24"/>
            <p:cNvSpPr>
              <a:spLocks noChangeArrowheads="1"/>
            </p:cNvSpPr>
            <p:nvPr/>
          </p:nvSpPr>
          <p:spPr bwMode="auto">
            <a:xfrm>
              <a:off x="1928" y="620"/>
              <a:ext cx="1632" cy="2028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" name="AutoShape 25"/>
            <p:cNvSpPr>
              <a:spLocks noChangeArrowheads="1"/>
            </p:cNvSpPr>
            <p:nvPr/>
          </p:nvSpPr>
          <p:spPr bwMode="auto">
            <a:xfrm>
              <a:off x="2072" y="620"/>
              <a:ext cx="1332" cy="1656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" name="AutoShape 26"/>
            <p:cNvSpPr>
              <a:spLocks noChangeArrowheads="1"/>
            </p:cNvSpPr>
            <p:nvPr/>
          </p:nvSpPr>
          <p:spPr bwMode="auto">
            <a:xfrm>
              <a:off x="2204" y="608"/>
              <a:ext cx="1080" cy="1320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" name="AutoShape 27"/>
            <p:cNvSpPr>
              <a:spLocks noChangeArrowheads="1"/>
            </p:cNvSpPr>
            <p:nvPr/>
          </p:nvSpPr>
          <p:spPr bwMode="auto">
            <a:xfrm>
              <a:off x="2348" y="620"/>
              <a:ext cx="786" cy="936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" name="AutoShape 19"/>
            <p:cNvSpPr>
              <a:spLocks noChangeArrowheads="1"/>
            </p:cNvSpPr>
            <p:nvPr/>
          </p:nvSpPr>
          <p:spPr bwMode="auto">
            <a:xfrm>
              <a:off x="2506" y="622"/>
              <a:ext cx="462" cy="540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2562225" y="5943600"/>
            <a:ext cx="347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err="1"/>
              <a:t>Mengerjakan</a:t>
            </a:r>
            <a:r>
              <a:rPr lang="en-US" sz="1600" dirty="0"/>
              <a:t> Hal yang </a:t>
            </a:r>
            <a:r>
              <a:rPr lang="en-US" sz="1600" dirty="0" err="1"/>
              <a:t>Nyata</a:t>
            </a:r>
            <a:endParaRPr lang="en-US" sz="1600" dirty="0"/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2889250" y="5555673"/>
            <a:ext cx="347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Simulasi</a:t>
            </a:r>
            <a:endParaRPr lang="en-US" sz="1600" dirty="0"/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2581275" y="5181600"/>
            <a:ext cx="347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err="1"/>
              <a:t>Bermain</a:t>
            </a:r>
            <a:r>
              <a:rPr lang="en-US" sz="1600" dirty="0"/>
              <a:t> </a:t>
            </a:r>
            <a:r>
              <a:rPr lang="en-US" sz="1600" dirty="0" err="1"/>
              <a:t>Peran</a:t>
            </a:r>
            <a:endParaRPr lang="en-US" sz="1600" dirty="0"/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2609850" y="4724400"/>
            <a:ext cx="347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err="1"/>
              <a:t>Menyajikan</a:t>
            </a:r>
            <a:r>
              <a:rPr lang="en-US" sz="1600" dirty="0"/>
              <a:t>/</a:t>
            </a:r>
            <a:r>
              <a:rPr lang="en-US" sz="1600" dirty="0" err="1"/>
              <a:t>Presentasi</a:t>
            </a:r>
            <a:endParaRPr lang="en-US" sz="1600" dirty="0"/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2619375" y="4267200"/>
            <a:ext cx="347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err="1"/>
              <a:t>Terlibat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Diskusi</a:t>
            </a:r>
            <a:endParaRPr lang="en-US" sz="1600" dirty="0"/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600325" y="3733800"/>
            <a:ext cx="347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err="1"/>
              <a:t>Lihat</a:t>
            </a:r>
            <a:r>
              <a:rPr lang="en-US" sz="1600" dirty="0"/>
              <a:t> </a:t>
            </a:r>
            <a:r>
              <a:rPr lang="en-US" sz="1600" dirty="0" err="1"/>
              <a:t>Demonstrasi</a:t>
            </a:r>
            <a:endParaRPr lang="en-US" sz="1600" dirty="0"/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3000375" y="3200400"/>
            <a:ext cx="263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err="1"/>
              <a:t>Lihat</a:t>
            </a:r>
            <a:r>
              <a:rPr lang="en-US" sz="1600" dirty="0"/>
              <a:t> Video/Film</a:t>
            </a: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3190875" y="2514600"/>
            <a:ext cx="2352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err="1"/>
              <a:t>Lihat</a:t>
            </a:r>
            <a:r>
              <a:rPr lang="en-US" sz="1600" dirty="0"/>
              <a:t> </a:t>
            </a:r>
            <a:r>
              <a:rPr lang="en-US" sz="1600" dirty="0" err="1"/>
              <a:t>Gambar</a:t>
            </a:r>
            <a:r>
              <a:rPr lang="en-US" sz="1600" dirty="0"/>
              <a:t>/</a:t>
            </a:r>
            <a:br>
              <a:rPr lang="en-US" sz="1600" dirty="0"/>
            </a:br>
            <a:r>
              <a:rPr lang="en-US" sz="1600" dirty="0">
                <a:solidFill>
                  <a:srgbClr val="000000"/>
                </a:solidFill>
              </a:rPr>
              <a:t>Diagram</a:t>
            </a: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3533775" y="2057400"/>
            <a:ext cx="1695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err="1"/>
              <a:t>Dengarkan</a:t>
            </a:r>
            <a:endParaRPr lang="en-US" sz="1600" dirty="0"/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6096000" y="1143000"/>
            <a:ext cx="2457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d-ID" sz="2000" b="1" dirty="0">
                <a:solidFill>
                  <a:srgbClr val="FFFF00"/>
                </a:solidFill>
              </a:rPr>
              <a:t>Tingkat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Keterlibatan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6" name="Text Box 40"/>
          <p:cNvSpPr txBox="1">
            <a:spLocks noChangeArrowheads="1"/>
          </p:cNvSpPr>
          <p:nvPr/>
        </p:nvSpPr>
        <p:spPr bwMode="auto">
          <a:xfrm>
            <a:off x="6829425" y="1676400"/>
            <a:ext cx="1076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 dirty="0">
                <a:solidFill>
                  <a:srgbClr val="FFFF00"/>
                </a:solidFill>
              </a:rPr>
              <a:t>Verbal</a:t>
            </a:r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6629400" y="3352800"/>
            <a:ext cx="1543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 dirty="0">
                <a:solidFill>
                  <a:srgbClr val="FFFF00"/>
                </a:solidFill>
              </a:rPr>
              <a:t>Visual</a:t>
            </a: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6715125" y="4876800"/>
            <a:ext cx="1400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 dirty="0" err="1">
                <a:solidFill>
                  <a:srgbClr val="FFFF00"/>
                </a:solidFill>
              </a:rPr>
              <a:t>Terlibat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6753225" y="5851525"/>
            <a:ext cx="1323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 dirty="0" err="1">
                <a:solidFill>
                  <a:srgbClr val="FFFF00"/>
                </a:solidFill>
              </a:rPr>
              <a:t>Berbuat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30" name="Line 45"/>
          <p:cNvSpPr>
            <a:spLocks noChangeShapeType="1"/>
          </p:cNvSpPr>
          <p:nvPr/>
        </p:nvSpPr>
        <p:spPr bwMode="auto">
          <a:xfrm>
            <a:off x="7400925" y="2133600"/>
            <a:ext cx="0" cy="1133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1" name="Line 46"/>
          <p:cNvSpPr>
            <a:spLocks noChangeShapeType="1"/>
          </p:cNvSpPr>
          <p:nvPr/>
        </p:nvSpPr>
        <p:spPr bwMode="auto">
          <a:xfrm>
            <a:off x="7400925" y="3886200"/>
            <a:ext cx="0" cy="895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2" name="Line 47"/>
          <p:cNvSpPr>
            <a:spLocks noChangeShapeType="1"/>
          </p:cNvSpPr>
          <p:nvPr/>
        </p:nvSpPr>
        <p:spPr bwMode="auto">
          <a:xfrm>
            <a:off x="7392988" y="5314950"/>
            <a:ext cx="7937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4613" y="838200"/>
            <a:ext cx="2457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Yang </a:t>
            </a:r>
            <a:r>
              <a:rPr lang="en-US" sz="2000" b="1" dirty="0" err="1">
                <a:solidFill>
                  <a:schemeClr val="bg1"/>
                </a:solidFill>
              </a:rPr>
              <a:t>Diingat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962025" y="1447800"/>
            <a:ext cx="2657475" cy="396875"/>
            <a:chOff x="606" y="1374"/>
            <a:chExt cx="1674" cy="250"/>
          </a:xfrm>
        </p:grpSpPr>
        <p:sp>
          <p:nvSpPr>
            <p:cNvPr id="16425" name="Text Box 49"/>
            <p:cNvSpPr txBox="1">
              <a:spLocks noChangeArrowheads="1"/>
            </p:cNvSpPr>
            <p:nvPr/>
          </p:nvSpPr>
          <p:spPr bwMode="auto">
            <a:xfrm>
              <a:off x="606" y="1374"/>
              <a:ext cx="5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FF00"/>
                  </a:solidFill>
                </a:rPr>
                <a:t>10%</a:t>
              </a:r>
            </a:p>
          </p:txBody>
        </p:sp>
        <p:sp>
          <p:nvSpPr>
            <p:cNvPr id="16426" name="Line 57"/>
            <p:cNvSpPr>
              <a:spLocks noChangeShapeType="1"/>
            </p:cNvSpPr>
            <p:nvPr/>
          </p:nvSpPr>
          <p:spPr bwMode="auto">
            <a:xfrm flipH="1">
              <a:off x="1110" y="1500"/>
              <a:ext cx="11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5" name="Group 68"/>
          <p:cNvGrpSpPr>
            <a:grpSpLocks/>
          </p:cNvGrpSpPr>
          <p:nvPr/>
        </p:nvGrpSpPr>
        <p:grpSpPr bwMode="auto">
          <a:xfrm>
            <a:off x="962025" y="1981200"/>
            <a:ext cx="2409825" cy="396875"/>
            <a:chOff x="606" y="1848"/>
            <a:chExt cx="1518" cy="250"/>
          </a:xfrm>
        </p:grpSpPr>
        <p:sp>
          <p:nvSpPr>
            <p:cNvPr id="16423" name="Text Box 50"/>
            <p:cNvSpPr txBox="1">
              <a:spLocks noChangeArrowheads="1"/>
            </p:cNvSpPr>
            <p:nvPr/>
          </p:nvSpPr>
          <p:spPr bwMode="auto">
            <a:xfrm>
              <a:off x="606" y="1848"/>
              <a:ext cx="5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FF00"/>
                  </a:solidFill>
                </a:rPr>
                <a:t>20%</a:t>
              </a:r>
            </a:p>
          </p:txBody>
        </p:sp>
        <p:sp>
          <p:nvSpPr>
            <p:cNvPr id="16424" name="Line 58"/>
            <p:cNvSpPr>
              <a:spLocks noChangeShapeType="1"/>
            </p:cNvSpPr>
            <p:nvPr/>
          </p:nvSpPr>
          <p:spPr bwMode="auto">
            <a:xfrm flipH="1">
              <a:off x="1122" y="1986"/>
              <a:ext cx="10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4336" name="Group 71"/>
          <p:cNvGrpSpPr>
            <a:grpSpLocks/>
          </p:cNvGrpSpPr>
          <p:nvPr/>
        </p:nvGrpSpPr>
        <p:grpSpPr bwMode="auto">
          <a:xfrm>
            <a:off x="923925" y="2565400"/>
            <a:ext cx="2305050" cy="1573213"/>
            <a:chOff x="582" y="1400"/>
            <a:chExt cx="1452" cy="991"/>
          </a:xfrm>
        </p:grpSpPr>
        <p:sp>
          <p:nvSpPr>
            <p:cNvPr id="16420" name="Text Box 51"/>
            <p:cNvSpPr txBox="1">
              <a:spLocks noChangeArrowheads="1"/>
            </p:cNvSpPr>
            <p:nvPr/>
          </p:nvSpPr>
          <p:spPr bwMode="auto">
            <a:xfrm>
              <a:off x="582" y="1704"/>
              <a:ext cx="5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FF00"/>
                  </a:solidFill>
                </a:rPr>
                <a:t>30%</a:t>
              </a:r>
            </a:p>
          </p:txBody>
        </p:sp>
        <p:sp>
          <p:nvSpPr>
            <p:cNvPr id="16421" name="AutoShape 56"/>
            <p:cNvSpPr>
              <a:spLocks/>
            </p:cNvSpPr>
            <p:nvPr/>
          </p:nvSpPr>
          <p:spPr bwMode="auto">
            <a:xfrm rot="1257581">
              <a:off x="1939" y="1400"/>
              <a:ext cx="95" cy="991"/>
            </a:xfrm>
            <a:prstGeom prst="leftBrace">
              <a:avLst>
                <a:gd name="adj1" fmla="val 95768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6422" name="Line 60"/>
            <p:cNvSpPr>
              <a:spLocks noChangeShapeType="1"/>
            </p:cNvSpPr>
            <p:nvPr/>
          </p:nvSpPr>
          <p:spPr bwMode="auto">
            <a:xfrm flipH="1">
              <a:off x="1086" y="1848"/>
              <a:ext cx="6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4337" name="Group 66"/>
          <p:cNvGrpSpPr>
            <a:grpSpLocks/>
          </p:cNvGrpSpPr>
          <p:nvPr/>
        </p:nvGrpSpPr>
        <p:grpSpPr bwMode="auto">
          <a:xfrm>
            <a:off x="914400" y="4191000"/>
            <a:ext cx="1828800" cy="396875"/>
            <a:chOff x="612" y="2784"/>
            <a:chExt cx="1152" cy="250"/>
          </a:xfrm>
        </p:grpSpPr>
        <p:sp>
          <p:nvSpPr>
            <p:cNvPr id="16418" name="Text Box 52"/>
            <p:cNvSpPr txBox="1">
              <a:spLocks noChangeArrowheads="1"/>
            </p:cNvSpPr>
            <p:nvPr/>
          </p:nvSpPr>
          <p:spPr bwMode="auto">
            <a:xfrm>
              <a:off x="612" y="2784"/>
              <a:ext cx="5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FF00"/>
                  </a:solidFill>
                </a:rPr>
                <a:t>50%</a:t>
              </a:r>
            </a:p>
          </p:txBody>
        </p:sp>
        <p:sp>
          <p:nvSpPr>
            <p:cNvPr id="16419" name="Line 61"/>
            <p:cNvSpPr>
              <a:spLocks noChangeShapeType="1"/>
            </p:cNvSpPr>
            <p:nvPr/>
          </p:nvSpPr>
          <p:spPr bwMode="auto">
            <a:xfrm flipH="1">
              <a:off x="1104" y="2934"/>
              <a:ext cx="6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4338" name="Group 65"/>
          <p:cNvGrpSpPr>
            <a:grpSpLocks/>
          </p:cNvGrpSpPr>
          <p:nvPr/>
        </p:nvGrpSpPr>
        <p:grpSpPr bwMode="auto">
          <a:xfrm>
            <a:off x="914400" y="4648200"/>
            <a:ext cx="1676400" cy="396875"/>
            <a:chOff x="594" y="3024"/>
            <a:chExt cx="1056" cy="250"/>
          </a:xfrm>
        </p:grpSpPr>
        <p:sp>
          <p:nvSpPr>
            <p:cNvPr id="16416" name="Text Box 53"/>
            <p:cNvSpPr txBox="1">
              <a:spLocks noChangeArrowheads="1"/>
            </p:cNvSpPr>
            <p:nvPr/>
          </p:nvSpPr>
          <p:spPr bwMode="auto">
            <a:xfrm>
              <a:off x="594" y="3024"/>
              <a:ext cx="5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FF00"/>
                  </a:solidFill>
                </a:rPr>
                <a:t>70%</a:t>
              </a:r>
            </a:p>
          </p:txBody>
        </p:sp>
        <p:sp>
          <p:nvSpPr>
            <p:cNvPr id="16417" name="Line 62"/>
            <p:cNvSpPr>
              <a:spLocks noChangeShapeType="1"/>
            </p:cNvSpPr>
            <p:nvPr/>
          </p:nvSpPr>
          <p:spPr bwMode="auto">
            <a:xfrm flipH="1">
              <a:off x="1098" y="3162"/>
              <a:ext cx="5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4339" name="Group 64"/>
          <p:cNvGrpSpPr>
            <a:grpSpLocks/>
          </p:cNvGrpSpPr>
          <p:nvPr/>
        </p:nvGrpSpPr>
        <p:grpSpPr bwMode="auto">
          <a:xfrm>
            <a:off x="914400" y="5105400"/>
            <a:ext cx="1495425" cy="1066800"/>
            <a:chOff x="546" y="3264"/>
            <a:chExt cx="942" cy="672"/>
          </a:xfrm>
        </p:grpSpPr>
        <p:sp>
          <p:nvSpPr>
            <p:cNvPr id="16413" name="Text Box 54"/>
            <p:cNvSpPr txBox="1">
              <a:spLocks noChangeArrowheads="1"/>
            </p:cNvSpPr>
            <p:nvPr/>
          </p:nvSpPr>
          <p:spPr bwMode="auto">
            <a:xfrm>
              <a:off x="546" y="3426"/>
              <a:ext cx="5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FFFF00"/>
                  </a:solidFill>
                </a:rPr>
                <a:t>90%</a:t>
              </a:r>
            </a:p>
          </p:txBody>
        </p:sp>
        <p:sp>
          <p:nvSpPr>
            <p:cNvPr id="16414" name="AutoShape 55"/>
            <p:cNvSpPr>
              <a:spLocks/>
            </p:cNvSpPr>
            <p:nvPr/>
          </p:nvSpPr>
          <p:spPr bwMode="auto">
            <a:xfrm rot="1220964">
              <a:off x="1368" y="3264"/>
              <a:ext cx="120" cy="672"/>
            </a:xfrm>
            <a:prstGeom prst="leftBrace">
              <a:avLst>
                <a:gd name="adj1" fmla="val 4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16415" name="Line 63"/>
            <p:cNvSpPr>
              <a:spLocks noChangeShapeType="1"/>
            </p:cNvSpPr>
            <p:nvPr/>
          </p:nvSpPr>
          <p:spPr bwMode="auto">
            <a:xfrm flipH="1">
              <a:off x="1062" y="357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54" name="Text Box 69"/>
          <p:cNvSpPr txBox="1">
            <a:spLocks noChangeArrowheads="1"/>
          </p:cNvSpPr>
          <p:nvPr/>
        </p:nvSpPr>
        <p:spPr bwMode="auto">
          <a:xfrm>
            <a:off x="3686175" y="1524000"/>
            <a:ext cx="1343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/>
              <a:t>Baca</a:t>
            </a:r>
          </a:p>
        </p:txBody>
      </p:sp>
    </p:spTree>
    <p:extLst>
      <p:ext uri="{BB962C8B-B14F-4D97-AF65-F5344CB8AC3E}">
        <p14:creationId xmlns:p14="http://schemas.microsoft.com/office/powerpoint/2010/main" val="18875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196752"/>
            <a:ext cx="8435280" cy="540060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784" y="260648"/>
            <a:ext cx="4114800" cy="701040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49940" y="3660998"/>
            <a:ext cx="36703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id-ID" sz="3200" b="1" dirty="0">
                <a:solidFill>
                  <a:srgbClr val="66FF66"/>
                </a:solidFill>
              </a:rPr>
              <a:t>Karena banyak masalah di dunia </a:t>
            </a:r>
            <a:r>
              <a:rPr lang="id-ID" sz="3200" b="1" dirty="0" smtClean="0">
                <a:solidFill>
                  <a:srgbClr val="66FF66"/>
                </a:solidFill>
              </a:rPr>
              <a:t>pendidikan </a:t>
            </a:r>
            <a:r>
              <a:rPr lang="id-ID" sz="3200" b="1" dirty="0">
                <a:solidFill>
                  <a:srgbClr val="66FF66"/>
                </a:solidFill>
              </a:rPr>
              <a:t>yang “tidak standar” 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426140" y="1146398"/>
            <a:ext cx="4114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chemeClr val="tx2"/>
                </a:solidFill>
                <a:latin typeface="CartoonDemiBold" pitchFamily="2" charset="0"/>
              </a:rPr>
              <a:t>MENGAPA PERLU </a:t>
            </a:r>
            <a:r>
              <a:rPr lang="id-ID" sz="4400" dirty="0" smtClean="0">
                <a:solidFill>
                  <a:schemeClr val="tx2"/>
                </a:solidFill>
                <a:latin typeface="CartoonDemiBold" pitchFamily="2" charset="0"/>
              </a:rPr>
              <a:t>PEMBELAJARAN</a:t>
            </a:r>
            <a:r>
              <a:rPr lang="en-US" sz="4400" dirty="0" smtClean="0">
                <a:solidFill>
                  <a:schemeClr val="tx2"/>
                </a:solidFill>
                <a:latin typeface="CartoonDemiBold" pitchFamily="2" charset="0"/>
              </a:rPr>
              <a:t> </a:t>
            </a:r>
            <a:r>
              <a:rPr lang="en-US" sz="4400" dirty="0">
                <a:solidFill>
                  <a:schemeClr val="tx2"/>
                </a:solidFill>
                <a:latin typeface="CartoonDemiBold" pitchFamily="2" charset="0"/>
              </a:rPr>
              <a:t>KREATIF ?</a:t>
            </a:r>
            <a:endParaRPr lang="id-ID" sz="4400" dirty="0">
              <a:solidFill>
                <a:schemeClr val="tx2"/>
              </a:solidFill>
              <a:latin typeface="CartoonD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d-ID" sz="3600" dirty="0" smtClean="0">
                <a:latin typeface="Brush Script MT" pitchFamily="66" charset="0"/>
              </a:rPr>
              <a:t>Didiklah dan persiapkanlah anak-anakmu untuk suatu zaman  yang bukan zamanmu </a:t>
            </a:r>
          </a:p>
          <a:p>
            <a:r>
              <a:rPr lang="id-ID" sz="3600" dirty="0" smtClean="0">
                <a:latin typeface="Brush Script MT" pitchFamily="66" charset="0"/>
              </a:rPr>
              <a:t>(Ali Bin Abi Thalib)</a:t>
            </a:r>
            <a:endParaRPr lang="id-ID" sz="3600" dirty="0">
              <a:latin typeface="Brush Script M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Quote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16397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229600" cy="5184576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83768" y="116632"/>
            <a:ext cx="4114800" cy="701040"/>
          </a:xfrm>
        </p:spPr>
        <p:txBody>
          <a:bodyPr>
            <a:normAutofit/>
          </a:bodyPr>
          <a:lstStyle/>
          <a:p>
            <a:endParaRPr lang="id-ID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38952"/>
              </p:ext>
            </p:extLst>
          </p:nvPr>
        </p:nvGraphicFramePr>
        <p:xfrm>
          <a:off x="323528" y="1341438"/>
          <a:ext cx="8136260" cy="43195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6260"/>
              </a:tblGrid>
              <a:tr h="484043"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solidFill>
                            <a:srgbClr val="FFC000"/>
                          </a:solidFill>
                        </a:rPr>
                        <a:t>Kompetensi Masa Depan</a:t>
                      </a:r>
                    </a:p>
                  </a:txBody>
                  <a:tcPr marL="84392" marR="84392" marT="45711" marB="45711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35544">
                <a:tc>
                  <a:txBody>
                    <a:bodyPr/>
                    <a:lstStyle/>
                    <a:p>
                      <a:pPr marL="358775" lvl="0" indent="-358775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Kemampuan berkomunikasi</a:t>
                      </a:r>
                      <a:r>
                        <a:rPr lang="en-US" sz="2000" dirty="0" smtClean="0"/>
                        <a:t>.</a:t>
                      </a:r>
                      <a:endParaRPr lang="id-ID" sz="2000" dirty="0" smtClean="0"/>
                    </a:p>
                    <a:p>
                      <a:pPr marL="358775" lvl="0" indent="-358775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Kemampuan berpikir jernih dan kritis</a:t>
                      </a:r>
                      <a:r>
                        <a:rPr lang="en-US" sz="2000" dirty="0" smtClean="0"/>
                        <a:t>.</a:t>
                      </a:r>
                      <a:endParaRPr lang="id-ID" sz="2000" dirty="0" smtClean="0"/>
                    </a:p>
                    <a:p>
                      <a:pPr marL="358775" lvl="0" indent="-358775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Kemampuan mempertimbangkan segi moral suatu permasalahan</a:t>
                      </a:r>
                      <a:r>
                        <a:rPr lang="en-US" sz="2000" dirty="0" smtClean="0"/>
                        <a:t>.</a:t>
                      </a:r>
                      <a:endParaRPr lang="id-ID" sz="2000" dirty="0" smtClean="0"/>
                    </a:p>
                    <a:p>
                      <a:pPr marL="358775" lvl="0" indent="-358775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Kemampuan menjadi warga negara yang bertanggungjawab</a:t>
                      </a:r>
                      <a:r>
                        <a:rPr lang="en-US" sz="2000" dirty="0" smtClean="0"/>
                        <a:t>.</a:t>
                      </a:r>
                      <a:endParaRPr lang="id-ID" sz="2000" dirty="0" smtClean="0"/>
                    </a:p>
                    <a:p>
                      <a:pPr marL="358775" lvl="0" indent="-358775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Kemampuan mencoba untuk mengerti dan toleran terhadap pandangan yang berbeda</a:t>
                      </a:r>
                      <a:r>
                        <a:rPr lang="en-US" sz="2000" dirty="0" smtClean="0"/>
                        <a:t>.</a:t>
                      </a:r>
                      <a:endParaRPr lang="id-ID" sz="2000" dirty="0" smtClean="0"/>
                    </a:p>
                    <a:p>
                      <a:pPr marL="358775" lvl="0" indent="-358775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Kemampuan hidup dalam masyarakat yang mengglobal</a:t>
                      </a:r>
                      <a:r>
                        <a:rPr lang="en-US" sz="2000" dirty="0" smtClean="0"/>
                        <a:t>.</a:t>
                      </a:r>
                      <a:endParaRPr lang="id-ID" sz="2000" dirty="0" smtClean="0"/>
                    </a:p>
                    <a:p>
                      <a:pPr marL="358775" lvl="0" indent="-358775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Memiliki minat luas dalam kehidupan</a:t>
                      </a:r>
                      <a:r>
                        <a:rPr lang="en-US" sz="2000" dirty="0" smtClean="0"/>
                        <a:t>.</a:t>
                      </a:r>
                      <a:r>
                        <a:rPr lang="id-ID" sz="2000" dirty="0" smtClean="0"/>
                        <a:t> </a:t>
                      </a:r>
                    </a:p>
                    <a:p>
                      <a:pPr marL="358775" lvl="0" indent="-358775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Memiliki kesiapan untuk bekerja</a:t>
                      </a:r>
                      <a:r>
                        <a:rPr lang="en-US" sz="2000" dirty="0" smtClean="0"/>
                        <a:t>.</a:t>
                      </a:r>
                      <a:r>
                        <a:rPr lang="id-ID" sz="2000" dirty="0" smtClean="0"/>
                        <a:t> </a:t>
                      </a:r>
                    </a:p>
                    <a:p>
                      <a:pPr marL="358775" lvl="0" indent="-358775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Memiliki kecerdasan sesuai dengan bakat/minatnya</a:t>
                      </a:r>
                      <a:r>
                        <a:rPr lang="en-US" sz="2000" dirty="0" smtClean="0"/>
                        <a:t>.</a:t>
                      </a:r>
                      <a:endParaRPr lang="id-ID" sz="2000" dirty="0" smtClean="0"/>
                    </a:p>
                    <a:p>
                      <a:pPr marL="358775" lvl="0" indent="-358775">
                        <a:buFont typeface="Arial" pitchFamily="34" charset="0"/>
                        <a:buChar char="•"/>
                      </a:pPr>
                      <a:r>
                        <a:rPr lang="id-ID" sz="2000" dirty="0" smtClean="0"/>
                        <a:t>Memiliki rasa tanggungjawab terhadap lingkungan</a:t>
                      </a:r>
                      <a:r>
                        <a:rPr lang="en-US" sz="2000" dirty="0" smtClean="0"/>
                        <a:t>.</a:t>
                      </a:r>
                      <a:endParaRPr lang="id-ID" sz="2000" dirty="0" smtClean="0"/>
                    </a:p>
                  </a:txBody>
                  <a:tcPr marL="84392" marR="84392" marT="45711" marB="457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0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174625"/>
            <a:ext cx="5410200" cy="715963"/>
          </a:xfrm>
        </p:spPr>
        <p:txBody>
          <a:bodyPr>
            <a:normAutofit/>
          </a:bodyPr>
          <a:lstStyle/>
          <a:p>
            <a:pPr algn="l" eaLnBrk="1" hangingPunct="1"/>
            <a:r>
              <a:rPr lang="id-ID" sz="3800" b="1" dirty="0" smtClean="0">
                <a:solidFill>
                  <a:srgbClr val="C00000"/>
                </a:solidFill>
                <a:latin typeface="Gill Sans MT" pitchFamily="34" charset="0"/>
              </a:rPr>
              <a:t>diskusi</a:t>
            </a:r>
            <a:endParaRPr lang="en-US" sz="3800" b="1" dirty="0" smtClean="0">
              <a:solidFill>
                <a:srgbClr val="C00000"/>
              </a:solidFill>
              <a:latin typeface="Gill Sans MT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08899"/>
              </p:ext>
            </p:extLst>
          </p:nvPr>
        </p:nvGraphicFramePr>
        <p:xfrm>
          <a:off x="0" y="1143000"/>
          <a:ext cx="9144000" cy="53070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0"/>
                <a:gridCol w="4572000"/>
              </a:tblGrid>
              <a:tr h="64007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Komponen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Pembelajaran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kern="1200" dirty="0" smtClean="0">
                          <a:effectLst/>
                        </a:rPr>
                        <a:t>Hal –hal</a:t>
                      </a:r>
                      <a:r>
                        <a:rPr lang="id-ID" sz="1800" kern="1200" baseline="0" dirty="0" smtClean="0">
                          <a:effectLst/>
                        </a:rPr>
                        <a:t> yang sudah dilakukan dalam pe</a:t>
                      </a:r>
                      <a:r>
                        <a:rPr lang="id-ID" sz="1800" kern="1200" dirty="0" smtClean="0">
                          <a:effectLst/>
                        </a:rPr>
                        <a:t>mbelajaran selama ini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>
                    <a:solidFill>
                      <a:schemeClr val="accent1"/>
                    </a:solidFill>
                  </a:tcPr>
                </a:tc>
              </a:tr>
              <a:tr h="39046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Kegiatan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Siswa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</a:t>
                      </a:r>
                      <a:r>
                        <a:rPr lang="en-US" sz="1800" dirty="0" smtClean="0"/>
                        <a:t>.</a:t>
                      </a:r>
                      <a:r>
                        <a:rPr lang="id-ID" sz="1800" dirty="0" smtClean="0"/>
                        <a:t> ...</a:t>
                      </a:r>
                      <a:r>
                        <a:rPr lang="en-US" sz="1800" dirty="0" smtClean="0"/>
                        <a:t>.,      </a:t>
                      </a:r>
                      <a:r>
                        <a:rPr lang="id-ID" sz="1800" dirty="0" smtClean="0"/>
                        <a:t>b.</a:t>
                      </a:r>
                      <a:r>
                        <a:rPr lang="en-US" sz="1800" baseline="0" dirty="0" smtClean="0"/>
                        <a:t> ……</a:t>
                      </a:r>
                      <a:endParaRPr lang="en-US" sz="1800" dirty="0"/>
                    </a:p>
                  </a:txBody>
                  <a:tcPr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046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Kegiatan</a:t>
                      </a:r>
                      <a:r>
                        <a:rPr lang="en-US" sz="1800" dirty="0" smtClean="0"/>
                        <a:t> Guru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a.</a:t>
                      </a:r>
                      <a:r>
                        <a:rPr lang="id-ID" sz="1800" baseline="0" dirty="0" smtClean="0"/>
                        <a:t> </a:t>
                      </a:r>
                      <a:r>
                        <a:rPr lang="en-US" sz="1800" dirty="0" smtClean="0"/>
                        <a:t>…..,      </a:t>
                      </a:r>
                      <a:r>
                        <a:rPr lang="id-ID" sz="1800" dirty="0" smtClean="0"/>
                        <a:t>b.</a:t>
                      </a:r>
                      <a:r>
                        <a:rPr lang="en-US" sz="1800" baseline="0" dirty="0" smtClean="0"/>
                        <a:t> ……</a:t>
                      </a:r>
                      <a:endParaRPr lang="en-US" sz="1800" dirty="0" smtClean="0"/>
                    </a:p>
                  </a:txBody>
                  <a:tcPr marT="45718" marB="45718"/>
                </a:tc>
              </a:tr>
              <a:tr h="39046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Interaksi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antar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siswa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a. .....,      b.</a:t>
                      </a:r>
                      <a:r>
                        <a:rPr lang="en-US" sz="1800" baseline="0" dirty="0" smtClean="0"/>
                        <a:t> ……</a:t>
                      </a:r>
                      <a:endParaRPr lang="en-US" sz="1800" dirty="0" smtClean="0"/>
                    </a:p>
                  </a:txBody>
                  <a:tcPr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046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Interaksi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siswa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dengan</a:t>
                      </a:r>
                      <a:r>
                        <a:rPr lang="en-US" sz="1800" dirty="0" smtClean="0"/>
                        <a:t> guru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a.</a:t>
                      </a:r>
                      <a:r>
                        <a:rPr lang="id-ID" sz="1800" baseline="0" dirty="0" smtClean="0"/>
                        <a:t> </a:t>
                      </a:r>
                      <a:r>
                        <a:rPr lang="en-US" sz="1800" dirty="0" smtClean="0"/>
                        <a:t>…..,      </a:t>
                      </a:r>
                      <a:r>
                        <a:rPr lang="id-ID" sz="1800" dirty="0" smtClean="0"/>
                        <a:t>b.</a:t>
                      </a:r>
                      <a:r>
                        <a:rPr lang="id-ID" sz="1800" baseline="0" dirty="0" smtClean="0"/>
                        <a:t> </a:t>
                      </a:r>
                      <a:r>
                        <a:rPr lang="en-US" sz="1800" baseline="0" dirty="0" smtClean="0"/>
                        <a:t>……</a:t>
                      </a:r>
                      <a:endParaRPr lang="en-US" sz="1800" dirty="0" smtClean="0"/>
                    </a:p>
                  </a:txBody>
                  <a:tcPr marT="45718" marB="45718"/>
                </a:tc>
              </a:tr>
              <a:tr h="48959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Bentuk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tugas</a:t>
                      </a:r>
                      <a:r>
                        <a:rPr lang="en-US" sz="1800" dirty="0" smtClean="0"/>
                        <a:t> yang </a:t>
                      </a:r>
                      <a:r>
                        <a:rPr lang="en-US" sz="1800" dirty="0" err="1" smtClean="0"/>
                        <a:t>dikerjakan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siswa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a.</a:t>
                      </a:r>
                      <a:r>
                        <a:rPr lang="id-ID" sz="1800" baseline="0" dirty="0" smtClean="0"/>
                        <a:t> </a:t>
                      </a:r>
                      <a:r>
                        <a:rPr lang="en-US" sz="1800" dirty="0" smtClean="0"/>
                        <a:t>…..,      </a:t>
                      </a:r>
                      <a:r>
                        <a:rPr lang="id-ID" sz="1800" dirty="0" smtClean="0"/>
                        <a:t>b.</a:t>
                      </a:r>
                      <a:r>
                        <a:rPr lang="en-US" sz="1800" baseline="0" dirty="0" smtClean="0"/>
                        <a:t> ……</a:t>
                      </a:r>
                      <a:endParaRPr lang="en-US" sz="1800" dirty="0" smtClean="0"/>
                    </a:p>
                  </a:txBody>
                  <a:tcPr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046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Sumber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belajar</a:t>
                      </a:r>
                      <a:r>
                        <a:rPr lang="en-US" sz="1800" dirty="0" smtClean="0"/>
                        <a:t> yang </a:t>
                      </a:r>
                      <a:r>
                        <a:rPr lang="en-US" sz="1800" dirty="0" err="1" smtClean="0"/>
                        <a:t>digunakan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a.</a:t>
                      </a:r>
                      <a:r>
                        <a:rPr lang="id-ID" sz="1800" baseline="0" dirty="0" smtClean="0"/>
                        <a:t> </a:t>
                      </a:r>
                      <a:r>
                        <a:rPr lang="en-US" sz="1800" dirty="0" smtClean="0"/>
                        <a:t>…..,      </a:t>
                      </a:r>
                      <a:r>
                        <a:rPr lang="id-ID" sz="1800" dirty="0" smtClean="0"/>
                        <a:t>b.</a:t>
                      </a:r>
                      <a:r>
                        <a:rPr lang="en-US" sz="1800" baseline="0" dirty="0" smtClean="0"/>
                        <a:t> ……</a:t>
                      </a:r>
                      <a:endParaRPr lang="en-US" sz="1800" dirty="0" smtClean="0"/>
                    </a:p>
                  </a:txBody>
                  <a:tcPr marT="45718" marB="45718"/>
                </a:tc>
              </a:tr>
              <a:tr h="670528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P</a:t>
                      </a:r>
                      <a:r>
                        <a:rPr lang="id-ID" sz="1800" kern="1200" dirty="0" smtClean="0">
                          <a:effectLst/>
                        </a:rPr>
                        <a:t>emberian kesempatan yang sama antara siswa laki-laki dan perempuan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a.</a:t>
                      </a:r>
                      <a:r>
                        <a:rPr lang="id-ID" sz="1800" baseline="0" dirty="0" smtClean="0"/>
                        <a:t> </a:t>
                      </a:r>
                      <a:r>
                        <a:rPr lang="en-US" sz="1800" dirty="0" smtClean="0"/>
                        <a:t>…..,      </a:t>
                      </a:r>
                      <a:r>
                        <a:rPr lang="id-ID" sz="1800" dirty="0" smtClean="0"/>
                        <a:t>b.</a:t>
                      </a:r>
                      <a:r>
                        <a:rPr lang="en-US" sz="1800" baseline="0" dirty="0" smtClean="0"/>
                        <a:t> ……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40076">
                <a:tc>
                  <a:txBody>
                    <a:bodyPr/>
                    <a:lstStyle/>
                    <a:p>
                      <a:r>
                        <a:rPr lang="id-ID" sz="1800" kern="1200" dirty="0" smtClean="0">
                          <a:effectLst/>
                        </a:rPr>
                        <a:t>Bentuk motivasi yang diberikan guru kepada siswa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a.</a:t>
                      </a:r>
                      <a:r>
                        <a:rPr lang="id-ID" sz="1800" baseline="0" dirty="0" smtClean="0"/>
                        <a:t> </a:t>
                      </a:r>
                      <a:r>
                        <a:rPr lang="en-US" sz="1800" dirty="0" smtClean="0"/>
                        <a:t>…..,      </a:t>
                      </a:r>
                      <a:r>
                        <a:rPr lang="id-ID" sz="1800" dirty="0" smtClean="0"/>
                        <a:t>b.</a:t>
                      </a:r>
                      <a:r>
                        <a:rPr lang="id-ID" sz="1800" baseline="0" dirty="0" smtClean="0"/>
                        <a:t> ......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18" marB="45718"/>
                </a:tc>
              </a:tr>
              <a:tr h="914396">
                <a:tc>
                  <a:txBody>
                    <a:bodyPr/>
                    <a:lstStyle/>
                    <a:p>
                      <a:r>
                        <a:rPr lang="id-ID" sz="1800" dirty="0" smtClean="0">
                          <a:effectLst/>
                        </a:rPr>
                        <a:t>Aspek karakter yang dikembangkan (kemandirian, disiplin, tanggung jawab, </a:t>
                      </a:r>
                      <a:endParaRPr lang="en-US" sz="1800" dirty="0" smtClean="0">
                        <a:effectLst/>
                      </a:endParaRPr>
                    </a:p>
                    <a:p>
                      <a:r>
                        <a:rPr lang="id-ID" sz="1800" dirty="0" smtClean="0">
                          <a:effectLst/>
                        </a:rPr>
                        <a:t>kerja sama, </a:t>
                      </a:r>
                      <a:r>
                        <a:rPr lang="en-US" sz="1800" dirty="0" err="1" smtClean="0">
                          <a:effectLst/>
                        </a:rPr>
                        <a:t>kepercayaan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diri</a:t>
                      </a:r>
                      <a:r>
                        <a:rPr lang="id-ID" sz="1800" dirty="0" smtClean="0">
                          <a:effectLst/>
                        </a:rPr>
                        <a:t>)</a:t>
                      </a:r>
                      <a:endParaRPr lang="en-US" sz="1800" dirty="0" smtClean="0">
                        <a:effectLst/>
                      </a:endParaRPr>
                    </a:p>
                  </a:txBody>
                  <a:tcPr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dirty="0" smtClean="0"/>
                        <a:t>a.</a:t>
                      </a:r>
                      <a:r>
                        <a:rPr lang="id-ID" sz="1800" baseline="0" dirty="0" smtClean="0"/>
                        <a:t> </a:t>
                      </a:r>
                      <a:r>
                        <a:rPr lang="en-US" sz="1800" dirty="0" smtClean="0"/>
                        <a:t>…..,      </a:t>
                      </a:r>
                      <a:r>
                        <a:rPr lang="id-ID" sz="1800" dirty="0" smtClean="0"/>
                        <a:t>b.</a:t>
                      </a:r>
                      <a:r>
                        <a:rPr lang="en-US" sz="1800" baseline="0" dirty="0" smtClean="0"/>
                        <a:t> ……</a:t>
                      </a:r>
                      <a:endParaRPr lang="en-US" sz="1800" dirty="0" smtClean="0"/>
                    </a:p>
                    <a:p>
                      <a:endParaRPr lang="en-US" sz="1800" dirty="0"/>
                    </a:p>
                  </a:txBody>
                  <a:tcPr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30" name="TextBox 2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7162800" y="750888"/>
            <a:ext cx="1219200" cy="277812"/>
          </a:xfrm>
          <a:prstGeom prst="rect">
            <a:avLst/>
          </a:prstGeom>
          <a:solidFill>
            <a:schemeClr val="bg1"/>
          </a:solidFill>
          <a:ln w="9525">
            <a:solidFill>
              <a:srgbClr val="002A6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/>
              <a:t>Video PAKEM</a:t>
            </a:r>
          </a:p>
        </p:txBody>
      </p:sp>
    </p:spTree>
    <p:extLst>
      <p:ext uri="{BB962C8B-B14F-4D97-AF65-F5344CB8AC3E}">
        <p14:creationId xmlns:p14="http://schemas.microsoft.com/office/powerpoint/2010/main" val="38210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0" y="0"/>
          <a:ext cx="9163050" cy="6564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4711995"/>
                <a:gridCol w="2774655"/>
              </a:tblGrid>
              <a:tr h="66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spc="25" dirty="0">
                          <a:effectLst/>
                        </a:rPr>
                        <a:t>Aspek PAKEM</a:t>
                      </a:r>
                      <a:endParaRPr lang="id-ID" sz="1900" dirty="0">
                        <a:solidFill>
                          <a:srgbClr val="190E1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22" marR="447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spc="25" dirty="0">
                          <a:effectLst/>
                        </a:rPr>
                        <a:t>Contoh Proses Pembelajaran</a:t>
                      </a:r>
                      <a:endParaRPr lang="id-ID" sz="1900" dirty="0">
                        <a:solidFill>
                          <a:srgbClr val="190E1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22" marR="4472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900" spc="25" dirty="0" smtClean="0">
                          <a:effectLst/>
                        </a:rPr>
                        <a:t>Contoh Kegiatan</a:t>
                      </a:r>
                      <a:endParaRPr lang="id-ID" sz="1900" dirty="0" smtClean="0">
                        <a:solidFill>
                          <a:srgbClr val="190E13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900" dirty="0">
                        <a:solidFill>
                          <a:srgbClr val="190E1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22" marR="44722" marT="0" marB="0"/>
                </a:tc>
              </a:tr>
              <a:tr h="141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spc="25" dirty="0">
                          <a:effectLst/>
                        </a:rPr>
                        <a:t>Aktif</a:t>
                      </a:r>
                      <a:endParaRPr lang="id-ID" sz="1600" dirty="0">
                        <a:solidFill>
                          <a:srgbClr val="190E1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22" marR="44722" marT="0" marB="0"/>
                </a:tc>
                <a:tc>
                  <a:txBody>
                    <a:bodyPr/>
                    <a:lstStyle/>
                    <a:p>
                      <a:pPr marL="342900" lvl="0" indent="-233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d-ID" sz="1600" spc="25" dirty="0">
                          <a:effectLst/>
                        </a:rPr>
                        <a:t>melakukan diskusi</a:t>
                      </a:r>
                      <a:endParaRPr lang="id-ID" sz="1600" dirty="0">
                        <a:effectLst/>
                      </a:endParaRPr>
                    </a:p>
                    <a:p>
                      <a:pPr marL="342900" lvl="0" indent="-233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d-ID" sz="1600" spc="25" dirty="0">
                          <a:effectLst/>
                        </a:rPr>
                        <a:t>membuat pernyataan</a:t>
                      </a:r>
                      <a:endParaRPr lang="id-ID" sz="1600" dirty="0">
                        <a:effectLst/>
                      </a:endParaRPr>
                    </a:p>
                    <a:p>
                      <a:pPr marL="342900" lvl="0" indent="-233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d-ID" sz="1600" spc="25" dirty="0">
                          <a:effectLst/>
                        </a:rPr>
                        <a:t>melakukan simulasi (bermain peran)</a:t>
                      </a:r>
                      <a:endParaRPr lang="id-ID" sz="1600" dirty="0">
                        <a:effectLst/>
                      </a:endParaRPr>
                    </a:p>
                    <a:p>
                      <a:pPr marL="342900" lvl="0" indent="-233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d-ID" sz="1600" spc="25" dirty="0">
                          <a:effectLst/>
                        </a:rPr>
                        <a:t>mengukur</a:t>
                      </a:r>
                      <a:endParaRPr lang="id-ID" sz="1600" dirty="0">
                        <a:effectLst/>
                      </a:endParaRPr>
                    </a:p>
                    <a:p>
                      <a:pPr marL="342900" lvl="0" indent="-233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d-ID" sz="1600" spc="25" dirty="0">
                          <a:effectLst/>
                        </a:rPr>
                        <a:t>melakukan </a:t>
                      </a:r>
                      <a:r>
                        <a:rPr lang="id-ID" sz="1600" spc="25" dirty="0" smtClean="0">
                          <a:effectLst/>
                        </a:rPr>
                        <a:t>pengamatan</a:t>
                      </a:r>
                      <a:endParaRPr lang="id-ID" sz="1600" dirty="0">
                        <a:effectLst/>
                      </a:endParaRPr>
                    </a:p>
                  </a:txBody>
                  <a:tcPr marL="44722" marR="4472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id-ID" sz="1600" spc="25" dirty="0">
                          <a:effectLst/>
                        </a:rPr>
                        <a:t> </a:t>
                      </a:r>
                      <a:endParaRPr lang="id-ID" sz="1600" dirty="0">
                        <a:solidFill>
                          <a:srgbClr val="190E1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22" marR="44722" marT="0" marB="0"/>
                </a:tc>
              </a:tr>
              <a:tr h="1121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spc="25">
                          <a:effectLst/>
                        </a:rPr>
                        <a:t>Kreatif</a:t>
                      </a:r>
                      <a:endParaRPr lang="id-ID" sz="1600">
                        <a:solidFill>
                          <a:srgbClr val="190E1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22" marR="44722" marT="0" marB="0"/>
                </a:tc>
                <a:tc>
                  <a:txBody>
                    <a:bodyPr/>
                    <a:lstStyle/>
                    <a:p>
                      <a:pPr marL="342900" lvl="0" indent="-233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d-ID" sz="1600" spc="25" dirty="0">
                          <a:effectLst/>
                        </a:rPr>
                        <a:t>mendesain model sendiri</a:t>
                      </a:r>
                      <a:endParaRPr lang="id-ID" sz="1600" dirty="0">
                        <a:effectLst/>
                      </a:endParaRPr>
                    </a:p>
                    <a:p>
                      <a:pPr marL="342900" lvl="0" indent="-233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d-ID" sz="1600" spc="25" dirty="0">
                          <a:effectLst/>
                        </a:rPr>
                        <a:t>menghasilkan karya yang berbeda</a:t>
                      </a:r>
                      <a:endParaRPr lang="id-ID" sz="1600" dirty="0">
                        <a:effectLst/>
                      </a:endParaRPr>
                    </a:p>
                    <a:p>
                      <a:pPr marL="342900" lvl="0" indent="-233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d-ID" sz="1600" spc="25" dirty="0">
                          <a:effectLst/>
                        </a:rPr>
                        <a:t>menyelasaikan masalah</a:t>
                      </a:r>
                      <a:endParaRPr lang="id-ID" sz="1600" dirty="0">
                        <a:effectLst/>
                      </a:endParaRPr>
                    </a:p>
                    <a:p>
                      <a:pPr marL="342900" lvl="0" indent="-233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d-ID" sz="1600" spc="25" dirty="0">
                          <a:effectLst/>
                        </a:rPr>
                        <a:t>membuat pertanyaan</a:t>
                      </a:r>
                      <a:endParaRPr lang="id-ID" sz="1600" dirty="0">
                        <a:solidFill>
                          <a:srgbClr val="190E1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22" marR="4472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id-ID" sz="1600" spc="25" dirty="0">
                          <a:effectLst/>
                        </a:rPr>
                        <a:t> </a:t>
                      </a:r>
                      <a:endParaRPr lang="id-ID" sz="1600" dirty="0">
                        <a:solidFill>
                          <a:srgbClr val="190E1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22" marR="44722" marT="0" marB="0"/>
                </a:tc>
              </a:tr>
              <a:tr h="1963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spc="25">
                          <a:effectLst/>
                        </a:rPr>
                        <a:t>Efektif</a:t>
                      </a:r>
                      <a:endParaRPr lang="id-ID" sz="1600">
                        <a:solidFill>
                          <a:srgbClr val="190E1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22" marR="44722" marT="0" marB="0"/>
                </a:tc>
                <a:tc>
                  <a:txBody>
                    <a:bodyPr/>
                    <a:lstStyle/>
                    <a:p>
                      <a:pPr marL="342900" lvl="0" indent="-233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d-ID" sz="1600" spc="25" dirty="0">
                          <a:effectLst/>
                        </a:rPr>
                        <a:t>kegiatan pembelajaran ditujukan untuk mencapai tujuan pembelajaran</a:t>
                      </a:r>
                      <a:endParaRPr lang="id-ID" sz="1600" dirty="0">
                        <a:effectLst/>
                      </a:endParaRPr>
                    </a:p>
                    <a:p>
                      <a:pPr marL="342900" lvl="0" indent="-233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d-ID" sz="1600" spc="25" dirty="0">
                          <a:effectLst/>
                        </a:rPr>
                        <a:t>pemilihan media, strategi, pengelolaan kelas dan sumber sesuai dengan kebutuhan siswa dan atau tujuan pembelajaran</a:t>
                      </a:r>
                      <a:endParaRPr lang="id-ID" sz="1600" dirty="0">
                        <a:effectLst/>
                      </a:endParaRPr>
                    </a:p>
                    <a:p>
                      <a:pPr marL="342900" lvl="0" indent="-233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d-ID" sz="1600" spc="25" dirty="0">
                          <a:effectLst/>
                        </a:rPr>
                        <a:t>siswa mempunyai kesempatan untuk menunjukkan pemahaman</a:t>
                      </a:r>
                      <a:endParaRPr lang="id-ID" sz="1600" dirty="0">
                        <a:solidFill>
                          <a:srgbClr val="190E1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22" marR="4472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id-ID" sz="1600" spc="25" dirty="0">
                          <a:effectLst/>
                        </a:rPr>
                        <a:t> </a:t>
                      </a:r>
                      <a:endParaRPr lang="id-ID" sz="1600" dirty="0">
                        <a:solidFill>
                          <a:srgbClr val="190E1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22" marR="44722" marT="0" marB="0"/>
                </a:tc>
              </a:tr>
              <a:tr h="1402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spc="25">
                          <a:effectLst/>
                        </a:rPr>
                        <a:t>Menyenangkan</a:t>
                      </a:r>
                      <a:endParaRPr lang="id-ID" sz="1600">
                        <a:solidFill>
                          <a:srgbClr val="190E1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22" marR="44722" marT="0" marB="0"/>
                </a:tc>
                <a:tc>
                  <a:txBody>
                    <a:bodyPr/>
                    <a:lstStyle/>
                    <a:p>
                      <a:pPr marL="342900" lvl="0" indent="-233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d-ID" sz="1600" spc="25" dirty="0">
                          <a:effectLst/>
                        </a:rPr>
                        <a:t>menyelesaikan tugas dalam kelompok</a:t>
                      </a:r>
                      <a:endParaRPr lang="id-ID" sz="1600" dirty="0">
                        <a:effectLst/>
                      </a:endParaRPr>
                    </a:p>
                    <a:p>
                      <a:pPr marL="342900" lvl="0" indent="-233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d-ID" sz="1600" spc="25" dirty="0">
                          <a:effectLst/>
                        </a:rPr>
                        <a:t>mengunakan permainan untuk pemahman dan penguatan konsep</a:t>
                      </a:r>
                      <a:endParaRPr lang="id-ID" sz="1600" dirty="0">
                        <a:effectLst/>
                      </a:endParaRPr>
                    </a:p>
                    <a:p>
                      <a:pPr marL="342900" lvl="0" indent="-233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d-ID" sz="1600" spc="25" dirty="0">
                          <a:effectLst/>
                        </a:rPr>
                        <a:t>melakukan kegiatan bermakna bagi siswa</a:t>
                      </a:r>
                      <a:endParaRPr lang="id-ID" sz="1600" dirty="0">
                        <a:effectLst/>
                      </a:endParaRPr>
                    </a:p>
                    <a:p>
                      <a:pPr marL="342900" lvl="0" indent="-233363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id-ID" sz="1600" spc="25" dirty="0" smtClean="0">
                          <a:effectLst/>
                        </a:rPr>
                        <a:t>menggunaka</a:t>
                      </a:r>
                      <a:r>
                        <a:rPr lang="en-US" sz="1600" spc="25" dirty="0" smtClean="0">
                          <a:effectLst/>
                        </a:rPr>
                        <a:t>n</a:t>
                      </a:r>
                      <a:r>
                        <a:rPr lang="id-ID" sz="1600" spc="25" dirty="0" smtClean="0">
                          <a:effectLst/>
                        </a:rPr>
                        <a:t> </a:t>
                      </a:r>
                      <a:r>
                        <a:rPr lang="id-ID" sz="1600" spc="25" dirty="0">
                          <a:effectLst/>
                        </a:rPr>
                        <a:t>lingkungan sebagai sumber belajar</a:t>
                      </a:r>
                      <a:endParaRPr lang="id-ID" sz="1600" dirty="0">
                        <a:solidFill>
                          <a:srgbClr val="190E1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22" marR="4472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id-ID" sz="1600" spc="25" dirty="0">
                          <a:effectLst/>
                        </a:rPr>
                        <a:t> </a:t>
                      </a:r>
                      <a:endParaRPr lang="id-ID" sz="1600" dirty="0">
                        <a:solidFill>
                          <a:srgbClr val="190E13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722" marR="44722" marT="0" marB="0"/>
                </a:tc>
              </a:tr>
            </a:tbl>
          </a:graphicData>
        </a:graphic>
      </p:graphicFrame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172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966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114800" cy="701040"/>
          </a:xfrm>
        </p:spPr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71800" y="1371600"/>
            <a:ext cx="6172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dirty="0" smtClean="0"/>
              <a:t>	</a:t>
            </a:r>
            <a:r>
              <a:rPr lang="en-US" sz="2400" b="1" dirty="0" smtClean="0">
                <a:solidFill>
                  <a:srgbClr val="FFFF00"/>
                </a:solidFill>
              </a:rPr>
              <a:t>Robert J </a:t>
            </a:r>
            <a:r>
              <a:rPr lang="en-US" sz="2400" b="1" dirty="0" err="1" smtClean="0">
                <a:solidFill>
                  <a:srgbClr val="FFFF00"/>
                </a:solidFill>
              </a:rPr>
              <a:t>Marzano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matematika</a:t>
            </a:r>
            <a:r>
              <a:rPr lang="en-US" sz="2400" dirty="0" smtClean="0"/>
              <a:t> </a:t>
            </a:r>
            <a:r>
              <a:rPr lang="en-US" sz="2400" dirty="0" err="1" smtClean="0"/>
              <a:t>siswa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lima </a:t>
            </a:r>
            <a:r>
              <a:rPr lang="en-US" sz="2400" dirty="0" err="1" smtClean="0"/>
              <a:t>skenario</a:t>
            </a:r>
            <a:r>
              <a:rPr lang="en-US" sz="2400" dirty="0" smtClean="0"/>
              <a:t>. </a:t>
            </a:r>
            <a:endParaRPr lang="en-US" dirty="0" smtClean="0"/>
          </a:p>
          <a:p>
            <a:pPr>
              <a:buFont typeface="Arial" pitchFamily="34" charset="0"/>
              <a:buNone/>
            </a:pPr>
            <a:endParaRPr lang="en-US" sz="24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</a:rPr>
              <a:t>Keefektifan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sekolah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dan</a:t>
            </a:r>
            <a:r>
              <a:rPr lang="en-US" sz="2400" dirty="0" smtClean="0">
                <a:solidFill>
                  <a:srgbClr val="FFFF00"/>
                </a:solidFill>
              </a:rPr>
              <a:t> guru rata-rata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</a:rPr>
              <a:t>Sekolah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tidak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efektif</a:t>
            </a:r>
            <a:r>
              <a:rPr lang="en-US" sz="2400" dirty="0" smtClean="0">
                <a:solidFill>
                  <a:srgbClr val="FFFF00"/>
                </a:solidFill>
              </a:rPr>
              <a:t> – guru </a:t>
            </a:r>
            <a:r>
              <a:rPr lang="en-US" sz="2400" dirty="0" err="1" smtClean="0">
                <a:solidFill>
                  <a:srgbClr val="FFFF00"/>
                </a:solidFill>
              </a:rPr>
              <a:t>tidak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efektif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</a:rPr>
              <a:t>Sekolah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efektif</a:t>
            </a:r>
            <a:r>
              <a:rPr lang="en-US" sz="2400" dirty="0" smtClean="0">
                <a:solidFill>
                  <a:srgbClr val="FFFF00"/>
                </a:solidFill>
              </a:rPr>
              <a:t>  -- guru </a:t>
            </a:r>
            <a:r>
              <a:rPr lang="en-US" sz="2400" dirty="0" err="1" smtClean="0">
                <a:solidFill>
                  <a:srgbClr val="FFFF00"/>
                </a:solidFill>
              </a:rPr>
              <a:t>tidak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efektif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</a:rPr>
              <a:t>Sekolah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efektif</a:t>
            </a:r>
            <a:r>
              <a:rPr lang="en-US" sz="2400" dirty="0" smtClean="0">
                <a:solidFill>
                  <a:srgbClr val="FFFF00"/>
                </a:solidFill>
              </a:rPr>
              <a:t> – guru </a:t>
            </a:r>
            <a:r>
              <a:rPr lang="en-US" sz="2400" dirty="0" err="1" smtClean="0">
                <a:solidFill>
                  <a:srgbClr val="FFFF00"/>
                </a:solidFill>
              </a:rPr>
              <a:t>efektif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dirty="0" err="1" smtClean="0">
                <a:solidFill>
                  <a:srgbClr val="FFFF00"/>
                </a:solidFill>
              </a:rPr>
              <a:t>Sekolah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tidak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efektif</a:t>
            </a:r>
            <a:r>
              <a:rPr lang="en-US" sz="2400" dirty="0" smtClean="0">
                <a:solidFill>
                  <a:srgbClr val="FFFF00"/>
                </a:solidFill>
              </a:rPr>
              <a:t> – guru </a:t>
            </a:r>
            <a:r>
              <a:rPr lang="en-US" sz="2400" dirty="0" err="1" smtClean="0">
                <a:solidFill>
                  <a:srgbClr val="FFFF00"/>
                </a:solidFill>
              </a:rPr>
              <a:t>efektif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" name="Picture 4" descr="robert j marzano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2977116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53753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err="1" smtClean="0"/>
              <a:t>Bagaimana</a:t>
            </a:r>
            <a:r>
              <a:rPr lang="en-US" sz="6000" dirty="0" smtClean="0"/>
              <a:t> </a:t>
            </a:r>
            <a:r>
              <a:rPr lang="en-US" sz="6000" i="1" dirty="0" err="1" smtClean="0"/>
              <a:t>hasilnya</a:t>
            </a:r>
            <a:r>
              <a:rPr lang="en-US" sz="6000" i="1" dirty="0" smtClean="0"/>
              <a:t>?</a:t>
            </a:r>
            <a:endParaRPr lang="en-US" sz="6000" i="1" dirty="0"/>
          </a:p>
        </p:txBody>
      </p:sp>
    </p:spTree>
    <p:extLst>
      <p:ext uri="{BB962C8B-B14F-4D97-AF65-F5344CB8AC3E}">
        <p14:creationId xmlns:p14="http://schemas.microsoft.com/office/powerpoint/2010/main" val="39340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833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507288" cy="5256584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114800" cy="701040"/>
          </a:xfrm>
        </p:spPr>
        <p:txBody>
          <a:bodyPr>
            <a:normAutofit/>
          </a:bodyPr>
          <a:lstStyle/>
          <a:p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81000"/>
            <a:ext cx="4578166" cy="528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robert j marzano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2977116" cy="3733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5867400"/>
            <a:ext cx="8229600" cy="685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smtClean="0">
                <a:latin typeface="A.C.M.E. Explosive" pitchFamily="34" charset="0"/>
              </a:rPr>
              <a:t>Apa yang dapat kita pelajari?</a:t>
            </a:r>
            <a:endParaRPr lang="en-US" sz="4400" dirty="0">
              <a:latin typeface="A.C.M.E. Explosiv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8507288" cy="5184576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784" y="260648"/>
            <a:ext cx="4114800" cy="701040"/>
          </a:xfrm>
        </p:spPr>
        <p:txBody>
          <a:bodyPr>
            <a:normAutofit/>
          </a:bodyPr>
          <a:lstStyle/>
          <a:p>
            <a:r>
              <a:rPr lang="id-ID" sz="3200" dirty="0" smtClean="0"/>
              <a:t>Profil guru</a:t>
            </a:r>
            <a:endParaRPr lang="id-ID" sz="3200" dirty="0"/>
          </a:p>
        </p:txBody>
      </p:sp>
      <p:pic>
        <p:nvPicPr>
          <p:cNvPr id="5" name="Content Placeholder 3" descr="GURU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59832" y="1600200"/>
            <a:ext cx="280831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435280" cy="504056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7784" y="332656"/>
            <a:ext cx="4114800" cy="701040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7620000" cy="70609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id-ID" sz="3600" smtClean="0"/>
              <a:t>Diagnosis Sakitnya Pendidik</a:t>
            </a:r>
            <a:endParaRPr lang="id-ID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68760"/>
            <a:ext cx="7620000" cy="513204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dirty="0"/>
              <a:t>Kusta	: kurang strategi</a:t>
            </a:r>
          </a:p>
          <a:p>
            <a:pPr algn="l"/>
            <a:r>
              <a:rPr lang="id-ID" dirty="0"/>
              <a:t>Kurap	: kurang persiapan</a:t>
            </a:r>
          </a:p>
          <a:p>
            <a:pPr algn="l"/>
            <a:r>
              <a:rPr lang="id-ID" dirty="0" smtClean="0"/>
              <a:t>Demmam: </a:t>
            </a:r>
            <a:r>
              <a:rPr lang="id-ID" dirty="0"/>
              <a:t>ditanya emosi malah menyalahkan murid</a:t>
            </a:r>
          </a:p>
          <a:p>
            <a:pPr algn="l"/>
            <a:r>
              <a:rPr lang="id-ID" dirty="0"/>
              <a:t>THT	</a:t>
            </a:r>
            <a:r>
              <a:rPr lang="id-ID" dirty="0" smtClean="0"/>
              <a:t>: </a:t>
            </a:r>
            <a:r>
              <a:rPr lang="id-ID" dirty="0"/>
              <a:t>tukang hitung transfot</a:t>
            </a:r>
          </a:p>
          <a:p>
            <a:pPr algn="l"/>
            <a:r>
              <a:rPr lang="id-ID" dirty="0" smtClean="0"/>
              <a:t>Hipertensi: </a:t>
            </a:r>
            <a:r>
              <a:rPr lang="id-ID" dirty="0"/>
              <a:t>hiruk persoalan tentang sertifikasi</a:t>
            </a:r>
          </a:p>
          <a:p>
            <a:pPr algn="l"/>
            <a:r>
              <a:rPr lang="id-ID" dirty="0"/>
              <a:t>Kudis	: kurang disiplin</a:t>
            </a:r>
          </a:p>
          <a:p>
            <a:pPr algn="l"/>
            <a:r>
              <a:rPr lang="id-ID" dirty="0"/>
              <a:t>Asthma	: asal masuk</a:t>
            </a:r>
          </a:p>
          <a:p>
            <a:pPr algn="l"/>
            <a:r>
              <a:rPr lang="id-ID" dirty="0"/>
              <a:t>Asam </a:t>
            </a:r>
            <a:r>
              <a:rPr lang="id-ID" dirty="0" smtClean="0"/>
              <a:t>urat::</a:t>
            </a:r>
            <a:r>
              <a:rPr lang="id-ID" dirty="0"/>
              <a:t>asal mengajar kurang akurat</a:t>
            </a:r>
          </a:p>
          <a:p>
            <a:pPr algn="l"/>
            <a:r>
              <a:rPr lang="id-ID" dirty="0"/>
              <a:t>Stroke	: suka terlambat rupanya kebiasaan</a:t>
            </a:r>
          </a:p>
          <a:p>
            <a:pPr algn="l"/>
            <a:r>
              <a:rPr lang="id-ID" dirty="0"/>
              <a:t>Batuk	: banyak alasan tidak masuk</a:t>
            </a:r>
          </a:p>
          <a:p>
            <a:pPr algn="l"/>
            <a:r>
              <a:rPr lang="id-ID" dirty="0"/>
              <a:t>Mabok	: mau bekerja untuk kepala</a:t>
            </a:r>
          </a:p>
          <a:p>
            <a:endParaRPr lang="id-ID" dirty="0"/>
          </a:p>
          <a:p>
            <a:pPr algn="l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09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064895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006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8568952" cy="5328592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114800" cy="701040"/>
          </a:xfrm>
        </p:spPr>
        <p:txBody>
          <a:bodyPr>
            <a:normAutofit/>
          </a:bodyPr>
          <a:lstStyle/>
          <a:p>
            <a:r>
              <a:rPr lang="id-ID" sz="3200" dirty="0" smtClean="0"/>
              <a:t>Guru ideal????</a:t>
            </a:r>
            <a:endParaRPr lang="id-ID" sz="3200" dirty="0"/>
          </a:p>
        </p:txBody>
      </p:sp>
      <p:pic>
        <p:nvPicPr>
          <p:cNvPr id="5" name="Content Placeholder 5" descr="GURU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4992" y="1600200"/>
            <a:ext cx="306441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873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84887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653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8229600" cy="5256584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55776" y="116632"/>
            <a:ext cx="4114800" cy="701040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339752" y="83127"/>
            <a:ext cx="4419600" cy="91440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z="4400" smtClean="0">
                <a:solidFill>
                  <a:srgbClr val="FFFF00"/>
                </a:solidFill>
                <a:latin typeface="CartoonDemiBold" pitchFamily="2" charset="0"/>
              </a:rPr>
              <a:t>DO YOU KNOW ? *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14800" y="836712"/>
            <a:ext cx="4648200" cy="48020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3200" dirty="0" smtClean="0">
              <a:solidFill>
                <a:srgbClr val="FFCC00"/>
              </a:solidFill>
              <a:latin typeface="Arial Narrow" pitchFamily="34" charset="0"/>
            </a:endParaRPr>
          </a:p>
          <a:p>
            <a:endParaRPr lang="id-ID" sz="3200" dirty="0">
              <a:solidFill>
                <a:srgbClr val="FFCC00"/>
              </a:solidFill>
              <a:latin typeface="Arial Narrow" pitchFamily="34" charset="0"/>
            </a:endParaRPr>
          </a:p>
          <a:p>
            <a:r>
              <a:rPr lang="id-ID" sz="3200" dirty="0" smtClean="0">
                <a:solidFill>
                  <a:srgbClr val="FFCC00"/>
                </a:solidFill>
                <a:latin typeface="Arial Narrow" pitchFamily="34" charset="0"/>
              </a:rPr>
              <a:t>Jumlah sel otak manusia : 200 milyar,</a:t>
            </a:r>
          </a:p>
          <a:p>
            <a:r>
              <a:rPr lang="id-ID" sz="3200" dirty="0" smtClean="0">
                <a:solidFill>
                  <a:srgbClr val="FFCC00"/>
                </a:solidFill>
                <a:latin typeface="Arial Narrow" pitchFamily="34" charset="0"/>
              </a:rPr>
              <a:t>Otak dapat mengingat 100 milyar bit informasi (= 500 ensiklopedia),</a:t>
            </a:r>
          </a:p>
          <a:p>
            <a:r>
              <a:rPr lang="id-ID" sz="3200" dirty="0" smtClean="0">
                <a:solidFill>
                  <a:srgbClr val="FFCC00"/>
                </a:solidFill>
                <a:latin typeface="Arial Narrow" pitchFamily="34" charset="0"/>
              </a:rPr>
              <a:t>Kecepatan berpikir &gt; 300 mil/jam &gt; kereta tercepat,</a:t>
            </a:r>
          </a:p>
          <a:p>
            <a:r>
              <a:rPr lang="id-ID" sz="3200" dirty="0" smtClean="0">
                <a:solidFill>
                  <a:srgbClr val="FFCC00"/>
                </a:solidFill>
                <a:latin typeface="Arial Narrow" pitchFamily="34" charset="0"/>
              </a:rPr>
              <a:t>Rata</a:t>
            </a:r>
            <a:r>
              <a:rPr lang="id-ID" sz="3200" u="sng" baseline="30000" dirty="0" smtClean="0">
                <a:solidFill>
                  <a:srgbClr val="FFCC00"/>
                </a:solidFill>
                <a:latin typeface="Arial Narrow" pitchFamily="34" charset="0"/>
              </a:rPr>
              <a:t>2</a:t>
            </a:r>
            <a:r>
              <a:rPr lang="id-ID" sz="3200" dirty="0" smtClean="0">
                <a:solidFill>
                  <a:srgbClr val="FFCC00"/>
                </a:solidFill>
                <a:latin typeface="Arial Narrow" pitchFamily="34" charset="0"/>
              </a:rPr>
              <a:t> jumlah pikiran manusia dalam 24 jam adalah 4000.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0" y="5638800"/>
            <a:ext cx="3810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id-ID" sz="2000" b="1">
                <a:solidFill>
                  <a:schemeClr val="bg1"/>
                </a:solidFill>
              </a:rPr>
              <a:t>* Hasil penelitian Prof. Isaac Asimov dalam buku The Brain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8600" y="5562600"/>
            <a:ext cx="449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</a:pPr>
            <a:endParaRPr lang="id-ID" sz="28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298</TotalTime>
  <Words>570</Words>
  <Application>Microsoft Office PowerPoint</Application>
  <PresentationFormat>On-screen Show (4:3)</PresentationFormat>
  <Paragraphs>133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BlackTie</vt:lpstr>
      <vt:lpstr>         pembelajaran AKTIF,kreatif, efektif dan menyenangkan di sd  unik ambarwati pgsd fip uny</vt:lpstr>
      <vt:lpstr>PowerPoint Presentation</vt:lpstr>
      <vt:lpstr>PowerPoint Presentation</vt:lpstr>
      <vt:lpstr>Profil guru</vt:lpstr>
      <vt:lpstr>PowerPoint Presentation</vt:lpstr>
      <vt:lpstr>PowerPoint Presentation</vt:lpstr>
      <vt:lpstr>Guru ideal????</vt:lpstr>
      <vt:lpstr>PowerPoint Presentation</vt:lpstr>
      <vt:lpstr>PowerPoint Presentation</vt:lpstr>
      <vt:lpstr>PowerPoint Presentation</vt:lpstr>
      <vt:lpstr>Perhatikan Pernyataan Ini</vt:lpstr>
      <vt:lpstr>PowerPoint Presentation</vt:lpstr>
      <vt:lpstr>PowerPoint Presentation</vt:lpstr>
      <vt:lpstr>PowerPoint Presentation</vt:lpstr>
      <vt:lpstr>Quote </vt:lpstr>
      <vt:lpstr>PowerPoint Presentation</vt:lpstr>
      <vt:lpstr>diskusi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 Hardianto</dc:creator>
  <cp:lastModifiedBy>Deni Hardianto</cp:lastModifiedBy>
  <cp:revision>22</cp:revision>
  <dcterms:created xsi:type="dcterms:W3CDTF">2014-12-08T19:11:19Z</dcterms:created>
  <dcterms:modified xsi:type="dcterms:W3CDTF">2015-08-21T03:12:23Z</dcterms:modified>
</cp:coreProperties>
</file>