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C1C14-E281-4C84-B9EE-595113FD8AE5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C327C-729C-41D8-9D7C-7A01D1516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02DA26-2DB7-452E-A069-F5149489D72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8D8EF9-55FA-4154-8CD6-FE2813DA8C1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85AFF6-6498-4647-B576-C95DFC3F9CBE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776190-35D2-46B6-8FB1-F9F4503EE10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99814B-A832-4628-BFDE-D6CA5F7C7A6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EE0B4E-28F4-47D4-B4D3-172946D9280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47FA4D-ED4C-41B7-9E91-EADB25611DC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92E5A-E5EC-4934-99F2-03FFB3C94F7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A59BFB-8591-4167-B93B-A5A27511F030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182D22-D0D3-4288-938B-B005562E759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76C00C-F383-462D-BAF3-0AEAA5D10D5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A5766B-0B42-4CC0-8942-743631129FD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32A51B-34FF-44AE-BC5F-8AD6172252E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5D728F-E81B-41F5-974C-E45C2A0FB323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FB798E-BF76-4F2B-B830-904E61B80F5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B32BEA-6CAD-423C-B477-7F2A908C8BA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CD8C3E-313C-4E4B-86FE-EEA56976054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430A4-C139-4792-9AF0-D61E17CE57A3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7D7E-E2FE-4522-9754-DD9F180BC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430A4-C139-4792-9AF0-D61E17CE57A3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7D7E-E2FE-4522-9754-DD9F180BC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430A4-C139-4792-9AF0-D61E17CE57A3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7D7E-E2FE-4522-9754-DD9F180BC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16922-A4DD-4A80-9AD1-24A7932E9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84950-D6A9-4742-A1FD-39958B8B1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430A4-C139-4792-9AF0-D61E17CE57A3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7D7E-E2FE-4522-9754-DD9F180BC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430A4-C139-4792-9AF0-D61E17CE57A3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7D7E-E2FE-4522-9754-DD9F180BC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430A4-C139-4792-9AF0-D61E17CE57A3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7D7E-E2FE-4522-9754-DD9F180BC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430A4-C139-4792-9AF0-D61E17CE57A3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7D7E-E2FE-4522-9754-DD9F180BC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430A4-C139-4792-9AF0-D61E17CE57A3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7D7E-E2FE-4522-9754-DD9F180BC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430A4-C139-4792-9AF0-D61E17CE57A3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7D7E-E2FE-4522-9754-DD9F180BC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430A4-C139-4792-9AF0-D61E17CE57A3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7D7E-E2FE-4522-9754-DD9F180BC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430A4-C139-4792-9AF0-D61E17CE57A3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7D7E-E2FE-4522-9754-DD9F180BC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430A4-C139-4792-9AF0-D61E17CE57A3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67D7E-E2FE-4522-9754-DD9F180BC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Je5mW0gvZEWjUAzVaJzbkF;_ylu=X3oDMTBjb3ZrYjNkBHBvcwM0BHNlYwNzcg--/SIG=1ff7t67tf/EXP=1157092404/**http:/images.search.yahoo.com/search/images/view?back=http://images.search.yahoo.com/search/images?p=computer&amp;ei=UTF-8&amp;fr=FP-tab-img-t-t410&amp;x=wrt&amp;w=720&amp;h=864&amp;imgurl=www.folk-art.com/images/BAY%20TECH/computer.jpg&amp;rurl=http://folk-art.com/images/BAY%20TECH&amp;size=138.1kB&amp;name=computer.jpg&amp;p=computer&amp;type=jpeg&amp;no=4&amp;tt=10,771,849&amp;oid=92b912c5df38b0f0&amp;ei=UTF-8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gif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4"/>
          <p:cNvSpPr>
            <a:spLocks noChangeArrowheads="1" noChangeShapeType="1" noTextEdit="1"/>
          </p:cNvSpPr>
          <p:nvPr/>
        </p:nvSpPr>
        <p:spPr bwMode="auto">
          <a:xfrm>
            <a:off x="1752600" y="2667000"/>
            <a:ext cx="5486400" cy="1027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MEDIA PENDIDIKAN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solidFill>
                  <a:srgbClr val="FFFF00"/>
                </a:solidFill>
              </a:rPr>
              <a:t>KLASIFIKASI ALAT BANTU/MEDIA</a:t>
            </a:r>
            <a:br>
              <a:rPr lang="en-US" sz="2800" smtClean="0">
                <a:solidFill>
                  <a:srgbClr val="FFFF00"/>
                </a:solidFill>
              </a:rPr>
            </a:br>
            <a:r>
              <a:rPr lang="en-US" sz="2400" smtClean="0">
                <a:solidFill>
                  <a:srgbClr val="FFFF00"/>
                </a:solidFill>
              </a:rPr>
              <a:t>(ANDERSON)</a:t>
            </a:r>
            <a:r>
              <a:rPr lang="en-US" sz="2800" smtClean="0">
                <a:solidFill>
                  <a:srgbClr val="FFFF00"/>
                </a:solidFill>
              </a:rPr>
              <a:t> </a:t>
            </a:r>
            <a:endParaRPr lang="en-US" sz="3600" smtClean="0">
              <a:solidFill>
                <a:srgbClr val="FFFF00"/>
              </a:solidFill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8"/>
            <a:ext cx="44958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FF9933"/>
                </a:solidFill>
                <a:latin typeface="Franklin Gothic Medium" pitchFamily="34" charset="0"/>
              </a:rPr>
              <a:t>AUDIO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FF9933"/>
                </a:solidFill>
                <a:latin typeface="Franklin Gothic Medium" pitchFamily="34" charset="0"/>
              </a:rPr>
              <a:t>CETAK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FF9933"/>
                </a:solidFill>
                <a:latin typeface="Franklin Gothic Medium" pitchFamily="34" charset="0"/>
              </a:rPr>
              <a:t>AUDIO CETAK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FF9933"/>
                </a:solidFill>
                <a:latin typeface="Franklin Gothic Medium" pitchFamily="34" charset="0"/>
              </a:rPr>
              <a:t>PROYEKSI VISUAL DIAM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FF9933"/>
                </a:solidFill>
                <a:latin typeface="Franklin Gothic Medium" pitchFamily="34" charset="0"/>
              </a:rPr>
              <a:t>PROYEKSI VISUAL DENGAN SUARA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FF9933"/>
                </a:solidFill>
                <a:latin typeface="Franklin Gothic Medium" pitchFamily="34" charset="0"/>
              </a:rPr>
              <a:t>VISUAL GERAK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FF9933"/>
                </a:solidFill>
                <a:latin typeface="Franklin Gothic Medium" pitchFamily="34" charset="0"/>
              </a:rPr>
              <a:t>AUDIO VISUAL GERAK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FF9933"/>
                </a:solidFill>
                <a:latin typeface="Franklin Gothic Medium" pitchFamily="34" charset="0"/>
              </a:rPr>
              <a:t>OBJEK/BENDA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FF9933"/>
                </a:solidFill>
                <a:latin typeface="Franklin Gothic Medium" pitchFamily="34" charset="0"/>
              </a:rPr>
              <a:t>SUMBER MANUSIA &amp; LINGKUNGAN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u="sng" smtClean="0">
                <a:solidFill>
                  <a:srgbClr val="FF9933"/>
                </a:solidFill>
                <a:latin typeface="Franklin Gothic Medium" pitchFamily="34" charset="0"/>
              </a:rPr>
              <a:t>KOMPUTER</a:t>
            </a:r>
          </a:p>
        </p:txBody>
      </p:sp>
      <p:pic>
        <p:nvPicPr>
          <p:cNvPr id="30725" name="Picture 6" descr="C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81575" y="1676400"/>
            <a:ext cx="11811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7" descr="ko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2575" y="2828925"/>
            <a:ext cx="17145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8" descr="TV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24575" y="4162425"/>
            <a:ext cx="11715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Picture 9" descr="kase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92875" y="1866900"/>
            <a:ext cx="8223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" decel="100000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" decel="100000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" fill="hold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" fill="hold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92" decel="100000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92" decel="100000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192" fill="hold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192" fill="hold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92" decel="100000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192" decel="100000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192" fill="hold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192" fill="hold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92" decel="100000"/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192" decel="100000"/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192" fill="hold"/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192" fill="hold"/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92" decel="100000"/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192" decel="100000"/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192" fill="hold"/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192" fill="hold"/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92" decel="100000"/>
                                        <p:tgtEl>
                                          <p:spTgt spid="73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192" decel="100000"/>
                                        <p:tgtEl>
                                          <p:spTgt spid="73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192" fill="hold"/>
                                        <p:tgtEl>
                                          <p:spTgt spid="73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192" fill="hold"/>
                                        <p:tgtEl>
                                          <p:spTgt spid="73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92" decel="100000"/>
                                        <p:tgtEl>
                                          <p:spTgt spid="73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192" decel="100000"/>
                                        <p:tgtEl>
                                          <p:spTgt spid="73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192" fill="hold"/>
                                        <p:tgtEl>
                                          <p:spTgt spid="73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192" fill="hold"/>
                                        <p:tgtEl>
                                          <p:spTgt spid="73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92" decel="100000"/>
                                        <p:tgtEl>
                                          <p:spTgt spid="737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192" decel="100000"/>
                                        <p:tgtEl>
                                          <p:spTgt spid="737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7" dur="192" fill="hold"/>
                                        <p:tgtEl>
                                          <p:spTgt spid="737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192" fill="hold"/>
                                        <p:tgtEl>
                                          <p:spTgt spid="737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92" decel="100000"/>
                                        <p:tgtEl>
                                          <p:spTgt spid="737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192" decel="100000"/>
                                        <p:tgtEl>
                                          <p:spTgt spid="737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8" dur="192" fill="hold"/>
                                        <p:tgtEl>
                                          <p:spTgt spid="737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192" fill="hold"/>
                                        <p:tgtEl>
                                          <p:spTgt spid="737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92" decel="100000"/>
                                        <p:tgtEl>
                                          <p:spTgt spid="737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192" decel="100000"/>
                                        <p:tgtEl>
                                          <p:spTgt spid="737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9" dur="192" fill="hold"/>
                                        <p:tgtEl>
                                          <p:spTgt spid="737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1" dur="192" fill="hold"/>
                                        <p:tgtEl>
                                          <p:spTgt spid="737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 tmFilter="0, 0; .2, .5; .8, .5; 1, 0"/>
                                        <p:tgtEl>
                                          <p:spTgt spid="737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1000" autoRev="1" fill="hold"/>
                                        <p:tgtEl>
                                          <p:spTgt spid="737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ln>
            <a:solidFill>
              <a:schemeClr val="folHlink"/>
            </a:solidFill>
          </a:ln>
        </p:spPr>
        <p:txBody>
          <a:bodyPr>
            <a:normAutofit fontScale="90000"/>
          </a:bodyPr>
          <a:lstStyle/>
          <a:p>
            <a:r>
              <a:rPr lang="en-US" sz="4000" smtClean="0">
                <a:solidFill>
                  <a:schemeClr val="bg1"/>
                </a:solidFill>
                <a:latin typeface="Berlin Sans FB" pitchFamily="34" charset="0"/>
              </a:rPr>
              <a:t>Beberapa Jenis Media Pembelajaran </a:t>
            </a:r>
            <a:br>
              <a:rPr lang="en-US" sz="4000" smtClean="0">
                <a:solidFill>
                  <a:schemeClr val="bg1"/>
                </a:solidFill>
                <a:latin typeface="Berlin Sans FB" pitchFamily="34" charset="0"/>
              </a:rPr>
            </a:br>
            <a:r>
              <a:rPr lang="en-US" sz="4000" smtClean="0">
                <a:solidFill>
                  <a:schemeClr val="bg1"/>
                </a:solidFill>
                <a:latin typeface="Berlin Sans FB" pitchFamily="34" charset="0"/>
              </a:rPr>
              <a:t>di PAUD/ SD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4038600" cy="3810000"/>
          </a:xfrm>
          <a:ln>
            <a:solidFill>
              <a:srgbClr val="FF0000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US" sz="3600" smtClean="0"/>
              <a:t>	</a:t>
            </a:r>
            <a:r>
              <a:rPr lang="en-US" sz="2800" smtClean="0">
                <a:solidFill>
                  <a:schemeClr val="folHlink"/>
                </a:solidFill>
              </a:rPr>
              <a:t>Media Pembelajaran Tanpa Proyeksi</a:t>
            </a:r>
          </a:p>
          <a:p>
            <a:r>
              <a:rPr lang="en-US" sz="2400" smtClean="0">
                <a:solidFill>
                  <a:srgbClr val="FFFF00"/>
                </a:solidFill>
              </a:rPr>
              <a:t>Papan tulis</a:t>
            </a:r>
          </a:p>
          <a:p>
            <a:r>
              <a:rPr lang="en-US" sz="2400" smtClean="0">
                <a:solidFill>
                  <a:srgbClr val="FFFF00"/>
                </a:solidFill>
              </a:rPr>
              <a:t>Papan tempel</a:t>
            </a:r>
          </a:p>
          <a:p>
            <a:r>
              <a:rPr lang="en-US" sz="2400" smtClean="0">
                <a:solidFill>
                  <a:srgbClr val="FFFF00"/>
                </a:solidFill>
              </a:rPr>
              <a:t>Poster</a:t>
            </a:r>
          </a:p>
          <a:p>
            <a:r>
              <a:rPr lang="en-US" sz="2400" smtClean="0">
                <a:solidFill>
                  <a:srgbClr val="FFFF00"/>
                </a:solidFill>
              </a:rPr>
              <a:t>Kartun</a:t>
            </a:r>
          </a:p>
          <a:p>
            <a:r>
              <a:rPr lang="en-US" sz="2400" smtClean="0">
                <a:solidFill>
                  <a:srgbClr val="FFFF00"/>
                </a:solidFill>
              </a:rPr>
              <a:t>Gambar mati</a:t>
            </a:r>
          </a:p>
          <a:p>
            <a:r>
              <a:rPr lang="en-US" sz="2400" smtClean="0">
                <a:solidFill>
                  <a:srgbClr val="FFFF00"/>
                </a:solidFill>
              </a:rPr>
              <a:t>Gambar seri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4572000" y="2027238"/>
            <a:ext cx="4038600" cy="39163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/>
              <a:t>	</a:t>
            </a:r>
            <a:r>
              <a:rPr lang="en-US" sz="3000">
                <a:solidFill>
                  <a:schemeClr val="folHlink"/>
                </a:solidFill>
              </a:rPr>
              <a:t>Media Pembelajaran Tiga Demensi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rgbClr val="FFFF00"/>
                </a:solidFill>
              </a:rPr>
              <a:t>Model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rgbClr val="FFFF00"/>
                </a:solidFill>
              </a:rPr>
              <a:t>Benda Asli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rgbClr val="FFFF00"/>
                </a:solidFill>
              </a:rPr>
              <a:t>Specimen (contoh)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rgbClr val="FFFF00"/>
                </a:solidFill>
              </a:rPr>
              <a:t>Mock- Up (alat tiruan)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rgbClr val="FFFF00"/>
                </a:solidFill>
              </a:rPr>
              <a:t>Diorama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rgbClr val="FFFF00"/>
                </a:solidFill>
              </a:rPr>
              <a:t>Boneka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rgbClr val="FFFF00"/>
                </a:solidFill>
              </a:rPr>
              <a:t>Topeng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228600" y="5638800"/>
            <a:ext cx="4038600" cy="833438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rgbClr val="FFFF00"/>
                </a:solidFill>
              </a:rPr>
              <a:t>A-P-E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8"/>
          <p:cNvSpPr>
            <a:spLocks noChangeArrowheads="1"/>
          </p:cNvSpPr>
          <p:nvPr/>
        </p:nvSpPr>
        <p:spPr bwMode="auto">
          <a:xfrm>
            <a:off x="4597400" y="1447800"/>
            <a:ext cx="4191000" cy="4572000"/>
          </a:xfrm>
          <a:prstGeom prst="wedgeEllipseCallout">
            <a:avLst>
              <a:gd name="adj1" fmla="val -105907"/>
              <a:gd name="adj2" fmla="val 5555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id-ID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smtClean="0">
                <a:solidFill>
                  <a:srgbClr val="66FF33"/>
                </a:solidFill>
              </a:rPr>
              <a:t>Pertimbangan </a:t>
            </a:r>
            <a:br>
              <a:rPr lang="en-US" sz="3600" smtClean="0">
                <a:solidFill>
                  <a:srgbClr val="66FF33"/>
                </a:solidFill>
              </a:rPr>
            </a:br>
            <a:r>
              <a:rPr lang="en-US" sz="3600" smtClean="0">
                <a:solidFill>
                  <a:srgbClr val="66FF33"/>
                </a:solidFill>
              </a:rPr>
              <a:t>PEMILIHAN MEDIA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8"/>
            <a:ext cx="38862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FFFF00"/>
                </a:solidFill>
              </a:rPr>
              <a:t>TUJUAN PEMBELAJARAN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FFFF00"/>
                </a:solidFill>
              </a:rPr>
              <a:t>KEEFEKTIFAN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FFFF00"/>
                </a:solidFill>
              </a:rPr>
              <a:t>PESERTA DIDIK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FFFF00"/>
                </a:solidFill>
              </a:rPr>
              <a:t>KETERSEDIAAN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FFFF00"/>
                </a:solidFill>
              </a:rPr>
              <a:t>KUALITAS TEKNIS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FFFF00"/>
                </a:solidFill>
              </a:rPr>
              <a:t>BIAYA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FFFF00"/>
                </a:solidFill>
              </a:rPr>
              <a:t>FLEKSIBILITAS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FFFF00"/>
                </a:solidFill>
              </a:rPr>
              <a:t>KENYAMANAN / AMAN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FFFF00"/>
                </a:solidFill>
              </a:rPr>
              <a:t>KEMAMPUAN PENGGUNA</a:t>
            </a:r>
          </a:p>
        </p:txBody>
      </p:sp>
      <p:pic>
        <p:nvPicPr>
          <p:cNvPr id="32773" name="Picture 4" descr="C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14975" y="1854200"/>
            <a:ext cx="11811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5" descr="ko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95975" y="2905125"/>
            <a:ext cx="17145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Picture 6" descr="TV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4391025"/>
            <a:ext cx="11715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6" name="Picture 7" descr="kase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73875" y="1981200"/>
            <a:ext cx="8223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  <a:solidFill>
            <a:srgbClr val="000066"/>
          </a:solidFill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Perencanaan media yang efektif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657600" y="1905000"/>
            <a:ext cx="4800600" cy="3611563"/>
          </a:xfrm>
        </p:spPr>
        <p:txBody>
          <a:bodyPr/>
          <a:lstStyle/>
          <a:p>
            <a:pPr eaLnBrk="1" hangingPunct="1"/>
            <a:r>
              <a:rPr lang="en-US" sz="2000" smtClean="0">
                <a:solidFill>
                  <a:srgbClr val="FFFF00"/>
                </a:solidFill>
              </a:rPr>
              <a:t>Menganalisa karateristik umum</a:t>
            </a:r>
          </a:p>
          <a:p>
            <a:pPr eaLnBrk="1" hangingPunct="1"/>
            <a:r>
              <a:rPr lang="en-US" sz="2000" smtClean="0">
                <a:solidFill>
                  <a:srgbClr val="FFFF00"/>
                </a:solidFill>
              </a:rPr>
              <a:t>Merumuskan tujuan pengajaran</a:t>
            </a:r>
          </a:p>
          <a:p>
            <a:pPr eaLnBrk="1" hangingPunct="1"/>
            <a:r>
              <a:rPr lang="en-US" sz="2000" smtClean="0">
                <a:solidFill>
                  <a:srgbClr val="FFFF00"/>
                </a:solidFill>
              </a:rPr>
              <a:t>Memilih, memodifikasi dan mengembangkan materi dan media yang tepat.</a:t>
            </a:r>
          </a:p>
          <a:p>
            <a:pPr eaLnBrk="1" hangingPunct="1"/>
            <a:r>
              <a:rPr lang="en-US" sz="2000" smtClean="0">
                <a:solidFill>
                  <a:srgbClr val="FFFF00"/>
                </a:solidFill>
              </a:rPr>
              <a:t>Mengunakan materi dan media</a:t>
            </a:r>
          </a:p>
          <a:p>
            <a:pPr eaLnBrk="1" hangingPunct="1"/>
            <a:r>
              <a:rPr lang="en-US" sz="2000" smtClean="0">
                <a:solidFill>
                  <a:srgbClr val="FFFF00"/>
                </a:solidFill>
              </a:rPr>
              <a:t>Meminta umpan balik dari siswa</a:t>
            </a:r>
          </a:p>
          <a:p>
            <a:pPr eaLnBrk="1" hangingPunct="1"/>
            <a:r>
              <a:rPr lang="en-US" sz="2000" smtClean="0">
                <a:solidFill>
                  <a:srgbClr val="FFFF00"/>
                </a:solidFill>
              </a:rPr>
              <a:t>Mengevaluasi proses balajar</a:t>
            </a:r>
          </a:p>
        </p:txBody>
      </p:sp>
      <p:pic>
        <p:nvPicPr>
          <p:cNvPr id="33796" name="Picture 7" descr="APROGR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810000"/>
            <a:ext cx="22860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AutoShape 7"/>
          <p:cNvSpPr>
            <a:spLocks noChangeArrowheads="1"/>
          </p:cNvSpPr>
          <p:nvPr/>
        </p:nvSpPr>
        <p:spPr bwMode="auto">
          <a:xfrm>
            <a:off x="914400" y="2133600"/>
            <a:ext cx="1371600" cy="990600"/>
          </a:xfrm>
          <a:prstGeom prst="cloudCallout">
            <a:avLst>
              <a:gd name="adj1" fmla="val -33912"/>
              <a:gd name="adj2" fmla="val 123556"/>
            </a:avLst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/>
              <a:t>Segala sesuatu terencana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3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34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34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34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nimBg="1"/>
      <p:bldP spid="6349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11"/>
          <p:cNvSpPr>
            <a:spLocks noChangeArrowheads="1"/>
          </p:cNvSpPr>
          <p:nvPr/>
        </p:nvSpPr>
        <p:spPr bwMode="auto">
          <a:xfrm>
            <a:off x="4191000" y="1600200"/>
            <a:ext cx="2819400" cy="4191000"/>
          </a:xfrm>
          <a:prstGeom prst="wedgeRoundRectCallout">
            <a:avLst>
              <a:gd name="adj1" fmla="val 58727"/>
              <a:gd name="adj2" fmla="val -6856"/>
              <a:gd name="adj3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id-ID"/>
          </a:p>
        </p:txBody>
      </p:sp>
      <p:sp>
        <p:nvSpPr>
          <p:cNvPr id="34819" name="AutoShape 2"/>
          <p:cNvSpPr>
            <a:spLocks noChangeArrowheads="1"/>
          </p:cNvSpPr>
          <p:nvPr/>
        </p:nvSpPr>
        <p:spPr bwMode="auto">
          <a:xfrm>
            <a:off x="304800" y="304800"/>
            <a:ext cx="8229600" cy="12192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FF9933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solidFill>
                  <a:srgbClr val="000000"/>
                </a:solidFill>
              </a:rPr>
              <a:t>Prinsip psikologi dalam pemilihan dan penggunaan media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46238"/>
            <a:ext cx="42672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FFFF00"/>
                </a:solidFill>
              </a:rPr>
              <a:t>Motivasi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FFFF00"/>
                </a:solidFill>
              </a:rPr>
              <a:t>Perbedaan individual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FFFF00"/>
                </a:solidFill>
              </a:rPr>
              <a:t>Tujuan pembelajaran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FFFF00"/>
                </a:solidFill>
              </a:rPr>
              <a:t>Organisasi isi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FFFF00"/>
                </a:solidFill>
              </a:rPr>
              <a:t>Persiapan sebelum belajar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FFFF00"/>
                </a:solidFill>
              </a:rPr>
              <a:t>Emosi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FFFF00"/>
                </a:solidFill>
              </a:rPr>
              <a:t>Partisipasi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FFFF00"/>
                </a:solidFill>
              </a:rPr>
              <a:t>Umpan balik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FFFF00"/>
                </a:solidFill>
              </a:rPr>
              <a:t>Penguatan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FFFF00"/>
                </a:solidFill>
              </a:rPr>
              <a:t>Latihan dan pengulangan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FFFF00"/>
                </a:solidFill>
              </a:rPr>
              <a:t>penerapan</a:t>
            </a:r>
          </a:p>
        </p:txBody>
      </p:sp>
      <p:pic>
        <p:nvPicPr>
          <p:cNvPr id="34823" name="Picture 7" descr="C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81500" y="1857375"/>
            <a:ext cx="11811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4" name="Picture 8" descr="ko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38700" y="2981325"/>
            <a:ext cx="17145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5" name="Picture 9" descr="TV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81625" y="4419600"/>
            <a:ext cx="11715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6" name="Picture 10" descr="kase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30875" y="1866900"/>
            <a:ext cx="8223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5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55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55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55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55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55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55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655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 animBg="1"/>
      <p:bldP spid="6554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Kreteria Pemilihan Media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495800" cy="3581400"/>
          </a:xfrm>
          <a:solidFill>
            <a:schemeClr val="tx1"/>
          </a:solidFill>
        </p:spPr>
        <p:txBody>
          <a:bodyPr/>
          <a:lstStyle/>
          <a:p>
            <a:pPr eaLnBrk="1" hangingPunct="1"/>
            <a:r>
              <a:rPr lang="en-US" sz="2000" smtClean="0">
                <a:solidFill>
                  <a:srgbClr val="66FF33"/>
                </a:solidFill>
              </a:rPr>
              <a:t>Sesuai dengan tujuan yang ingin dicapai</a:t>
            </a:r>
          </a:p>
          <a:p>
            <a:pPr eaLnBrk="1" hangingPunct="1"/>
            <a:r>
              <a:rPr lang="en-US" sz="2000" smtClean="0">
                <a:solidFill>
                  <a:srgbClr val="66FF33"/>
                </a:solidFill>
              </a:rPr>
              <a:t>Tepat untuk mendukung isi pelajaran yang sifatnya fakta, konsep, prinsip, atau generalisasi</a:t>
            </a:r>
          </a:p>
          <a:p>
            <a:pPr eaLnBrk="1" hangingPunct="1"/>
            <a:r>
              <a:rPr lang="en-US" sz="2000" smtClean="0">
                <a:solidFill>
                  <a:srgbClr val="66FF33"/>
                </a:solidFill>
              </a:rPr>
              <a:t>Praktis, luwes, dan bertahan</a:t>
            </a:r>
          </a:p>
          <a:p>
            <a:pPr eaLnBrk="1" hangingPunct="1"/>
            <a:r>
              <a:rPr lang="en-US" sz="2000" smtClean="0">
                <a:solidFill>
                  <a:srgbClr val="66FF33"/>
                </a:solidFill>
              </a:rPr>
              <a:t>Guru terampil menggunakannya</a:t>
            </a:r>
          </a:p>
          <a:p>
            <a:pPr eaLnBrk="1" hangingPunct="1"/>
            <a:r>
              <a:rPr lang="en-US" sz="2000" smtClean="0">
                <a:solidFill>
                  <a:srgbClr val="66FF33"/>
                </a:solidFill>
              </a:rPr>
              <a:t>Pengelompokan sasaran</a:t>
            </a:r>
          </a:p>
          <a:p>
            <a:pPr eaLnBrk="1" hangingPunct="1"/>
            <a:r>
              <a:rPr lang="en-US" sz="2000" smtClean="0">
                <a:solidFill>
                  <a:srgbClr val="66FF33"/>
                </a:solidFill>
              </a:rPr>
              <a:t>Mutu teknis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/>
      <p:bldP spid="67588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AutoShape 2"/>
          <p:cNvSpPr>
            <a:spLocks noChangeArrowheads="1"/>
          </p:cNvSpPr>
          <p:nvPr/>
        </p:nvSpPr>
        <p:spPr bwMode="auto">
          <a:xfrm>
            <a:off x="1295400" y="533400"/>
            <a:ext cx="7848600" cy="5715000"/>
          </a:xfrm>
          <a:prstGeom prst="irregularSeal2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0" y="0"/>
            <a:ext cx="1371600" cy="6858000"/>
          </a:xfrm>
          <a:prstGeom prst="flowChartProcess">
            <a:avLst/>
          </a:prstGeom>
          <a:solidFill>
            <a:srgbClr val="FF99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371600" y="0"/>
            <a:ext cx="7772400" cy="533400"/>
          </a:xfrm>
          <a:prstGeom prst="rect">
            <a:avLst/>
          </a:prstGeom>
          <a:solidFill>
            <a:srgbClr val="000099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FFFF00"/>
                </a:solidFill>
              </a:rPr>
              <a:t>???????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1371600" y="6400800"/>
            <a:ext cx="7772400" cy="457200"/>
          </a:xfrm>
          <a:prstGeom prst="rect">
            <a:avLst/>
          </a:prstGeom>
          <a:solidFill>
            <a:srgbClr val="000099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 flipH="1">
            <a:off x="0" y="533400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6871" name="Picture 7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029200"/>
            <a:ext cx="1371600" cy="13716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79880" name="AutoShape 8"/>
          <p:cNvSpPr>
            <a:spLocks noChangeArrowheads="1"/>
          </p:cNvSpPr>
          <p:nvPr/>
        </p:nvSpPr>
        <p:spPr bwMode="auto">
          <a:xfrm>
            <a:off x="101600" y="0"/>
            <a:ext cx="1143000" cy="457200"/>
          </a:xfrm>
          <a:prstGeom prst="smileyFace">
            <a:avLst>
              <a:gd name="adj" fmla="val 4653"/>
            </a:avLst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0" y="6400800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6874" name="Picture 10" descr="j030052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48600" y="5029200"/>
            <a:ext cx="12954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2667000" y="2695575"/>
            <a:ext cx="51816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</a:rPr>
              <a:t>Bagaimana dengan komputer sebagai </a:t>
            </a:r>
            <a:r>
              <a:rPr lang="en-US" sz="2800" b="1">
                <a:solidFill>
                  <a:srgbClr val="FFFF00"/>
                </a:solidFill>
              </a:rPr>
              <a:t>MEDIA</a:t>
            </a:r>
            <a:r>
              <a:rPr lang="en-US" sz="2800">
                <a:solidFill>
                  <a:srgbClr val="FFFF00"/>
                </a:solidFill>
              </a:rPr>
              <a:t> dan </a:t>
            </a:r>
            <a:r>
              <a:rPr lang="en-US" sz="2800" b="1">
                <a:solidFill>
                  <a:srgbClr val="FFFF00"/>
                </a:solidFill>
              </a:rPr>
              <a:t>PEMANFAATANNYA </a:t>
            </a:r>
            <a:r>
              <a:rPr lang="en-US" sz="2800">
                <a:solidFill>
                  <a:srgbClr val="FFFF00"/>
                </a:solidFill>
              </a:rPr>
              <a:t>dalam pembelajaran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autoRev="1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0" autoRev="1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1000" autoRev="1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autoRev="1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animBg="1"/>
      <p:bldP spid="7988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AutoShape 2"/>
          <p:cNvSpPr>
            <a:spLocks noChangeArrowheads="1"/>
          </p:cNvSpPr>
          <p:nvPr/>
        </p:nvSpPr>
        <p:spPr bwMode="auto">
          <a:xfrm>
            <a:off x="8001000" y="1143000"/>
            <a:ext cx="990600" cy="5410200"/>
          </a:xfrm>
          <a:prstGeom prst="flowChartAlternateProcess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  <a:solidFill>
            <a:srgbClr val="FF9900">
              <a:alpha val="59999"/>
            </a:srgbClr>
          </a:solidFill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99"/>
                </a:solidFill>
                <a:latin typeface="Berlin Sans FB Demi" pitchFamily="34" charset="0"/>
              </a:rPr>
              <a:t>GAYA BELAJAR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514600" y="1700213"/>
            <a:ext cx="2089150" cy="5302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b="1" smtClean="0">
                <a:solidFill>
                  <a:srgbClr val="FFFF00"/>
                </a:solidFill>
              </a:rPr>
              <a:t>Visual</a:t>
            </a:r>
          </a:p>
        </p:txBody>
      </p:sp>
      <p:pic>
        <p:nvPicPr>
          <p:cNvPr id="77829" name="Picture 5" descr="mata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827088" y="1412875"/>
            <a:ext cx="1400175" cy="1287463"/>
          </a:xfrm>
        </p:spPr>
      </p:pic>
      <p:pic>
        <p:nvPicPr>
          <p:cNvPr id="77830" name="Picture 6" descr="telinga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860425" y="3116263"/>
            <a:ext cx="1368425" cy="1158875"/>
          </a:xfrm>
        </p:spPr>
      </p:pic>
      <p:pic>
        <p:nvPicPr>
          <p:cNvPr id="77831" name="Picture 7" descr="tangan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0113" y="4868863"/>
            <a:ext cx="1296987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2286000" y="3500438"/>
            <a:ext cx="2665413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 b="1">
                <a:solidFill>
                  <a:srgbClr val="FFFF00"/>
                </a:solidFill>
              </a:rPr>
              <a:t>Auditory</a:t>
            </a:r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2209800" y="5516563"/>
            <a:ext cx="2665413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 b="1">
                <a:solidFill>
                  <a:srgbClr val="FFFF00"/>
                </a:solidFill>
              </a:rPr>
              <a:t>Tactual</a:t>
            </a:r>
          </a:p>
        </p:txBody>
      </p:sp>
      <p:sp>
        <p:nvSpPr>
          <p:cNvPr id="77834" name="AutoShape 10"/>
          <p:cNvSpPr>
            <a:spLocks noChangeArrowheads="1"/>
          </p:cNvSpPr>
          <p:nvPr/>
        </p:nvSpPr>
        <p:spPr bwMode="auto">
          <a:xfrm>
            <a:off x="4800600" y="1828800"/>
            <a:ext cx="792163" cy="288925"/>
          </a:xfrm>
          <a:prstGeom prst="rightArrow">
            <a:avLst>
              <a:gd name="adj1" fmla="val 50000"/>
              <a:gd name="adj2" fmla="val 685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6019800" y="1371600"/>
            <a:ext cx="14398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9933"/>
                </a:solidFill>
                <a:latin typeface="Cooper Black" pitchFamily="18" charset="0"/>
              </a:rPr>
              <a:t>Film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FF9933"/>
                </a:solidFill>
                <a:latin typeface="Cooper Black" pitchFamily="18" charset="0"/>
              </a:rPr>
              <a:t>Slide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FF9933"/>
                </a:solidFill>
                <a:latin typeface="Cooper Black" pitchFamily="18" charset="0"/>
              </a:rPr>
              <a:t>VCD</a:t>
            </a:r>
          </a:p>
        </p:txBody>
      </p:sp>
      <p:sp>
        <p:nvSpPr>
          <p:cNvPr id="77836" name="AutoShape 12"/>
          <p:cNvSpPr>
            <a:spLocks noChangeArrowheads="1"/>
          </p:cNvSpPr>
          <p:nvPr/>
        </p:nvSpPr>
        <p:spPr bwMode="auto">
          <a:xfrm>
            <a:off x="4876800" y="3644900"/>
            <a:ext cx="792163" cy="288925"/>
          </a:xfrm>
          <a:prstGeom prst="rightArrow">
            <a:avLst>
              <a:gd name="adj1" fmla="val 50000"/>
              <a:gd name="adj2" fmla="val 68544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5943600" y="3276600"/>
            <a:ext cx="1368425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latin typeface="Berlin Sans FB Demi" pitchFamily="34" charset="0"/>
              </a:rPr>
              <a:t>Tape Recorder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latin typeface="Berlin Sans FB Demi" pitchFamily="34" charset="0"/>
              </a:rPr>
              <a:t>Diskusi</a:t>
            </a:r>
          </a:p>
        </p:txBody>
      </p:sp>
      <p:sp>
        <p:nvSpPr>
          <p:cNvPr id="77838" name="AutoShape 14"/>
          <p:cNvSpPr>
            <a:spLocks noChangeArrowheads="1"/>
          </p:cNvSpPr>
          <p:nvPr/>
        </p:nvSpPr>
        <p:spPr bwMode="auto">
          <a:xfrm>
            <a:off x="4800600" y="5661025"/>
            <a:ext cx="792163" cy="288925"/>
          </a:xfrm>
          <a:prstGeom prst="rightArrow">
            <a:avLst>
              <a:gd name="adj1" fmla="val 50000"/>
              <a:gd name="adj2" fmla="val 68544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7839" name="Text Box 15"/>
          <p:cNvSpPr txBox="1">
            <a:spLocks noChangeArrowheads="1"/>
          </p:cNvSpPr>
          <p:nvPr/>
        </p:nvSpPr>
        <p:spPr bwMode="auto">
          <a:xfrm>
            <a:off x="6019800" y="5445125"/>
            <a:ext cx="136842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Model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Ekperimen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7841" name="WordArt 17"/>
          <p:cNvSpPr>
            <a:spLocks noChangeArrowheads="1" noChangeShapeType="1" noTextEdit="1"/>
          </p:cNvSpPr>
          <p:nvPr/>
        </p:nvSpPr>
        <p:spPr bwMode="auto">
          <a:xfrm>
            <a:off x="7340600" y="1143000"/>
            <a:ext cx="457200" cy="541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 Black"/>
              </a:rPr>
              <a:t>}</a:t>
            </a:r>
          </a:p>
        </p:txBody>
      </p:sp>
      <p:sp>
        <p:nvSpPr>
          <p:cNvPr id="77842" name="WordArt 18"/>
          <p:cNvSpPr>
            <a:spLocks noChangeArrowheads="1" noChangeShapeType="1" noTextEdit="1"/>
          </p:cNvSpPr>
          <p:nvPr/>
        </p:nvSpPr>
        <p:spPr bwMode="auto">
          <a:xfrm rot="5400000">
            <a:off x="5924550" y="3524250"/>
            <a:ext cx="5105400" cy="6477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KOMPUTER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77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mph" presetSubtype="0" repeatCount="indefinite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93" dur="30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 tmFilter="0,0; .5, 1; 1, 1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3" dur="2000"/>
                                        <p:tgtEl>
                                          <p:spTgt spid="77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6" dur="2000"/>
                                        <p:tgtEl>
                                          <p:spTgt spid="778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778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4" dur="20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7" dur="2000"/>
                                        <p:tgtEl>
                                          <p:spTgt spid="778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nimBg="1"/>
      <p:bldP spid="77827" grpId="0" animBg="1"/>
      <p:bldP spid="77828" grpId="0" build="p"/>
      <p:bldP spid="77832" grpId="0"/>
      <p:bldP spid="77833" grpId="0"/>
      <p:bldP spid="77834" grpId="0" animBg="1"/>
      <p:bldP spid="77835" grpId="0"/>
      <p:bldP spid="77836" grpId="0" animBg="1"/>
      <p:bldP spid="77837" grpId="0"/>
      <p:bldP spid="77838" grpId="0" animBg="1"/>
      <p:bldP spid="77839" grpId="0" build="allAtOnce"/>
      <p:bldP spid="77841" grpId="0" animBg="1"/>
      <p:bldP spid="778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0"/>
            <a:ext cx="2667000" cy="1143000"/>
          </a:xfrm>
          <a:solidFill>
            <a:srgbClr val="FF9933"/>
          </a:solidFill>
        </p:spPr>
        <p:txBody>
          <a:bodyPr/>
          <a:lstStyle/>
          <a:p>
            <a:pPr eaLnBrk="1" hangingPunct="1"/>
            <a:r>
              <a:rPr lang="en-US" sz="2000" b="1" smtClean="0"/>
              <a:t>PENGALAMAN BELAJAR</a:t>
            </a:r>
            <a:br>
              <a:rPr lang="en-US" sz="2000" b="1" smtClean="0"/>
            </a:br>
            <a:r>
              <a:rPr lang="en-US" sz="2000" b="1" smtClean="0"/>
              <a:t>(GEORGE WILSON)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705100"/>
            <a:ext cx="2667000" cy="1143000"/>
          </a:xfrm>
          <a:solidFill>
            <a:srgbClr val="FF9933"/>
          </a:solidFill>
        </p:spPr>
        <p:txBody>
          <a:bodyPr/>
          <a:lstStyle/>
          <a:p>
            <a:pPr eaLnBrk="1" hangingPunct="1"/>
            <a:r>
              <a:rPr lang="en-US" sz="1800" smtClean="0"/>
              <a:t>82 % MATA</a:t>
            </a:r>
          </a:p>
          <a:p>
            <a:pPr eaLnBrk="1" hangingPunct="1"/>
            <a:r>
              <a:rPr lang="en-US" sz="1800" smtClean="0"/>
              <a:t>12 % TELINGA</a:t>
            </a:r>
          </a:p>
          <a:p>
            <a:pPr eaLnBrk="1" hangingPunct="1"/>
            <a:r>
              <a:rPr lang="en-US" sz="1800" smtClean="0"/>
              <a:t>6 %   LAINNYA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0" y="304800"/>
            <a:ext cx="9144000" cy="946150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Pendapat Ahli yang Melandasi PENGGUNAAN MEDIA DALAM PEMBELAJARAN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3352800" y="2705100"/>
            <a:ext cx="2362200" cy="1219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</a:rPr>
              <a:t>75 % MATA</a:t>
            </a: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</a:rPr>
              <a:t>13 % TELINGA</a:t>
            </a: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</a:rPr>
              <a:t>12 % LAINNYA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3352800" y="1524000"/>
            <a:ext cx="2362200" cy="1112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>
                <a:solidFill>
                  <a:srgbClr val="FF0000"/>
                </a:solidFill>
              </a:rPr>
              <a:t>PENGALAMAN BELAJAR</a:t>
            </a:r>
            <a:br>
              <a:rPr lang="en-US" sz="2000" b="1">
                <a:solidFill>
                  <a:srgbClr val="FF0000"/>
                </a:solidFill>
              </a:rPr>
            </a:br>
            <a:r>
              <a:rPr lang="en-US" sz="2000" b="1">
                <a:solidFill>
                  <a:srgbClr val="FF0000"/>
                </a:solidFill>
              </a:rPr>
              <a:t>(EDGAR DALE)</a:t>
            </a: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6248400" y="1524000"/>
            <a:ext cx="2590800" cy="1143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>
                <a:solidFill>
                  <a:srgbClr val="FFFF00"/>
                </a:solidFill>
              </a:rPr>
              <a:t>PENGALAMAN BELAJAR </a:t>
            </a:r>
            <a:br>
              <a:rPr lang="en-US" sz="2000" b="1">
                <a:solidFill>
                  <a:srgbClr val="FFFF00"/>
                </a:solidFill>
              </a:rPr>
            </a:br>
            <a:r>
              <a:rPr lang="en-US" sz="2000" b="1">
                <a:solidFill>
                  <a:srgbClr val="FFFF00"/>
                </a:solidFill>
              </a:rPr>
              <a:t>(HARGISON,1977)</a:t>
            </a: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6248400" y="2705100"/>
            <a:ext cx="2590800" cy="25146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rgbClr val="FFFF00"/>
                </a:solidFill>
              </a:rPr>
              <a:t>10% DARI YG DIDENGAR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rgbClr val="FFFF00"/>
                </a:solidFill>
              </a:rPr>
              <a:t>50% DARI YG DILIHAT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rgbClr val="FFFF00"/>
                </a:solidFill>
              </a:rPr>
              <a:t>60% DARI YG DIKATAKAN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rgbClr val="FFFF00"/>
                </a:solidFill>
              </a:rPr>
              <a:t>90% DARI YG DILAKUKAN</a:t>
            </a:r>
          </a:p>
        </p:txBody>
      </p:sp>
      <p:sp>
        <p:nvSpPr>
          <p:cNvPr id="43020" name="AutoShape 12"/>
          <p:cNvSpPr>
            <a:spLocks noChangeArrowheads="1"/>
          </p:cNvSpPr>
          <p:nvPr/>
        </p:nvSpPr>
        <p:spPr bwMode="auto">
          <a:xfrm>
            <a:off x="0" y="5181600"/>
            <a:ext cx="9144000" cy="533400"/>
          </a:xfrm>
          <a:prstGeom prst="downArrowCallout">
            <a:avLst>
              <a:gd name="adj1" fmla="val 280000"/>
              <a:gd name="adj2" fmla="val 302143"/>
              <a:gd name="adj3" fmla="val 47394"/>
              <a:gd name="adj4" fmla="val 36458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3021" name="WordArt 13"/>
          <p:cNvSpPr>
            <a:spLocks noChangeArrowheads="1" noChangeShapeType="1" noTextEdit="1"/>
          </p:cNvSpPr>
          <p:nvPr/>
        </p:nvSpPr>
        <p:spPr bwMode="auto">
          <a:xfrm>
            <a:off x="1981200" y="5867400"/>
            <a:ext cx="50768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/>
              </a:rPr>
              <a:t>Media </a:t>
            </a: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/>
              </a:rPr>
              <a:t>Pembelajaran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66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nimBg="1"/>
      <p:bldP spid="43011" grpId="0" build="p" animBg="1"/>
      <p:bldP spid="43013" grpId="0" animBg="1"/>
      <p:bldP spid="43014" grpId="0" animBg="1"/>
      <p:bldP spid="43015" grpId="0" animBg="1"/>
      <p:bldP spid="43016" grpId="0" animBg="1"/>
      <p:bldP spid="430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1143000" y="457200"/>
            <a:ext cx="6858000" cy="838200"/>
          </a:xfrm>
          <a:prstGeom prst="flowChartAlternateProcess">
            <a:avLst/>
          </a:prstGeom>
          <a:gradFill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rgbClr val="080808"/>
                </a:solidFill>
              </a:rPr>
              <a:t>Pengertian Media Pendidikan</a:t>
            </a:r>
            <a:r>
              <a:rPr lang="en-US" smtClean="0"/>
              <a:t> 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191000" y="1524000"/>
            <a:ext cx="4724400" cy="4876800"/>
          </a:xfrm>
        </p:spPr>
        <p:txBody>
          <a:bodyPr/>
          <a:lstStyle/>
          <a:p>
            <a:pPr eaLnBrk="1" hangingPunct="1"/>
            <a:r>
              <a:rPr lang="en-US" sz="2000" smtClean="0">
                <a:solidFill>
                  <a:srgbClr val="FFFF00"/>
                </a:solidFill>
              </a:rPr>
              <a:t>Gagne (1970): media adalah berbagai jenis komponen dalam linkungan siswa yang dapat merangsangnya dalam belajar.</a:t>
            </a:r>
          </a:p>
          <a:p>
            <a:pPr eaLnBrk="1" hangingPunct="1"/>
            <a:r>
              <a:rPr lang="en-US" sz="2000" smtClean="0">
                <a:solidFill>
                  <a:srgbClr val="66FFFF"/>
                </a:solidFill>
              </a:rPr>
              <a:t>Briggs (1970); media adalah segala alat fisik yang dapat menyajikan pesan serta dapat merangsang siswa untuk belajar</a:t>
            </a:r>
            <a:r>
              <a:rPr lang="en-US" sz="2000" smtClean="0">
                <a:solidFill>
                  <a:schemeClr val="bg1"/>
                </a:solidFill>
              </a:rPr>
              <a:t>.</a:t>
            </a:r>
          </a:p>
          <a:p>
            <a:pPr eaLnBrk="1" hangingPunct="1"/>
            <a:r>
              <a:rPr lang="en-US" sz="2000" smtClean="0">
                <a:solidFill>
                  <a:srgbClr val="99FF66"/>
                </a:solidFill>
              </a:rPr>
              <a:t>Media adalah bentuk-bentuk komunikasi baik tercetak maupun audio, visual, audio visual, dan  multimedia </a:t>
            </a:r>
            <a:r>
              <a:rPr lang="en-US" sz="1800" i="1" smtClean="0">
                <a:solidFill>
                  <a:srgbClr val="99FF66"/>
                </a:solidFill>
              </a:rPr>
              <a:t>(Nation Education Association</a:t>
            </a:r>
            <a:r>
              <a:rPr lang="en-US" sz="1800" i="1" smtClean="0">
                <a:solidFill>
                  <a:schemeClr val="accent1"/>
                </a:solidFill>
              </a:rPr>
              <a:t>)</a:t>
            </a:r>
          </a:p>
        </p:txBody>
      </p:sp>
      <p:pic>
        <p:nvPicPr>
          <p:cNvPr id="23557" name="Picture 4" descr="FITNS024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85800" y="2514600"/>
            <a:ext cx="1752600" cy="3257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AutoShape 8"/>
          <p:cNvSpPr>
            <a:spLocks noChangeArrowheads="1"/>
          </p:cNvSpPr>
          <p:nvPr/>
        </p:nvSpPr>
        <p:spPr bwMode="auto">
          <a:xfrm>
            <a:off x="1600200" y="1371600"/>
            <a:ext cx="2209800" cy="990600"/>
          </a:xfrm>
          <a:prstGeom prst="cloudCallout">
            <a:avLst>
              <a:gd name="adj1" fmla="val -29958"/>
              <a:gd name="adj2" fmla="val 88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/>
              <a:t>MEDIA</a:t>
            </a:r>
          </a:p>
          <a:p>
            <a:pPr algn="ctr"/>
            <a:r>
              <a:rPr lang="en-US"/>
              <a:t>????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  <p:bldP spid="4915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533400" y="2895600"/>
            <a:ext cx="2514600" cy="788988"/>
          </a:xfrm>
          <a:prstGeom prst="rect">
            <a:avLst/>
          </a:prstGeom>
          <a:solidFill>
            <a:srgbClr val="FF0066"/>
          </a:solidFill>
          <a:ln w="9525">
            <a:solidFill>
              <a:srgbClr val="00FFFF"/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cs typeface="Arial" charset="0"/>
              </a:rPr>
              <a:t>Sumber Informasi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cs typeface="Arial" charset="0"/>
              </a:rPr>
              <a:t>Penerima Informasi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810000" y="2971800"/>
            <a:ext cx="1219200" cy="650875"/>
          </a:xfrm>
          <a:prstGeom prst="rect">
            <a:avLst/>
          </a:prstGeom>
          <a:solidFill>
            <a:schemeClr val="tx1"/>
          </a:solidFill>
          <a:ln w="9525">
            <a:solidFill>
              <a:srgbClr val="00FFFF"/>
            </a:solidFill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mtClean="0">
                <a:solidFill>
                  <a:srgbClr val="FFFF00"/>
                </a:solidFill>
                <a:cs typeface="Arial" charset="0"/>
              </a:rPr>
              <a:t>Media Informasi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5867400" y="2895600"/>
            <a:ext cx="2514600" cy="7889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solidFill>
                  <a:srgbClr val="0000CC"/>
                </a:solidFill>
                <a:cs typeface="Arial" charset="0"/>
              </a:rPr>
              <a:t>Penerima informasi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solidFill>
                  <a:srgbClr val="0000CC"/>
                </a:solidFill>
                <a:cs typeface="Arial" charset="0"/>
              </a:rPr>
              <a:t>Sumber Informasi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3124200" y="4581525"/>
            <a:ext cx="2514600" cy="376238"/>
          </a:xfrm>
          <a:prstGeom prst="rect">
            <a:avLst/>
          </a:prstGeom>
          <a:solidFill>
            <a:schemeClr val="tx2"/>
          </a:solidFill>
          <a:ln w="9525">
            <a:solidFill>
              <a:srgbClr val="00FFFF"/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mtClean="0">
                <a:solidFill>
                  <a:srgbClr val="FF0000"/>
                </a:solidFill>
                <a:cs typeface="Arial" charset="0"/>
              </a:rPr>
              <a:t>Metode Instruksional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3124200" y="1447800"/>
            <a:ext cx="2514600" cy="376238"/>
          </a:xfrm>
          <a:prstGeom prst="rect">
            <a:avLst/>
          </a:prstGeom>
          <a:solidFill>
            <a:srgbClr val="66FF66"/>
          </a:solidFill>
          <a:ln w="9525">
            <a:solidFill>
              <a:srgbClr val="00FFFF"/>
            </a:solidFill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mtClean="0">
                <a:solidFill>
                  <a:srgbClr val="000066"/>
                </a:solidFill>
                <a:cs typeface="Arial" charset="0"/>
              </a:rPr>
              <a:t>Metode Instruksional</a:t>
            </a:r>
          </a:p>
        </p:txBody>
      </p:sp>
      <p:sp>
        <p:nvSpPr>
          <p:cNvPr id="24593" name="Line 8"/>
          <p:cNvSpPr>
            <a:spLocks noChangeShapeType="1"/>
          </p:cNvSpPr>
          <p:nvPr/>
        </p:nvSpPr>
        <p:spPr bwMode="auto">
          <a:xfrm>
            <a:off x="533400" y="3276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4" name="Line 9"/>
          <p:cNvSpPr>
            <a:spLocks noChangeShapeType="1"/>
          </p:cNvSpPr>
          <p:nvPr/>
        </p:nvSpPr>
        <p:spPr bwMode="auto">
          <a:xfrm>
            <a:off x="5867400" y="3276600"/>
            <a:ext cx="2514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53258" name="AutoShape 10"/>
          <p:cNvCxnSpPr>
            <a:cxnSpLocks noChangeShapeType="1"/>
          </p:cNvCxnSpPr>
          <p:nvPr/>
        </p:nvCxnSpPr>
        <p:spPr bwMode="auto">
          <a:xfrm rot="10800000">
            <a:off x="1790700" y="3684588"/>
            <a:ext cx="1333500" cy="1085850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3259" name="AutoShape 11"/>
          <p:cNvCxnSpPr>
            <a:cxnSpLocks noChangeShapeType="1"/>
          </p:cNvCxnSpPr>
          <p:nvPr/>
        </p:nvCxnSpPr>
        <p:spPr bwMode="auto">
          <a:xfrm flipV="1">
            <a:off x="5638800" y="3684588"/>
            <a:ext cx="1485900" cy="1085850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3260" name="AutoShape 12"/>
          <p:cNvCxnSpPr>
            <a:cxnSpLocks noChangeShapeType="1"/>
          </p:cNvCxnSpPr>
          <p:nvPr/>
        </p:nvCxnSpPr>
        <p:spPr bwMode="auto">
          <a:xfrm rot="-5400000">
            <a:off x="1828006" y="1599407"/>
            <a:ext cx="1258887" cy="1333500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3261" name="AutoShape 13"/>
          <p:cNvCxnSpPr>
            <a:cxnSpLocks noChangeShapeType="1"/>
          </p:cNvCxnSpPr>
          <p:nvPr/>
        </p:nvCxnSpPr>
        <p:spPr bwMode="auto">
          <a:xfrm>
            <a:off x="5638800" y="1600200"/>
            <a:ext cx="1485900" cy="1295400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3048000" y="3048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5029200" y="3048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>
            <a:off x="5029200" y="3429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H="1">
            <a:off x="3052763" y="3429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2057400" y="5638800"/>
            <a:ext cx="4953000" cy="336550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000066"/>
                </a:solidFill>
                <a:latin typeface="Batang" pitchFamily="18" charset="-127"/>
                <a:ea typeface="Batang" pitchFamily="18" charset="-127"/>
                <a:cs typeface="Arial" charset="0"/>
              </a:rPr>
              <a:t>PROSES KOMUNIKASI DALAM PEMBELAJARAN</a:t>
            </a:r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0" y="381000"/>
            <a:ext cx="9144000" cy="466725"/>
          </a:xfrm>
          <a:prstGeom prst="rect">
            <a:avLst/>
          </a:prstGeom>
          <a:solidFill>
            <a:srgbClr val="66FF33"/>
          </a:solidFill>
          <a:ln w="9525">
            <a:solidFill>
              <a:srgbClr val="66FF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 dirty="0" err="1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latin typeface="BatangChe" pitchFamily="49" charset="-127"/>
                <a:ea typeface="BatangChe" pitchFamily="49" charset="-127"/>
                <a:cs typeface="Arial" charset="0"/>
              </a:rPr>
              <a:t>Kedudukan</a:t>
            </a:r>
            <a:r>
              <a:rPr lang="en-US" sz="24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latin typeface="BatangChe" pitchFamily="49" charset="-127"/>
                <a:ea typeface="BatangChe" pitchFamily="49" charset="-127"/>
                <a:cs typeface="Arial" charset="0"/>
              </a:rPr>
              <a:t> media </a:t>
            </a:r>
            <a:r>
              <a:rPr lang="en-US" sz="2400" b="1" dirty="0" err="1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latin typeface="BatangChe" pitchFamily="49" charset="-127"/>
                <a:ea typeface="BatangChe" pitchFamily="49" charset="-127"/>
                <a:cs typeface="Arial" charset="0"/>
              </a:rPr>
              <a:t>dalam</a:t>
            </a:r>
            <a:r>
              <a:rPr lang="en-US" sz="24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latin typeface="BatangChe" pitchFamily="49" charset="-127"/>
                <a:ea typeface="BatangChe" pitchFamily="49" charset="-127"/>
                <a:cs typeface="Arial" charset="0"/>
              </a:rPr>
              <a:t> </a:t>
            </a:r>
            <a:r>
              <a:rPr lang="en-US" sz="2400" b="1" dirty="0" err="1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latin typeface="BatangChe" pitchFamily="49" charset="-127"/>
                <a:ea typeface="BatangChe" pitchFamily="49" charset="-127"/>
                <a:cs typeface="Arial" charset="0"/>
              </a:rPr>
              <a:t>pembelajaran</a:t>
            </a:r>
            <a:endParaRPr lang="en-US" sz="2400" b="1" dirty="0" smtClean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latin typeface="BatangChe" pitchFamily="49" charset="-127"/>
              <a:ea typeface="BatangChe" pitchFamily="49" charset="-127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32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326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532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532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532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532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532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70" decel="1000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770" decel="100000"/>
                                        <p:tgtEl>
                                          <p:spTgt spid="532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53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53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532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70" decel="1000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770" decel="100000"/>
                                        <p:tgtEl>
                                          <p:spTgt spid="532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70" decel="1000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770" decel="100000"/>
                                        <p:tgtEl>
                                          <p:spTgt spid="532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770" decel="100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770" decel="100000"/>
                                        <p:tgtEl>
                                          <p:spTgt spid="532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2" dur="77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770" decel="1000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770" decel="100000"/>
                                        <p:tgtEl>
                                          <p:spTgt spid="532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9" dur="77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1" dur="77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770" decel="1000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6" dur="770" decel="100000"/>
                                        <p:tgtEl>
                                          <p:spTgt spid="532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8" dur="77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0" dur="77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770" decel="1000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770" decel="100000"/>
                                        <p:tgtEl>
                                          <p:spTgt spid="532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7" dur="77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9" dur="77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770" decel="100000"/>
                                        <p:tgtEl>
                                          <p:spTgt spid="532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770" decel="100000"/>
                                        <p:tgtEl>
                                          <p:spTgt spid="532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6" dur="770" fill="hold"/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8" dur="770" fill="hold"/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2" grpId="0" animBg="1"/>
      <p:bldP spid="53263" grpId="0" animBg="1"/>
      <p:bldP spid="53264" grpId="0" animBg="1"/>
      <p:bldP spid="5326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533400" y="457200"/>
            <a:ext cx="78486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id-ID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6600"/>
                </a:solidFill>
                <a:latin typeface="Bauhaus 93" pitchFamily="82" charset="0"/>
              </a:rPr>
              <a:t>Manfaat Media Pendidikan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724400" cy="4525963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66FF33"/>
                </a:solidFill>
              </a:rPr>
              <a:t>Memperjelas penyajian pesan. </a:t>
            </a:r>
          </a:p>
          <a:p>
            <a:pPr eaLnBrk="1" hangingPunct="1"/>
            <a:r>
              <a:rPr lang="en-US" sz="2400" smtClean="0">
                <a:solidFill>
                  <a:srgbClr val="66FF33"/>
                </a:solidFill>
              </a:rPr>
              <a:t>Mengatasi keterbatasan ruang, waktu dan daya indera.</a:t>
            </a:r>
          </a:p>
          <a:p>
            <a:pPr eaLnBrk="1" hangingPunct="1"/>
            <a:r>
              <a:rPr lang="en-US" sz="2400" smtClean="0">
                <a:solidFill>
                  <a:srgbClr val="66FF33"/>
                </a:solidFill>
              </a:rPr>
              <a:t>Mengatasi sikap pasif peserta didik</a:t>
            </a:r>
          </a:p>
          <a:p>
            <a:pPr eaLnBrk="1" hangingPunct="1"/>
            <a:r>
              <a:rPr lang="en-US" sz="2400" smtClean="0">
                <a:solidFill>
                  <a:srgbClr val="66FF33"/>
                </a:solidFill>
              </a:rPr>
              <a:t>Memunculkan ran</a:t>
            </a:r>
            <a:r>
              <a:rPr lang="id-ID" sz="2400" smtClean="0">
                <a:solidFill>
                  <a:srgbClr val="66FF33"/>
                </a:solidFill>
              </a:rPr>
              <a:t>g</a:t>
            </a:r>
            <a:r>
              <a:rPr lang="en-US" sz="2400" smtClean="0">
                <a:solidFill>
                  <a:srgbClr val="66FF33"/>
                </a:solidFill>
              </a:rPr>
              <a:t>sangan, persepsi dan pengalaman yang sama. </a:t>
            </a:r>
          </a:p>
          <a:p>
            <a:pPr eaLnBrk="1" hangingPunct="1"/>
            <a:r>
              <a:rPr lang="en-US" sz="2400" smtClean="0">
                <a:solidFill>
                  <a:srgbClr val="66FF33"/>
                </a:solidFill>
              </a:rPr>
              <a:t>…………..? </a:t>
            </a:r>
          </a:p>
        </p:txBody>
      </p:sp>
      <p:pic>
        <p:nvPicPr>
          <p:cNvPr id="25605" name="Picture 2" descr="D:\EKSPRESIF\DISCO03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3657600"/>
            <a:ext cx="157162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AutoShape 7"/>
          <p:cNvSpPr>
            <a:spLocks noChangeArrowheads="1"/>
          </p:cNvSpPr>
          <p:nvPr/>
        </p:nvSpPr>
        <p:spPr bwMode="auto">
          <a:xfrm>
            <a:off x="5867400" y="3429000"/>
            <a:ext cx="1143000" cy="762000"/>
          </a:xfrm>
          <a:prstGeom prst="wedgeEllipseCallout">
            <a:avLst>
              <a:gd name="adj1" fmla="val 72500"/>
              <a:gd name="adj2" fmla="val 113333"/>
            </a:avLst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000" i="1">
                <a:latin typeface="Britannic Bold" pitchFamily="34" charset="0"/>
              </a:rPr>
              <a:t>Apa ye..</a:t>
            </a:r>
          </a:p>
          <a:p>
            <a:pPr algn="ctr"/>
            <a:r>
              <a:rPr lang="en-US" sz="1000" i="1">
                <a:latin typeface="Britannic Bold" pitchFamily="34" charset="0"/>
              </a:rPr>
              <a:t>Manfaat media</a:t>
            </a:r>
            <a:r>
              <a:rPr lang="en-US" sz="1200">
                <a:latin typeface="Britannic Bold" pitchFamily="34" charset="0"/>
              </a:rPr>
              <a:t>?</a:t>
            </a:r>
          </a:p>
        </p:txBody>
      </p:sp>
      <p:sp>
        <p:nvSpPr>
          <p:cNvPr id="25607" name="AutoShape 8"/>
          <p:cNvSpPr>
            <a:spLocks noChangeArrowheads="1"/>
          </p:cNvSpPr>
          <p:nvPr/>
        </p:nvSpPr>
        <p:spPr bwMode="auto">
          <a:xfrm>
            <a:off x="7505700" y="2971800"/>
            <a:ext cx="419100" cy="457200"/>
          </a:xfrm>
          <a:prstGeom prst="cloudCallout">
            <a:avLst>
              <a:gd name="adj1" fmla="val -45454"/>
              <a:gd name="adj2" fmla="val 12986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aalaundr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383338" y="762000"/>
            <a:ext cx="808037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Line 5"/>
          <p:cNvSpPr>
            <a:spLocks noChangeShapeType="1"/>
          </p:cNvSpPr>
          <p:nvPr/>
        </p:nvSpPr>
        <p:spPr bwMode="auto">
          <a:xfrm flipH="1">
            <a:off x="5748338" y="1676400"/>
            <a:ext cx="720725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8" name="Line 6"/>
          <p:cNvSpPr>
            <a:spLocks noChangeShapeType="1"/>
          </p:cNvSpPr>
          <p:nvPr/>
        </p:nvSpPr>
        <p:spPr bwMode="auto">
          <a:xfrm flipH="1" flipV="1">
            <a:off x="3581400" y="990600"/>
            <a:ext cx="720725" cy="685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9" name="Line 7"/>
          <p:cNvSpPr>
            <a:spLocks noChangeShapeType="1"/>
          </p:cNvSpPr>
          <p:nvPr/>
        </p:nvSpPr>
        <p:spPr bwMode="auto">
          <a:xfrm flipH="1">
            <a:off x="3657600" y="1676400"/>
            <a:ext cx="682625" cy="609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0" name="Line 8"/>
          <p:cNvSpPr>
            <a:spLocks noChangeShapeType="1"/>
          </p:cNvSpPr>
          <p:nvPr/>
        </p:nvSpPr>
        <p:spPr bwMode="auto">
          <a:xfrm flipH="1">
            <a:off x="2514600" y="1676400"/>
            <a:ext cx="3276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1" name="Text Box 9"/>
          <p:cNvSpPr txBox="1">
            <a:spLocks noChangeArrowheads="1"/>
          </p:cNvSpPr>
          <p:nvPr/>
        </p:nvSpPr>
        <p:spPr bwMode="auto">
          <a:xfrm flipH="1">
            <a:off x="1828800" y="533400"/>
            <a:ext cx="519113" cy="6413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>
                <a:latin typeface="Comic Sans MS" pitchFamily="66" charset="0"/>
              </a:rPr>
              <a:t>A</a:t>
            </a:r>
          </a:p>
        </p:txBody>
      </p:sp>
      <p:pic>
        <p:nvPicPr>
          <p:cNvPr id="26632" name="Picture 10" descr="aastudent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2784475" y="228600"/>
            <a:ext cx="644525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3" name="Picture 11" descr="aastudent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3124200" y="2057400"/>
            <a:ext cx="608013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4" name="Picture 12" descr="aastudent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1752600" y="1219200"/>
            <a:ext cx="760413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5" name="Text Box 13"/>
          <p:cNvSpPr txBox="1">
            <a:spLocks noChangeArrowheads="1"/>
          </p:cNvSpPr>
          <p:nvPr/>
        </p:nvSpPr>
        <p:spPr bwMode="auto">
          <a:xfrm flipH="1">
            <a:off x="5486400" y="349250"/>
            <a:ext cx="998538" cy="6413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>
                <a:latin typeface="Comic Sans MS" pitchFamily="66" charset="0"/>
              </a:rPr>
              <a:t>A??</a:t>
            </a:r>
          </a:p>
        </p:txBody>
      </p:sp>
      <p:sp>
        <p:nvSpPr>
          <p:cNvPr id="26636" name="Text Box 14"/>
          <p:cNvSpPr txBox="1">
            <a:spLocks noChangeArrowheads="1"/>
          </p:cNvSpPr>
          <p:nvPr/>
        </p:nvSpPr>
        <p:spPr bwMode="auto">
          <a:xfrm flipH="1">
            <a:off x="3657600" y="38100"/>
            <a:ext cx="725488" cy="6413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>
                <a:latin typeface="Comic Sans MS" pitchFamily="66" charset="0"/>
              </a:rPr>
              <a:t>A1</a:t>
            </a:r>
          </a:p>
        </p:txBody>
      </p:sp>
      <p:sp>
        <p:nvSpPr>
          <p:cNvPr id="26637" name="Text Box 15"/>
          <p:cNvSpPr txBox="1">
            <a:spLocks noChangeArrowheads="1"/>
          </p:cNvSpPr>
          <p:nvPr/>
        </p:nvSpPr>
        <p:spPr bwMode="auto">
          <a:xfrm flipH="1">
            <a:off x="4191000" y="1905000"/>
            <a:ext cx="911225" cy="6413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>
                <a:latin typeface="Comic Sans MS" pitchFamily="66" charset="0"/>
              </a:rPr>
              <a:t>BX!</a:t>
            </a:r>
          </a:p>
        </p:txBody>
      </p:sp>
      <p:sp>
        <p:nvSpPr>
          <p:cNvPr id="109585" name="Line 19"/>
          <p:cNvSpPr>
            <a:spLocks noChangeShapeType="1"/>
          </p:cNvSpPr>
          <p:nvPr/>
        </p:nvSpPr>
        <p:spPr bwMode="auto">
          <a:xfrm flipH="1">
            <a:off x="4346575" y="5029200"/>
            <a:ext cx="1704975" cy="1588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86" name="Line 20"/>
          <p:cNvSpPr>
            <a:spLocks noChangeShapeType="1"/>
          </p:cNvSpPr>
          <p:nvPr/>
        </p:nvSpPr>
        <p:spPr bwMode="auto">
          <a:xfrm flipH="1" flipV="1">
            <a:off x="3221038" y="4343400"/>
            <a:ext cx="1704975" cy="685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87" name="Line 21"/>
          <p:cNvSpPr>
            <a:spLocks noChangeShapeType="1"/>
          </p:cNvSpPr>
          <p:nvPr/>
        </p:nvSpPr>
        <p:spPr bwMode="auto">
          <a:xfrm flipH="1">
            <a:off x="3200400" y="5029200"/>
            <a:ext cx="1725613" cy="7620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88" name="Line 22"/>
          <p:cNvSpPr>
            <a:spLocks noChangeShapeType="1"/>
          </p:cNvSpPr>
          <p:nvPr/>
        </p:nvSpPr>
        <p:spPr bwMode="auto">
          <a:xfrm flipH="1">
            <a:off x="1608138" y="5029200"/>
            <a:ext cx="3317875" cy="1588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89" name="Text Box 23"/>
          <p:cNvSpPr txBox="1">
            <a:spLocks noChangeArrowheads="1"/>
          </p:cNvSpPr>
          <p:nvPr/>
        </p:nvSpPr>
        <p:spPr bwMode="auto">
          <a:xfrm flipH="1">
            <a:off x="6218238" y="3810000"/>
            <a:ext cx="528637" cy="650875"/>
          </a:xfrm>
          <a:prstGeom prst="rect">
            <a:avLst/>
          </a:prstGeom>
          <a:solidFill>
            <a:schemeClr val="bg2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>
                <a:latin typeface="Comic Sans MS" pitchFamily="66" charset="0"/>
              </a:rPr>
              <a:t>A</a:t>
            </a:r>
          </a:p>
        </p:txBody>
      </p:sp>
      <p:pic>
        <p:nvPicPr>
          <p:cNvPr id="109590" name="Picture 24" descr="aastudent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2482850" y="3733800"/>
            <a:ext cx="1255713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591" name="Picture 25" descr="aastudent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2478088" y="5689600"/>
            <a:ext cx="1255712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592" name="Picture 26" descr="aastudent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1295400" y="4572000"/>
            <a:ext cx="1255713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593" name="Text Box 27"/>
          <p:cNvSpPr txBox="1">
            <a:spLocks noChangeArrowheads="1"/>
          </p:cNvSpPr>
          <p:nvPr/>
        </p:nvSpPr>
        <p:spPr bwMode="auto">
          <a:xfrm flipH="1">
            <a:off x="1828800" y="3810000"/>
            <a:ext cx="528638" cy="650875"/>
          </a:xfrm>
          <a:prstGeom prst="rect">
            <a:avLst/>
          </a:prstGeom>
          <a:solidFill>
            <a:schemeClr val="bg2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>
                <a:latin typeface="Comic Sans MS" pitchFamily="66" charset="0"/>
              </a:rPr>
              <a:t>A</a:t>
            </a:r>
          </a:p>
        </p:txBody>
      </p:sp>
      <p:sp>
        <p:nvSpPr>
          <p:cNvPr id="109594" name="Text Box 28"/>
          <p:cNvSpPr txBox="1">
            <a:spLocks noChangeArrowheads="1"/>
          </p:cNvSpPr>
          <p:nvPr/>
        </p:nvSpPr>
        <p:spPr bwMode="auto">
          <a:xfrm flipH="1">
            <a:off x="3352800" y="3352800"/>
            <a:ext cx="528638" cy="650875"/>
          </a:xfrm>
          <a:prstGeom prst="rect">
            <a:avLst/>
          </a:prstGeom>
          <a:solidFill>
            <a:schemeClr val="bg2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>
                <a:latin typeface="Comic Sans MS" pitchFamily="66" charset="0"/>
              </a:rPr>
              <a:t>A</a:t>
            </a:r>
          </a:p>
        </p:txBody>
      </p:sp>
      <p:sp>
        <p:nvSpPr>
          <p:cNvPr id="26648" name="Text Box 29"/>
          <p:cNvSpPr txBox="1">
            <a:spLocks noChangeArrowheads="1"/>
          </p:cNvSpPr>
          <p:nvPr/>
        </p:nvSpPr>
        <p:spPr bwMode="auto">
          <a:xfrm flipH="1">
            <a:off x="1905000" y="5638800"/>
            <a:ext cx="528638" cy="650875"/>
          </a:xfrm>
          <a:prstGeom prst="rect">
            <a:avLst/>
          </a:prstGeom>
          <a:solidFill>
            <a:schemeClr val="bg2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>
                <a:latin typeface="Comic Sans MS" pitchFamily="66" charset="0"/>
              </a:rPr>
              <a:t>A</a:t>
            </a:r>
          </a:p>
        </p:txBody>
      </p:sp>
      <p:pic>
        <p:nvPicPr>
          <p:cNvPr id="109596" name="Picture 31" descr="43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5557838" y="4495800"/>
            <a:ext cx="1681162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50" name="Line 30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9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9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9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9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85" grpId="0" animBg="1"/>
      <p:bldP spid="109586" grpId="0" animBg="1"/>
      <p:bldP spid="109587" grpId="0" animBg="1"/>
      <p:bldP spid="109588" grpId="0" animBg="1"/>
      <p:bldP spid="109589" grpId="0" animBg="1"/>
      <p:bldP spid="109593" grpId="0" animBg="1"/>
      <p:bldP spid="10959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25488" y="274638"/>
            <a:ext cx="7961312" cy="1143000"/>
          </a:xfrm>
          <a:solidFill>
            <a:srgbClr val="FF9933"/>
          </a:solidFill>
          <a:ln>
            <a:solidFill>
              <a:srgbClr val="FF9933"/>
            </a:solidFill>
          </a:ln>
        </p:spPr>
        <p:txBody>
          <a:bodyPr/>
          <a:lstStyle/>
          <a:p>
            <a:pPr eaLnBrk="1" hangingPunct="1"/>
            <a:r>
              <a:rPr lang="en-US" sz="3000" smtClean="0">
                <a:solidFill>
                  <a:schemeClr val="tx1"/>
                </a:solidFill>
              </a:rPr>
              <a:t>Media Pembelajaran dapat mengatasi keterbatasan indera, ruang dan waktu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4191000" cy="3962400"/>
          </a:xfrm>
        </p:spPr>
        <p:txBody>
          <a:bodyPr/>
          <a:lstStyle/>
          <a:p>
            <a:pPr eaLnBrk="1" hangingPunct="1"/>
            <a:r>
              <a:rPr lang="en-US" sz="2000" smtClean="0">
                <a:solidFill>
                  <a:srgbClr val="FFFF00"/>
                </a:solidFill>
              </a:rPr>
              <a:t>Obyek atau benda yang terlalu besar.</a:t>
            </a:r>
          </a:p>
          <a:p>
            <a:pPr eaLnBrk="1" hangingPunct="1"/>
            <a:r>
              <a:rPr lang="en-US" sz="2000" smtClean="0">
                <a:solidFill>
                  <a:srgbClr val="FFFF00"/>
                </a:solidFill>
              </a:rPr>
              <a:t>Obyek atau benda yang terlalu kecil.</a:t>
            </a:r>
          </a:p>
          <a:p>
            <a:pPr eaLnBrk="1" hangingPunct="1"/>
            <a:r>
              <a:rPr lang="en-US" sz="2000" smtClean="0">
                <a:solidFill>
                  <a:srgbClr val="FFFF00"/>
                </a:solidFill>
              </a:rPr>
              <a:t>Kejadian langkah yang terjadi dimasa lalu</a:t>
            </a:r>
          </a:p>
          <a:p>
            <a:pPr eaLnBrk="1" hangingPunct="1"/>
            <a:r>
              <a:rPr lang="en-US" sz="2000" smtClean="0">
                <a:solidFill>
                  <a:srgbClr val="FFFF00"/>
                </a:solidFill>
              </a:rPr>
              <a:t>Obyek atau proses yang amat rumit</a:t>
            </a:r>
          </a:p>
          <a:p>
            <a:pPr eaLnBrk="1" hangingPunct="1"/>
            <a:r>
              <a:rPr lang="en-US" sz="2000" smtClean="0">
                <a:solidFill>
                  <a:srgbClr val="FFFF00"/>
                </a:solidFill>
              </a:rPr>
              <a:t>Kejadian atau percobaan yang dapat membahayakan </a:t>
            </a:r>
          </a:p>
          <a:p>
            <a:pPr eaLnBrk="1" hangingPunct="1"/>
            <a:r>
              <a:rPr lang="en-US" sz="2000" smtClean="0">
                <a:solidFill>
                  <a:srgbClr val="FFFF00"/>
                </a:solidFill>
              </a:rPr>
              <a:t>Peristiwa alam.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solidFill>
                  <a:srgbClr val="FFFF00"/>
                </a:solidFill>
                <a:latin typeface="Comic Sans MS" pitchFamily="66" charset="0"/>
              </a:rPr>
              <a:t>KLASIFIKASI ALAT BANTU/MEDIA</a:t>
            </a:r>
            <a:br>
              <a:rPr lang="en-US" sz="320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en-US" sz="3200" smtClean="0">
                <a:solidFill>
                  <a:srgbClr val="FFFF00"/>
                </a:solidFill>
                <a:latin typeface="Comic Sans MS" pitchFamily="66" charset="0"/>
              </a:rPr>
              <a:t>(RUDY BRETZ)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3886200" cy="3916363"/>
          </a:xfrm>
        </p:spPr>
        <p:txBody>
          <a:bodyPr/>
          <a:lstStyle/>
          <a:p>
            <a:pPr eaLnBrk="1" hangingPunct="1"/>
            <a:r>
              <a:rPr lang="en-US" sz="2000" smtClean="0">
                <a:solidFill>
                  <a:srgbClr val="66FF33"/>
                </a:solidFill>
              </a:rPr>
              <a:t>AUDIO VISUAL GERAK</a:t>
            </a:r>
          </a:p>
          <a:p>
            <a:pPr eaLnBrk="1" hangingPunct="1"/>
            <a:r>
              <a:rPr lang="en-US" sz="2000" smtClean="0">
                <a:solidFill>
                  <a:srgbClr val="66FF33"/>
                </a:solidFill>
              </a:rPr>
              <a:t>AUDIO VISUAL DIAM</a:t>
            </a:r>
          </a:p>
          <a:p>
            <a:pPr eaLnBrk="1" hangingPunct="1"/>
            <a:r>
              <a:rPr lang="en-US" sz="2000" smtClean="0">
                <a:solidFill>
                  <a:srgbClr val="66FF33"/>
                </a:solidFill>
              </a:rPr>
              <a:t>AUDIO SEMI GERAK</a:t>
            </a:r>
          </a:p>
          <a:p>
            <a:pPr eaLnBrk="1" hangingPunct="1"/>
            <a:r>
              <a:rPr lang="en-US" sz="2000" smtClean="0">
                <a:solidFill>
                  <a:srgbClr val="66FF33"/>
                </a:solidFill>
              </a:rPr>
              <a:t>VISUAL VISUAL GERAK</a:t>
            </a:r>
          </a:p>
          <a:p>
            <a:pPr eaLnBrk="1" hangingPunct="1"/>
            <a:r>
              <a:rPr lang="en-US" sz="2000" smtClean="0">
                <a:solidFill>
                  <a:srgbClr val="66FF33"/>
                </a:solidFill>
              </a:rPr>
              <a:t>VISUAL DIAM</a:t>
            </a:r>
          </a:p>
          <a:p>
            <a:pPr eaLnBrk="1" hangingPunct="1"/>
            <a:r>
              <a:rPr lang="en-US" sz="2000" smtClean="0">
                <a:solidFill>
                  <a:srgbClr val="66FF33"/>
                </a:solidFill>
              </a:rPr>
              <a:t>AUDIO</a:t>
            </a:r>
          </a:p>
          <a:p>
            <a:pPr eaLnBrk="1" hangingPunct="1"/>
            <a:r>
              <a:rPr lang="en-US" sz="2000" smtClean="0">
                <a:solidFill>
                  <a:srgbClr val="66FF33"/>
                </a:solidFill>
              </a:rPr>
              <a:t>CETAK</a:t>
            </a:r>
          </a:p>
        </p:txBody>
      </p:sp>
      <p:pic>
        <p:nvPicPr>
          <p:cNvPr id="28677" name="Picture 5" descr="C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00775" y="1752600"/>
            <a:ext cx="11811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6" descr="ko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48500" y="2724150"/>
            <a:ext cx="17145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7" descr="TV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4162425"/>
            <a:ext cx="11715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0" name="Picture 8" descr="kase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88275" y="1447800"/>
            <a:ext cx="8223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96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70" decel="1000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770" decel="1000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70" decel="1000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770" decel="1000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770" decel="1000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770" decel="1000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5" dur="77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solidFill>
                  <a:srgbClr val="66FF33"/>
                </a:solidFill>
                <a:latin typeface="Comic Sans MS" pitchFamily="66" charset="0"/>
              </a:rPr>
              <a:t>KLASIFIKASI ALAT BANTU/MEDIA</a:t>
            </a:r>
            <a:br>
              <a:rPr lang="en-US" sz="2400" smtClean="0">
                <a:solidFill>
                  <a:srgbClr val="66FF33"/>
                </a:solidFill>
                <a:latin typeface="Comic Sans MS" pitchFamily="66" charset="0"/>
              </a:rPr>
            </a:br>
            <a:r>
              <a:rPr lang="en-US" sz="2400" smtClean="0">
                <a:solidFill>
                  <a:srgbClr val="66FF33"/>
                </a:solidFill>
                <a:latin typeface="Comic Sans MS" pitchFamily="66" charset="0"/>
              </a:rPr>
              <a:t>(BRIGGS)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1905000"/>
            <a:ext cx="41910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FFFF00"/>
                </a:solidFill>
                <a:latin typeface="Tahoma" pitchFamily="34" charset="0"/>
              </a:rPr>
              <a:t>OBJEK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FFFF00"/>
                </a:solidFill>
                <a:latin typeface="Tahoma" pitchFamily="34" charset="0"/>
              </a:rPr>
              <a:t>MODEL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FFFF00"/>
                </a:solidFill>
                <a:latin typeface="Tahoma" pitchFamily="34" charset="0"/>
              </a:rPr>
              <a:t>SUARA LANGSUNG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FFFF00"/>
                </a:solidFill>
                <a:latin typeface="Tahoma" pitchFamily="34" charset="0"/>
              </a:rPr>
              <a:t>REKAMAN AUDIO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FFFF00"/>
                </a:solidFill>
                <a:latin typeface="Tahoma" pitchFamily="34" charset="0"/>
              </a:rPr>
              <a:t>MEDIA CETAK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FFFF00"/>
                </a:solidFill>
                <a:latin typeface="Tahoma" pitchFamily="34" charset="0"/>
              </a:rPr>
              <a:t>PENGAJARAN TERPROGRAM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FFFF00"/>
                </a:solidFill>
                <a:latin typeface="Tahoma" pitchFamily="34" charset="0"/>
              </a:rPr>
              <a:t>PAPAN TULIS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FFFF00"/>
                </a:solidFill>
                <a:latin typeface="Tahoma" pitchFamily="34" charset="0"/>
              </a:rPr>
              <a:t>TRANSPARANSI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FFFF00"/>
                </a:solidFill>
                <a:latin typeface="Tahoma" pitchFamily="34" charset="0"/>
              </a:rPr>
              <a:t>FILM RANGKAI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FFFF00"/>
                </a:solidFill>
                <a:latin typeface="Tahoma" pitchFamily="34" charset="0"/>
              </a:rPr>
              <a:t>FILM BINGKAI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FFFF00"/>
                </a:solidFill>
                <a:latin typeface="Tahoma" pitchFamily="34" charset="0"/>
              </a:rPr>
              <a:t>FILM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FFFF00"/>
                </a:solidFill>
                <a:latin typeface="Tahoma" pitchFamily="34" charset="0"/>
              </a:rPr>
              <a:t>TELEVISI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FFFF00"/>
                </a:solidFill>
                <a:latin typeface="Tahoma" pitchFamily="34" charset="0"/>
              </a:rPr>
              <a:t>GAMBAR</a:t>
            </a:r>
          </a:p>
          <a:p>
            <a:pPr eaLnBrk="1" hangingPunct="1">
              <a:lnSpc>
                <a:spcPct val="80000"/>
              </a:lnSpc>
            </a:pPr>
            <a:endParaRPr lang="en-US" sz="2000" smtClean="0">
              <a:solidFill>
                <a:srgbClr val="FFFF00"/>
              </a:solidFill>
              <a:latin typeface="Tahoma" pitchFamily="34" charset="0"/>
            </a:endParaRPr>
          </a:p>
        </p:txBody>
      </p:sp>
      <p:pic>
        <p:nvPicPr>
          <p:cNvPr id="29701" name="Picture 5" descr="C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600200"/>
            <a:ext cx="11811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6" descr="ko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2724150"/>
            <a:ext cx="17145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7" descr="TV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09800" y="4162425"/>
            <a:ext cx="11715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4" name="Picture 8" descr="kase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78100" y="1752600"/>
            <a:ext cx="8223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1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1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1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1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1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1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1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1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465</Words>
  <Application>Microsoft Office PowerPoint</Application>
  <PresentationFormat>On-screen Show (4:3)</PresentationFormat>
  <Paragraphs>173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PENGALAMAN BELAJAR (GEORGE WILSON)</vt:lpstr>
      <vt:lpstr>Pengertian Media Pendidikan </vt:lpstr>
      <vt:lpstr>Slide 4</vt:lpstr>
      <vt:lpstr>Manfaat Media Pendidikan</vt:lpstr>
      <vt:lpstr>Slide 6</vt:lpstr>
      <vt:lpstr>Media Pembelajaran dapat mengatasi keterbatasan indera, ruang dan waktu</vt:lpstr>
      <vt:lpstr>KLASIFIKASI ALAT BANTU/MEDIA (RUDY BRETZ)</vt:lpstr>
      <vt:lpstr>KLASIFIKASI ALAT BANTU/MEDIA (BRIGGS)</vt:lpstr>
      <vt:lpstr>KLASIFIKASI ALAT BANTU/MEDIA (ANDERSON) </vt:lpstr>
      <vt:lpstr>Beberapa Jenis Media Pembelajaran  di PAUD/ SD</vt:lpstr>
      <vt:lpstr>Pertimbangan  PEMILIHAN MEDIA</vt:lpstr>
      <vt:lpstr>Perencanaan media yang efektif</vt:lpstr>
      <vt:lpstr>Prinsip psikologi dalam pemilihan dan penggunaan media</vt:lpstr>
      <vt:lpstr>Kreteria Pemilihan Media</vt:lpstr>
      <vt:lpstr>Slide 16</vt:lpstr>
      <vt:lpstr>GAYA BELAJAR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Deni</dc:creator>
  <cp:lastModifiedBy>Deni</cp:lastModifiedBy>
  <cp:revision>3</cp:revision>
  <dcterms:created xsi:type="dcterms:W3CDTF">2011-06-12T01:15:07Z</dcterms:created>
  <dcterms:modified xsi:type="dcterms:W3CDTF">2011-06-12T12:35:52Z</dcterms:modified>
</cp:coreProperties>
</file>