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3" r:id="rId21"/>
    <p:sldId id="275" r:id="rId22"/>
    <p:sldId id="276" r:id="rId23"/>
    <p:sldId id="272" r:id="rId24"/>
    <p:sldId id="277" r:id="rId25"/>
    <p:sldId id="278" r:id="rId26"/>
    <p:sldId id="288" r:id="rId27"/>
    <p:sldId id="29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F0D05"/>
    <a:srgbClr val="361B00"/>
    <a:srgbClr val="DFF414"/>
    <a:srgbClr val="B00446"/>
    <a:srgbClr val="FEB8CE"/>
    <a:srgbClr val="CCCC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053" autoAdjust="0"/>
    <p:restoredTop sz="94660"/>
  </p:normalViewPr>
  <p:slideViewPr>
    <p:cSldViewPr>
      <p:cViewPr>
        <p:scale>
          <a:sx n="75" d="100"/>
          <a:sy n="75" d="100"/>
        </p:scale>
        <p:origin x="-12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1E6DF2-626A-4398-9733-FC4E9297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9286D6-5ED2-493D-8287-345F51BE3B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0387BF-A95D-4601-ADF8-76F086976D4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C74461-D5FC-4C51-A556-D47B67B3FFC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E34D58-1BF3-44B7-97C0-ED91826C77F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82C2D-37E3-4AE2-86B4-D9CCE7AAE9F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76C4C6-8D66-43B9-A2EF-3FB59D8DD93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888414-56DE-4D7D-AB55-ED234833904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4F1A6A-D170-4D3A-AE98-E9EE72B0B2A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ACC13B-0103-4BB3-BC34-F6FFEBE315A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F73D4A-18AE-4196-BEFF-F4A68CE8036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7200CD-934B-4ECC-8B36-C79B653FC6C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3BEE44-6F5C-45E7-BD3A-5F317416A3B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30788F-B5C1-475C-A442-8836EAFA9FE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8252CA-3EBF-4AAB-9B54-07292009F28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0ED14F-D92D-48D6-85A6-48EB475648A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F1E1DA-F929-4A70-9652-56D529E3567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15AA20-362F-442D-943E-3118C58EDDEB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C094A-E66F-4FCA-91FE-D472136088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3B3CBE-6CD5-4CDB-A205-12ABC5B53E78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C24060-6CA1-47B5-8D50-75C23CE2080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A5113B-0281-4AB9-95F6-08821B14615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823EE2-DF69-4EAF-A906-374EF171114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DBA324-9389-4A75-B822-9A25145BD8F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015694-D8B1-4BE4-BCE9-CAD180E744A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5106A0-4D5B-487F-B443-BC4D275C890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AE0896-8DBB-4AE1-B4AF-F47490E63E8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AFB0-B175-49D1-9A4F-44C01E772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9CB7-5E29-448C-828C-569138835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D87CB-4755-406F-A283-2433BB897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A3A7-DD20-48F8-AB6A-E90AEE88E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9AFB0-B175-49D1-9A4F-44C01E772F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3178B-5EA2-4230-A8D8-483E2328B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B635D-722F-4E29-B9B2-6FC1CECC7F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C3FCC-30A0-4E85-929E-EE9BBC16AD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778C-534E-4E63-803B-79F80489C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DB6EB-A063-48B1-BDD3-03F8F1FCAD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BB9D7-EA25-4CEF-9FD8-C18DD47689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3178B-5EA2-4230-A8D8-483E2328B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6C827-0F0A-4999-AA08-75E30C28E9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E7308-C190-480E-A9F2-A3DF0446FC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F9CB7-5E29-448C-828C-5691388352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D87CB-4755-406F-A283-2433BB897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635D-722F-4E29-B9B2-6FC1CECC7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C3FCC-30A0-4E85-929E-EE9BBC16A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778C-534E-4E63-803B-79F80489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DB6EB-A063-48B1-BDD3-03F8F1FC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BB9D7-EA25-4CEF-9FD8-C18DD4768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C827-0F0A-4999-AA08-75E30C28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E7308-C190-480E-A9F2-A3DF0446F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Deni 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BEA86D-6313-45B5-A239-C9ECE9494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Deni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BEA86D-6313-45B5-A239-C9ECE94943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3penyusunan-rpp1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Link%20sistem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2457450"/>
          </a:xfrm>
          <a:solidFill>
            <a:srgbClr val="343F4E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i="1" smtClean="0">
                <a:solidFill>
                  <a:schemeClr val="bg1"/>
                </a:solidFill>
                <a:latin typeface="Cooper Black" pitchFamily="18" charset="0"/>
              </a:rPr>
              <a:t>DISAIN INSTRUCTIONAL</a:t>
            </a:r>
            <a:r>
              <a:rPr lang="en-US" smtClean="0">
                <a:solidFill>
                  <a:schemeClr val="bg1"/>
                </a:solidFill>
                <a:latin typeface="Cooper Black" pitchFamily="18" charset="0"/>
              </a:rPr>
              <a:t/>
            </a:r>
            <a:br>
              <a:rPr lang="en-US" smtClean="0">
                <a:solidFill>
                  <a:schemeClr val="bg1"/>
                </a:solidFill>
                <a:latin typeface="Cooper Black" pitchFamily="18" charset="0"/>
              </a:rPr>
            </a:br>
            <a:r>
              <a:rPr lang="en-US" smtClean="0">
                <a:solidFill>
                  <a:schemeClr val="bg1"/>
                </a:solidFill>
                <a:latin typeface="Cooper Black" pitchFamily="18" charset="0"/>
              </a:rPr>
              <a:t>(Perencanaan Pembelajaran)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20000" cy="5410200"/>
          </a:xfrm>
          <a:solidFill>
            <a:srgbClr val="380B73">
              <a:alpha val="79999"/>
            </a:srgbClr>
          </a:solidFill>
          <a:ln w="76200">
            <a:solidFill>
              <a:srgbClr val="130426"/>
            </a:solidFill>
          </a:ln>
        </p:spPr>
        <p:txBody>
          <a:bodyPr/>
          <a:lstStyle/>
          <a:p>
            <a:pPr eaLnBrk="1" hangingPunct="1"/>
            <a:r>
              <a:rPr lang="en-US" sz="6000" b="1" dirty="0" err="1" smtClean="0">
                <a:solidFill>
                  <a:srgbClr val="FFFF00"/>
                </a:solidFill>
              </a:rPr>
              <a:t>Tujuan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utama</a:t>
            </a:r>
            <a:r>
              <a:rPr lang="en-US" sz="6000" b="1" dirty="0" smtClean="0">
                <a:solidFill>
                  <a:srgbClr val="FFFF00"/>
                </a:solidFill>
              </a:rPr>
              <a:t> RPP: 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600" b="1" dirty="0" err="1" smtClean="0">
                <a:solidFill>
                  <a:srgbClr val="FFFF00"/>
                </a:solidFill>
              </a:rPr>
              <a:t>memperbaiki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dan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meningkatkan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kualitas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6600" b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76200">
            <a:solidFill>
              <a:srgbClr val="1F06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solidFill>
              <a:srgbClr val="1F06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38100">
            <a:solidFill>
              <a:srgbClr val="1F06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rgbClr val="1F06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2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38100">
            <a:solidFill>
              <a:srgbClr val="1F06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rgbClr val="1F06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2514600"/>
          </a:xfrm>
          <a:solidFill>
            <a:srgbClr val="E4DA12">
              <a:alpha val="70195"/>
            </a:srgbClr>
          </a:solidFill>
          <a:ln w="76200">
            <a:solidFill>
              <a:srgbClr val="181702"/>
            </a:solidFill>
          </a:ln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46"/>
                </a:solidFill>
              </a:rPr>
              <a:t>Inti disain pembelajaran adalah menetapkan metode pembelajaran yang optimal untuk mencapai hasil pembelajaran yang diinginkan.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1981200"/>
          </a:xfrm>
          <a:solidFill>
            <a:srgbClr val="E4DA12">
              <a:alpha val="70195"/>
            </a:srgbClr>
          </a:solidFill>
          <a:ln w="76200">
            <a:solidFill>
              <a:srgbClr val="181702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000046"/>
                </a:solidFill>
              </a:rPr>
              <a:t>	Titik tekan utama RPP adalah pemilihan, penetapan, dan pengembangan variabel metode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 rot="5400000">
            <a:off x="3779837" y="2849563"/>
            <a:ext cx="971550" cy="1520825"/>
          </a:xfrm>
          <a:custGeom>
            <a:avLst/>
            <a:gdLst>
              <a:gd name="T0" fmla="*/ 32131272 w 21600"/>
              <a:gd name="T1" fmla="*/ 0 h 21600"/>
              <a:gd name="T2" fmla="*/ 0 w 21600"/>
              <a:gd name="T3" fmla="*/ 53539586 h 21600"/>
              <a:gd name="T4" fmla="*/ 32131272 w 21600"/>
              <a:gd name="T5" fmla="*/ 107079102 h 21600"/>
              <a:gd name="T6" fmla="*/ 43699505 w 21600"/>
              <a:gd name="T7" fmla="*/ 5353958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78 h 21600"/>
              <a:gd name="T14" fmla="*/ 18782 w 21600"/>
              <a:gd name="T15" fmla="*/ 161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882" y="0"/>
                </a:moveTo>
                <a:lnTo>
                  <a:pt x="15882" y="5478"/>
                </a:lnTo>
                <a:lnTo>
                  <a:pt x="3375" y="5478"/>
                </a:lnTo>
                <a:lnTo>
                  <a:pt x="3375" y="16122"/>
                </a:lnTo>
                <a:lnTo>
                  <a:pt x="15882" y="16122"/>
                </a:lnTo>
                <a:lnTo>
                  <a:pt x="15882" y="21600"/>
                </a:lnTo>
                <a:lnTo>
                  <a:pt x="21600" y="10800"/>
                </a:lnTo>
                <a:lnTo>
                  <a:pt x="15882" y="0"/>
                </a:lnTo>
                <a:close/>
              </a:path>
              <a:path w="21600" h="21600">
                <a:moveTo>
                  <a:pt x="1350" y="5478"/>
                </a:moveTo>
                <a:lnTo>
                  <a:pt x="1350" y="16122"/>
                </a:lnTo>
                <a:lnTo>
                  <a:pt x="2700" y="16122"/>
                </a:lnTo>
                <a:lnTo>
                  <a:pt x="2700" y="5478"/>
                </a:lnTo>
                <a:lnTo>
                  <a:pt x="1350" y="5478"/>
                </a:lnTo>
                <a:close/>
              </a:path>
              <a:path w="21600" h="21600">
                <a:moveTo>
                  <a:pt x="0" y="5478"/>
                </a:moveTo>
                <a:lnTo>
                  <a:pt x="0" y="16122"/>
                </a:lnTo>
                <a:lnTo>
                  <a:pt x="675" y="16122"/>
                </a:lnTo>
                <a:lnTo>
                  <a:pt x="675" y="5478"/>
                </a:lnTo>
                <a:lnTo>
                  <a:pt x="0" y="5478"/>
                </a:lnTo>
                <a:close/>
              </a:path>
            </a:pathLst>
          </a:custGeom>
          <a:solidFill>
            <a:srgbClr val="E4DA12"/>
          </a:solidFill>
          <a:ln w="28575">
            <a:solidFill>
              <a:srgbClr val="18170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3315" name="Rectangle 3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-342900" y="1028700"/>
            <a:ext cx="1371600" cy="228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668A00"/>
                </a:solidFill>
                <a:latin typeface="Arial Black"/>
              </a:rPr>
              <a:t>KONDISI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-351631" y="2924969"/>
            <a:ext cx="1389062" cy="228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B4527"/>
                </a:solidFill>
                <a:latin typeface="Arial Black"/>
              </a:rPr>
              <a:t>METODE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5400000">
            <a:off x="-304007" y="5180807"/>
            <a:ext cx="1312863" cy="2476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A15A0B"/>
                </a:solidFill>
                <a:latin typeface="Arial Black"/>
              </a:rPr>
              <a:t>HASIL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00200" y="685800"/>
            <a:ext cx="1600200" cy="9159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Tujuan karakteristik bidang studi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572000" y="762000"/>
            <a:ext cx="1600200" cy="9159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Kendala karakteristik bidang studi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086600" y="762000"/>
            <a:ext cx="1524000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Karakteristik siswa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00200" y="2133600"/>
            <a:ext cx="1752600" cy="1741488"/>
          </a:xfrm>
          <a:prstGeom prst="rect">
            <a:avLst/>
          </a:prstGeom>
          <a:solidFill>
            <a:srgbClr val="20D27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Strategi pengorganisasian pengajaran</a:t>
            </a:r>
          </a:p>
          <a:p>
            <a:pPr algn="l">
              <a:spcBef>
                <a:spcPct val="50000"/>
              </a:spcBef>
            </a:pPr>
            <a:r>
              <a:rPr lang="en-US"/>
              <a:t>Strategi makro</a:t>
            </a:r>
          </a:p>
          <a:p>
            <a:pPr algn="l">
              <a:spcBef>
                <a:spcPct val="50000"/>
              </a:spcBef>
            </a:pPr>
            <a:r>
              <a:rPr lang="en-US"/>
              <a:t>Strategi mikro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572000" y="2286000"/>
            <a:ext cx="1600200" cy="915988"/>
          </a:xfrm>
          <a:prstGeom prst="rect">
            <a:avLst/>
          </a:prstGeom>
          <a:solidFill>
            <a:srgbClr val="20D27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Strategi penyampaian pembelajaran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934200" y="2209800"/>
            <a:ext cx="1676400" cy="915988"/>
          </a:xfrm>
          <a:prstGeom prst="rect">
            <a:avLst/>
          </a:prstGeom>
          <a:solidFill>
            <a:srgbClr val="20D27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Strategi pengelolaan pembelajaran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981200" y="5181600"/>
            <a:ext cx="6400800" cy="860425"/>
          </a:xfrm>
          <a:prstGeom prst="rect">
            <a:avLst/>
          </a:prstGeom>
          <a:solidFill>
            <a:srgbClr val="EF891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keefektifan, efisiensi, dan daya tarik pembelajaran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685800" y="914400"/>
            <a:ext cx="685800" cy="4572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6F0D05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762000" y="5257800"/>
            <a:ext cx="685800" cy="4572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EF8919"/>
          </a:solidFill>
          <a:ln w="9525">
            <a:solidFill>
              <a:srgbClr val="EF891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685800" y="2819400"/>
            <a:ext cx="685800" cy="4572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20D275"/>
          </a:solidFill>
          <a:ln w="9525">
            <a:solidFill>
              <a:srgbClr val="15894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3200400" y="1219200"/>
            <a:ext cx="1371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6172200" y="1219200"/>
            <a:ext cx="990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2286000" y="4114800"/>
            <a:ext cx="5715000" cy="0"/>
          </a:xfrm>
          <a:prstGeom prst="line">
            <a:avLst/>
          </a:prstGeom>
          <a:noFill/>
          <a:ln w="76200">
            <a:solidFill>
              <a:srgbClr val="20D27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>
            <a:off x="2286000" y="3886200"/>
            <a:ext cx="0" cy="228600"/>
          </a:xfrm>
          <a:prstGeom prst="line">
            <a:avLst/>
          </a:prstGeom>
          <a:noFill/>
          <a:ln w="76200">
            <a:solidFill>
              <a:srgbClr val="20D27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5410200" y="3200400"/>
            <a:ext cx="0" cy="914400"/>
          </a:xfrm>
          <a:prstGeom prst="line">
            <a:avLst/>
          </a:prstGeom>
          <a:noFill/>
          <a:ln w="76200">
            <a:solidFill>
              <a:srgbClr val="20D27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 flipV="1">
            <a:off x="8001000" y="3124200"/>
            <a:ext cx="0" cy="990600"/>
          </a:xfrm>
          <a:prstGeom prst="line">
            <a:avLst/>
          </a:prstGeom>
          <a:noFill/>
          <a:ln w="76200">
            <a:solidFill>
              <a:srgbClr val="20D27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>
            <a:off x="2362200" y="1600200"/>
            <a:ext cx="0" cy="533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>
            <a:off x="5410200" y="1676400"/>
            <a:ext cx="0" cy="6096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27"/>
          <p:cNvSpPr>
            <a:spLocks noChangeShapeType="1"/>
          </p:cNvSpPr>
          <p:nvPr/>
        </p:nvSpPr>
        <p:spPr bwMode="auto">
          <a:xfrm>
            <a:off x="7848600" y="1371600"/>
            <a:ext cx="0" cy="7620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8"/>
          <p:cNvSpPr>
            <a:spLocks noChangeShapeType="1"/>
          </p:cNvSpPr>
          <p:nvPr/>
        </p:nvSpPr>
        <p:spPr bwMode="auto">
          <a:xfrm>
            <a:off x="5029200" y="4191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AutoShape 29"/>
          <p:cNvSpPr>
            <a:spLocks noChangeArrowheads="1"/>
          </p:cNvSpPr>
          <p:nvPr/>
        </p:nvSpPr>
        <p:spPr bwMode="auto">
          <a:xfrm>
            <a:off x="4876800" y="4114800"/>
            <a:ext cx="990600" cy="1066800"/>
          </a:xfrm>
          <a:prstGeom prst="downArrow">
            <a:avLst>
              <a:gd name="adj1" fmla="val 50000"/>
              <a:gd name="adj2" fmla="val 26923"/>
            </a:avLst>
          </a:prstGeom>
          <a:solidFill>
            <a:srgbClr val="20D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Text Box 30"/>
          <p:cNvSpPr txBox="1">
            <a:spLocks noChangeArrowheads="1"/>
          </p:cNvSpPr>
          <p:nvPr/>
        </p:nvSpPr>
        <p:spPr bwMode="auto">
          <a:xfrm>
            <a:off x="1524000" y="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DIAGRAM TAKSONOMI VARIABEL PEMBELAJARAN</a:t>
            </a:r>
          </a:p>
        </p:txBody>
      </p:sp>
      <p:sp>
        <p:nvSpPr>
          <p:cNvPr id="13341" name="Text Box 31"/>
          <p:cNvSpPr txBox="1">
            <a:spLocks noChangeArrowheads="1"/>
          </p:cNvSpPr>
          <p:nvPr/>
        </p:nvSpPr>
        <p:spPr bwMode="auto">
          <a:xfrm>
            <a:off x="3962400" y="6491288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b="1" i="1"/>
              <a:t>(Reigeluth dan Stein, 1983, hlm.19)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4339" name="AutoShape 21"/>
          <p:cNvSpPr>
            <a:spLocks noChangeArrowheads="1"/>
          </p:cNvSpPr>
          <p:nvPr/>
        </p:nvSpPr>
        <p:spPr bwMode="auto">
          <a:xfrm>
            <a:off x="0" y="2819400"/>
            <a:ext cx="1828800" cy="1447800"/>
          </a:xfrm>
          <a:prstGeom prst="homePlate">
            <a:avLst>
              <a:gd name="adj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BE0E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2438400" cy="1062038"/>
          </a:xfrm>
          <a:prstGeom prst="rect">
            <a:avLst/>
          </a:prstGeom>
          <a:solidFill>
            <a:srgbClr val="0099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Tahap 1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Pengembangan 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3810000" y="762000"/>
            <a:ext cx="2057400" cy="1427163"/>
          </a:xfrm>
          <a:prstGeom prst="rect">
            <a:avLst/>
          </a:prstGeom>
          <a:solidFill>
            <a:srgbClr val="D11D1D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Tahap 2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Pelaksanaan kegiatan 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934200" y="914400"/>
            <a:ext cx="1752600" cy="1062038"/>
          </a:xfrm>
          <a:prstGeom prst="rect">
            <a:avLst/>
          </a:prstGeom>
          <a:solidFill>
            <a:srgbClr val="D11D1D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Tahap 3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Evaluasi </a:t>
            </a:r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>
            <a:off x="2819400" y="12192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8"/>
          <p:cNvSpPr>
            <a:spLocks noChangeArrowheads="1"/>
          </p:cNvSpPr>
          <p:nvPr/>
        </p:nvSpPr>
        <p:spPr bwMode="auto">
          <a:xfrm>
            <a:off x="5867400" y="12954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1828800" y="1905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1828800" y="2743200"/>
            <a:ext cx="5486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7315200" y="19812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4876800" y="2209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1066800" y="4419600"/>
            <a:ext cx="70104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/>
              <a:t>Siklus lengkap kegiatan pembelajaran</a:t>
            </a:r>
            <a:r>
              <a:rPr lang="en-US" sz="2800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(</a:t>
            </a:r>
            <a:r>
              <a:rPr lang="en-US" sz="1600" b="1" i="1"/>
              <a:t>Atwi Suparman, 1996;1997)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5943600"/>
            <a:ext cx="9144000" cy="381000"/>
          </a:xfrm>
          <a:prstGeom prst="rect">
            <a:avLst/>
          </a:prstGeom>
          <a:solidFill>
            <a:srgbClr val="5C909A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BBE0E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28575">
            <a:solidFill>
              <a:srgbClr val="BBE0E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76200">
            <a:solidFill>
              <a:srgbClr val="BBE0E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55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19400"/>
            <a:ext cx="12398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0" y="3657600"/>
            <a:ext cx="9144000" cy="838200"/>
          </a:xfrm>
          <a:prstGeom prst="rect">
            <a:avLst/>
          </a:prstGeom>
          <a:solidFill>
            <a:srgbClr val="90715E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990600" y="304800"/>
            <a:ext cx="3581400" cy="2871788"/>
          </a:xfrm>
          <a:prstGeom prst="rect">
            <a:avLst/>
          </a:prstGeom>
          <a:solidFill>
            <a:srgbClr val="323226">
              <a:alpha val="79999"/>
            </a:srgb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Perancangan pembelajaran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Perencanaan pembelajaran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Disain instruksional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Perencanaan pengajaran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Pengembangan pembelajaran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Pengembangan instruksional</a:t>
            </a:r>
          </a:p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Pengembangan RPP</a:t>
            </a:r>
          </a:p>
        </p:txBody>
      </p:sp>
      <p:sp>
        <p:nvSpPr>
          <p:cNvPr id="15365" name="AutoShape 6"/>
          <p:cNvSpPr>
            <a:spLocks/>
          </p:cNvSpPr>
          <p:nvPr/>
        </p:nvSpPr>
        <p:spPr bwMode="auto">
          <a:xfrm>
            <a:off x="4724400" y="304800"/>
            <a:ext cx="914400" cy="2971800"/>
          </a:xfrm>
          <a:prstGeom prst="rightBrace">
            <a:avLst>
              <a:gd name="adj1" fmla="val 27083"/>
              <a:gd name="adj2" fmla="val 50000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715000" y="1066800"/>
            <a:ext cx="2362200" cy="1204913"/>
          </a:xfrm>
          <a:prstGeom prst="rect">
            <a:avLst/>
          </a:prstGeom>
          <a:solidFill>
            <a:srgbClr val="323226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Terjemahan dari: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DESAIN INSTRUKSIONAL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457200" y="4618038"/>
            <a:ext cx="7924800" cy="2176462"/>
          </a:xfrm>
          <a:prstGeom prst="rect">
            <a:avLst/>
          </a:prstGeom>
          <a:solidFill>
            <a:srgbClr val="DFF414">
              <a:alpha val="79999"/>
            </a:srgb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Berlin Sans FB" pitchFamily="34" charset="0"/>
                <a:hlinkClick r:id="rId3" action="ppaction://hlinkpres?slideindex=1&amp;slidetitle="/>
              </a:rPr>
              <a:t>Pengembangan RPP:</a:t>
            </a:r>
            <a:endParaRPr lang="en-US" sz="2400">
              <a:latin typeface="Berlin Sans FB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2400">
                <a:latin typeface="Berlin Sans FB" pitchFamily="34" charset="0"/>
              </a:rPr>
              <a:t>Suatu proses yang sistematik dalam mengidentifikasi masalah, mengembangkan bahan dan strategi pembelajaran, serta mengevaluasi efektivitas dan efisiensinya dalam mencapai tujuan pembelajaran.</a:t>
            </a:r>
          </a:p>
        </p:txBody>
      </p:sp>
      <p:sp>
        <p:nvSpPr>
          <p:cNvPr id="15368" name="Line 12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11112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3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4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6387" name="Rectangle 4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63632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5334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  <a:latin typeface="Bodoni MT Black" pitchFamily="18" charset="0"/>
              </a:rPr>
              <a:t>:: Model Pengembangan Pembelajaran ::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2667000"/>
            <a:ext cx="1371600" cy="1398588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Identifikasi kebutuhan instruksional dan menulis tujuan instruksional umum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1371600"/>
            <a:ext cx="1371600" cy="668338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Melakukan analisis instruksional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1524000" cy="668338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Mengidentifikasi perilaku dan karakteristik awal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438400" y="2971800"/>
            <a:ext cx="990600" cy="850900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Menulis tujuan istruksional khusus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733800" y="1828800"/>
            <a:ext cx="838200" cy="850900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Menulis tes acuan patokan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733800" y="4572000"/>
            <a:ext cx="1143000" cy="668338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Menyusun strategi insruksional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343400" y="3200400"/>
            <a:ext cx="1600200" cy="668338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Mengembangkan bahan instruksional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248400" y="3276600"/>
            <a:ext cx="1371600" cy="1033463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Menyusun disain dan melaksanakan evaluasi formatif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924800" y="3352800"/>
            <a:ext cx="1219200" cy="485775"/>
          </a:xfrm>
          <a:prstGeom prst="rect">
            <a:avLst/>
          </a:prstGeom>
          <a:solidFill>
            <a:srgbClr val="FBC1E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Sistem instruksional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838200" y="1600200"/>
            <a:ext cx="0" cy="1066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914400" y="4038600"/>
            <a:ext cx="0" cy="1447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914400" y="54864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838200" y="16002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54864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667000" y="1600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971800" y="1600200"/>
            <a:ext cx="0" cy="1371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/>
        </p:nvSpPr>
        <p:spPr bwMode="auto">
          <a:xfrm flipV="1">
            <a:off x="2971800" y="38100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/>
        </p:nvSpPr>
        <p:spPr bwMode="auto">
          <a:xfrm>
            <a:off x="3276600" y="21336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/>
        </p:nvSpPr>
        <p:spPr bwMode="auto">
          <a:xfrm>
            <a:off x="3276600" y="3810000"/>
            <a:ext cx="0" cy="1219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/>
        </p:nvSpPr>
        <p:spPr bwMode="auto">
          <a:xfrm>
            <a:off x="3276600" y="2133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8"/>
          <p:cNvSpPr>
            <a:spLocks noChangeShapeType="1"/>
          </p:cNvSpPr>
          <p:nvPr/>
        </p:nvSpPr>
        <p:spPr bwMode="auto">
          <a:xfrm>
            <a:off x="3276600" y="50292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4572000" y="2133600"/>
            <a:ext cx="2590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7162800" y="2133600"/>
            <a:ext cx="0" cy="1143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5257800" y="2133600"/>
            <a:ext cx="0" cy="1066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4876800" y="50292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 flipV="1">
            <a:off x="5334000" y="3886200"/>
            <a:ext cx="0" cy="1143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34"/>
          <p:cNvSpPr>
            <a:spLocks noChangeShapeType="1"/>
          </p:cNvSpPr>
          <p:nvPr/>
        </p:nvSpPr>
        <p:spPr bwMode="auto">
          <a:xfrm>
            <a:off x="1905000" y="990600"/>
            <a:ext cx="5562600" cy="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Line 35"/>
          <p:cNvSpPr>
            <a:spLocks noChangeShapeType="1"/>
          </p:cNvSpPr>
          <p:nvPr/>
        </p:nvSpPr>
        <p:spPr bwMode="auto">
          <a:xfrm>
            <a:off x="1905000" y="990600"/>
            <a:ext cx="0" cy="3810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36"/>
          <p:cNvSpPr>
            <a:spLocks noChangeShapeType="1"/>
          </p:cNvSpPr>
          <p:nvPr/>
        </p:nvSpPr>
        <p:spPr bwMode="auto">
          <a:xfrm>
            <a:off x="4114800" y="990600"/>
            <a:ext cx="0" cy="8382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39"/>
          <p:cNvSpPr>
            <a:spLocks noChangeShapeType="1"/>
          </p:cNvSpPr>
          <p:nvPr/>
        </p:nvSpPr>
        <p:spPr bwMode="auto">
          <a:xfrm>
            <a:off x="7467600" y="990600"/>
            <a:ext cx="0" cy="22860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40"/>
          <p:cNvSpPr>
            <a:spLocks noChangeShapeType="1"/>
          </p:cNvSpPr>
          <p:nvPr/>
        </p:nvSpPr>
        <p:spPr bwMode="auto">
          <a:xfrm>
            <a:off x="2133600" y="6096000"/>
            <a:ext cx="5334000" cy="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Line 41"/>
          <p:cNvSpPr>
            <a:spLocks noChangeShapeType="1"/>
          </p:cNvSpPr>
          <p:nvPr/>
        </p:nvSpPr>
        <p:spPr bwMode="auto">
          <a:xfrm flipV="1">
            <a:off x="2133600" y="5715000"/>
            <a:ext cx="0" cy="3810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Line 42"/>
          <p:cNvSpPr>
            <a:spLocks noChangeShapeType="1"/>
          </p:cNvSpPr>
          <p:nvPr/>
        </p:nvSpPr>
        <p:spPr bwMode="auto">
          <a:xfrm flipV="1">
            <a:off x="3124200" y="3810000"/>
            <a:ext cx="0" cy="22860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43"/>
          <p:cNvSpPr>
            <a:spLocks noChangeShapeType="1"/>
          </p:cNvSpPr>
          <p:nvPr/>
        </p:nvSpPr>
        <p:spPr bwMode="auto">
          <a:xfrm flipV="1">
            <a:off x="4419600" y="5257800"/>
            <a:ext cx="0" cy="8382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44"/>
          <p:cNvSpPr>
            <a:spLocks noChangeShapeType="1"/>
          </p:cNvSpPr>
          <p:nvPr/>
        </p:nvSpPr>
        <p:spPr bwMode="auto">
          <a:xfrm flipV="1">
            <a:off x="5562600" y="3886200"/>
            <a:ext cx="0" cy="22098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/>
        </p:nvSpPr>
        <p:spPr bwMode="auto">
          <a:xfrm flipV="1">
            <a:off x="7467600" y="4343400"/>
            <a:ext cx="0" cy="1752600"/>
          </a:xfrm>
          <a:prstGeom prst="line">
            <a:avLst/>
          </a:prstGeom>
          <a:noFill/>
          <a:ln w="28575">
            <a:solidFill>
              <a:srgbClr val="D60C4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/>
        </p:nvSpPr>
        <p:spPr bwMode="auto">
          <a:xfrm>
            <a:off x="5943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Line 47"/>
          <p:cNvSpPr>
            <a:spLocks noChangeShapeType="1"/>
          </p:cNvSpPr>
          <p:nvPr/>
        </p:nvSpPr>
        <p:spPr bwMode="auto">
          <a:xfrm>
            <a:off x="76200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Text Box 48"/>
          <p:cNvSpPr txBox="1">
            <a:spLocks noChangeArrowheads="1"/>
          </p:cNvSpPr>
          <p:nvPr/>
        </p:nvSpPr>
        <p:spPr bwMode="auto">
          <a:xfrm>
            <a:off x="5486400" y="64008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</a:rPr>
              <a:t>(Atwi Suparman, 1996;1997)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6F1F32">
              <a:alpha val="79999"/>
            </a:srgbClr>
          </a:solidFill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E8EA"/>
                </a:solidFill>
                <a:latin typeface="Goudy Stout" pitchFamily="18" charset="0"/>
              </a:rPr>
              <a:t>TUJUAN ::PEMBELAJARAN::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2895600" cy="992188"/>
          </a:xfrm>
          <a:prstGeom prst="rect">
            <a:avLst/>
          </a:prstGeom>
          <a:solidFill>
            <a:srgbClr val="6C446C"/>
          </a:solidFill>
          <a:ln w="76200">
            <a:solidFill>
              <a:srgbClr val="C09A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E8EA"/>
                </a:solidFill>
              </a:rPr>
              <a:t>TUJUAN PEMBELAJARAN </a:t>
            </a:r>
            <a:r>
              <a:rPr lang="en-US" b="1">
                <a:solidFill>
                  <a:srgbClr val="CCE8EA"/>
                </a:solidFill>
                <a:sym typeface="Wingdings" pitchFamily="2" charset="2"/>
              </a:rPr>
              <a:t>hasil pembelajaran</a:t>
            </a:r>
            <a:endParaRPr lang="en-US" b="1">
              <a:solidFill>
                <a:srgbClr val="CCE8EA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657600" y="1600200"/>
            <a:ext cx="5181600" cy="1844675"/>
          </a:xfrm>
          <a:prstGeom prst="rect">
            <a:avLst/>
          </a:prstGeom>
          <a:solidFill>
            <a:srgbClr val="6C446C">
              <a:alpha val="79999"/>
            </a:srgbClr>
          </a:solidFill>
          <a:ln w="76200">
            <a:solidFill>
              <a:srgbClr val="C09A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C09AC0"/>
              </a:buClr>
              <a:buSzPct val="155000"/>
              <a:buFont typeface="Arial" charset="0"/>
              <a:buBlip>
                <a:blip r:embed="rId3"/>
              </a:buBlip>
            </a:pPr>
            <a:r>
              <a:rPr lang="en-US" sz="2000">
                <a:solidFill>
                  <a:srgbClr val="CCE8EA"/>
                </a:solidFill>
              </a:rPr>
              <a:t> Pada hakekatnya mengacu pada hasil-hasil pembelajaran yang diharapkan.</a:t>
            </a:r>
          </a:p>
          <a:p>
            <a:pPr algn="l">
              <a:spcBef>
                <a:spcPct val="50000"/>
              </a:spcBef>
              <a:buClr>
                <a:srgbClr val="C09AC0"/>
              </a:buClr>
              <a:buSzPct val="155000"/>
              <a:buFont typeface="Arial" charset="0"/>
              <a:buBlip>
                <a:blip r:embed="rId3"/>
              </a:buBlip>
            </a:pPr>
            <a:r>
              <a:rPr lang="en-US" sz="2000">
                <a:solidFill>
                  <a:srgbClr val="CCE8EA"/>
                </a:solidFill>
              </a:rPr>
              <a:t> Deskripsi perubahan perilaku yang diharapkan dicapai siswa setelah mengalami/mengikuti proses pembelajaran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4343400"/>
            <a:ext cx="2971800" cy="1404938"/>
          </a:xfrm>
          <a:prstGeom prst="rect">
            <a:avLst/>
          </a:prstGeom>
          <a:solidFill>
            <a:srgbClr val="6C446C"/>
          </a:solidFill>
          <a:ln w="76200">
            <a:solidFill>
              <a:srgbClr val="C09A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6F1F32"/>
              </a:buClr>
              <a:buFont typeface="Wingdings" pitchFamily="2" charset="2"/>
              <a:buChar char="Ü"/>
            </a:pPr>
            <a:r>
              <a:rPr lang="en-US">
                <a:solidFill>
                  <a:srgbClr val="CCE8EA"/>
                </a:solidFill>
              </a:rPr>
              <a:t>Ditetapkan lebih dahulu</a:t>
            </a:r>
          </a:p>
          <a:p>
            <a:pPr algn="l">
              <a:spcBef>
                <a:spcPct val="50000"/>
              </a:spcBef>
              <a:buClr>
                <a:srgbClr val="6F1F32"/>
              </a:buClr>
              <a:buFont typeface="Wingdings" pitchFamily="2" charset="2"/>
              <a:buChar char="Ü"/>
            </a:pPr>
            <a:r>
              <a:rPr lang="en-US">
                <a:solidFill>
                  <a:srgbClr val="CCE8EA"/>
                </a:solidFill>
              </a:rPr>
              <a:t>Semua upaya pembelajaran terarah pada tujuan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200400" y="19050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D60C46"/>
          </a:solidFill>
          <a:ln w="38100">
            <a:solidFill>
              <a:srgbClr val="D60C4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V="1">
            <a:off x="1371600" y="2743200"/>
            <a:ext cx="0" cy="1524000"/>
          </a:xfrm>
          <a:prstGeom prst="line">
            <a:avLst/>
          </a:prstGeom>
          <a:noFill/>
          <a:ln w="76200">
            <a:solidFill>
              <a:srgbClr val="76101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V="1">
            <a:off x="1600200" y="2743200"/>
            <a:ext cx="0" cy="1524000"/>
          </a:xfrm>
          <a:prstGeom prst="line">
            <a:avLst/>
          </a:prstGeom>
          <a:noFill/>
          <a:ln w="76200">
            <a:solidFill>
              <a:srgbClr val="76101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1828800" y="2743200"/>
            <a:ext cx="0" cy="1524000"/>
          </a:xfrm>
          <a:prstGeom prst="line">
            <a:avLst/>
          </a:prstGeom>
          <a:noFill/>
          <a:ln w="76200">
            <a:solidFill>
              <a:srgbClr val="76101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V="1">
            <a:off x="2057400" y="2743200"/>
            <a:ext cx="0" cy="1524000"/>
          </a:xfrm>
          <a:prstGeom prst="line">
            <a:avLst/>
          </a:prstGeom>
          <a:noFill/>
          <a:ln w="76200">
            <a:solidFill>
              <a:srgbClr val="76101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76200">
            <a:solidFill>
              <a:srgbClr val="A973A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rgbClr val="A973A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5029200" y="5105400"/>
            <a:ext cx="2209800" cy="1035050"/>
          </a:xfrm>
          <a:prstGeom prst="rect">
            <a:avLst/>
          </a:prstGeom>
          <a:noFill/>
          <a:ln w="28575">
            <a:solidFill>
              <a:srgbClr val="C9E7E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>
                <a:solidFill>
                  <a:srgbClr val="CCE8EA"/>
                </a:solidFill>
                <a:latin typeface="Goudy Stout" pitchFamily="18" charset="0"/>
                <a:sym typeface="Wingdings" pitchFamily="2" charset="2"/>
              </a:rPr>
              <a:t></a:t>
            </a:r>
            <a:endParaRPr lang="en-US" sz="6000" b="1">
              <a:solidFill>
                <a:srgbClr val="CCE8EA"/>
              </a:solidFill>
              <a:latin typeface="Goudy Stout" pitchFamily="18" charset="0"/>
            </a:endParaRPr>
          </a:p>
        </p:txBody>
      </p:sp>
      <p:pic>
        <p:nvPicPr>
          <p:cNvPr id="1742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23188" y="5181600"/>
            <a:ext cx="142081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8435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3CF27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bg1"/>
              </a:solidFill>
              <a:latin typeface="Rage Italic" pitchFamily="66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789927">
              <a:alpha val="79999"/>
            </a:srgbClr>
          </a:solidFill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  <a:latin typeface="Goudy Stout" pitchFamily="18" charset="0"/>
              </a:rPr>
              <a:t>TUJUAN ::PEMBELAJARAN::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990600" cy="376238"/>
          </a:xfrm>
          <a:prstGeom prst="rect">
            <a:avLst/>
          </a:prstGeom>
          <a:solidFill>
            <a:srgbClr val="1F4E0E"/>
          </a:solidFill>
          <a:ln w="9525">
            <a:solidFill>
              <a:srgbClr val="C9E7E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CCE8EA"/>
                </a:solidFill>
              </a:rPr>
              <a:t>UMUM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362200" y="2057400"/>
            <a:ext cx="6629400" cy="376238"/>
          </a:xfrm>
          <a:prstGeom prst="rect">
            <a:avLst/>
          </a:prstGeom>
          <a:solidFill>
            <a:srgbClr val="276212"/>
          </a:solidFill>
          <a:ln w="9525">
            <a:solidFill>
              <a:srgbClr val="C9E7E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CCE8EA"/>
                </a:solidFill>
              </a:rPr>
              <a:t>pernyataan umum tentang hasil pembelajaran yang diharapkan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066800" y="2743200"/>
            <a:ext cx="1295400" cy="373063"/>
          </a:xfrm>
          <a:prstGeom prst="rect">
            <a:avLst/>
          </a:prstGeom>
          <a:solidFill>
            <a:srgbClr val="1F4E0E"/>
          </a:solidFill>
          <a:ln w="6350">
            <a:solidFill>
              <a:srgbClr val="C9E7E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CCE8EA"/>
                </a:solidFill>
              </a:rPr>
              <a:t>KHUSUS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667000" y="2667000"/>
            <a:ext cx="5638800" cy="650875"/>
          </a:xfrm>
          <a:prstGeom prst="rect">
            <a:avLst/>
          </a:prstGeom>
          <a:solidFill>
            <a:srgbClr val="276212"/>
          </a:solidFill>
          <a:ln w="9525">
            <a:solidFill>
              <a:srgbClr val="C9E7E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CCE8EA"/>
                </a:solidFill>
              </a:rPr>
              <a:t>pernyataan khusus tentang hasil pembelajaran yang diharapkan</a:t>
            </a:r>
          </a:p>
        </p:txBody>
      </p:sp>
      <p:sp>
        <p:nvSpPr>
          <p:cNvPr id="18441" name="AutoShape 9"/>
          <p:cNvSpPr>
            <a:spLocks/>
          </p:cNvSpPr>
          <p:nvPr/>
        </p:nvSpPr>
        <p:spPr bwMode="auto">
          <a:xfrm>
            <a:off x="533400" y="2133600"/>
            <a:ext cx="457200" cy="838200"/>
          </a:xfrm>
          <a:prstGeom prst="leftBrace">
            <a:avLst>
              <a:gd name="adj1" fmla="val 15278"/>
              <a:gd name="adj2" fmla="val 50000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E8EA"/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362200" y="2895600"/>
            <a:ext cx="304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2057400" y="2133600"/>
            <a:ext cx="304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76200">
            <a:solidFill>
              <a:srgbClr val="1F4E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rgbClr val="1F4E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685800" y="4038600"/>
            <a:ext cx="7772400" cy="2243138"/>
          </a:xfrm>
          <a:prstGeom prst="rect">
            <a:avLst/>
          </a:prstGeom>
          <a:solidFill>
            <a:srgbClr val="3E9B1D">
              <a:alpha val="79999"/>
            </a:srgb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Komponen tujuan pembelajaran</a:t>
            </a:r>
            <a:r>
              <a:rPr lang="en-US" b="1"/>
              <a:t> </a:t>
            </a:r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sz="2800" b="1">
                <a:solidFill>
                  <a:srgbClr val="CC0000"/>
                </a:solidFill>
                <a:latin typeface="Goudy Stout" pitchFamily="18" charset="0"/>
                <a:sym typeface="Wingdings" pitchFamily="2" charset="2"/>
              </a:rPr>
              <a:t>A</a:t>
            </a:r>
            <a:r>
              <a:rPr lang="en-US" sz="2800" b="1">
                <a:solidFill>
                  <a:srgbClr val="FFCC00"/>
                </a:solidFill>
                <a:latin typeface="Goudy Stout" pitchFamily="18" charset="0"/>
                <a:sym typeface="Wingdings" pitchFamily="2" charset="2"/>
              </a:rPr>
              <a:t>B</a:t>
            </a:r>
            <a:r>
              <a:rPr lang="en-US" sz="2800" b="1">
                <a:solidFill>
                  <a:srgbClr val="00FFFF"/>
                </a:solidFill>
                <a:latin typeface="Goudy Stout" pitchFamily="18" charset="0"/>
                <a:sym typeface="Wingdings" pitchFamily="2" charset="2"/>
              </a:rPr>
              <a:t>C</a:t>
            </a:r>
            <a:r>
              <a:rPr lang="en-US" sz="2800" b="1">
                <a:solidFill>
                  <a:srgbClr val="FF7C80"/>
                </a:solidFill>
                <a:latin typeface="Goudy Stout" pitchFamily="18" charset="0"/>
                <a:sym typeface="Wingdings" pitchFamily="2" charset="2"/>
              </a:rPr>
              <a:t>D</a:t>
            </a:r>
          </a:p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Goudy Stout" pitchFamily="18" charset="0"/>
                <a:sym typeface="Wingdings" pitchFamily="2" charset="2"/>
              </a:rPr>
              <a:t>A</a:t>
            </a:r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udience : siswa (IDI: Instructional Development Institute)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Goudy Stout" pitchFamily="18" charset="0"/>
                <a:sym typeface="Wingdings" pitchFamily="2" charset="2"/>
              </a:rPr>
              <a:t>B</a:t>
            </a:r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ehavior : perilaku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latin typeface="Goudy Stout" pitchFamily="18" charset="0"/>
                <a:sym typeface="Wingdings" pitchFamily="2" charset="2"/>
              </a:rPr>
              <a:t>C</a:t>
            </a:r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ondition : kondisi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7C80"/>
                </a:solidFill>
                <a:latin typeface="Goudy Stout" pitchFamily="18" charset="0"/>
                <a:sym typeface="Wingdings" pitchFamily="2" charset="2"/>
              </a:rPr>
              <a:t>D</a:t>
            </a:r>
            <a:r>
              <a:rPr lang="en-US" b="1">
                <a:solidFill>
                  <a:schemeClr val="bg1"/>
                </a:solidFill>
                <a:sym typeface="Wingdings" pitchFamily="2" charset="2"/>
              </a:rPr>
              <a:t>egree : kriteria keberhasilan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8447" name="AutoShape 16"/>
          <p:cNvSpPr>
            <a:spLocks/>
          </p:cNvSpPr>
          <p:nvPr/>
        </p:nvSpPr>
        <p:spPr bwMode="auto">
          <a:xfrm>
            <a:off x="4191000" y="5105400"/>
            <a:ext cx="533400" cy="990600"/>
          </a:xfrm>
          <a:prstGeom prst="rightBrace">
            <a:avLst>
              <a:gd name="adj1" fmla="val 15476"/>
              <a:gd name="adj2" fmla="val 50000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4953000" y="54102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(Mager, 1562)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  <a:latin typeface="Bodoni MT Black" pitchFamily="18" charset="0"/>
              </a:rPr>
              <a:t>LINGKUP/KAWASAN TUJUAN INSTRUKSIONAL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5000" y="1371600"/>
            <a:ext cx="462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(KOGNITIF, AFEKTIF, PSIKOMOTORIK)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1404938"/>
          </a:xfrm>
          <a:prstGeom prst="rect">
            <a:avLst/>
          </a:prstGeom>
          <a:solidFill>
            <a:srgbClr val="DFF414">
              <a:alpha val="79999"/>
            </a:srgb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oudy Stout" pitchFamily="18" charset="0"/>
              </a:rPr>
              <a:t>TUJUAN KOGNITIF</a:t>
            </a:r>
          </a:p>
          <a:p>
            <a:pPr>
              <a:spcBef>
                <a:spcPct val="50000"/>
              </a:spcBef>
            </a:pPr>
            <a:r>
              <a:rPr lang="en-US"/>
              <a:t>Adalah tujuan instruksional yang berorientasi kepada kemampuan “berpikir” menyangkut kemampuan intelektual yang lebih sederhana, yaitu “mengingat” (recall) sampai dengan kemampuan untuk memecahkan masalah (problem-solving).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3400" y="3581400"/>
            <a:ext cx="8077200" cy="1266825"/>
          </a:xfrm>
          <a:prstGeom prst="rect">
            <a:avLst/>
          </a:prstGeom>
          <a:solidFill>
            <a:srgbClr val="DFF414">
              <a:alpha val="79999"/>
            </a:srgb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oudy Stout" pitchFamily="18" charset="0"/>
              </a:rPr>
              <a:t>TUJUAN AFEKTIF</a:t>
            </a:r>
          </a:p>
          <a:p>
            <a:r>
              <a:rPr lang="en-US"/>
              <a:t>Adalah tujuan instruksional yang berhubungan dengan “perasaan”, “emosi”, “sistem nilai” dan “sikap hati” (attitude) yang menunjukan penerimaan atau penolakkan terhadap sesuatu.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7924800" cy="1679575"/>
          </a:xfrm>
          <a:prstGeom prst="rect">
            <a:avLst/>
          </a:prstGeom>
          <a:solidFill>
            <a:srgbClr val="DFF414">
              <a:alpha val="79999"/>
            </a:srgb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oudy Stout" pitchFamily="18" charset="0"/>
              </a:rPr>
              <a:t>TUJUAN PSIKOMOTORIK</a:t>
            </a:r>
          </a:p>
          <a:p>
            <a:pPr>
              <a:spcBef>
                <a:spcPct val="50000"/>
              </a:spcBef>
            </a:pPr>
            <a:r>
              <a:rPr lang="en-US"/>
              <a:t>Adalah tujuan instruksional yang berorientasi kepada keterampilan motorik yang berhubungan dengan anggota tubuh atau tindakan (action) yang memerlukan koordinasi antara syaraf dan otot, seperti: latihan menulis, berbicara, olahraga,dll.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C5346">
              <a:alpha val="39999"/>
            </a:srgbClr>
          </a:solidFill>
          <a:ln w="76200">
            <a:solidFill>
              <a:srgbClr val="6E0A02"/>
            </a:solidFill>
          </a:ln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DDDDDD"/>
                </a:solidFill>
                <a:latin typeface="Goudy Stout" pitchFamily="18" charset="0"/>
              </a:rPr>
              <a:t>Tujuan kognitif terdiri dari 6 tingkatan </a:t>
            </a:r>
            <a:br>
              <a:rPr lang="en-US" sz="2000" smtClean="0">
                <a:solidFill>
                  <a:srgbClr val="DDDDDD"/>
                </a:solidFill>
                <a:latin typeface="Goudy Stout" pitchFamily="18" charset="0"/>
              </a:rPr>
            </a:br>
            <a:r>
              <a:rPr lang="en-US" sz="2400" b="1" smtClean="0">
                <a:solidFill>
                  <a:srgbClr val="DDDDDD"/>
                </a:solidFill>
                <a:latin typeface="Lucida Console" pitchFamily="49" charset="0"/>
              </a:rPr>
              <a:t>(Bloom,1957)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562600"/>
          </a:xfrm>
          <a:solidFill>
            <a:srgbClr val="000000">
              <a:alpha val="85097"/>
            </a:srgbClr>
          </a:solidFill>
          <a:ln w="28575">
            <a:solidFill>
              <a:srgbClr val="6E0A02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1600" b="1" dirty="0" err="1" smtClean="0">
                <a:solidFill>
                  <a:schemeClr val="bg1"/>
                </a:solidFill>
              </a:rPr>
              <a:t>Pengetahuan</a:t>
            </a:r>
            <a:r>
              <a:rPr lang="en-US" sz="1600" b="1" dirty="0" smtClean="0">
                <a:solidFill>
                  <a:schemeClr val="bg1"/>
                </a:solidFill>
              </a:rPr>
              <a:t>/ </a:t>
            </a:r>
            <a:r>
              <a:rPr lang="en-US" sz="1600" b="1" dirty="0" err="1" smtClean="0">
                <a:solidFill>
                  <a:schemeClr val="bg1"/>
                </a:solidFill>
              </a:rPr>
              <a:t>pengenalan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</a:rPr>
              <a:t>tujuan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ini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menuntut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siswa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untuk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mengingat</a:t>
            </a:r>
            <a:r>
              <a:rPr lang="en-US" sz="1600" b="1" dirty="0" smtClean="0">
                <a:solidFill>
                  <a:schemeClr val="bg1"/>
                </a:solidFill>
              </a:rPr>
              <a:t> (recall) </a:t>
            </a:r>
            <a:r>
              <a:rPr lang="en-US" sz="1600" b="1" dirty="0" err="1" smtClean="0">
                <a:solidFill>
                  <a:schemeClr val="bg1"/>
                </a:solidFill>
              </a:rPr>
              <a:t>informasi</a:t>
            </a:r>
            <a:r>
              <a:rPr lang="en-US" sz="1600" b="1" dirty="0" smtClean="0">
                <a:solidFill>
                  <a:schemeClr val="bg1"/>
                </a:solidFill>
              </a:rPr>
              <a:t> yang </a:t>
            </a:r>
            <a:r>
              <a:rPr lang="en-US" sz="1600" b="1" dirty="0" err="1" smtClean="0">
                <a:solidFill>
                  <a:schemeClr val="bg1"/>
                </a:solidFill>
              </a:rPr>
              <a:t>telah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diterima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sebelumnya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</a:rPr>
              <a:t>Beberapa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contoh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kata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kerja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mengidentifikasi</a:t>
            </a:r>
            <a:endParaRPr lang="en-US" sz="1600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FFFF00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menyebutkan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nama</a:t>
            </a:r>
            <a:endParaRPr lang="en-US" sz="1600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FFFF00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membuat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daftar</a:t>
            </a:r>
            <a:endParaRPr lang="en-US" sz="1600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1600" b="1" dirty="0" err="1" smtClean="0">
                <a:solidFill>
                  <a:schemeClr val="bg1"/>
                </a:solidFill>
              </a:rPr>
              <a:t>Pemahaman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</a:rPr>
              <a:t>tujuan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ini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berhubungan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dengan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kemampuan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untuk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menjelaskan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pengetahuan</a:t>
            </a:r>
            <a:r>
              <a:rPr lang="en-US" sz="1600" b="1" dirty="0" smtClean="0">
                <a:solidFill>
                  <a:schemeClr val="bg1"/>
                </a:solidFill>
              </a:rPr>
              <a:t>/ </a:t>
            </a:r>
            <a:r>
              <a:rPr lang="en-US" sz="1600" b="1" dirty="0" err="1" smtClean="0">
                <a:solidFill>
                  <a:schemeClr val="bg1"/>
                </a:solidFill>
              </a:rPr>
              <a:t>informasi</a:t>
            </a:r>
            <a:r>
              <a:rPr lang="en-US" sz="1600" b="1" dirty="0" smtClean="0">
                <a:solidFill>
                  <a:schemeClr val="bg1"/>
                </a:solidFill>
              </a:rPr>
              <a:t> yang </a:t>
            </a:r>
            <a:r>
              <a:rPr lang="en-US" sz="1600" b="1" dirty="0" err="1" smtClean="0">
                <a:solidFill>
                  <a:schemeClr val="bg1"/>
                </a:solidFill>
              </a:rPr>
              <a:t>telah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diketahui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dengan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kata-kata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sendiri</a:t>
            </a:r>
            <a:r>
              <a:rPr lang="en-US" sz="1600" b="1" dirty="0" smtClean="0">
                <a:solidFill>
                  <a:schemeClr val="bg1"/>
                </a:solidFill>
              </a:rPr>
              <a:t>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  <a:r>
              <a:rPr lang="en-US" sz="1600" b="1" dirty="0" err="1" smtClean="0">
                <a:solidFill>
                  <a:schemeClr val="bg1"/>
                </a:solidFill>
              </a:rPr>
              <a:t>Beberapa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contoh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kata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kerja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membedakan</a:t>
            </a:r>
            <a:endParaRPr lang="en-US" sz="1600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FFFF00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menjelaskan</a:t>
            </a:r>
            <a:endParaRPr lang="en-US" sz="1600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FFFF00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mengumpulkan</a:t>
            </a:r>
            <a:endParaRPr lang="en-US" sz="1600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FFFF00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memperkirakan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FFFF00"/>
                </a:solidFill>
              </a:rPr>
              <a:t>	- </a:t>
            </a:r>
            <a:r>
              <a:rPr lang="en-US" sz="1600" b="1" i="1" dirty="0" err="1" smtClean="0">
                <a:solidFill>
                  <a:srgbClr val="FFFF00"/>
                </a:solidFill>
              </a:rPr>
              <a:t>dll</a:t>
            </a:r>
            <a:r>
              <a:rPr lang="en-US" sz="1600" b="1" i="1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pic>
        <p:nvPicPr>
          <p:cNvPr id="3075" name="Picture 3" descr="D:\Clipart\WONG 12\TOURS0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57200" y="2133600"/>
            <a:ext cx="6324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1676400" y="914400"/>
            <a:ext cx="2209800" cy="1295400"/>
          </a:xfrm>
          <a:prstGeom prst="cloudCallout">
            <a:avLst>
              <a:gd name="adj1" fmla="val 31898"/>
              <a:gd name="adj2" fmla="val 79778"/>
            </a:avLst>
          </a:prstGeom>
          <a:solidFill>
            <a:srgbClr val="DFF4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Pak sopir!, sebenarnya kami mau diajak kemana</a:t>
            </a:r>
            <a:r>
              <a:rPr lang="en-US" sz="1200"/>
              <a:t>?</a:t>
            </a:r>
          </a:p>
        </p:txBody>
      </p:sp>
      <p:sp>
        <p:nvSpPr>
          <p:cNvPr id="3077" name="AutoShape 8"/>
          <p:cNvSpPr>
            <a:spLocks noChangeArrowheads="1"/>
          </p:cNvSpPr>
          <p:nvPr/>
        </p:nvSpPr>
        <p:spPr bwMode="auto">
          <a:xfrm>
            <a:off x="6553200" y="2438400"/>
            <a:ext cx="1752600" cy="1295400"/>
          </a:xfrm>
          <a:prstGeom prst="cloudCallout">
            <a:avLst>
              <a:gd name="adj1" fmla="val -97736"/>
              <a:gd name="adj2" fmla="val 53310"/>
            </a:avLst>
          </a:prstGeom>
          <a:solidFill>
            <a:srgbClr val="DFF4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Nga tau? Yang penting JALAN…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8001000" cy="6216650"/>
          </a:xfrm>
          <a:prstGeom prst="rect">
            <a:avLst/>
          </a:prstGeom>
          <a:solidFill>
            <a:srgbClr val="000000">
              <a:alpha val="83920"/>
            </a:srgbClr>
          </a:solidFill>
          <a:ln w="28575">
            <a:solidFill>
              <a:srgbClr val="6E0A0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 startAt="3"/>
            </a:pPr>
            <a:r>
              <a:rPr lang="en-US" sz="2000">
                <a:solidFill>
                  <a:schemeClr val="bg1"/>
                </a:solidFill>
              </a:rPr>
              <a:t>Penerapan</a:t>
            </a:r>
          </a:p>
          <a:p>
            <a:pPr marL="342900" indent="-342900" algn="l"/>
            <a:r>
              <a:rPr lang="en-US" sz="2000">
                <a:solidFill>
                  <a:schemeClr val="bg1"/>
                </a:solidFill>
              </a:rPr>
              <a:t>	tujuan ini berkaitan dengan kemampuan untuk menggunakan atau menerapkan informasi yang telah dipelajari kedalam situasi atau konteks yang lain/baru.</a:t>
            </a:r>
          </a:p>
          <a:p>
            <a:pPr marL="342900" indent="-342900" algn="l"/>
            <a:r>
              <a:rPr lang="en-US" sz="2000">
                <a:solidFill>
                  <a:schemeClr val="bg1"/>
                </a:solidFill>
              </a:rPr>
              <a:t>	beberapa contoh kata kerja:</a:t>
            </a:r>
          </a:p>
          <a:p>
            <a:pPr marL="342900" indent="-342900" algn="l"/>
            <a:r>
              <a:rPr lang="en-US" sz="2000">
                <a:solidFill>
                  <a:schemeClr val="bg1"/>
                </a:solidFill>
              </a:rPr>
              <a:t>	- </a:t>
            </a:r>
            <a:r>
              <a:rPr lang="en-US" sz="2000" i="1">
                <a:solidFill>
                  <a:srgbClr val="FFFF00"/>
                </a:solidFill>
              </a:rPr>
              <a:t>menghitung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mengembangkan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menggunakan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memodifikasi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mentransfer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dll.</a:t>
            </a:r>
          </a:p>
          <a:p>
            <a:pPr marL="342900" indent="-342900" algn="l"/>
            <a:endParaRPr lang="en-US" sz="2000" i="1">
              <a:solidFill>
                <a:srgbClr val="FFFF00"/>
              </a:solidFill>
            </a:endParaRPr>
          </a:p>
          <a:p>
            <a:pPr marL="342900" indent="-342900" algn="l">
              <a:buFontTx/>
              <a:buAutoNum type="arabicPeriod" startAt="4"/>
            </a:pPr>
            <a:r>
              <a:rPr lang="en-US" sz="2000">
                <a:solidFill>
                  <a:schemeClr val="bg1"/>
                </a:solidFill>
              </a:rPr>
              <a:t>Analisis</a:t>
            </a:r>
          </a:p>
          <a:p>
            <a:pPr marL="342900" indent="-342900" algn="l"/>
            <a:r>
              <a:rPr lang="en-US" sz="2000">
                <a:solidFill>
                  <a:schemeClr val="bg1"/>
                </a:solidFill>
              </a:rPr>
              <a:t>	deskripsi: (periksa modul)</a:t>
            </a:r>
          </a:p>
          <a:p>
            <a:pPr marL="342900" indent="-342900" algn="l"/>
            <a:r>
              <a:rPr lang="en-US" sz="2000">
                <a:solidFill>
                  <a:schemeClr val="bg1"/>
                </a:solidFill>
              </a:rPr>
              <a:t>	beberapa contoh kata kerja:</a:t>
            </a:r>
          </a:p>
          <a:p>
            <a:pPr marL="342900" indent="-342900" algn="l"/>
            <a:r>
              <a:rPr lang="en-US" sz="2000">
                <a:solidFill>
                  <a:schemeClr val="bg1"/>
                </a:solidFill>
              </a:rPr>
              <a:t>	- </a:t>
            </a:r>
            <a:r>
              <a:rPr lang="en-US" sz="2000" i="1">
                <a:solidFill>
                  <a:srgbClr val="FFFF00"/>
                </a:solidFill>
              </a:rPr>
              <a:t>membuat diagram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membedakan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menghubungkan 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menjabarkan ke dalam bagian-bagian</a:t>
            </a:r>
          </a:p>
          <a:p>
            <a:pPr marL="342900" indent="-342900" algn="l"/>
            <a:endParaRPr lang="en-US" sz="2000" i="1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914400" y="457200"/>
            <a:ext cx="7543800" cy="5302250"/>
          </a:xfrm>
          <a:prstGeom prst="rect">
            <a:avLst/>
          </a:prstGeom>
          <a:solidFill>
            <a:srgbClr val="000000">
              <a:alpha val="83920"/>
            </a:srgbClr>
          </a:solidFill>
          <a:ln w="28575">
            <a:solidFill>
              <a:srgbClr val="6E0A0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 startAt="5"/>
            </a:pPr>
            <a:r>
              <a:rPr lang="en-US" sz="2000" b="1">
                <a:solidFill>
                  <a:schemeClr val="bg1"/>
                </a:solidFill>
              </a:rPr>
              <a:t>Sistematis</a:t>
            </a:r>
          </a:p>
          <a:p>
            <a:pPr marL="342900" indent="-342900" algn="l"/>
            <a:r>
              <a:rPr lang="en-US" sz="2000" b="1">
                <a:solidFill>
                  <a:schemeClr val="bg1"/>
                </a:solidFill>
              </a:rPr>
              <a:t>	deskripsi: (periksa modul)</a:t>
            </a:r>
          </a:p>
          <a:p>
            <a:pPr marL="342900" indent="-342900" algn="l"/>
            <a:r>
              <a:rPr lang="en-US" sz="2000" b="1">
                <a:solidFill>
                  <a:schemeClr val="bg1"/>
                </a:solidFill>
              </a:rPr>
              <a:t>	beberapa contoh kata kerja:</a:t>
            </a:r>
          </a:p>
          <a:p>
            <a:pPr marL="342900" indent="-342900" algn="l"/>
            <a:r>
              <a:rPr lang="en-US" sz="2000" b="1">
                <a:solidFill>
                  <a:schemeClr val="bg1"/>
                </a:solidFill>
              </a:rPr>
              <a:t>	- </a:t>
            </a:r>
            <a:r>
              <a:rPr lang="en-US" sz="2000" i="1">
                <a:solidFill>
                  <a:srgbClr val="FFFF00"/>
                </a:solidFill>
              </a:rPr>
              <a:t>menciptakan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mendisain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memformulasikan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membuat prediksi</a:t>
            </a:r>
          </a:p>
          <a:p>
            <a:pPr marL="342900" indent="-342900" algn="l"/>
            <a:endParaRPr lang="en-US" sz="2000" b="1">
              <a:solidFill>
                <a:schemeClr val="bg1"/>
              </a:solidFill>
            </a:endParaRPr>
          </a:p>
          <a:p>
            <a:pPr marL="342900" indent="-342900" algn="l">
              <a:buFontTx/>
              <a:buAutoNum type="arabicPeriod" startAt="6"/>
            </a:pPr>
            <a:r>
              <a:rPr lang="en-US" sz="2000" b="1">
                <a:solidFill>
                  <a:schemeClr val="bg1"/>
                </a:solidFill>
              </a:rPr>
              <a:t>Evaluasi</a:t>
            </a:r>
          </a:p>
          <a:p>
            <a:pPr marL="342900" indent="-342900" algn="l"/>
            <a:r>
              <a:rPr lang="en-US" sz="2000" b="1">
                <a:solidFill>
                  <a:schemeClr val="bg1"/>
                </a:solidFill>
              </a:rPr>
              <a:t>	deskripsi: (periksa modul)</a:t>
            </a:r>
          </a:p>
          <a:p>
            <a:pPr marL="342900" indent="-342900" algn="l"/>
            <a:r>
              <a:rPr lang="en-US" sz="2000" b="1">
                <a:solidFill>
                  <a:schemeClr val="bg1"/>
                </a:solidFill>
              </a:rPr>
              <a:t>	beberapa contoh kata kerja:</a:t>
            </a:r>
          </a:p>
          <a:p>
            <a:pPr marL="342900" indent="-342900" algn="l"/>
            <a:r>
              <a:rPr lang="en-US" sz="2000" b="1">
                <a:solidFill>
                  <a:schemeClr val="bg1"/>
                </a:solidFill>
              </a:rPr>
              <a:t>	- </a:t>
            </a:r>
            <a:r>
              <a:rPr lang="en-US" sz="2000" i="1">
                <a:solidFill>
                  <a:srgbClr val="FFFF00"/>
                </a:solidFill>
              </a:rPr>
              <a:t>membuat kritik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membuat penilaian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membandingkan</a:t>
            </a:r>
          </a:p>
          <a:p>
            <a:pPr marL="342900" indent="-342900" algn="l"/>
            <a:r>
              <a:rPr lang="en-US" sz="2000" i="1">
                <a:solidFill>
                  <a:srgbClr val="FFFF00"/>
                </a:solidFill>
              </a:rPr>
              <a:t>	- membuat evaluasi</a:t>
            </a:r>
          </a:p>
          <a:p>
            <a:pPr marL="342900" indent="-342900" algn="l">
              <a:buFontTx/>
              <a:buAutoNum type="arabicPeriod" startAt="6"/>
            </a:pPr>
            <a:endParaRPr lang="en-US" sz="2000" b="1">
              <a:solidFill>
                <a:schemeClr val="bg1"/>
              </a:solidFill>
            </a:endParaRPr>
          </a:p>
          <a:p>
            <a:pPr marL="342900" indent="-342900" algn="l"/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8D7E27">
              <a:alpha val="89803"/>
            </a:srgbClr>
          </a:solidFill>
        </p:spPr>
        <p:txBody>
          <a:bodyPr/>
          <a:lstStyle/>
          <a:p>
            <a:pPr eaLnBrk="1" hangingPunct="1"/>
            <a:r>
              <a:rPr lang="en-US" sz="4000" smtClean="0">
                <a:latin typeface="Goudy Stout" pitchFamily="18" charset="0"/>
              </a:rPr>
              <a:t>TUJUAN AFEKTIF</a:t>
            </a:r>
            <a:r>
              <a:rPr lang="en-US" smtClean="0"/>
              <a:t/>
            </a:r>
            <a:br>
              <a:rPr lang="en-US" smtClean="0"/>
            </a:br>
            <a:r>
              <a:rPr lang="en-US" sz="2000" smtClean="0">
                <a:latin typeface="Lucida Console" pitchFamily="49" charset="0"/>
              </a:rPr>
              <a:t>(Krathwohl,dkk.,1964)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5059363"/>
          </a:xfrm>
          <a:solidFill>
            <a:schemeClr val="bg1">
              <a:alpha val="70195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smtClean="0">
                <a:latin typeface="Bodoni MT Black" pitchFamily="18" charset="0"/>
              </a:rPr>
              <a:t>Pengenalan/penerimaan (receiving)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deskripsi: (periksa modul)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beberapa contoh kata kerja: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</a:t>
            </a:r>
            <a:r>
              <a:rPr lang="en-US" sz="1600" b="1" i="1" smtClean="0">
                <a:solidFill>
                  <a:srgbClr val="0000FF"/>
                </a:solidFill>
              </a:rPr>
              <a:t>- mendengarkan		- melihat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i="1" smtClean="0">
                <a:solidFill>
                  <a:srgbClr val="0000FF"/>
                </a:solidFill>
              </a:rPr>
              <a:t>	- memperhatikan	 	- menghadiri</a:t>
            </a:r>
            <a:r>
              <a:rPr lang="en-US" sz="1600" b="1" smtClean="0">
                <a:solidFill>
                  <a:srgbClr val="0000FF"/>
                </a:solidFill>
              </a:rPr>
              <a:t> 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  ex:siswa bersedia mendengarkan…..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	  siswa bersedia menghadiri…..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	  siswa memperhatikan dengan  baik….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600" b="1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1800" smtClean="0">
                <a:latin typeface="Bodoni MT Black" pitchFamily="18" charset="0"/>
              </a:rPr>
              <a:t>Pemberian respon (responding)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deskripsi: (baca teks)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contoh kata kerja: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</a:t>
            </a:r>
            <a:r>
              <a:rPr lang="en-US" sz="1600" b="1" i="1" smtClean="0">
                <a:solidFill>
                  <a:srgbClr val="FFFF00"/>
                </a:solidFill>
              </a:rPr>
              <a:t>- </a:t>
            </a:r>
            <a:r>
              <a:rPr lang="en-US" sz="1600" b="1" i="1" smtClean="0">
                <a:solidFill>
                  <a:srgbClr val="0000FF"/>
                </a:solidFill>
              </a:rPr>
              <a:t>mengikuti		- berpartisipasi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i="1" smtClean="0">
                <a:solidFill>
                  <a:srgbClr val="0000FF"/>
                </a:solidFill>
              </a:rPr>
              <a:t>	- mematuhi		- mendiskusikan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i="1" smtClean="0">
                <a:solidFill>
                  <a:srgbClr val="0000FF"/>
                </a:solidFill>
              </a:rPr>
              <a:t>	- berlatih		- dll.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  ex:siswa bersedia mendiskusikan…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	  siswa bersedia berlatih….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600" b="1" smtClean="0"/>
              <a:t>		</a:t>
            </a: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76200">
            <a:solidFill>
              <a:srgbClr val="4E461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76200">
            <a:solidFill>
              <a:srgbClr val="4E461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rgbClr val="4E461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 startAt="3"/>
            </a:pPr>
            <a:endParaRPr lang="en-US" sz="1400" b="1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4800" y="120650"/>
            <a:ext cx="8686800" cy="6432550"/>
          </a:xfrm>
          <a:prstGeom prst="rect">
            <a:avLst/>
          </a:prstGeom>
          <a:solidFill>
            <a:srgbClr val="FFFF00">
              <a:alpha val="70195"/>
            </a:srgb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 startAt="3"/>
            </a:pPr>
            <a:r>
              <a:rPr lang="en-US" sz="1600">
                <a:latin typeface="Bodoni MT Black" pitchFamily="18" charset="0"/>
              </a:rPr>
              <a:t>Penghargaan terhadap nilai (valueing)</a:t>
            </a:r>
          </a:p>
          <a:p>
            <a:pPr marL="342900" indent="-342900" algn="l"/>
            <a:r>
              <a:rPr lang="en-US" sz="1400" b="1"/>
              <a:t>	deskripsi: (baca teks)</a:t>
            </a:r>
          </a:p>
          <a:p>
            <a:pPr marL="342900" indent="-342900" algn="l"/>
            <a:r>
              <a:rPr lang="en-US" sz="1400" b="1"/>
              <a:t>	contoh kata kerja:</a:t>
            </a:r>
          </a:p>
          <a:p>
            <a:pPr marL="342900" indent="-342900" algn="l"/>
            <a:r>
              <a:rPr lang="en-US" sz="1400" b="1"/>
              <a:t>	</a:t>
            </a:r>
            <a:r>
              <a:rPr lang="en-US" sz="1400" b="1" i="1"/>
              <a:t>- memilih	- bertidak</a:t>
            </a:r>
          </a:p>
          <a:p>
            <a:pPr marL="342900" indent="-342900" algn="l"/>
            <a:r>
              <a:rPr lang="en-US" sz="1400" b="1" i="1"/>
              <a:t>	- meyakinkan	- mengemukakan argumentasi</a:t>
            </a:r>
          </a:p>
          <a:p>
            <a:pPr marL="342900" indent="-342900" algn="l"/>
            <a:r>
              <a:rPr lang="en-US" sz="1400" b="1"/>
              <a:t>	contoh tujuan ini: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+ siswa menunjukan sikap mendukung pernyataan semangat persatuan.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+ siswa dengan sukarela berpartisipasi dalam kebersihan lingkungan</a:t>
            </a:r>
          </a:p>
          <a:p>
            <a:pPr marL="342900" indent="-342900" algn="l">
              <a:buFont typeface="Wingdings" pitchFamily="2" charset="2"/>
              <a:buNone/>
            </a:pPr>
            <a:endParaRPr lang="en-US" sz="1400" b="1"/>
          </a:p>
          <a:p>
            <a:pPr marL="342900" indent="-342900" algn="l">
              <a:buFont typeface="Wingdings" pitchFamily="2" charset="2"/>
              <a:buAutoNum type="arabicPeriod" startAt="4"/>
            </a:pPr>
            <a:r>
              <a:rPr lang="en-US" sz="1600">
                <a:latin typeface="Bodoni MT Black" pitchFamily="18" charset="0"/>
              </a:rPr>
              <a:t>Pengorganisasian (organization)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deskripsi: (baca teks)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contoh kata kerja: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</a:t>
            </a:r>
            <a:r>
              <a:rPr lang="en-US" sz="1400" b="1" i="1"/>
              <a:t>- memilih		- memfoormulasikan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 i="1"/>
              <a:t>	- memutuskan		- membuat sistematisasi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 i="1"/>
              <a:t>	- membandingkan	- dll.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contoh tujuan ini: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+ siswa akan mampu membandingkan berbagai alternatif cara untuk mengumpulkan dana masyarakat…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+ siswa mampu memformulasikan alasan mengapa dia setuju dengan prinsip-prinsip belajar seumur hidup…</a:t>
            </a:r>
          </a:p>
          <a:p>
            <a:pPr marL="342900" indent="-342900" algn="l">
              <a:buFont typeface="Wingdings" pitchFamily="2" charset="2"/>
              <a:buNone/>
            </a:pPr>
            <a:endParaRPr lang="en-US" sz="1400" b="1"/>
          </a:p>
          <a:p>
            <a:pPr marL="342900" indent="-342900" algn="l">
              <a:buFont typeface="Wingdings" pitchFamily="2" charset="2"/>
              <a:buAutoNum type="arabicPeriod" startAt="5"/>
            </a:pPr>
            <a:r>
              <a:rPr lang="en-US" sz="1600">
                <a:latin typeface="Bodoni MT Black" pitchFamily="18" charset="0"/>
              </a:rPr>
              <a:t>Pengamalan (charactirization)/ karakterisasi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deskripsi: (baca teks)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contoh kata kerja: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</a:t>
            </a:r>
            <a:r>
              <a:rPr lang="en-US" sz="1400" b="1" i="1"/>
              <a:t>- menunjukan sikap	- menolak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 i="1"/>
              <a:t>	- mendemonstrasikan	- menghindari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contoh tujuan: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en-US" sz="1400" b="1"/>
              <a:t>	+ siswa akan menghindari sikap-sikap otoriter adalah kerja kelompok.</a:t>
            </a:r>
          </a:p>
          <a:p>
            <a:pPr marL="342900" indent="-342900" algn="l"/>
            <a:r>
              <a:rPr lang="en-US" sz="1400" b="1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  <a:solidFill>
            <a:srgbClr val="333399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1"/>
                </a:solidFill>
                <a:latin typeface="Goudy Stout" pitchFamily="18" charset="0"/>
              </a:rPr>
              <a:t>TUJUAN PSIKOMOTORIK</a:t>
            </a:r>
            <a:r>
              <a:rPr lang="en-US" sz="4000" smtClean="0">
                <a:solidFill>
                  <a:schemeClr val="accent1"/>
                </a:solidFill>
              </a:rPr>
              <a:t/>
            </a:r>
            <a:br>
              <a:rPr lang="en-US" sz="4000" smtClean="0">
                <a:solidFill>
                  <a:schemeClr val="accent1"/>
                </a:solidFill>
              </a:rPr>
            </a:br>
            <a:r>
              <a:rPr lang="en-US" sz="1600" b="1" smtClean="0">
                <a:solidFill>
                  <a:schemeClr val="accent1"/>
                </a:solidFill>
                <a:latin typeface="Lucida Console" pitchFamily="49" charset="0"/>
              </a:rPr>
              <a:t>(Simpson, 1996)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  <a:solidFill>
            <a:srgbClr val="FFFF00">
              <a:alpha val="70195"/>
            </a:srgbClr>
          </a:solidFill>
          <a:ln w="762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Ü"/>
            </a:pPr>
            <a:r>
              <a:rPr lang="en-US" sz="1600" b="1" u="sng" smtClean="0">
                <a:solidFill>
                  <a:srgbClr val="000099"/>
                </a:solidFill>
              </a:rPr>
              <a:t>Persepsi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1400" b="1" smtClean="0"/>
              <a:t>	proses munculnya kesadaran tentang adanya objek dan karakteristik-karakteristiknya melalui indra.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Ü"/>
            </a:pPr>
            <a:r>
              <a:rPr lang="en-US" sz="1600" b="1" u="sng" smtClean="0">
                <a:solidFill>
                  <a:srgbClr val="000099"/>
                </a:solidFill>
              </a:rPr>
              <a:t>Kesiapan</a:t>
            </a:r>
            <a:r>
              <a:rPr lang="en-US" sz="1400" b="1" u="sng" smtClean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1400" b="1" smtClean="0"/>
              <a:t>	Pada tingkat ini, siswa siap untuk melakukan suatu tindakan, baik secara mental, fisik, atau emosional.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Ü"/>
            </a:pPr>
            <a:r>
              <a:rPr lang="en-US" sz="1600" b="1" u="sng" smtClean="0">
                <a:solidFill>
                  <a:srgbClr val="000099"/>
                </a:solidFill>
              </a:rPr>
              <a:t>Respon terbimbing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1400" b="1" smtClean="0"/>
              <a:t>	Siswa melakukan tindakan dengan mengikuti suatu model. Ini dapat dilakukan dengan meniru model dan coba-gagal sampai tindakan yang benar dikuasai.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Ü"/>
            </a:pPr>
            <a:r>
              <a:rPr lang="en-US" sz="1400" b="1" u="sng" smtClean="0">
                <a:solidFill>
                  <a:srgbClr val="000099"/>
                </a:solidFill>
              </a:rPr>
              <a:t>Mekanisme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1400" b="1" smtClean="0"/>
              <a:t>	Pada tingkat ini siswa mencapai tingkat kepercayaan tertentu dalam menampilkan keterampilan yang dipelajari.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Ü"/>
            </a:pPr>
            <a:r>
              <a:rPr lang="en-US" sz="1400" b="1" u="sng" smtClean="0">
                <a:solidFill>
                  <a:srgbClr val="000099"/>
                </a:solidFill>
              </a:rPr>
              <a:t>Respon terpola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1400" b="1" smtClean="0"/>
              <a:t>	Pada tingkat ini, siswa telah mencapai tingkat keterampilan yang tinggi. Ia dapat menampilkan suatu tindakan motorik yang menuntut pola tertentu, dengan tingkat kecermatan dan/atau keluwesan, serta efisiensi yang tinggi.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Ü"/>
            </a:pPr>
            <a:r>
              <a:rPr lang="en-US" sz="1600" b="1" u="sng" smtClean="0">
                <a:solidFill>
                  <a:srgbClr val="000099"/>
                </a:solidFill>
              </a:rPr>
              <a:t>Penyesuaian dan keaslian</a:t>
            </a:r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None/>
            </a:pPr>
            <a:r>
              <a:rPr lang="en-US" sz="1400" b="1" smtClean="0"/>
              <a:t>	Tingkat ini masih dipersoalkan oleh Simpson, perlu dimasukkan atau tidak. Pada tingkat ini, siswa telah begitu terampil sehingga ia dapat menyesuaikan tindakannya untuk situasi-situasi yang menuntut persyaratan tertentu. Ia juga dapat mengembangkan pola tindakan baru untuk memecahkan masalah-masalah tertentu.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4BADB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rgbClr val="4BADB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ar-SA" sz="4800" b="1" smtClean="0">
                <a:solidFill>
                  <a:srgbClr val="FF6600"/>
                </a:solidFill>
              </a:rPr>
              <a:t>Penilaian.</a:t>
            </a:r>
            <a:endParaRPr lang="en-US" altLang="ar-SA" sz="4800" smtClean="0">
              <a:solidFill>
                <a:srgbClr val="FF66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696200" cy="5943600"/>
          </a:xfrm>
        </p:spPr>
        <p:txBody>
          <a:bodyPr/>
          <a:lstStyle/>
          <a:p>
            <a:pPr marL="1257300" lvl="2" eaLnBrk="1" hangingPunct="1">
              <a:lnSpc>
                <a:spcPct val="80000"/>
              </a:lnSpc>
            </a:pPr>
            <a:r>
              <a:rPr lang="en-US" altLang="ar-SA" sz="1800" b="1" smtClean="0">
                <a:solidFill>
                  <a:schemeClr val="accent1"/>
                </a:solidFill>
              </a:rPr>
              <a:t>Dilakukan melalui</a:t>
            </a:r>
            <a:r>
              <a:rPr lang="en-US" altLang="ar-SA" sz="1800" b="1" smtClean="0"/>
              <a:t> </a:t>
            </a:r>
          </a:p>
          <a:p>
            <a:pPr marL="1257300" lvl="2" eaLnBrk="1" hangingPunct="1">
              <a:lnSpc>
                <a:spcPct val="80000"/>
              </a:lnSpc>
              <a:buFontTx/>
              <a:buNone/>
            </a:pPr>
            <a:endParaRPr lang="en-US" altLang="ar-SA" sz="1800" b="1" smtClean="0"/>
          </a:p>
          <a:p>
            <a:pPr marL="514350" eaLnBrk="1" hangingPunct="1">
              <a:lnSpc>
                <a:spcPct val="80000"/>
              </a:lnSpc>
              <a:buFontTx/>
              <a:buNone/>
            </a:pPr>
            <a:r>
              <a:rPr lang="en-US" altLang="ar-SA" sz="1600" b="1" smtClean="0">
                <a:solidFill>
                  <a:srgbClr val="FFFF00"/>
                </a:solidFill>
              </a:rPr>
              <a:t>1. Jenis tagihan: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600" smtClean="0">
                <a:solidFill>
                  <a:srgbClr val="FF99FF"/>
                </a:solidFill>
              </a:rPr>
              <a:t>Kuis, ujian/tes harian,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600" smtClean="0">
                <a:solidFill>
                  <a:srgbClr val="FF99FF"/>
                </a:solidFill>
              </a:rPr>
              <a:t>Pekerjaan rumah,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600" smtClean="0">
                <a:solidFill>
                  <a:srgbClr val="FF99FF"/>
                </a:solidFill>
              </a:rPr>
              <a:t>Ujian tengah semester,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600" smtClean="0">
                <a:solidFill>
                  <a:srgbClr val="FF99FF"/>
                </a:solidFill>
              </a:rPr>
              <a:t>Ujian semester, dsb.,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600" smtClean="0">
                <a:solidFill>
                  <a:srgbClr val="FF99FF"/>
                </a:solidFill>
              </a:rPr>
              <a:t>Baik lisan atau tertulis.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None/>
            </a:pPr>
            <a:endParaRPr lang="en-US" altLang="ar-SA" sz="1600" smtClean="0">
              <a:solidFill>
                <a:srgbClr val="FF99FF"/>
              </a:solidFill>
            </a:endParaRPr>
          </a:p>
          <a:p>
            <a:pPr marL="514350" eaLnBrk="1" hangingPunct="1">
              <a:lnSpc>
                <a:spcPct val="80000"/>
              </a:lnSpc>
              <a:buFontTx/>
              <a:buNone/>
            </a:pPr>
            <a:r>
              <a:rPr lang="en-US" altLang="ar-SA" sz="2000" b="1" smtClean="0">
                <a:solidFill>
                  <a:schemeClr val="hlink"/>
                </a:solidFill>
              </a:rPr>
              <a:t>2. </a:t>
            </a:r>
            <a:r>
              <a:rPr lang="en-US" altLang="ar-SA" sz="2000" b="1" smtClean="0">
                <a:solidFill>
                  <a:srgbClr val="FFFF00"/>
                </a:solidFill>
              </a:rPr>
              <a:t>Bentuk instrumen untuk menagih ketercapaian kompetensi: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Pilihan ganda,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Benar-salah,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Uraian objektif,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Uraian non objektif,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Performens, menjodohkan,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Jawaban singkat,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Sebab akibat,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Isian, 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Portfolio</a:t>
            </a:r>
          </a:p>
          <a:p>
            <a:pPr marL="914400" lvl="1" eaLnBrk="1" hangingPunct="1">
              <a:lnSpc>
                <a:spcPct val="80000"/>
              </a:lnSpc>
              <a:buFont typeface="Monotype Sorts" pitchFamily="2" charset="2"/>
              <a:buAutoNum type="alphaLcPeriod"/>
            </a:pPr>
            <a:r>
              <a:rPr lang="en-US" altLang="ar-SA" sz="1800" smtClean="0">
                <a:solidFill>
                  <a:srgbClr val="FF99FF"/>
                </a:solidFill>
              </a:rPr>
              <a:t>dsb.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0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6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9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5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8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1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4" dur="5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7" dur="500"/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0" dur="500"/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3" dur="500"/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6" dur="500"/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9" dur="500"/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2" dur="500"/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5" dur="500"/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/>
      <p:bldP spid="54275" grpI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Puskur Balitbang  </a:t>
            </a:r>
          </a:p>
        </p:txBody>
      </p:sp>
      <p:sp>
        <p:nvSpPr>
          <p:cNvPr id="27651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1FFC4-A353-47C7-8AE9-9C989AE477D3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28650"/>
            <a:ext cx="7772400" cy="342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cs typeface="Arial" pitchFamily="34" charset="0"/>
              </a:rPr>
              <a:t>  </a:t>
            </a:r>
            <a:r>
              <a:rPr lang="en-US" sz="2000" b="1" dirty="0" err="1">
                <a:cs typeface="Arial" pitchFamily="34" charset="0"/>
              </a:rPr>
              <a:t>Rencana</a:t>
            </a:r>
            <a:r>
              <a:rPr lang="en-US" sz="2000" b="1" dirty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Pembelajaran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028700"/>
            <a:ext cx="7594600" cy="1543050"/>
          </a:xfrm>
        </p:spPr>
        <p:txBody>
          <a:bodyPr>
            <a:normAutofit fontScale="85000" lnSpcReduction="20000"/>
          </a:bodyPr>
          <a:lstStyle/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>
                <a:cs typeface="Arial" pitchFamily="34" charset="0"/>
              </a:rPr>
              <a:t>Mata </a:t>
            </a:r>
            <a:r>
              <a:rPr lang="en-US" sz="1600" b="1" dirty="0" err="1">
                <a:cs typeface="Arial" pitchFamily="34" charset="0"/>
              </a:rPr>
              <a:t>Pelajaran</a:t>
            </a:r>
            <a:r>
              <a:rPr lang="en-US" sz="1600" b="1" dirty="0">
                <a:cs typeface="Arial" pitchFamily="34" charset="0"/>
              </a:rPr>
              <a:t>  		: …</a:t>
            </a:r>
          </a:p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 err="1">
                <a:cs typeface="Arial" pitchFamily="34" charset="0"/>
              </a:rPr>
              <a:t>Kelas</a:t>
            </a:r>
            <a:r>
              <a:rPr lang="en-US" sz="1600" b="1" dirty="0">
                <a:cs typeface="Arial" pitchFamily="34" charset="0"/>
              </a:rPr>
              <a:t>/Semester 		: …</a:t>
            </a:r>
          </a:p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 err="1">
                <a:cs typeface="Arial" pitchFamily="34" charset="0"/>
              </a:rPr>
              <a:t>Pertemuan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lang="en-US" sz="1600" b="1" dirty="0" err="1">
                <a:cs typeface="Arial" pitchFamily="34" charset="0"/>
              </a:rPr>
              <a:t>Ke</a:t>
            </a:r>
            <a:r>
              <a:rPr lang="en-US" sz="1600" b="1" dirty="0">
                <a:cs typeface="Arial" pitchFamily="34" charset="0"/>
              </a:rPr>
              <a:t>-   		: …</a:t>
            </a:r>
          </a:p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 err="1">
                <a:cs typeface="Arial" pitchFamily="34" charset="0"/>
              </a:rPr>
              <a:t>Alokasi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lang="en-US" sz="1600" b="1" dirty="0" err="1">
                <a:cs typeface="Arial" pitchFamily="34" charset="0"/>
              </a:rPr>
              <a:t>Waktu</a:t>
            </a:r>
            <a:r>
              <a:rPr lang="en-US" sz="1600" b="1" dirty="0">
                <a:cs typeface="Arial" pitchFamily="34" charset="0"/>
              </a:rPr>
              <a:t>   		: …</a:t>
            </a:r>
          </a:p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 err="1">
                <a:cs typeface="Arial" pitchFamily="34" charset="0"/>
              </a:rPr>
              <a:t>Standar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lang="en-US" sz="1600" b="1" dirty="0" err="1">
                <a:cs typeface="Arial" pitchFamily="34" charset="0"/>
              </a:rPr>
              <a:t>Kompetensi</a:t>
            </a:r>
            <a:r>
              <a:rPr lang="en-US" sz="1600" b="1" dirty="0">
                <a:cs typeface="Arial" pitchFamily="34" charset="0"/>
              </a:rPr>
              <a:t>	</a:t>
            </a:r>
            <a:r>
              <a:rPr lang="en-US" sz="1600" b="1" dirty="0" smtClean="0">
                <a:cs typeface="Arial" pitchFamily="34" charset="0"/>
              </a:rPr>
              <a:t>	: </a:t>
            </a:r>
            <a:r>
              <a:rPr lang="en-US" sz="1600" b="1" dirty="0">
                <a:cs typeface="Arial" pitchFamily="34" charset="0"/>
              </a:rPr>
              <a:t>…</a:t>
            </a:r>
          </a:p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 err="1">
                <a:cs typeface="Arial" pitchFamily="34" charset="0"/>
              </a:rPr>
              <a:t>Kompetensi</a:t>
            </a:r>
            <a:r>
              <a:rPr lang="en-US" sz="1600" b="1" dirty="0">
                <a:cs typeface="Arial" pitchFamily="34" charset="0"/>
              </a:rPr>
              <a:t> </a:t>
            </a:r>
            <a:r>
              <a:rPr lang="en-US" sz="1600" b="1" dirty="0" err="1">
                <a:cs typeface="Arial" pitchFamily="34" charset="0"/>
              </a:rPr>
              <a:t>Dasar</a:t>
            </a:r>
            <a:r>
              <a:rPr lang="en-US" sz="1600" b="1" dirty="0">
                <a:cs typeface="Arial" pitchFamily="34" charset="0"/>
              </a:rPr>
              <a:t>		: …</a:t>
            </a:r>
          </a:p>
          <a:p>
            <a:pPr algn="l" eaLnBrk="1" hangingPunct="1">
              <a:buClr>
                <a:schemeClr val="tx1"/>
              </a:buClr>
              <a:defRPr/>
            </a:pPr>
            <a:r>
              <a:rPr lang="en-US" sz="1600" b="1" dirty="0" err="1">
                <a:cs typeface="Arial" pitchFamily="34" charset="0"/>
              </a:rPr>
              <a:t>Indikator</a:t>
            </a:r>
            <a:r>
              <a:rPr lang="en-US" sz="1600" b="1" dirty="0">
                <a:cs typeface="Arial" pitchFamily="34" charset="0"/>
              </a:rPr>
              <a:t>	  		: …</a:t>
            </a:r>
          </a:p>
          <a:p>
            <a:pPr algn="l" eaLnBrk="1" hangingPunct="1">
              <a:buClr>
                <a:schemeClr val="tx1"/>
              </a:buClr>
              <a:defRPr/>
            </a:pPr>
            <a:endParaRPr lang="en-US" sz="1600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16000" y="2800350"/>
            <a:ext cx="7416800" cy="342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I.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Tujuan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Pembelajaran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: …		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016000" y="2686050"/>
            <a:ext cx="74168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16000" y="3200400"/>
            <a:ext cx="7416800" cy="342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II.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Materi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Ajar 		: …		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016000" y="5314950"/>
            <a:ext cx="7416800" cy="342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V.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Alat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Bahan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Sumber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Belajar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…	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016000" y="3657600"/>
            <a:ext cx="7416800" cy="342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III.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Metode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Pembelajaran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…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016000" y="5772150"/>
            <a:ext cx="7416800" cy="342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lvl="3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VI.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Penilaian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…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016000" y="4114800"/>
            <a:ext cx="7416800" cy="1085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65125" indent="-365125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IV. 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Pembelajaran</a:t>
            </a:r>
            <a:endParaRPr lang="en-US" sz="1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193925" lvl="4" indent="-365125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lphaUcPeriod"/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Kegiatan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Awal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…</a:t>
            </a:r>
          </a:p>
          <a:p>
            <a:pPr marL="2193925" lvl="4" indent="-365125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lphaUcPeriod"/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Kegiatan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Inti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…</a:t>
            </a:r>
          </a:p>
          <a:p>
            <a:pPr marL="2193925" lvl="4" indent="-365125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lphaUcPeriod"/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Kegiatan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Akhir</a:t>
            </a: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…		</a:t>
            </a: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228600"/>
            <a:ext cx="914400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Contoh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Format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Rancangan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Pembelajaran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7652" grpId="0" animBg="1"/>
      <p:bldP spid="27654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err="1" smtClean="0"/>
              <a:t>Deni</a:t>
            </a:r>
            <a:r>
              <a:rPr lang="en-US" dirty="0" smtClean="0"/>
              <a:t> </a:t>
            </a:r>
            <a:r>
              <a:rPr lang="en-US" dirty="0" smtClean="0"/>
              <a:t>H </a:t>
            </a:r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421D12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DA8F"/>
                </a:solidFill>
                <a:latin typeface="Bodoni MT Black" pitchFamily="18" charset="0"/>
              </a:rPr>
              <a:t>ASUMSI TENTANG DISAIN PEMBELAJARAN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6400800" cy="3962400"/>
          </a:xfrm>
          <a:solidFill>
            <a:schemeClr val="tx1">
              <a:alpha val="67058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b="1" smtClean="0">
                <a:solidFill>
                  <a:srgbClr val="FFFF00"/>
                </a:solidFill>
              </a:rPr>
              <a:t>Perbaikan tentang kualitas pembelajaran diawali dari disain pembelajaran.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000" b="1" smtClean="0">
                <a:solidFill>
                  <a:srgbClr val="FFFF00"/>
                </a:solidFill>
              </a:rPr>
              <a:t>Pembelajaran dirancang dengan menggunakan </a:t>
            </a:r>
            <a:r>
              <a:rPr lang="en-US" sz="2000" b="1" smtClean="0">
                <a:solidFill>
                  <a:srgbClr val="FFFF00"/>
                </a:solidFill>
                <a:hlinkClick r:id="rId3" action="ppaction://hlinkpres?slideindex=1&amp;slidetitle="/>
              </a:rPr>
              <a:t>pendekatan sistem</a:t>
            </a:r>
            <a:r>
              <a:rPr lang="en-US" sz="2000" b="1" smtClean="0">
                <a:solidFill>
                  <a:srgbClr val="FFFF00"/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endParaRPr lang="en-US" sz="20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000" b="1" smtClean="0">
                <a:solidFill>
                  <a:srgbClr val="FFFF00"/>
                </a:solidFill>
              </a:rPr>
              <a:t>Disain pembelajaran didasarkan pada pengetahuan tentang bagaimana seseorang belajar.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sz="2000" b="1" smtClean="0">
                <a:solidFill>
                  <a:srgbClr val="FFFF00"/>
                </a:solidFill>
              </a:rPr>
              <a:t>Disain pembelajaran mengacu pada karateristik siswa belajar secara perseorangan.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FFFF00"/>
              </a:solidFill>
            </a:endParaRP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76200">
            <a:solidFill>
              <a:srgbClr val="24100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rgbClr val="24100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3" name="Picture 4" descr="FITNS024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0076" y="2819400"/>
            <a:ext cx="157226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AutoShape 12"/>
          <p:cNvSpPr>
            <a:spLocks noChangeArrowheads="1"/>
          </p:cNvSpPr>
          <p:nvPr/>
        </p:nvSpPr>
        <p:spPr bwMode="auto">
          <a:xfrm>
            <a:off x="6934200" y="2286000"/>
            <a:ext cx="990600" cy="609600"/>
          </a:xfrm>
          <a:prstGeom prst="cloudCallout">
            <a:avLst>
              <a:gd name="adj1" fmla="val 68912"/>
              <a:gd name="adj2" fmla="val 6406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/>
              <a:t>RPP?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792162"/>
          </a:xfrm>
          <a:solidFill>
            <a:srgbClr val="421D12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FFDA8F"/>
                </a:solidFill>
                <a:latin typeface="Berlin Sans FB" pitchFamily="34" charset="0"/>
              </a:rPr>
              <a:t>                                                       &gt;&gt;Asumsi tentang.…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43200" y="1676400"/>
            <a:ext cx="5715000" cy="3962400"/>
          </a:xfrm>
          <a:solidFill>
            <a:schemeClr val="tx1">
              <a:alpha val="65881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r>
              <a:rPr lang="en-US" sz="2000" b="1" smtClean="0">
                <a:solidFill>
                  <a:srgbClr val="FFFF00"/>
                </a:solidFill>
              </a:rPr>
              <a:t>Hasil pembelajaran mencakup hasil langsung dan hasil pengiring.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endParaRPr lang="en-US" sz="20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r>
              <a:rPr lang="en-US" sz="2000" b="1" smtClean="0">
                <a:solidFill>
                  <a:srgbClr val="FFFF00"/>
                </a:solidFill>
              </a:rPr>
              <a:t>Sasaran akhir disain pembelajaran adalah memudahkan belajar.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endParaRPr lang="en-US" sz="20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r>
              <a:rPr lang="en-US" sz="2000" b="1" smtClean="0">
                <a:solidFill>
                  <a:srgbClr val="FFFF00"/>
                </a:solidFill>
              </a:rPr>
              <a:t>Disain pembelajaran mencakup semua variabel yang mempengaruhi belajar.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endParaRPr lang="en-US" sz="20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r>
              <a:rPr lang="en-US" sz="2000" b="1" smtClean="0">
                <a:solidFill>
                  <a:srgbClr val="FFFF00"/>
                </a:solidFill>
              </a:rPr>
              <a:t>Inti disain pembelajaran adalah penetapan metode pembelajaran yang optimal untuk mencapai tujuan yang telah ditetapkan.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rgbClr val="24100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rgbClr val="24100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7" name="Picture 9" descr="TNF001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81000" y="2895600"/>
            <a:ext cx="1774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460002"/>
                </a:solidFill>
              </a:rPr>
              <a:t>Apa itu </a:t>
            </a:r>
            <a:r>
              <a:rPr lang="en-US" smtClean="0">
                <a:solidFill>
                  <a:srgbClr val="460002"/>
                </a:solidFill>
                <a:latin typeface="Bodoni MT Black" pitchFamily="18" charset="0"/>
              </a:rPr>
              <a:t>“PEMBELAJARAN”</a:t>
            </a:r>
            <a:r>
              <a:rPr lang="en-US" smtClean="0">
                <a:solidFill>
                  <a:srgbClr val="460002"/>
                </a:solidFill>
              </a:rPr>
              <a:t> ???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1295400"/>
          </a:xfrm>
          <a:solidFill>
            <a:srgbClr val="FFFF00">
              <a:alpha val="59999"/>
            </a:srgbClr>
          </a:solidFill>
          <a:ln w="76200">
            <a:solidFill>
              <a:srgbClr val="DFF414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Pembelajaran adalah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  <a:r>
              <a:rPr lang="en-US" sz="4000" b="1" smtClean="0"/>
              <a:t>“upaya membelajarkan siswa”.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6324600" cy="1446550"/>
          </a:xfrm>
          <a:prstGeom prst="rect">
            <a:avLst/>
          </a:prstGeom>
          <a:solidFill>
            <a:srgbClr val="FFFF00">
              <a:alpha val="59999"/>
            </a:srgbClr>
          </a:solidFill>
          <a:ln w="76200">
            <a:solidFill>
              <a:srgbClr val="DFF41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Pembelajaran</a:t>
            </a:r>
            <a:r>
              <a:rPr lang="en-US" sz="2800" b="1"/>
              <a:t> </a:t>
            </a:r>
            <a:r>
              <a:rPr lang="en-US" sz="3200" b="1" u="sng"/>
              <a:t>lebih</a:t>
            </a:r>
            <a:r>
              <a:rPr lang="en-US" sz="3200" b="1"/>
              <a:t> merupakan</a:t>
            </a:r>
            <a:r>
              <a:rPr lang="en-US" sz="2800" b="1"/>
              <a:t> “upaya </a:t>
            </a:r>
            <a:r>
              <a:rPr lang="en-US" sz="2800" b="1" u="sng"/>
              <a:t>membangkitkan prakarsa belajar</a:t>
            </a:r>
            <a:r>
              <a:rPr lang="en-US" sz="2800" b="1"/>
              <a:t> siswa”.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810000" y="3352800"/>
            <a:ext cx="1143000" cy="1219200"/>
          </a:xfrm>
          <a:prstGeom prst="downArrow">
            <a:avLst>
              <a:gd name="adj1" fmla="val 50000"/>
              <a:gd name="adj2" fmla="val 26667"/>
            </a:avLst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47" grpId="0" build="p" animBg="1"/>
      <p:bldP spid="6149" grpId="0" animBg="1"/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7171" name="AutoShape 16"/>
          <p:cNvSpPr>
            <a:spLocks noChangeArrowheads="1"/>
          </p:cNvSpPr>
          <p:nvPr/>
        </p:nvSpPr>
        <p:spPr bwMode="auto">
          <a:xfrm>
            <a:off x="0" y="0"/>
            <a:ext cx="1524000" cy="2590800"/>
          </a:xfrm>
          <a:prstGeom prst="flowChartDelay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391400" cy="2514600"/>
          </a:xfrm>
          <a:solidFill>
            <a:srgbClr val="FFFF00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Pembelajaran menaruh perhatian pada</a:t>
            </a:r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3200" b="1" i="1" smtClean="0">
                <a:solidFill>
                  <a:schemeClr val="tx1"/>
                </a:solidFill>
              </a:rPr>
              <a:t>“bagaimana membelajarkan siswa”</a:t>
            </a:r>
            <a:r>
              <a:rPr lang="en-US" sz="3200" b="1" smtClean="0">
                <a:solidFill>
                  <a:schemeClr val="tx1"/>
                </a:solidFill>
              </a:rPr>
              <a:t/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2800" b="1" u="sng" smtClean="0">
                <a:solidFill>
                  <a:schemeClr val="tx1"/>
                </a:solidFill>
              </a:rPr>
              <a:t>BUKAN </a:t>
            </a:r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3200" b="1" i="1" smtClean="0">
                <a:solidFill>
                  <a:schemeClr val="tx1"/>
                </a:solidFill>
              </a:rPr>
              <a:t>“apa yang dipelajari siswa”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41463" y="3403600"/>
            <a:ext cx="2573337" cy="730250"/>
          </a:xfrm>
          <a:prstGeom prst="rect">
            <a:avLst/>
          </a:prstGeom>
          <a:solidFill>
            <a:srgbClr val="FFFF00">
              <a:alpha val="89803"/>
            </a:srgbClr>
          </a:solidFill>
          <a:ln w="28575">
            <a:solidFill>
              <a:srgbClr val="DFF41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Franklin Gothic Heavy" pitchFamily="34" charset="0"/>
              </a:rPr>
              <a:t>Apa yang dipelajari siswa??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08138" y="5016500"/>
            <a:ext cx="2506662" cy="1035050"/>
          </a:xfrm>
          <a:prstGeom prst="rect">
            <a:avLst/>
          </a:prstGeom>
          <a:solidFill>
            <a:srgbClr val="FFFF00">
              <a:alpha val="89803"/>
            </a:srgbClr>
          </a:solidFill>
          <a:ln w="28575">
            <a:solidFill>
              <a:srgbClr val="DFF41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Franklin Gothic Heavy" pitchFamily="34" charset="0"/>
              </a:rPr>
              <a:t>Bagaimana membelajarkan siswa??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0" y="3365500"/>
            <a:ext cx="3251200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121236"/>
                </a:solidFill>
                <a:latin typeface="Pristina" pitchFamily="66" charset="0"/>
              </a:rPr>
              <a:t>Kajian kurikulum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57800" y="5127625"/>
            <a:ext cx="3810000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121236"/>
                </a:solidFill>
                <a:latin typeface="Pristina" pitchFamily="66" charset="0"/>
              </a:rPr>
              <a:t>Kajian pembelajaran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398963" y="3586163"/>
            <a:ext cx="744537" cy="376237"/>
          </a:xfrm>
          <a:prstGeom prst="rightArrow">
            <a:avLst>
              <a:gd name="adj1" fmla="val 50000"/>
              <a:gd name="adj2" fmla="val 49473"/>
            </a:avLst>
          </a:prstGeom>
          <a:solidFill>
            <a:schemeClr val="accent2"/>
          </a:solidFill>
          <a:ln w="57150">
            <a:solidFill>
              <a:srgbClr val="DFF41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4343400" y="5334000"/>
            <a:ext cx="744538" cy="376238"/>
          </a:xfrm>
          <a:prstGeom prst="rightArrow">
            <a:avLst>
              <a:gd name="adj1" fmla="val 50000"/>
              <a:gd name="adj2" fmla="val 49473"/>
            </a:avLst>
          </a:prstGeom>
          <a:solidFill>
            <a:schemeClr val="accent2"/>
          </a:solidFill>
          <a:ln w="57150">
            <a:solidFill>
              <a:srgbClr val="DFF41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9" name="Picture 15" descr="angkat tang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762000"/>
            <a:ext cx="12763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6" grpId="0" animBg="1"/>
      <p:bldP spid="8197" grpId="0" animBg="1"/>
      <p:bldP spid="8198" grpId="0" animBg="1"/>
      <p:bldP spid="8199" grpId="0" animBg="1"/>
      <p:bldP spid="8203" grpId="0" animBg="1"/>
      <p:bldP spid="82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30362"/>
          </a:xfrm>
          <a:solidFill>
            <a:srgbClr val="E57709">
              <a:alpha val="70195"/>
            </a:srgbClr>
          </a:solidFill>
        </p:spPr>
        <p:txBody>
          <a:bodyPr/>
          <a:lstStyle/>
          <a:p>
            <a:pPr algn="r" eaLnBrk="1" hangingPunct="1"/>
            <a:r>
              <a:rPr lang="en-US" sz="3600" b="1" smtClean="0">
                <a:latin typeface="Pristina" pitchFamily="66" charset="0"/>
              </a:rPr>
              <a:t>Kajian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latin typeface="Goudy Stout" pitchFamily="18" charset="0"/>
              </a:rPr>
              <a:t>:: </a:t>
            </a:r>
            <a:r>
              <a:rPr lang="en-US" sz="3600" b="1" smtClean="0">
                <a:latin typeface="Goudy Stout" pitchFamily="18" charset="0"/>
              </a:rPr>
              <a:t>KURIKULUM ::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0" y="2743200"/>
            <a:ext cx="4724400" cy="2514600"/>
          </a:xfrm>
          <a:solidFill>
            <a:srgbClr val="F6B940">
              <a:alpha val="79999"/>
            </a:srgb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DESKRIPSI TENTANG: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Apa tujuan yang ingin dicapai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Apa isi pembelajaran yang seharusnya dipelajari untuk mencapai tujuan itu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6" descr="FAMIL11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81000" y="2514600"/>
            <a:ext cx="15414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AutoShape 14"/>
          <p:cNvSpPr>
            <a:spLocks noChangeArrowheads="1"/>
          </p:cNvSpPr>
          <p:nvPr/>
        </p:nvSpPr>
        <p:spPr bwMode="auto">
          <a:xfrm>
            <a:off x="1295400" y="1752600"/>
            <a:ext cx="1752600" cy="838200"/>
          </a:xfrm>
          <a:prstGeom prst="cloudCallout">
            <a:avLst>
              <a:gd name="adj1" fmla="val -36958"/>
              <a:gd name="adj2" fmla="val 70074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FFFF00"/>
                </a:solidFill>
              </a:rPr>
              <a:t>Ini </a:t>
            </a:r>
          </a:p>
          <a:p>
            <a:r>
              <a:rPr lang="en-US" sz="1200">
                <a:solidFill>
                  <a:srgbClr val="FFFF00"/>
                </a:solidFill>
              </a:rPr>
              <a:t>Kurikulum-nya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477962"/>
          </a:xfrm>
          <a:solidFill>
            <a:srgbClr val="0000FF">
              <a:alpha val="79999"/>
            </a:srgbClr>
          </a:solidFill>
        </p:spPr>
        <p:txBody>
          <a:bodyPr/>
          <a:lstStyle/>
          <a:p>
            <a:pPr algn="r" eaLnBrk="1" hangingPunct="1"/>
            <a:r>
              <a:rPr lang="en-US" sz="6000" b="1" smtClean="0">
                <a:solidFill>
                  <a:srgbClr val="D1FFD1"/>
                </a:solidFill>
                <a:latin typeface="Pristina" pitchFamily="66" charset="0"/>
              </a:rPr>
              <a:t>Kajian</a:t>
            </a:r>
            <a:r>
              <a:rPr lang="en-US" b="1" smtClean="0">
                <a:solidFill>
                  <a:srgbClr val="D1FFD1"/>
                </a:solidFill>
                <a:latin typeface="Pristina" pitchFamily="66" charset="0"/>
              </a:rPr>
              <a:t/>
            </a:r>
            <a:br>
              <a:rPr lang="en-US" b="1" smtClean="0">
                <a:solidFill>
                  <a:srgbClr val="D1FFD1"/>
                </a:solidFill>
                <a:latin typeface="Pristina" pitchFamily="66" charset="0"/>
              </a:rPr>
            </a:br>
            <a:r>
              <a:rPr lang="en-US" sz="3600" b="1" smtClean="0">
                <a:solidFill>
                  <a:srgbClr val="D1FFD1"/>
                </a:solidFill>
                <a:latin typeface="Goudy Stout" pitchFamily="18" charset="0"/>
              </a:rPr>
              <a:t>::PEMBELAJARAN::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819400"/>
            <a:ext cx="6248400" cy="1905000"/>
          </a:xfrm>
          <a:solidFill>
            <a:schemeClr val="tx1">
              <a:alpha val="59999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D1FFD1"/>
                </a:solidFill>
              </a:rPr>
              <a:t>	</a:t>
            </a:r>
            <a:r>
              <a:rPr lang="en-US" sz="2400" b="1" smtClean="0">
                <a:solidFill>
                  <a:srgbClr val="D1FFD1"/>
                </a:solidFill>
                <a:latin typeface="Agency FB" pitchFamily="34" charset="0"/>
              </a:rPr>
              <a:t>MENEKANKAN CARA-CARA UNTUK MENCAPAI TUJUAN:</a:t>
            </a:r>
          </a:p>
          <a:p>
            <a:pPr eaLnBrk="1" hangingPunct="1">
              <a:lnSpc>
                <a:spcPct val="90000"/>
              </a:lnSpc>
              <a:buClr>
                <a:srgbClr val="F3A60B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chemeClr val="bg1"/>
                </a:solidFill>
              </a:rPr>
              <a:t>Cara mengorganisasi (isi) pembelajaran</a:t>
            </a:r>
          </a:p>
          <a:p>
            <a:pPr eaLnBrk="1" hangingPunct="1">
              <a:lnSpc>
                <a:spcPct val="90000"/>
              </a:lnSpc>
              <a:buClr>
                <a:srgbClr val="F3A60B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chemeClr val="bg1"/>
                </a:solidFill>
              </a:rPr>
              <a:t>Cara menyampaikan (isi) pembelajaran</a:t>
            </a:r>
          </a:p>
          <a:p>
            <a:pPr eaLnBrk="1" hangingPunct="1">
              <a:lnSpc>
                <a:spcPct val="90000"/>
              </a:lnSpc>
              <a:buClr>
                <a:srgbClr val="F3A60B"/>
              </a:buClr>
              <a:buFont typeface="Wingdings" pitchFamily="2" charset="2"/>
              <a:buChar char="Ü"/>
            </a:pPr>
            <a:r>
              <a:rPr lang="en-US" sz="2400" smtClean="0">
                <a:solidFill>
                  <a:schemeClr val="bg1"/>
                </a:solidFill>
              </a:rPr>
              <a:t>Cara mengelola pembelajaran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81200" y="5410200"/>
            <a:ext cx="7162800" cy="87947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Palatino Linotype" pitchFamily="18" charset="0"/>
              </a:rPr>
              <a:t>Kajian inti pembelajaran: variabel metode pembelajaran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5" name="Picture 3" descr="FAMIL027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2286000"/>
            <a:ext cx="2247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990600" y="1905000"/>
            <a:ext cx="1371600" cy="533400"/>
          </a:xfrm>
          <a:prstGeom prst="cloudCallout">
            <a:avLst>
              <a:gd name="adj1" fmla="val -42708"/>
              <a:gd name="adj2" fmla="val 8184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>
                <a:solidFill>
                  <a:srgbClr val="FFFF00"/>
                </a:solidFill>
              </a:rPr>
              <a:t>Belajar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Deni H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477963"/>
          </a:xfrm>
          <a:solidFill>
            <a:srgbClr val="8F0707">
              <a:alpha val="70195"/>
            </a:srgbClr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EF0F0"/>
                </a:solidFill>
                <a:latin typeface="Lucida Console" pitchFamily="49" charset="0"/>
              </a:rPr>
              <a:t>Pijakan deskriptif variabel </a:t>
            </a:r>
            <a:br>
              <a:rPr lang="en-US" sz="3600" b="1" smtClean="0">
                <a:solidFill>
                  <a:srgbClr val="FEF0F0"/>
                </a:solidFill>
                <a:latin typeface="Lucida Console" pitchFamily="49" charset="0"/>
              </a:rPr>
            </a:br>
            <a:r>
              <a:rPr lang="en-US" sz="3600" b="1" smtClean="0">
                <a:solidFill>
                  <a:srgbClr val="FEF0F0"/>
                </a:solidFill>
                <a:latin typeface="Lucida Console" pitchFamily="49" charset="0"/>
              </a:rPr>
              <a:t>metode Pembelajaran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2209800"/>
            <a:ext cx="6400800" cy="2606675"/>
          </a:xfrm>
          <a:prstGeom prst="rect">
            <a:avLst/>
          </a:prstGeom>
          <a:solidFill>
            <a:schemeClr val="tx1">
              <a:alpha val="50195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Meliputi 4  kondisi, sbb: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rgbClr val="FFFF00"/>
                </a:solidFill>
              </a:rPr>
              <a:t>Tujuan apa yang ingin dicapai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rgbClr val="FFFF00"/>
                </a:solidFill>
              </a:rPr>
              <a:t>Isi apa yang harus dipelajari untuk mencapai tujuan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rgbClr val="FFFF00"/>
                </a:solidFill>
              </a:rPr>
              <a:t>Sumber belajar apa yang tersedia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000" b="1">
                <a:solidFill>
                  <a:srgbClr val="FFFF00"/>
                </a:solidFill>
              </a:rPr>
              <a:t>Bagaimana karakteristik siswa yang belajar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38200" y="5486400"/>
            <a:ext cx="8001000" cy="701675"/>
          </a:xfrm>
          <a:prstGeom prst="rect">
            <a:avLst/>
          </a:prstGeom>
          <a:solidFill>
            <a:srgbClr val="EBF1A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590503"/>
                </a:solidFill>
              </a:rPr>
              <a:t>Tanpa pijakan ini kecil kemungkinan untuk dapat mengembangkan metode pembelajaran yang optimal.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1561</TotalTime>
  <Words>836</Words>
  <Application>Microsoft Office PowerPoint</Application>
  <PresentationFormat>On-screen Show (4:3)</PresentationFormat>
  <Paragraphs>327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Office Theme</vt:lpstr>
      <vt:lpstr>DISAIN INSTRUCTIONAL (Perencanaan Pembelajaran)</vt:lpstr>
      <vt:lpstr>Slide 2</vt:lpstr>
      <vt:lpstr>ASUMSI TENTANG DISAIN PEMBELAJARAN</vt:lpstr>
      <vt:lpstr>                                                       &gt;&gt;Asumsi tentang.…</vt:lpstr>
      <vt:lpstr>Apa itu “PEMBELAJARAN” ???</vt:lpstr>
      <vt:lpstr>Pembelajaran menaruh perhatian pada “bagaimana membelajarkan siswa” BUKAN  “apa yang dipelajari siswa”</vt:lpstr>
      <vt:lpstr>Kajian :: KURIKULUM ::</vt:lpstr>
      <vt:lpstr>Kajian ::PEMBELAJARAN::</vt:lpstr>
      <vt:lpstr>Pijakan deskriptif variabel  metode Pembelajaran</vt:lpstr>
      <vt:lpstr>Tujuan utama RPP:  memperbaiki dan meningkatkan kualitas pembelajaran.</vt:lpstr>
      <vt:lpstr>Inti disain pembelajaran adalah menetapkan metode pembelajaran yang optimal untuk mencapai hasil pembelajaran yang diinginkan.</vt:lpstr>
      <vt:lpstr>Slide 12</vt:lpstr>
      <vt:lpstr>Slide 13</vt:lpstr>
      <vt:lpstr>Slide 14</vt:lpstr>
      <vt:lpstr>:: Model Pengembangan Pembelajaran ::</vt:lpstr>
      <vt:lpstr>TUJUAN ::PEMBELAJARAN::</vt:lpstr>
      <vt:lpstr>TUJUAN ::PEMBELAJARAN::</vt:lpstr>
      <vt:lpstr>LINGKUP/KAWASAN TUJUAN INSTRUKSIONAL</vt:lpstr>
      <vt:lpstr>Tujuan kognitif terdiri dari 6 tingkatan  (Bloom,1957)</vt:lpstr>
      <vt:lpstr>Slide 20</vt:lpstr>
      <vt:lpstr>Slide 21</vt:lpstr>
      <vt:lpstr>TUJUAN AFEKTIF (Krathwohl,dkk.,1964)</vt:lpstr>
      <vt:lpstr>Slide 23</vt:lpstr>
      <vt:lpstr>TUJUAN PSIKOMOTORIK (Simpson, 1996)</vt:lpstr>
      <vt:lpstr>Penilaian.</vt:lpstr>
      <vt:lpstr>  Rencana Pembelajaran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RENCANA PELAKSANAAN PEMBELAJARAN</dc:title>
  <dc:creator>ACER</dc:creator>
  <cp:lastModifiedBy>Deni</cp:lastModifiedBy>
  <cp:revision>42</cp:revision>
  <dcterms:created xsi:type="dcterms:W3CDTF">2008-01-29T04:09:46Z</dcterms:created>
  <dcterms:modified xsi:type="dcterms:W3CDTF">2011-06-12T12:48:44Z</dcterms:modified>
</cp:coreProperties>
</file>