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93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Layouts/slideLayout24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102.xml" ContentType="application/vnd.openxmlformats-officedocument.presentationml.slideLayout+xml"/>
  <Override PartName="/ppt/notesSlides/notesSlide41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225.xml" ContentType="application/vnd.openxmlformats-officedocument.presentationml.slideLayout+xml"/>
  <Override PartName="/ppt/theme/themeOverride17.xml" ContentType="application/vnd.openxmlformats-officedocument.themeOverride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Override20.xml" ContentType="application/vnd.openxmlformats-officedocument.themeOverr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Override6.xml" ContentType="application/vnd.openxmlformats-officedocument.themeOverr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slides/slide38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30.xml" ContentType="application/vnd.openxmlformats-officedocument.presentationml.slide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notesSlides/notesSlide32.xml" ContentType="application/vnd.openxmlformats-officedocument.presentationml.notesSlide+xml"/>
  <Override PartName="/ppt/theme/themeOverride19.xml" ContentType="application/vnd.openxmlformats-officedocument.themeOverride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46.xml" ContentType="application/vnd.openxmlformats-officedocument.presentationml.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notesSlides/notesSlide48.xml" ContentType="application/vnd.openxmlformats-officedocument.presentationml.notesSlide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7.xml" ContentType="application/vnd.openxmlformats-officedocument.theme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24.xml" ContentType="application/vnd.openxmlformats-officedocument.presentationml.slideLayout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Layouts/slideLayout213.xml" ContentType="application/vnd.openxmlformats-officedocument.presentationml.slideLayou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20.xml" ContentType="application/vnd.openxmlformats-officedocument.them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Override5.xml" ContentType="application/vnd.openxmlformats-officedocument.themeOverr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notesSlides/notesSlide23.xml" ContentType="application/vnd.openxmlformats-officedocument.presentationml.notesSlide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theme/themeOverride13.xml" ContentType="application/vnd.openxmlformats-officedocument.themeOverride+xml"/>
  <Override PartName="/ppt/slides/slide48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theme/themeOverride2.xml" ContentType="application/vnd.openxmlformats-officedocument.themeOverride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notesSlides/notesSlide42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heme/themeOverride18.xml" ContentType="application/vnd.openxmlformats-officedocument.themeOverr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Override10.xml" ContentType="application/vnd.openxmlformats-officedocument.themeOverride+xml"/>
  <Override PartName="/ppt/notesSlides/notesSlide47.xml" ContentType="application/vnd.openxmlformats-officedocument.presentationml.notesSlide+xml"/>
  <Override PartName="/ppt/slides/slide34.xml" ContentType="application/vnd.openxmlformats-officedocument.presentationml.slide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theme/themeOverride15.xml" ContentType="application/vnd.openxmlformats-officedocument.themeOverride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notesSlides/notesSlide44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30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217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206.xml" ContentType="application/vnd.openxmlformats-officedocument.presentationml.slideLayout+xml"/>
  <Override PartName="/ppt/notesSlides/notesSlide11.xml" ContentType="application/vnd.openxmlformats-officedocument.presentationml.notesSlid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Override9.xml" ContentType="application/vnd.openxmlformats-officedocument.themeOverride+xml"/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36.xml" ContentType="application/vnd.openxmlformats-officedocument.presentationml.slide+xml"/>
  <Override PartName="/ppt/slideLayouts/slideLayout135.xml" ContentType="application/vnd.openxmlformats-officedocument.presentationml.slideLayout+xml"/>
  <Override PartName="/ppt/slideLayouts/slideLayout182.xml" ContentType="application/vnd.openxmlformats-officedocument.presentationml.slideLayout+xml"/>
  <Override PartName="/ppt/notesSlides/notesSlide49.xml" ContentType="application/vnd.openxmlformats-officedocument.presentationml.notesSlide+xml"/>
  <Override PartName="/ppt/slideMasters/slideMaster19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236.xml" ContentType="application/vnd.openxmlformats-officedocument.presentationml.slideLayout+xml"/>
  <Override PartName="/ppt/slideMasters/slideMaster22.xml" ContentType="application/vnd.openxmlformats-officedocument.presentationml.slideMaster+xml"/>
  <Override PartName="/ppt/notesSlides/notesSlide3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9" r:id="rId3"/>
    <p:sldMasterId id="2147483663" r:id="rId4"/>
    <p:sldMasterId id="2147483665" r:id="rId5"/>
    <p:sldMasterId id="2147483667" r:id="rId6"/>
    <p:sldMasterId id="2147483671" r:id="rId7"/>
    <p:sldMasterId id="2147483673" r:id="rId8"/>
    <p:sldMasterId id="2147483675" r:id="rId9"/>
    <p:sldMasterId id="2147483677" r:id="rId10"/>
    <p:sldMasterId id="2147483679" r:id="rId11"/>
    <p:sldMasterId id="2147483681" r:id="rId12"/>
    <p:sldMasterId id="2147483683" r:id="rId13"/>
    <p:sldMasterId id="2147483689" r:id="rId14"/>
    <p:sldMasterId id="2147483691" r:id="rId15"/>
    <p:sldMasterId id="2147483693" r:id="rId16"/>
    <p:sldMasterId id="2147483699" r:id="rId17"/>
    <p:sldMasterId id="2147483701" r:id="rId18"/>
    <p:sldMasterId id="2147483703" r:id="rId19"/>
    <p:sldMasterId id="2147483705" r:id="rId20"/>
    <p:sldMasterId id="2147483707" r:id="rId21"/>
    <p:sldMasterId id="2147483930" r:id="rId22"/>
  </p:sldMasterIdLst>
  <p:notesMasterIdLst>
    <p:notesMasterId r:id="rId72"/>
  </p:notesMasterIdLst>
  <p:sldIdLst>
    <p:sldId id="256" r:id="rId23"/>
    <p:sldId id="276" r:id="rId24"/>
    <p:sldId id="277" r:id="rId25"/>
    <p:sldId id="278" r:id="rId26"/>
    <p:sldId id="300" r:id="rId27"/>
    <p:sldId id="258" r:id="rId28"/>
    <p:sldId id="260" r:id="rId29"/>
    <p:sldId id="261" r:id="rId30"/>
    <p:sldId id="271" r:id="rId31"/>
    <p:sldId id="325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321" r:id="rId41"/>
    <p:sldId id="293" r:id="rId42"/>
    <p:sldId id="294" r:id="rId43"/>
    <p:sldId id="295" r:id="rId44"/>
    <p:sldId id="296" r:id="rId45"/>
    <p:sldId id="297" r:id="rId46"/>
    <p:sldId id="298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273" r:id="rId58"/>
    <p:sldId id="274" r:id="rId59"/>
    <p:sldId id="263" r:id="rId60"/>
    <p:sldId id="264" r:id="rId61"/>
    <p:sldId id="265" r:id="rId62"/>
    <p:sldId id="316" r:id="rId63"/>
    <p:sldId id="266" r:id="rId64"/>
    <p:sldId id="267" r:id="rId65"/>
    <p:sldId id="268" r:id="rId66"/>
    <p:sldId id="269" r:id="rId67"/>
    <p:sldId id="313" r:id="rId68"/>
    <p:sldId id="314" r:id="rId69"/>
    <p:sldId id="315" r:id="rId70"/>
    <p:sldId id="317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FF00"/>
    <a:srgbClr val="FF0066"/>
    <a:srgbClr val="FFFF00"/>
    <a:srgbClr val="FF9900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slide" Target="slides/slide25.xml"/><Relationship Id="rId50" Type="http://schemas.openxmlformats.org/officeDocument/2006/relationships/slide" Target="slides/slide28.xml"/><Relationship Id="rId55" Type="http://schemas.openxmlformats.org/officeDocument/2006/relationships/slide" Target="slides/slide33.xml"/><Relationship Id="rId63" Type="http://schemas.openxmlformats.org/officeDocument/2006/relationships/slide" Target="slides/slide41.xml"/><Relationship Id="rId68" Type="http://schemas.openxmlformats.org/officeDocument/2006/relationships/slide" Target="slides/slide46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7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slide" Target="slides/slide23.xml"/><Relationship Id="rId53" Type="http://schemas.openxmlformats.org/officeDocument/2006/relationships/slide" Target="slides/slide31.xml"/><Relationship Id="rId58" Type="http://schemas.openxmlformats.org/officeDocument/2006/relationships/slide" Target="slides/slide36.xml"/><Relationship Id="rId66" Type="http://schemas.openxmlformats.org/officeDocument/2006/relationships/slide" Target="slides/slide44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slide" Target="slides/slide27.xml"/><Relationship Id="rId57" Type="http://schemas.openxmlformats.org/officeDocument/2006/relationships/slide" Target="slides/slide35.xml"/><Relationship Id="rId61" Type="http://schemas.openxmlformats.org/officeDocument/2006/relationships/slide" Target="slides/slide3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52" Type="http://schemas.openxmlformats.org/officeDocument/2006/relationships/slide" Target="slides/slide30.xml"/><Relationship Id="rId60" Type="http://schemas.openxmlformats.org/officeDocument/2006/relationships/slide" Target="slides/slide38.xml"/><Relationship Id="rId65" Type="http://schemas.openxmlformats.org/officeDocument/2006/relationships/slide" Target="slides/slide43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slide" Target="slides/slide26.xml"/><Relationship Id="rId56" Type="http://schemas.openxmlformats.org/officeDocument/2006/relationships/slide" Target="slides/slide34.xml"/><Relationship Id="rId64" Type="http://schemas.openxmlformats.org/officeDocument/2006/relationships/slide" Target="slides/slide42.xml"/><Relationship Id="rId69" Type="http://schemas.openxmlformats.org/officeDocument/2006/relationships/slide" Target="slides/slide4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9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slide" Target="slides/slide24.xml"/><Relationship Id="rId59" Type="http://schemas.openxmlformats.org/officeDocument/2006/relationships/slide" Target="slides/slide37.xml"/><Relationship Id="rId67" Type="http://schemas.openxmlformats.org/officeDocument/2006/relationships/slide" Target="slides/slide45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9.xml"/><Relationship Id="rId54" Type="http://schemas.openxmlformats.org/officeDocument/2006/relationships/slide" Target="slides/slide32.xml"/><Relationship Id="rId62" Type="http://schemas.openxmlformats.org/officeDocument/2006/relationships/slide" Target="slides/slide40.xml"/><Relationship Id="rId70" Type="http://schemas.openxmlformats.org/officeDocument/2006/relationships/slide" Target="slides/slide4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1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1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6DD7B-783B-4547-B922-6E3799FE04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B45F2-1CA1-4589-B94F-91687F030D2C}" type="slidenum">
              <a:rPr lang="en-US"/>
              <a:pPr/>
              <a:t>1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3E1A6-9351-49B7-AA31-3D1F55BD9911}" type="slidenum">
              <a:rPr lang="en-US"/>
              <a:pPr/>
              <a:t>10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B488A-C4E3-49E7-B90A-D661195C6542}" type="slidenum">
              <a:rPr lang="en-US"/>
              <a:pPr/>
              <a:t>11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D1E9D-90C1-4FAD-BD62-EF2DA74834C2}" type="slidenum">
              <a:rPr lang="en-US"/>
              <a:pPr/>
              <a:t>12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057AD-F9F6-48C6-ABA4-31076447E702}" type="slidenum">
              <a:rPr lang="en-US"/>
              <a:pPr/>
              <a:t>13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FFB89-0FA6-4D74-B36C-C33A575F878B}" type="slidenum">
              <a:rPr lang="en-US"/>
              <a:pPr/>
              <a:t>14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A8518-E051-4B8A-B9EC-861D6E3E9B64}" type="slidenum">
              <a:rPr lang="en-US"/>
              <a:pPr/>
              <a:t>15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29E4A-23A3-4B58-AF6A-5080652ADB64}" type="slidenum">
              <a:rPr lang="en-US"/>
              <a:pPr/>
              <a:t>16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3A999-9210-444D-A24F-128B2AC25522}" type="slidenum">
              <a:rPr lang="en-US"/>
              <a:pPr/>
              <a:t>17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8E600-2106-4A4D-830B-0329098014DD}" type="slidenum">
              <a:rPr lang="en-US"/>
              <a:pPr/>
              <a:t>18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0AB1C-1D1E-499F-8FEB-B09C54B39696}" type="slidenum">
              <a:rPr lang="en-US"/>
              <a:pPr/>
              <a:t>19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7DAEB-8647-4750-AF98-62650B0725B8}" type="slidenum">
              <a:rPr lang="en-US"/>
              <a:pPr/>
              <a:t>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5E2F3-1A23-4621-9731-A38444E15583}" type="slidenum">
              <a:rPr lang="en-US"/>
              <a:pPr/>
              <a:t>20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D921F-F507-4C24-B26F-F079A408626F}" type="slidenum">
              <a:rPr lang="en-US"/>
              <a:pPr/>
              <a:t>21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A811-008D-4A5C-AF1B-E041FC5CEE9E}" type="slidenum">
              <a:rPr lang="en-US"/>
              <a:pPr/>
              <a:t>22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B3952-8EC8-498E-88DC-983F93BCB031}" type="slidenum">
              <a:rPr lang="en-US"/>
              <a:pPr/>
              <a:t>23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EEA3D-4D37-4B6A-8588-8EE38FBBFB91}" type="slidenum">
              <a:rPr lang="en-US"/>
              <a:pPr/>
              <a:t>24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1725B-5472-4AAF-AD74-2E7570E02C92}" type="slidenum">
              <a:rPr lang="en-US"/>
              <a:pPr/>
              <a:t>25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8D087-9AA7-4EEE-9955-CB4306749BDC}" type="slidenum">
              <a:rPr lang="en-US"/>
              <a:pPr/>
              <a:t>26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7004E-FE5A-49C1-A7B5-973772A508A4}" type="slidenum">
              <a:rPr lang="en-US"/>
              <a:pPr/>
              <a:t>27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08834-F129-4D7F-8D76-5E27D206E3CE}" type="slidenum">
              <a:rPr lang="en-US"/>
              <a:pPr/>
              <a:t>28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353EF-22ED-4002-BFA0-57798AF8C864}" type="slidenum">
              <a:rPr lang="en-US"/>
              <a:pPr/>
              <a:t>29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3E66A-EEDA-45E1-94BC-F05B1D1D1161}" type="slidenum">
              <a:rPr lang="en-US"/>
              <a:pPr/>
              <a:t>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8EC89-20C6-459B-875D-5A593E3B5C38}" type="slidenum">
              <a:rPr lang="en-US"/>
              <a:pPr/>
              <a:t>30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9C31F-B167-419D-A53D-CE6604A1C92D}" type="slidenum">
              <a:rPr lang="en-US"/>
              <a:pPr/>
              <a:t>31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8255B-2537-49F6-9509-752CC85F8E47}" type="slidenum">
              <a:rPr lang="en-US"/>
              <a:pPr/>
              <a:t>32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84475-FB00-4070-8B76-8035134ED09D}" type="slidenum">
              <a:rPr lang="en-US"/>
              <a:pPr/>
              <a:t>33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62731-2641-493D-9C77-438858420057}" type="slidenum">
              <a:rPr lang="en-US"/>
              <a:pPr/>
              <a:t>34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261CE-2D5F-463F-9DEA-79247FC551AB}" type="slidenum">
              <a:rPr lang="en-US"/>
              <a:pPr/>
              <a:t>35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DB38D-188F-4573-A049-9525666132D0}" type="slidenum">
              <a:rPr lang="en-US"/>
              <a:pPr/>
              <a:t>36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CE9B0-C60A-4934-9343-384FBB4414E6}" type="slidenum">
              <a:rPr lang="en-US"/>
              <a:pPr/>
              <a:t>37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BF885-38D3-474C-8256-D797FC1C0549}" type="slidenum">
              <a:rPr lang="en-US"/>
              <a:pPr/>
              <a:t>38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00BB-40AF-45B8-9375-F26398D4366F}" type="slidenum">
              <a:rPr lang="en-US"/>
              <a:pPr/>
              <a:t>39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FE4E1-3660-4AB5-821D-776E04119823}" type="slidenum">
              <a:rPr lang="en-US"/>
              <a:pPr/>
              <a:t>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A0082-37E5-4014-98A5-21912FDE79BD}" type="slidenum">
              <a:rPr lang="en-US"/>
              <a:pPr/>
              <a:t>40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D5F80-5140-41E4-AB70-174EFF0538C8}" type="slidenum">
              <a:rPr lang="en-US"/>
              <a:pPr/>
              <a:t>41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22DCC-F57F-47F4-A832-A433132C3F54}" type="slidenum">
              <a:rPr lang="en-US"/>
              <a:pPr/>
              <a:t>42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6A29-D51F-4944-B275-8FC88C3596CB}" type="slidenum">
              <a:rPr lang="en-US"/>
              <a:pPr/>
              <a:t>43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F3C83-AE71-48AD-8F37-9E9A1A6C61B8}" type="slidenum">
              <a:rPr lang="en-US"/>
              <a:pPr/>
              <a:t>44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BC1F0-0C78-472E-B741-B1D431AB1A9E}" type="slidenum">
              <a:rPr lang="en-US"/>
              <a:pPr/>
              <a:t>45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E732-4BAE-4657-9317-A5A64344BE70}" type="slidenum">
              <a:rPr lang="en-US"/>
              <a:pPr/>
              <a:t>46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2D5A0-37B4-482A-A996-251F512CD54C}" type="slidenum">
              <a:rPr lang="en-US"/>
              <a:pPr/>
              <a:t>47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20C7-F42A-4D2F-B52A-1CD3881CBE2B}" type="slidenum">
              <a:rPr lang="en-US"/>
              <a:pPr/>
              <a:t>48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46832-319F-4E97-9724-984B537934C4}" type="slidenum">
              <a:rPr lang="en-US"/>
              <a:pPr/>
              <a:t>49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D0BE5-53CC-4830-8823-2E80CAE66FD2}" type="slidenum">
              <a:rPr lang="en-US"/>
              <a:pPr/>
              <a:t>5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B7FC9-56D2-48B6-BBFE-7337B6D5FCB4}" type="slidenum">
              <a:rPr lang="en-US"/>
              <a:pPr/>
              <a:t>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59D9F-FEDB-4149-959F-DCD0CAB5639B}" type="slidenum">
              <a:rPr lang="en-US"/>
              <a:pPr/>
              <a:t>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C486D-20A9-4FE1-8349-A78081698783}" type="slidenum">
              <a:rPr lang="en-US"/>
              <a:pPr/>
              <a:t>8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0B4AB-969D-4B4B-9DEB-42D9A4D7F364}" type="slidenum">
              <a:rPr lang="en-US"/>
              <a:pPr/>
              <a:t>9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819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819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9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819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820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820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20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820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820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820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0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0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3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4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4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4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824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824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4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4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4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4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4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25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5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5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5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6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7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8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9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9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829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829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9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829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30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830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831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31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1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32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832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832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AFD3DDF0-EDA0-404D-BE80-2199DDC60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B7EC-3383-4F33-A654-5AD29BC59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ADC57-A762-4DFB-9472-8847474BC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FB5323-9207-43CD-ABE2-495C70F24F6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06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6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06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06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7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06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6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4AD2C-250B-4202-8CCE-D344D4706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917DD-A79A-403C-A039-A8A94B9A8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DA711-DA18-4A64-9491-0F4B18AF0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AA32-1C6E-412E-B353-7AE4A3F86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84C4-0ADC-485D-B284-51C57FF79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EC9C2-4261-4A3F-B769-B3FE5CA06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DCD44-F395-4278-8C33-86403DB06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1908-D37F-48AD-8DAA-546EA7AFC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8781-3DD2-4240-B0AE-A7D90ED1A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99000-A2A7-49BB-B7BC-CCAE56A2D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FF30-A8CC-4BE2-9E5F-82DE55A50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EF62F1-4C08-4380-A573-0E9B48B5AF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4C7E-8CD7-4218-A297-293E704FC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8AC4-6838-4304-9B65-CEDA28D93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958E8-003D-44DB-90FB-6A7E5D361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1CD6-F6F3-4F31-AFD2-68093401A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CAD3-FABF-473E-88F8-F49589942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EA34C-E0E5-4A28-B9C2-6A41ACC34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A1E61-C892-4F66-BF7A-787BC33C2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2C38AD-164E-4269-BD9C-02AB9E0C8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36298-9CBE-4090-9963-08ECCB223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0B33-E5D8-48B6-9C04-626EA7F11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EB786-DA3B-4EF3-AD36-F513F65B5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300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00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0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00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00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00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00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9C5FB6-468F-4C15-9589-995E17A76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DE838-88C2-4AD4-81B2-590577038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7F569-059E-4CDB-BF9C-BBEE18F89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C62AC-E033-4014-B10D-8A65F57C6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84072-CB1F-48A8-8417-C56C604AC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1369-E89E-4B0E-93AF-389F64E91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E29D-0441-43C4-8366-697F613C8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E1F06-05C5-4432-A312-2EC5FAD7E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55230-ED15-416F-8545-CF6352D72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212EC-C719-4685-B067-178F78F96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FF8B-11C6-4F50-B30F-C538C9C3A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19654-1769-4DBF-BA7D-F3991F246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D2FE4D-06BA-4AC3-86C4-797E2C233B8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618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465D2-ECC0-44BB-BB6C-FABA5B9A1C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19E76-29F9-4772-B4E1-B88BEBB569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B5701-AAFE-4A5C-BF72-A264AF99AB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CD552-7FD4-49F2-AF59-AA9294313A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BECA-C34D-45D5-BA13-F3B0D846A6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CDC6-40E2-44CC-9CE7-4F018774D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6EAC3-8060-462C-8E6A-0BA9B259F3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3B586-5E42-4494-999B-C68ADEB734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56378-6851-490D-88DE-930DFBE7EF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748B7-944D-45B8-8EAC-9E21C2834E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553FF-C484-4629-8102-241552BFDC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CFF08C-9B0B-4519-A4FA-8D72CC706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535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CE2D4-75CE-49F4-877F-99F8C6B6C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5EF45-07AF-4DB7-8C09-6BE56C8F4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E916E-D2AD-452D-80BA-FFD51BC02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86A4E-FC3B-4AC5-8F59-157AB4692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F1F30-1379-4FDF-AB3A-208DC57BF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F5476-22B1-40EA-9E41-D3A82AC6B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B39F1-4A1C-4EB7-B001-10B8E6CBD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7FD99-FC7C-49CE-9419-2EE2D9424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874E7-A2D7-40DA-83CA-FBE8590C3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729AB-B0B0-4CBE-900F-B4C25B4EA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C385F-2228-4CAF-AA28-53AB9854D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8841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8842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2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842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8842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8842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8842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42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842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8842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8842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3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3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8843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3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3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8843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3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3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8843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3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4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8844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4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4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8844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4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4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8844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4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4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8845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5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5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8845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5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5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8845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5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5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8845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6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6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8846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6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6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8846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6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6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8846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6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7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8847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7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7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8847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7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7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8847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7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7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8848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8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8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8848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8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8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8848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8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8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8848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9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849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49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8849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8849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9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9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8849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49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49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8850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0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0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8850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0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0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8850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0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0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8850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1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1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8851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1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1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8851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1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1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8851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1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2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8852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2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852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8852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52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8852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8852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8852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2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3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3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3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3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53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853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853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8853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3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3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4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55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85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85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855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855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855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EBFAFD-EC24-461A-A8FA-0147CBD11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52F14-9442-424E-A78D-12C71FCD4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7132-A091-4DBC-B73A-FF7171842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F736-D4B5-4345-857A-481B98C5C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AF4AB-EF90-4520-8B84-42EAF696B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062D-77D4-4B21-BCE7-38085C781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DF15-A3C3-4356-BA34-B2C20E797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E7744-3384-4795-B205-4F01B84E9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4F2B-A966-4935-8281-A4128E077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6B7F5-FB67-4A76-B366-E1AAB6E8A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1E1A8-87BB-4646-8AEB-86A282092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C2ECD-1C89-4F50-A896-D037A7E20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9149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9149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16210B-8C42-43C4-8EB1-C78E34F700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1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F4B53-8350-42AB-A16C-D3BB721BC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8BF8-2DC9-4154-BF85-09A538594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DBE46-A8F9-423A-938B-D0FED6534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DF74E-46E8-4B55-ACBD-C6BEFFF03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424D-8B2A-48BD-A0F0-4CE8B03BA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0DD21-6770-4B38-81BD-0429B552F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416C-63E8-46F9-8E8D-69B159556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CB5A5-BA33-41FA-B131-732E83DF4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6C37-3891-4C2E-9770-2AFBE6FEE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C3204-D99F-446C-9B6E-2B96CB8B6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8E0E2-9A43-4259-801A-1F7306011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9865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6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6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6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66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66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86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86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86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BD53BD-7876-4762-8526-965F69F97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D3548C-2922-447D-9F16-B6C869D27D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1F33-8040-4D30-A336-9DD119FB3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1B1904-E95C-45FE-BEF9-21B8C0EB10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BF52B9-28F9-4D50-AEC1-1C8B273CD8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D6E84-5CD8-4AFA-B80E-B69DDE0948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8C922-A132-4E0F-9A4F-843C26D011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4C9B7-16ED-4B50-AC73-1D6925E057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AF5E9F-F908-485B-BDBE-B5B38B9C3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C05BAD-1490-42FC-9DF0-ECA28CBA04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7C6E5-996F-4B3E-810A-B9E51ADCB4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7EFC85-218F-450F-8DBF-E4BD271851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17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017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0173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17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7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17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17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017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2636988-09A9-4FD2-BDC0-5C2BF6E01E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17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7E54F-BA56-4BF3-8879-FF8938AA7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70A1B-5AD5-4C11-B1DC-3F6DBA034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FFEE-C726-4DEC-8C8F-E7532084B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7ED36-9A0D-40E6-9BF2-03378DB08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7F3B3-820F-4C1C-B10E-F82951D8D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08B39-4979-43B4-8A22-CDA02AEB0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42CF1-EAF5-4945-B5CB-ACE495913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7742-EA4A-4298-9680-CAD6110D3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31F7-6E5F-43F3-952D-D97DC347F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0278-2945-4A6A-82CF-57DBE36EC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6246C-50E8-433D-9BEF-5B47824BC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065D-D913-4682-9614-541FBD0D4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197BE-8E71-4750-BF82-B68119ED4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D11280-DF6E-4F81-97E2-DE7F293B10B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480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0480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1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1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1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0481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81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0481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2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2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2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482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2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2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D0136-D1EB-44A5-BF2E-77EB9E841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1D1C0-01B0-43A9-AE4B-945E7416B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7E4D2-DB68-4F6F-A989-26C562223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4FB3F-A18C-4C7C-8A77-6C686C736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A3A7-AD5A-415A-A3EC-F02C2F171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26FE6-B714-4C1D-B0D0-082281E5F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BB74F-D0B3-4A32-9A19-1F7DDEEB2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94B8A-3A2F-4621-B94F-2F5E2358B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8CBA-DEED-4398-8C1D-1B19EDB5F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EC835-47C6-410D-A903-AA2ADE89F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2AC9D-8D6C-4BF3-8947-339CCA8E5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9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19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19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119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19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19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19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19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19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2066B9-0E63-4F03-9C23-65C40FEA3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1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1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7FE96E-4EC8-48AE-AE1A-E5E47DCEB0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9655-6AC5-478F-A1E4-8515745A06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3B6BD6-B502-42D3-AF0C-E62B8C8519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66CE15-C5AA-4CD2-B0E8-8467131FA8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530095-BC55-4B43-BD3C-EED0156FA7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B00B9E-7F24-4845-8FEE-B13F4C83AF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F452C-62D1-4542-93B6-2663C8DA18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5E5FAA-6A51-491D-87F8-865FA2DE33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42638-D734-4BAD-99DB-AE210A2F2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E9A04F-7FEE-46A2-9740-6F814C3C14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8CB07C-5AD8-4A3C-9A38-107E7BBB46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160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08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8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6090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091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092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01DFF1-6DD4-46E9-BBAB-2531CA23A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C09F0E-87C8-4D50-84EC-D1DD771F50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582BAB-9688-4DCE-B22C-D02F0F375E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D7C10-A688-4D99-967C-8400F8B246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6D6006-7153-4D31-9D0C-2DED31AAD5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30589-9E8F-4CEB-8637-9CA9745990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BAD197-371F-4D27-B5D8-B262A6E3F8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88089B-A8B5-488A-82C2-4E12E5E386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5460D7-5D49-4E5B-AAAF-6A2E0A35C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3C73BA-4EFE-464F-87D4-623A49D60E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142115-0E1F-4A75-83B8-171D57A6C4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BBEBA-EF41-4B76-A9EE-4F638FCA74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19B3-CDF5-4083-B835-6E3AD6D6C0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D1EF-A64C-404A-B18B-807C0C941D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1D3D-91D0-46F9-B9B4-8274A3E5F0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D556-BC28-42C1-9810-E6414A1B75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24E3-973A-406F-BD15-FB09789ADA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57E2-26AA-48DE-9792-4509AEDEB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3483-DFD6-4941-9259-1154EAF94F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9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9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C082C9-DC22-4DFE-9014-95C402FAB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3032-0F89-46B6-85ED-DC8DB202E4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EE34-5162-4F80-83A8-792F2E478D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791-BB08-45D2-8D55-78DD27F2ED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474B-697B-4BCD-BBC3-2A71929D95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A0B5-E717-465C-919B-4605663F6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11692-CA30-4FB9-B388-327D02D3C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875A-A1A5-431C-B3EA-3410AC76E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D0B3B-C1B9-4C38-9505-9DA2A13FC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F8F89-D931-45C9-9FEC-2881B40C0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7B7D-D1C3-4E0A-8258-2788692F1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6DEDD-0364-4754-BB62-AEE85480D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329F-F306-4AE7-B65B-F3A03D32F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8645-FD31-442E-82C8-6AA776264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6245-40B7-4BF6-AC4F-B3CE24822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F2D9A-86AF-479C-A54A-CAE682F85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175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75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75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17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7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6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76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6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177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177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7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8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17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17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318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8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80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0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0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7AA28D-1384-4A13-B4C3-5B004A100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443D5-D654-4D66-A121-569884B6B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02C85-23DB-4586-ADB4-1CD5CC864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9A9F1-CEC5-4B0D-B01A-C199D39A8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B2415-2076-4619-9C55-3999A51B1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9BFC5-A6FD-462C-910D-135CD69A5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8B2F9-AC33-40C8-B015-A08D4784E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A7F9C-134E-4783-8AD3-843F64062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C0DE7-D128-4F22-B1B5-1856BDEB7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0B072-DCD6-48C0-8195-B406979D8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2D710-5B6E-4914-9EAF-96A3A2276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D796-D50C-4D82-806D-2377773E7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01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0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0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E865E4-D077-4839-8190-61D7B8F59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E3EE58-7F00-4735-A38E-3F065F9AAD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BA09D0-5EC3-47F9-932E-1EA589259F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AEDFB0-D26D-41BF-B578-41F4515F6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37BC4-D038-4918-992D-5A3834A6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17848B-B651-45A6-BB82-CC82A4114A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064FD8-CB36-4AC3-8992-94B2D529FC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2A715B-0437-45D9-812E-6969146EFD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3A5D7-FC05-4BFE-A5E8-FC500C046F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8F857-3F6C-4A34-BED3-B43481B765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FC5D4C-887C-46D9-B7A3-EA9D6A3E48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E3DA7E-26CD-44AE-AD6B-90AA1D317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719B3-CDF5-4083-B835-6E3AD6D6C0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32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D1EF-A64C-404A-B18B-807C0C941D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71D3D-91D0-46F9-B9B4-8274A3E5F0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E7FDE-EC5D-4E58-93C1-1C8CB8707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3D556-BC28-42C1-9810-E6414A1B75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824E3-973A-406F-BD15-FB09789ADA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757E2-26AA-48DE-9792-4509AEDEBE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A3483-DFD6-4941-9259-1154EAF94F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A3032-0F89-46B6-85ED-DC8DB202E4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BEE34-5162-4F80-83A8-792F2E478D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E791-BB08-45D2-8D55-78DD27F2ED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4474B-697B-4BCD-BBC3-2A71929D95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04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04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4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04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5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5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57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57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57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04B5235-4643-4EC5-A6F8-1E8C5A2DC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474EB-0268-4A73-9A91-1E5678A73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2612-6C72-45C9-8DAF-609AB4FDA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F580-40B1-41B2-AA0F-3ADF298C9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9894-7774-43AC-9593-C0BA5E8A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D68EF-0D35-4E84-96C8-37369BE5F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DC803-B54C-46D5-B38D-975ABD798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A5F0C-CB59-48E9-AAEF-E41B933D5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17D02-1C52-42DD-8AE4-D0E97796C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40BE9-8C4D-4C67-A650-D60A4F084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89059-300F-4DB4-8AA6-2568017A7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17D9F-BC1D-44DA-B728-142ED796E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34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34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34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2F9B24A-9B22-439F-A067-949D7884F6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5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62AA9-7BEE-4E0B-99A7-353033DD4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5BCFA-0B3B-4EAF-A141-CFC82FF1E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D36CC-8E7E-488D-AB11-A167F351D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7692A-AD96-4B30-9906-4B7DDA34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C2F70-3A07-4AD8-9F15-252B31721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07403-2D7A-4B84-957B-2DFA2CFC0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2BEA-560E-4E74-9EFF-22A15103C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0896A-0152-47CB-8543-FF5DEC3F5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3244B-D2D3-437C-AFAD-BB3BA7865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4E30C-0095-4F4E-8D3A-D7BC8A115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4BA8C-F4FC-445A-9A0C-790BD7624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8DC4C-17EA-4F31-B473-88DC0CB89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1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2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62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6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6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62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8EFFED-C0CD-4CAF-8EDB-86A49BE22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329BA-77EC-4371-A86C-40AF0804A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74499-DB98-4E30-8170-BBF630409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77922-A0EE-4134-A879-BBE4DB51F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12057-1707-4BBB-907A-5C46DC0EC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E534-4300-411F-BE6A-D499AE83D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E36CC-96E1-47AB-8D76-B013A2B3E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1CFC2-956E-43C3-811F-80C182244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44310-97D1-4C58-853C-FE45340B3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BA011-FF42-440B-966B-11F04741E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2.xml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9.xml"/><Relationship Id="rId3" Type="http://schemas.openxmlformats.org/officeDocument/2006/relationships/slideLayout" Target="../slideLayouts/slideLayout224.xml"/><Relationship Id="rId7" Type="http://schemas.openxmlformats.org/officeDocument/2006/relationships/slideLayout" Target="../slideLayouts/slideLayout228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22.xml"/><Relationship Id="rId6" Type="http://schemas.openxmlformats.org/officeDocument/2006/relationships/slideLayout" Target="../slideLayouts/slideLayout227.xml"/><Relationship Id="rId11" Type="http://schemas.openxmlformats.org/officeDocument/2006/relationships/slideLayout" Target="../slideLayouts/slideLayout232.xml"/><Relationship Id="rId5" Type="http://schemas.openxmlformats.org/officeDocument/2006/relationships/slideLayout" Target="../slideLayouts/slideLayout226.xml"/><Relationship Id="rId10" Type="http://schemas.openxmlformats.org/officeDocument/2006/relationships/slideLayout" Target="../slideLayouts/slideLayout231.xml"/><Relationship Id="rId4" Type="http://schemas.openxmlformats.org/officeDocument/2006/relationships/slideLayout" Target="../slideLayouts/slideLayout225.xml"/><Relationship Id="rId9" Type="http://schemas.openxmlformats.org/officeDocument/2006/relationships/slideLayout" Target="../slideLayouts/slideLayout230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0.xml"/><Relationship Id="rId3" Type="http://schemas.openxmlformats.org/officeDocument/2006/relationships/slideLayout" Target="../slideLayouts/slideLayout235.xml"/><Relationship Id="rId7" Type="http://schemas.openxmlformats.org/officeDocument/2006/relationships/slideLayout" Target="../slideLayouts/slideLayout239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4.xml"/><Relationship Id="rId1" Type="http://schemas.openxmlformats.org/officeDocument/2006/relationships/slideLayout" Target="../slideLayouts/slideLayout233.xml"/><Relationship Id="rId6" Type="http://schemas.openxmlformats.org/officeDocument/2006/relationships/slideLayout" Target="../slideLayouts/slideLayout238.xml"/><Relationship Id="rId11" Type="http://schemas.openxmlformats.org/officeDocument/2006/relationships/slideLayout" Target="../slideLayouts/slideLayout243.xml"/><Relationship Id="rId5" Type="http://schemas.openxmlformats.org/officeDocument/2006/relationships/slideLayout" Target="../slideLayouts/slideLayout237.xml"/><Relationship Id="rId10" Type="http://schemas.openxmlformats.org/officeDocument/2006/relationships/slideLayout" Target="../slideLayouts/slideLayout242.xml"/><Relationship Id="rId4" Type="http://schemas.openxmlformats.org/officeDocument/2006/relationships/slideLayout" Target="../slideLayouts/slideLayout236.xml"/><Relationship Id="rId9" Type="http://schemas.openxmlformats.org/officeDocument/2006/relationships/slideLayout" Target="../slideLayouts/slideLayout24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717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717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7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717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7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7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17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717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18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718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718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718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0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1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721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722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2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3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23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723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3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4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5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6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726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726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27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727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8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28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28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8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728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29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9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9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1060EA0-9ADF-4EEC-A8A7-D15463397C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29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9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2C6AE88-E2A4-4DBA-B08B-4AE614DA70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96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96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96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96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6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966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96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966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96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67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967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96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967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96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96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56B6CA2-4781-4468-9195-FE6B68F611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B2ACD40-DC2A-4B25-A373-72D290D7AB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6539C4C-6551-4A51-B2F6-18DE85FF5D0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607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607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7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843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0AACB5F-E2DD-4330-AD47-4BAB53B82A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8739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739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3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739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0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740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74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740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8740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740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40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740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8740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74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1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74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1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74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1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74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2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74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2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74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2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74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3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74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3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74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3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74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3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74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4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74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4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74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4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74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5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74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5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74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5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74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6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74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6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74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6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74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6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74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74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4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747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74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7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74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8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74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8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74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8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74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8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74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9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74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9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74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4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49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74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5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50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75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5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750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75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5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875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0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1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752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753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75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75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75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19C1869-6018-41C0-8694-24FB5A4968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904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04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04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04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04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90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02A471D-291B-4E81-89B8-FAEC999DE4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3CD14-D0FB-40CF-833A-A69C692F26F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763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6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6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76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976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0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07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07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071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07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07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07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0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200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0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8AA93AB-E4D1-42ED-809F-D3A000ABE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525FF13-FA7E-4463-B86D-0CC2D96EC2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37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378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37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7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379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379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37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7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38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8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8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380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38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381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38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8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381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381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38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381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38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8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38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C696A9-8D57-44CB-AA73-9B3D27B818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92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7787B01-D6E4-4020-8C06-EE72DDEAB45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09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09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09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09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09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09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09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09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109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9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150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6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6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6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06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1970476-8A3F-451B-A002-8C2A689D4F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06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0EA0-9ADF-4EEC-A8A7-D15463397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5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AA1A4E3-4037-451C-B623-955543BE3A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7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07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07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07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7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07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07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7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7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07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07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3077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307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07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E52DA7-CB2C-4F17-B13E-5330D5AD7C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1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6049772-EC23-401D-9CA5-EA704C9735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F15B291-6B3E-4F44-B790-89D90D3459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93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4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94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5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5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595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95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74A7AAC-7A45-4A67-874C-7A397583CD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5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6246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24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47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24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4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AD2A5A4-4F3C-43CA-A66D-4AB78046E6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6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6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6EA2AA3-6BA3-457F-9575-20C14F5B91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1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3.xml"/><Relationship Id="rId1" Type="http://schemas.openxmlformats.org/officeDocument/2006/relationships/themeOverride" Target="../theme/themeOverride4.xml"/><Relationship Id="rId6" Type="http://schemas.openxmlformats.org/officeDocument/2006/relationships/slide" Target="slide38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51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07.xml"/><Relationship Id="rId1" Type="http://schemas.openxmlformats.org/officeDocument/2006/relationships/themeOverride" Target="../theme/themeOverride6.xml"/><Relationship Id="rId4" Type="http://schemas.openxmlformats.org/officeDocument/2006/relationships/slide" Target="slide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9.xml"/><Relationship Id="rId1" Type="http://schemas.openxmlformats.org/officeDocument/2006/relationships/themeOverride" Target="../theme/themeOverride7.xml"/><Relationship Id="rId5" Type="http://schemas.openxmlformats.org/officeDocument/2006/relationships/slide" Target="slide40.xml"/><Relationship Id="rId4" Type="http://schemas.openxmlformats.org/officeDocument/2006/relationships/slide" Target="slide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6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85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4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0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1.xml"/><Relationship Id="rId1" Type="http://schemas.openxmlformats.org/officeDocument/2006/relationships/themeOverride" Target="../theme/themeOverrid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1.xml"/><Relationship Id="rId1" Type="http://schemas.openxmlformats.org/officeDocument/2006/relationships/themeOverride" Target="../theme/themeOverrid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73.xml"/><Relationship Id="rId1" Type="http://schemas.openxmlformats.org/officeDocument/2006/relationships/themeOverride" Target="../theme/themeOverride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7.xml"/><Relationship Id="rId7" Type="http://schemas.openxmlformats.org/officeDocument/2006/relationships/slide" Target="slide31.xml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4.xml"/><Relationship Id="rId6" Type="http://schemas.openxmlformats.org/officeDocument/2006/relationships/slide" Target="slide30.xml"/><Relationship Id="rId11" Type="http://schemas.openxmlformats.org/officeDocument/2006/relationships/slide" Target="slide33.xml"/><Relationship Id="rId5" Type="http://schemas.openxmlformats.org/officeDocument/2006/relationships/slide" Target="slide29.xml"/><Relationship Id="rId10" Type="http://schemas.openxmlformats.org/officeDocument/2006/relationships/slide" Target="slide35.xml"/><Relationship Id="rId4" Type="http://schemas.openxmlformats.org/officeDocument/2006/relationships/slide" Target="slide28.xml"/><Relationship Id="rId9" Type="http://schemas.openxmlformats.org/officeDocument/2006/relationships/slide" Target="slide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12.xml"/><Relationship Id="rId1" Type="http://schemas.openxmlformats.org/officeDocument/2006/relationships/themeOverride" Target="../theme/themeOverrid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4.xml"/><Relationship Id="rId1" Type="http://schemas.openxmlformats.org/officeDocument/2006/relationships/themeOverride" Target="../theme/themeOverride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0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4.xml"/><Relationship Id="rId1" Type="http://schemas.openxmlformats.org/officeDocument/2006/relationships/themeOverride" Target="../theme/themeOverride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01.xml"/><Relationship Id="rId1" Type="http://schemas.openxmlformats.org/officeDocument/2006/relationships/themeOverride" Target="../theme/themeOverride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12.xml"/><Relationship Id="rId1" Type="http://schemas.openxmlformats.org/officeDocument/2006/relationships/themeOverride" Target="../theme/themeOverride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3.xml"/><Relationship Id="rId1" Type="http://schemas.openxmlformats.org/officeDocument/2006/relationships/themeOverride" Target="../theme/themeOverr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02.xml"/><Relationship Id="rId1" Type="http://schemas.openxmlformats.org/officeDocument/2006/relationships/themeOverride" Target="../theme/themeOverride2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91.xml"/><Relationship Id="rId1" Type="http://schemas.openxmlformats.org/officeDocument/2006/relationships/themeOverride" Target="../theme/themeOverride2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KTP%20FIP%20UNY\My%20Documents\My%20Music\2005%20SONGs\06%20-%20Bintang%20Disurga.mp3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0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62200" y="609600"/>
            <a:ext cx="44196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SELAMAT DATANG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19200" y="3505200"/>
            <a:ext cx="72390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err="1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Pembelajaran</a:t>
            </a:r>
            <a:r>
              <a:rPr lang="en-US" sz="3600" i="1" kern="10" dirty="0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dirty="0" err="1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Berbasis</a:t>
            </a:r>
            <a:r>
              <a:rPr lang="en-US" sz="3600" i="1" kern="10" dirty="0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dirty="0" err="1"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Komputer</a:t>
            </a:r>
            <a:endParaRPr lang="en-US" sz="3600" i="1" kern="10" dirty="0">
              <a:ln w="38100">
                <a:solidFill>
                  <a:srgbClr val="FF00FF"/>
                </a:solidFill>
                <a:round/>
                <a:headEnd/>
                <a:tailEnd/>
              </a:ln>
              <a:solidFill>
                <a:srgbClr val="FFFF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09975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/>
              <a:t>Adalah representasi visual dari alur program/ gambaran isi program pembelajaran berbasis komputer.</a:t>
            </a:r>
          </a:p>
          <a:p>
            <a:r>
              <a:rPr lang="en-US" sz="2800"/>
              <a:t>Flow chart sangat berguna untuk mengkomunikasikan ide pengembang kepada ahli pemograman komputer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auto">
          <a:xfrm>
            <a:off x="304800" y="24384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2362200" cy="7112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 Black" pitchFamily="34" charset="0"/>
              </a:rPr>
              <a:t>Karakteristik PBK</a:t>
            </a:r>
          </a:p>
        </p:txBody>
      </p:sp>
      <p:sp>
        <p:nvSpPr>
          <p:cNvPr id="109572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2971800" cy="4064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 Black" pitchFamily="34" charset="0"/>
              </a:rPr>
              <a:t>Active Responding</a:t>
            </a:r>
          </a:p>
        </p:txBody>
      </p:sp>
      <p:sp>
        <p:nvSpPr>
          <p:cNvPr id="109573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343400" y="2667000"/>
            <a:ext cx="2971800" cy="376238"/>
          </a:xfrm>
          <a:prstGeom prst="rect">
            <a:avLst/>
          </a:prstGeom>
          <a:gradFill rotWithShape="1">
            <a:gsLst>
              <a:gs pos="0">
                <a:srgbClr val="3A3AEE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 Black" pitchFamily="34" charset="0"/>
              </a:rPr>
              <a:t>Small steps</a:t>
            </a:r>
          </a:p>
        </p:txBody>
      </p:sp>
      <p:sp>
        <p:nvSpPr>
          <p:cNvPr id="109574" name="Text Box 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343400" y="3733800"/>
            <a:ext cx="2971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99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 Black" pitchFamily="34" charset="0"/>
              </a:rPr>
              <a:t>Immediate feedback</a:t>
            </a: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 flipV="1">
            <a:off x="2743200" y="1676400"/>
            <a:ext cx="1600200" cy="1143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2743200" y="2895600"/>
            <a:ext cx="1600200" cy="76200"/>
          </a:xfrm>
          <a:prstGeom prst="line">
            <a:avLst/>
          </a:prstGeom>
          <a:noFill/>
          <a:ln w="38100">
            <a:solidFill>
              <a:srgbClr val="3A3AE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2743200" y="3124200"/>
            <a:ext cx="1600200" cy="83820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2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09600" y="25908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Program PBK yang </a:t>
            </a:r>
            <a:r>
              <a:rPr lang="en-US" sz="2400" dirty="0" err="1">
                <a:latin typeface="Arial Black" pitchFamily="34" charset="0"/>
              </a:rPr>
              <a:t>menyediakan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banyak</a:t>
            </a:r>
            <a:r>
              <a:rPr lang="en-US" sz="2400" dirty="0">
                <a:latin typeface="Arial Black" pitchFamily="34" charset="0"/>
              </a:rPr>
              <a:t> stimulus- stimulus </a:t>
            </a:r>
            <a:r>
              <a:rPr lang="en-US" sz="2400" dirty="0" err="1">
                <a:latin typeface="Arial Black" pitchFamily="34" charset="0"/>
              </a:rPr>
              <a:t>berupa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perintah-perintah</a:t>
            </a:r>
            <a:r>
              <a:rPr lang="en-US" sz="2400" dirty="0">
                <a:latin typeface="Arial Black" pitchFamily="34" charset="0"/>
              </a:rPr>
              <a:t> yang </a:t>
            </a:r>
            <a:r>
              <a:rPr lang="en-US" sz="2400" dirty="0" err="1">
                <a:latin typeface="Arial Black" pitchFamily="34" charset="0"/>
              </a:rPr>
              <a:t>memandu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dan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meminta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siswa</a:t>
            </a:r>
            <a:r>
              <a:rPr lang="en-US" sz="2400" dirty="0">
                <a:latin typeface="Arial Black" pitchFamily="34" charset="0"/>
              </a:rPr>
              <a:t>  </a:t>
            </a:r>
            <a:r>
              <a:rPr lang="en-US" sz="2400" dirty="0" err="1">
                <a:latin typeface="Arial Black" pitchFamily="34" charset="0"/>
              </a:rPr>
              <a:t>segera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memberikan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respon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dalam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rangka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belajar</a:t>
            </a:r>
            <a:r>
              <a:rPr lang="en-US" sz="2400" dirty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7848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Program PBK dimana materi-materi yang dikembangkan/ diuraikan dalam penggalan-penggalan pendek  untuk selanjutnya diuji bagaimana pemahaman siswa terhadap materi tersebut.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447800" y="1524000"/>
            <a:ext cx="662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Yaitu balikan yang di berikan pada siswa dengan tujuan siswa segera mengetahui apakah dia telah berhasil dalam belajar atau belum dengan bukti respon dan balikan.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5638800" y="3886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Arial Black" pitchFamily="34" charset="0"/>
                <a:hlinkClick r:id="rId4" action="ppaction://hlinksldjump"/>
              </a:rPr>
              <a:t>Contoh:</a:t>
            </a:r>
            <a:endParaRPr lang="en-US" i="1">
              <a:solidFill>
                <a:srgbClr val="FF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69 0.0  0.125 0.07458  0.125 0.16647  C 0.125 0.25837  0.069 0.33295  0.0 0.33295  C -0.069 0.33295  -0.125 0.25837  -0.125 0.16647  C -0.125 0.07458  -0.069 0.0  0.0 0.0  Z" pathEditMode="relative" ptsTypes="">
                                      <p:cBhvr>
                                        <p:cTn id="6" dur="2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295400" y="9906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 Black" pitchFamily="34" charset="0"/>
              </a:rPr>
              <a:t>Ibu kota provinsi sumatera selatan  yaitu ………</a:t>
            </a:r>
          </a:p>
        </p:txBody>
      </p:sp>
      <p:sp>
        <p:nvSpPr>
          <p:cNvPr id="113667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1905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a. Banjar masin</a:t>
            </a:r>
          </a:p>
        </p:txBody>
      </p:sp>
      <p:sp>
        <p:nvSpPr>
          <p:cNvPr id="113668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438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b. Tanjung karang</a:t>
            </a:r>
          </a:p>
        </p:txBody>
      </p:sp>
      <p:sp>
        <p:nvSpPr>
          <p:cNvPr id="113669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c. Padang</a:t>
            </a:r>
          </a:p>
        </p:txBody>
      </p:sp>
      <p:sp>
        <p:nvSpPr>
          <p:cNvPr id="113670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3505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d. Palembang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/>
      <p:bldP spid="113668" grpId="0"/>
      <p:bldP spid="113669" grpId="0"/>
      <p:bldP spid="1136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WordArt 2"/>
          <p:cNvSpPr>
            <a:spLocks noChangeArrowheads="1" noChangeShapeType="1" noTextEdit="1"/>
          </p:cNvSpPr>
          <p:nvPr/>
        </p:nvSpPr>
        <p:spPr bwMode="auto">
          <a:xfrm>
            <a:off x="1981200" y="1752600"/>
            <a:ext cx="4800600" cy="231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bagus! </a:t>
            </a:r>
          </a:p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anda benar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WordArt 2"/>
          <p:cNvSpPr>
            <a:spLocks noChangeArrowheads="1" noChangeShapeType="1" noTextEdit="1"/>
          </p:cNvSpPr>
          <p:nvPr/>
        </p:nvSpPr>
        <p:spPr bwMode="auto">
          <a:xfrm>
            <a:off x="1981200" y="1828800"/>
            <a:ext cx="49530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Maaf !!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coba ulangi lagi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Manfaat PBK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2300288"/>
            <a:ext cx="7845425" cy="3724275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Dapat meningkatkan motivasi belajar siswa</a:t>
            </a:r>
          </a:p>
          <a:p>
            <a:pPr>
              <a:lnSpc>
                <a:spcPct val="90000"/>
              </a:lnSpc>
            </a:pPr>
            <a:r>
              <a:rPr lang="en-US" sz="2400"/>
              <a:t>Dapat memberikan balikan pada siswa</a:t>
            </a:r>
          </a:p>
          <a:p>
            <a:pPr>
              <a:lnSpc>
                <a:spcPct val="90000"/>
              </a:lnSpc>
            </a:pPr>
            <a:r>
              <a:rPr lang="en-US" sz="2400"/>
              <a:t>Mengatasi kelamahan dalam belajar kelompok</a:t>
            </a:r>
          </a:p>
          <a:p>
            <a:pPr>
              <a:lnSpc>
                <a:spcPct val="90000"/>
              </a:lnSpc>
            </a:pPr>
            <a:r>
              <a:rPr lang="en-US" sz="2400"/>
              <a:t>Dapat mengatasi siswa yang lambat atau kurang konsentrasi dalam belajar</a:t>
            </a:r>
          </a:p>
          <a:p>
            <a:pPr>
              <a:lnSpc>
                <a:spcPct val="90000"/>
              </a:lnSpc>
            </a:pPr>
            <a:r>
              <a:rPr lang="en-US" sz="2400"/>
              <a:t>………………………?</a:t>
            </a:r>
          </a:p>
          <a:p>
            <a:pPr>
              <a:lnSpc>
                <a:spcPct val="90000"/>
              </a:lnSpc>
            </a:pPr>
            <a:r>
              <a:rPr lang="en-US" sz="2400"/>
              <a:t>………………………?</a:t>
            </a:r>
          </a:p>
          <a:p>
            <a:pPr>
              <a:lnSpc>
                <a:spcPct val="90000"/>
              </a:lnSpc>
            </a:pPr>
            <a:r>
              <a:rPr lang="en-US" sz="2400"/>
              <a:t>dll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8" grpId="1"/>
      <p:bldP spid="116738" grpId="2"/>
      <p:bldP spid="116739" grpId="0" build="p" animBg="1"/>
      <p:bldP spid="116739" grpI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WordArt 4"/>
          <p:cNvSpPr>
            <a:spLocks noChangeArrowheads="1" noChangeShapeType="1" noTextEdit="1"/>
          </p:cNvSpPr>
          <p:nvPr/>
        </p:nvSpPr>
        <p:spPr bwMode="auto">
          <a:xfrm>
            <a:off x="2138363" y="3108325"/>
            <a:ext cx="4867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Bentuk-bentuk PBK</a:t>
            </a:r>
          </a:p>
        </p:txBody>
      </p:sp>
      <p:sp>
        <p:nvSpPr>
          <p:cNvPr id="247813" name="WordArt 5"/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2133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Pertemuan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PBK DALAM TEKNOLOGI PENDIDIKAN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rgbClr val="25D2F5"/>
            </a:solidFill>
          </a:ln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800"/>
              <a:t>Sumber- sumber belajar menurut AECT (1997)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solidFill>
                  <a:srgbClr val="FF0066"/>
                </a:solidFill>
                <a:latin typeface="Comic Sans MS" pitchFamily="66" charset="0"/>
              </a:rPr>
              <a:t>Pesan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solidFill>
                  <a:srgbClr val="00FF00"/>
                </a:solidFill>
                <a:latin typeface="Comic Sans MS" pitchFamily="66" charset="0"/>
              </a:rPr>
              <a:t>Orang</a:t>
            </a:r>
            <a:r>
              <a:rPr lang="en-US" sz="2800" i="1">
                <a:latin typeface="Comic Sans MS" pitchFamily="66" charset="0"/>
              </a:rPr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solidFill>
                  <a:srgbClr val="FFFF00"/>
                </a:solidFill>
                <a:latin typeface="Comic Sans MS" pitchFamily="66" charset="0"/>
              </a:rPr>
              <a:t>Bahan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solidFill>
                  <a:srgbClr val="000066"/>
                </a:solidFill>
                <a:latin typeface="Comic Sans MS" pitchFamily="66" charset="0"/>
              </a:rPr>
              <a:t>Peralatan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latin typeface="Comic Sans MS" pitchFamily="66" charset="0"/>
              </a:rPr>
              <a:t>Teknik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i="1">
                <a:solidFill>
                  <a:srgbClr val="FF66FF"/>
                </a:solidFill>
                <a:latin typeface="Comic Sans MS" pitchFamily="66" charset="0"/>
              </a:rPr>
              <a:t>Lingkungan/setting 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i="1">
              <a:solidFill>
                <a:srgbClr val="FF66FF"/>
              </a:solidFill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086600" cy="1143000"/>
          </a:xfrm>
        </p:spPr>
        <p:txBody>
          <a:bodyPr/>
          <a:lstStyle/>
          <a:p>
            <a:r>
              <a:rPr lang="en-US" i="1" dirty="0" err="1">
                <a:solidFill>
                  <a:srgbClr val="FF0066"/>
                </a:solidFill>
              </a:rPr>
              <a:t>Bentuk</a:t>
            </a:r>
            <a:r>
              <a:rPr lang="en-US" i="1" dirty="0">
                <a:solidFill>
                  <a:srgbClr val="FF0066"/>
                </a:solidFill>
              </a:rPr>
              <a:t>- </a:t>
            </a:r>
            <a:r>
              <a:rPr lang="en-US" i="1" dirty="0" err="1">
                <a:solidFill>
                  <a:srgbClr val="FF0066"/>
                </a:solidFill>
              </a:rPr>
              <a:t>bentuk</a:t>
            </a:r>
            <a:r>
              <a:rPr lang="en-US" i="1" dirty="0">
                <a:solidFill>
                  <a:srgbClr val="FF0066"/>
                </a:solidFill>
              </a:rPr>
              <a:t> PBK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5963"/>
            <a:ext cx="2971800" cy="528637"/>
          </a:xfrm>
          <a:solidFill>
            <a:schemeClr val="bg2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>
                <a:hlinkClick r:id="rId3" action="ppaction://hlinksldjump"/>
              </a:rPr>
              <a:t>~ Tutorial</a:t>
            </a:r>
          </a:p>
        </p:txBody>
      </p:sp>
      <p:sp>
        <p:nvSpPr>
          <p:cNvPr id="117764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2971800" cy="4572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~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Drill and practice</a:t>
            </a:r>
          </a:p>
        </p:txBody>
      </p:sp>
      <p:sp>
        <p:nvSpPr>
          <p:cNvPr id="117765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2976563"/>
            <a:ext cx="29718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~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Problem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Solving</a:t>
            </a:r>
          </a:p>
        </p:txBody>
      </p:sp>
      <p:sp>
        <p:nvSpPr>
          <p:cNvPr id="117766" name="Text Box 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3443288"/>
            <a:ext cx="297180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~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Simulation</a:t>
            </a:r>
          </a:p>
        </p:txBody>
      </p:sp>
      <p:sp>
        <p:nvSpPr>
          <p:cNvPr id="117767" name="Text Box 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3933825"/>
            <a:ext cx="29718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~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Game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nimBg="1"/>
      <p:bldP spid="117764" grpId="0" animBg="1"/>
      <p:bldP spid="117765" grpId="0" animBg="1"/>
      <p:bldP spid="117766" grpId="0" animBg="1"/>
      <p:bldP spid="1177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001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Tutorial merupakan program yang menyajikan informasi baru kepada si belajar.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Program pembelajaran bentuk ini memuat penjelasan, rumus, prinsip, bagan, tabel, definisi, istilah, latihan dan branching yang sesuai.</a:t>
            </a:r>
          </a:p>
        </p:txBody>
      </p:sp>
      <p:pic>
        <p:nvPicPr>
          <p:cNvPr id="118787" name="Picture 3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267200"/>
            <a:ext cx="1828800" cy="173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066800" y="1524000"/>
            <a:ext cx="6934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Drill and practice </a:t>
            </a:r>
            <a:r>
              <a:rPr lang="en-US" sz="2800" dirty="0" err="1">
                <a:latin typeface="Tahoma" pitchFamily="34" charset="0"/>
              </a:rPr>
              <a:t>mengsnggap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bahwa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konsep-konsep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dasar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dari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materi</a:t>
            </a:r>
            <a:r>
              <a:rPr lang="en-US" sz="2800" dirty="0">
                <a:latin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</a:rPr>
              <a:t>di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pelajari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sudah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dikuasai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oleh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belajar</a:t>
            </a:r>
            <a:r>
              <a:rPr lang="en-US" sz="2800" dirty="0">
                <a:latin typeface="Tahoma" pitchFamily="34" charset="0"/>
              </a:rPr>
              <a:t>. </a:t>
            </a:r>
          </a:p>
        </p:txBody>
      </p:sp>
      <p:pic>
        <p:nvPicPr>
          <p:cNvPr id="119811" name="Picture 3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86200"/>
            <a:ext cx="1566863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685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Problem solving </a:t>
            </a:r>
            <a:r>
              <a:rPr lang="en-US" sz="2800" dirty="0" err="1">
                <a:latin typeface="Tahoma" pitchFamily="34" charset="0"/>
              </a:rPr>
              <a:t>merupakan</a:t>
            </a:r>
            <a:r>
              <a:rPr lang="en-US" sz="2800" dirty="0">
                <a:latin typeface="Tahoma" pitchFamily="34" charset="0"/>
              </a:rPr>
              <a:t> program </a:t>
            </a:r>
            <a:r>
              <a:rPr lang="en-US" sz="2800" dirty="0" err="1">
                <a:latin typeface="Tahoma" pitchFamily="34" charset="0"/>
              </a:rPr>
              <a:t>pemecahan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masalah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komputer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sebgai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alat</a:t>
            </a:r>
            <a:r>
              <a:rPr lang="en-US" sz="2800" dirty="0">
                <a:latin typeface="Tahoma" pitchFamily="34" charset="0"/>
              </a:rPr>
              <a:t> bantu.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381000" y="1143000"/>
            <a:ext cx="7315200" cy="2590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7086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Simulation analog dengan kehidupan nyata yang dihadapi oleh si belajar dengan maksud mendapat pengertian global.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2514600"/>
            <a:ext cx="78486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Game </a:t>
            </a:r>
            <a:r>
              <a:rPr lang="en-US" sz="2800" dirty="0" err="1">
                <a:latin typeface="Tahoma" pitchFamily="34" charset="0"/>
              </a:rPr>
              <a:t>merupakan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salah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satu</a:t>
            </a:r>
            <a:r>
              <a:rPr lang="en-US" sz="2800" dirty="0">
                <a:latin typeface="Tahoma" pitchFamily="34" charset="0"/>
              </a:rPr>
              <a:t> program </a:t>
            </a:r>
            <a:r>
              <a:rPr lang="en-US" sz="2800" dirty="0" err="1">
                <a:latin typeface="Tahoma" pitchFamily="34" charset="0"/>
              </a:rPr>
              <a:t>pembelajaran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bentuk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permainan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maksud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meningkatkan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motivasi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belajar</a:t>
            </a:r>
            <a:r>
              <a:rPr lang="en-US" sz="2800" dirty="0">
                <a:latin typeface="Tahoma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3" name="AutoShape 17"/>
          <p:cNvSpPr>
            <a:spLocks noChangeArrowheads="1"/>
          </p:cNvSpPr>
          <p:nvPr/>
        </p:nvSpPr>
        <p:spPr bwMode="auto">
          <a:xfrm>
            <a:off x="381000" y="228600"/>
            <a:ext cx="74676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KOMPONEN- KOMPONEN YANG MEMUDAHKAN BELAJAR</a:t>
            </a:r>
          </a:p>
        </p:txBody>
      </p:sp>
      <p:sp>
        <p:nvSpPr>
          <p:cNvPr id="12698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2895600" cy="3762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Bahan Penarik perhatian</a:t>
            </a:r>
          </a:p>
        </p:txBody>
      </p:sp>
      <p:sp>
        <p:nvSpPr>
          <p:cNvPr id="126982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2895600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Bahan Penarik perhatian</a:t>
            </a:r>
          </a:p>
        </p:txBody>
      </p:sp>
      <p:sp>
        <p:nvSpPr>
          <p:cNvPr id="126983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981200"/>
            <a:ext cx="289560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Tes Prasyarat</a:t>
            </a:r>
          </a:p>
        </p:txBody>
      </p:sp>
      <p:sp>
        <p:nvSpPr>
          <p:cNvPr id="126984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2895600" cy="3762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Prates</a:t>
            </a:r>
          </a:p>
        </p:txBody>
      </p:sp>
      <p:sp>
        <p:nvSpPr>
          <p:cNvPr id="126987" name="Text 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2895600" cy="3762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Uraian/ Materi</a:t>
            </a:r>
          </a:p>
        </p:txBody>
      </p:sp>
      <p:sp>
        <p:nvSpPr>
          <p:cNvPr id="126988" name="Text Box 1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3352800"/>
            <a:ext cx="2895600" cy="376238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Latihan </a:t>
            </a:r>
          </a:p>
        </p:txBody>
      </p:sp>
      <p:sp>
        <p:nvSpPr>
          <p:cNvPr id="126989" name="Text Box 1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2895600" cy="650875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Penjelasan/ rambu-rambu jawaban latihan</a:t>
            </a:r>
          </a:p>
        </p:txBody>
      </p:sp>
      <p:sp>
        <p:nvSpPr>
          <p:cNvPr id="126990" name="Text Box 14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2895600" cy="3762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Rangkuman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533400" y="5105400"/>
            <a:ext cx="2895600" cy="3762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Pascates</a:t>
            </a:r>
          </a:p>
        </p:txBody>
      </p:sp>
      <p:sp>
        <p:nvSpPr>
          <p:cNvPr id="126992" name="Text Box 16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5643563"/>
            <a:ext cx="2895600" cy="376237"/>
          </a:xfrm>
          <a:prstGeom prst="rect">
            <a:avLst/>
          </a:prstGeom>
          <a:noFill/>
          <a:ln w="9525">
            <a:solidFill>
              <a:srgbClr val="25D2F5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Balikan</a:t>
            </a:r>
          </a:p>
        </p:txBody>
      </p:sp>
      <p:pic>
        <p:nvPicPr>
          <p:cNvPr id="126994" name="Picture 18" descr="j02920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4876800" y="2209800"/>
            <a:ext cx="2971800" cy="22304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6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269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269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269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69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269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269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269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269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269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269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1" grpId="0" animBg="1"/>
      <p:bldP spid="126982" grpId="0" animBg="1"/>
      <p:bldP spid="126983" grpId="0" animBg="1"/>
      <p:bldP spid="126984" grpId="0" animBg="1"/>
      <p:bldP spid="126987" grpId="0" animBg="1"/>
      <p:bldP spid="126988" grpId="0" animBg="1"/>
      <p:bldP spid="126989" grpId="0" animBg="1"/>
      <p:bldP spid="126990" grpId="0" animBg="1"/>
      <p:bldP spid="126991" grpId="0" animBg="1"/>
      <p:bldP spid="1269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Bahan Penarik Perhatian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Upaya-upaya untuk menarik perhatian si belajar dilakukan dengan maksud agar si belajar atau siswa termotivasi untuk belajar.</a:t>
            </a:r>
          </a:p>
          <a:p>
            <a:pPr>
              <a:buFont typeface="Wingdings" pitchFamily="2" charset="2"/>
              <a:buNone/>
            </a:pPr>
            <a:r>
              <a:rPr lang="en-US"/>
              <a:t>Contoh penarik perhatian; </a:t>
            </a:r>
          </a:p>
          <a:p>
            <a:pPr>
              <a:buFont typeface="Wingdings" pitchFamily="2" charset="2"/>
              <a:buNone/>
            </a:pPr>
            <a:r>
              <a:rPr lang="en-US"/>
              <a:t>	gambar, gerakan, warna dan musik pada monitor.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Kompetensi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Kompetensi merupakan rumusan tentang kemampuan apa yang harus dikuasai atau di capai oleh si belajar setelah belajar.</a:t>
            </a:r>
          </a:p>
          <a:p>
            <a:r>
              <a:rPr lang="en-US"/>
              <a:t>Maksud pemberitahuan kompetensi adalah agar si belajar tahu apa yang akan dicapai setelah proses pembelajaran.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838200" y="1066800"/>
            <a:ext cx="3352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 Prasyarat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693025" cy="3200400"/>
          </a:xfrm>
          <a:solidFill>
            <a:srgbClr val="00FF00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rgbClr val="080808"/>
                </a:solidFill>
              </a:rPr>
              <a:t>Tes prasyarat diberikan untuk mengetahui apakah si belajar atau siswa menguasai kapabilitas atau kemampuan-kemampuan utama yang telah dipelajari yang dapat memudahkan belajar tentang kapabilitas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132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86" name="Group 22"/>
          <p:cNvGrpSpPr>
            <a:grpSpLocks/>
          </p:cNvGrpSpPr>
          <p:nvPr/>
        </p:nvGrpSpPr>
        <p:grpSpPr bwMode="auto">
          <a:xfrm>
            <a:off x="304800" y="1143000"/>
            <a:ext cx="8534400" cy="5127625"/>
            <a:chOff x="192" y="720"/>
            <a:chExt cx="5376" cy="3230"/>
          </a:xfrm>
        </p:grpSpPr>
        <p:sp>
          <p:nvSpPr>
            <p:cNvPr id="88075" name="Oval 11"/>
            <p:cNvSpPr>
              <a:spLocks noChangeArrowheads="1"/>
            </p:cNvSpPr>
            <p:nvPr/>
          </p:nvSpPr>
          <p:spPr bwMode="auto">
            <a:xfrm>
              <a:off x="2275" y="2279"/>
              <a:ext cx="1114" cy="7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192" y="1353"/>
              <a:ext cx="1598" cy="113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Arial Black" pitchFamily="34" charset="0"/>
                </a:rPr>
                <a:t>PENGEMBNAGAN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~ Teknologi tercetak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~ Teknologi Audiovisual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~ Teknologi Berdasar Komputer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~ Teknologi terpadu</a:t>
              </a:r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192" y="2814"/>
              <a:ext cx="1598" cy="11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  <a:latin typeface="Arial Black" pitchFamily="34" charset="0"/>
                </a:rPr>
                <a:t>EVALUASI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Analisis Masalah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Pengkuran beracuan kreteria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Evaluasi Formatif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Evaluasi Sumatif</a:t>
              </a: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3873" y="1402"/>
              <a:ext cx="1695" cy="11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3300"/>
                  </a:solidFill>
                  <a:latin typeface="Arial Black" pitchFamily="34" charset="0"/>
                </a:rPr>
                <a:t>PEMANFATAN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3300"/>
                  </a:solidFill>
                </a:rPr>
                <a:t>~ Pemanfatan Media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3300"/>
                  </a:solidFill>
                </a:rPr>
                <a:t>~ Difusi Inovasi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3300"/>
                  </a:solidFill>
                </a:rPr>
                <a:t>~ Implementasi dan Institusionalisasi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3300"/>
                  </a:solidFill>
                </a:rPr>
                <a:t>~ kebijakan dan Aturan</a:t>
              </a: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3873" y="2912"/>
              <a:ext cx="1695" cy="10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6600"/>
                  </a:solidFill>
                  <a:latin typeface="Arial Black" pitchFamily="34" charset="0"/>
                </a:rPr>
                <a:t>MANAJEMEN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6600"/>
                  </a:solidFill>
                </a:rPr>
                <a:t>~ Manajemen Proyek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6600"/>
                  </a:solidFill>
                </a:rPr>
                <a:t>~ Manajemen Sumber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6600"/>
                  </a:solidFill>
                </a:rPr>
                <a:t>~ Manajemen Informas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6600"/>
                  </a:solidFill>
                </a:rPr>
                <a:t>~ Manaj. Sistem Penyampaian</a:t>
              </a:r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1984" y="720"/>
              <a:ext cx="1695" cy="100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  <a:latin typeface="Arial Black" pitchFamily="34" charset="0"/>
                </a:rPr>
                <a:t>DESAIN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Desain Sistem Instruksional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Desain Pesan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Strategi Instruksional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A10"/>
                  </a:solidFill>
                </a:rPr>
                <a:t>~ Karakteristik peserta didikl</a:t>
              </a:r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 flipV="1">
              <a:off x="2807" y="1792"/>
              <a:ext cx="0" cy="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 flipV="1">
              <a:off x="3292" y="2084"/>
              <a:ext cx="581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flipH="1" flipV="1">
              <a:off x="1839" y="2035"/>
              <a:ext cx="532" cy="3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 flipH="1">
              <a:off x="1790" y="2961"/>
              <a:ext cx="630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195" y="2961"/>
              <a:ext cx="629" cy="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84" name="AutoShape 20"/>
          <p:cNvSpPr>
            <a:spLocks noChangeArrowheads="1"/>
          </p:cNvSpPr>
          <p:nvPr/>
        </p:nvSpPr>
        <p:spPr bwMode="auto">
          <a:xfrm>
            <a:off x="0" y="228600"/>
            <a:ext cx="7924800" cy="7620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30213"/>
            <a:ext cx="6858000" cy="484187"/>
          </a:xfrm>
        </p:spPr>
        <p:txBody>
          <a:bodyPr/>
          <a:lstStyle/>
          <a:p>
            <a:r>
              <a:rPr lang="en-US" sz="3500"/>
              <a:t>Kawasan Teknologi Pendidikan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886200" y="3810000"/>
            <a:ext cx="1143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Teori</a:t>
            </a:r>
            <a:r>
              <a:rPr lang="en-US" sz="1600" b="1">
                <a:latin typeface="Comic Sans MS" pitchFamily="66" charset="0"/>
              </a:rPr>
              <a:t> dan Praktek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 Tes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Pra tes digunakan untuk mengukur keterampilan yang akan di ajarkan dalam pembelajaran.</a:t>
            </a:r>
          </a:p>
          <a:p>
            <a:r>
              <a:rPr lang="en-US"/>
              <a:t>Fungsi Pra Tes yaitu untuk menentukan seberapa jauh siswa telah memiliki keterampilan yang akandiajarkan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Isi Bahan/Materi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Isi bahan/Materi dalam pembelajaran berbantuan komputer perlu diorganisasi sesuai dengan urutan pembelajaran. Dalam pengorganisasian isi bahasan/materi harus diidentifikasi terlebih dahulu tipe isi dari bahasan tersebut.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838200" y="990600"/>
            <a:ext cx="5334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Soal-soal latihan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316287"/>
          </a:xfrm>
          <a:solidFill>
            <a:srgbClr val="FF9900"/>
          </a:solidFill>
        </p:spPr>
        <p:txBody>
          <a:bodyPr/>
          <a:lstStyle/>
          <a:p>
            <a:r>
              <a:rPr lang="en-US"/>
              <a:t>Proses pembelajaran akan lebih berhasil bila diberi latihan-latihan yang secara relevan dengan tujuan khusus pembelajaran.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Balikan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Balikan adalah salah satu unsur penting yang dimaksudkan untuk mengetahui apakah pembelajaran sudah betul atau belum.</a:t>
            </a:r>
          </a:p>
          <a:p>
            <a:r>
              <a:rPr lang="en-US"/>
              <a:t>Proses pembelajaran dapat ditingkatkan dengan baik melalui pemberian latihan yang secara langsung relevan dengan tujuan pembelajaran.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Penjelasan/rambu-rambu jawaban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Penjelasan dimaksudkan untuk memberikan informasi yang diperlukan pemakaian sehubungan dengan kesulitan yang dialaminya dalam menjawab soal-soal.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Rangkuman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Rangkuman dimaksudkan untuk meninjau kembali materi yang telah diajarkan sehingga dapat mencegah kelupaan mengenai apa yang baru saja di pelajari.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838200" y="609600"/>
            <a:ext cx="6908800" cy="800100"/>
          </a:xfrm>
          <a:prstGeom prst="flowChartTerminator">
            <a:avLst/>
          </a:prstGeom>
          <a:gradFill rotWithShape="0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6489700" cy="914400"/>
          </a:xfrm>
        </p:spPr>
        <p:txBody>
          <a:bodyPr/>
          <a:lstStyle/>
          <a:p>
            <a:r>
              <a:rPr lang="en-US" sz="3600" b="1"/>
              <a:t>Jenis Rangkuman PBK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057400"/>
            <a:ext cx="3143250" cy="3284537"/>
          </a:xfrm>
          <a:solidFill>
            <a:srgbClr val="FF9900"/>
          </a:solidFill>
        </p:spPr>
        <p:txBody>
          <a:bodyPr/>
          <a:lstStyle/>
          <a:p>
            <a:r>
              <a:rPr lang="en-US"/>
              <a:t>Verbal</a:t>
            </a:r>
          </a:p>
          <a:p>
            <a:r>
              <a:rPr lang="en-US"/>
              <a:t>Diagram</a:t>
            </a:r>
          </a:p>
          <a:p>
            <a:r>
              <a:rPr lang="en-US"/>
              <a:t>Tabulasi</a:t>
            </a:r>
          </a:p>
          <a:p>
            <a:r>
              <a:rPr lang="en-US"/>
              <a:t>Rumpun pohon</a:t>
            </a:r>
          </a:p>
          <a:p>
            <a:r>
              <a:rPr lang="en-US"/>
              <a:t>Skematik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0" grpId="0" autoUpdateAnimBg="0"/>
      <p:bldP spid="45061" grpId="0" build="p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Petunjuk Menulis Rangkuman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0" y="1981200"/>
            <a:ext cx="4368800" cy="4191000"/>
          </a:xfrm>
          <a:solidFill>
            <a:srgbClr val="3399FF"/>
          </a:solidFill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Ringkas dan Padat</a:t>
            </a:r>
          </a:p>
          <a:p>
            <a:r>
              <a:rPr lang="en-US">
                <a:solidFill>
                  <a:srgbClr val="FF3300"/>
                </a:solidFill>
              </a:rPr>
              <a:t>Ide-ide Kunci</a:t>
            </a:r>
          </a:p>
          <a:p>
            <a:r>
              <a:rPr lang="en-US">
                <a:solidFill>
                  <a:srgbClr val="FF3300"/>
                </a:solidFill>
              </a:rPr>
              <a:t>Membangun &amp; pengembangan isi pelajaran</a:t>
            </a:r>
          </a:p>
          <a:p>
            <a:r>
              <a:rPr lang="en-US">
                <a:solidFill>
                  <a:srgbClr val="FF3300"/>
                </a:solidFill>
              </a:rPr>
              <a:t>Tampilan Mencolok</a:t>
            </a:r>
          </a:p>
          <a:p>
            <a:r>
              <a:rPr lang="en-US">
                <a:solidFill>
                  <a:srgbClr val="FF3300"/>
                </a:solidFill>
              </a:rPr>
              <a:t>Memberi Tekanan</a:t>
            </a:r>
          </a:p>
          <a:p>
            <a:r>
              <a:rPr lang="en-US">
                <a:solidFill>
                  <a:srgbClr val="FF3300"/>
                </a:solidFill>
              </a:rPr>
              <a:t>Menarik Perhatian</a:t>
            </a:r>
          </a:p>
        </p:txBody>
      </p:sp>
      <p:pic>
        <p:nvPicPr>
          <p:cNvPr id="46087" name="Picture 7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2686050"/>
            <a:ext cx="2887663" cy="2457450"/>
          </a:xfrm>
          <a:prstGeom prst="rect">
            <a:avLst/>
          </a:prstGeom>
          <a:noFill/>
        </p:spPr>
      </p:pic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320800" y="5943600"/>
            <a:ext cx="1524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By; Deni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build="p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algn="l"/>
            <a:r>
              <a:rPr lang="en-US" sz="2800"/>
              <a:t>LANGKAH- LANGKAH PENGMBANGAN</a:t>
            </a:r>
            <a:br>
              <a:rPr lang="en-US" sz="2800"/>
            </a:br>
            <a:r>
              <a:rPr lang="en-US" sz="2800"/>
              <a:t>PROGRAM PBK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14400" y="2438400"/>
            <a:ext cx="7543800" cy="3429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7239000" cy="3124200"/>
          </a:xfrm>
        </p:spPr>
        <p:txBody>
          <a:bodyPr/>
          <a:lstStyle/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Perencanaan awal</a:t>
            </a:r>
          </a:p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Menyiapkan materi program PBK</a:t>
            </a:r>
          </a:p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Mendesain program PBK</a:t>
            </a:r>
          </a:p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Menyusun materi program PBK</a:t>
            </a:r>
          </a:p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Menyusun dokumentasi</a:t>
            </a:r>
          </a:p>
          <a:p>
            <a:pPr algn="l"/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Memvalidasi hasil pengembangan program  PBK 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514600" y="1905000"/>
            <a:ext cx="838200" cy="4572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1143000" y="519113"/>
            <a:ext cx="6696075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Prosedur Pengembangan Program 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1066800" y="1014413"/>
            <a:ext cx="6858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971800" y="5029200"/>
            <a:ext cx="5486400" cy="152400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895600" y="1752600"/>
            <a:ext cx="5562600" cy="152400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895600" y="3352800"/>
            <a:ext cx="5562600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gamma/>
                  <a:shade val="34902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34902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3505200"/>
            <a:ext cx="2286000" cy="12954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685800" y="5181600"/>
            <a:ext cx="2286000" cy="12192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609600" y="2057400"/>
            <a:ext cx="2286000" cy="7620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60413" y="2057400"/>
            <a:ext cx="1906587" cy="839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/>
              <a:t>PBK efektif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"/>
              <a:t>   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33909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1. Perencanaan Awal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971800" y="1828800"/>
            <a:ext cx="5410200" cy="131127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~ Pengidentifikasian tujuan</a:t>
            </a:r>
          </a:p>
          <a:p>
            <a:pPr>
              <a:spcBef>
                <a:spcPct val="50000"/>
              </a:spcBef>
            </a:pPr>
            <a:r>
              <a:rPr lang="en-US" sz="2000"/>
              <a:t>~ Mengidentifikasi kebutuhan belajar</a:t>
            </a:r>
          </a:p>
          <a:p>
            <a:pPr>
              <a:spcBef>
                <a:spcPct val="50000"/>
              </a:spcBef>
            </a:pPr>
            <a:r>
              <a:rPr lang="en-US" sz="2000"/>
              <a:t>~ Mengidentifikasi masalah pembelajaran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33400" y="1371600"/>
            <a:ext cx="441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895600" y="3352800"/>
            <a:ext cx="52578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~ Tingkatan Siswa</a:t>
            </a:r>
          </a:p>
          <a:p>
            <a:pPr>
              <a:spcBef>
                <a:spcPct val="50000"/>
              </a:spcBef>
            </a:pPr>
            <a:r>
              <a:rPr lang="en-US"/>
              <a:t>~ Program digunakan dalam/ luar ruangan</a:t>
            </a:r>
          </a:p>
          <a:p>
            <a:pPr>
              <a:spcBef>
                <a:spcPct val="50000"/>
              </a:spcBef>
            </a:pPr>
            <a:r>
              <a:rPr lang="en-US"/>
              <a:t>~ Bersama materi lain</a:t>
            </a:r>
          </a:p>
          <a:p>
            <a:pPr>
              <a:spcBef>
                <a:spcPct val="50000"/>
              </a:spcBef>
            </a:pPr>
            <a:r>
              <a:rPr lang="en-US"/>
              <a:t>~ Untuk Belajar mandiri 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2000" y="3536950"/>
            <a:ext cx="220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Identifikasi Karateristik siswa - PBK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838200" y="5318125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Keterampilan pengembangan PBK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048000" y="5334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953000" y="5791200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70225" y="5132388"/>
            <a:ext cx="54641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/>
              <a:t>Menguasai bidang studi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/>
              <a:t>Menguasai proses pengembangan media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/>
              <a:t>Menguasai pemrograman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58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build="p"/>
      <p:bldP spid="35850" grpId="0" animBg="1"/>
      <p:bldP spid="35851" grpId="0" animBg="1"/>
      <p:bldP spid="35853" grpId="0"/>
      <p:bldP spid="35854" grpId="0"/>
      <p:bldP spid="35855" grpId="0"/>
      <p:bldP spid="358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153400" cy="5227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PBK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produk</a:t>
            </a:r>
            <a:r>
              <a:rPr lang="en-US" sz="2800" dirty="0">
                <a:solidFill>
                  <a:schemeClr val="tx1"/>
                </a:solidFill>
              </a:rPr>
              <a:t> program </a:t>
            </a:r>
            <a:r>
              <a:rPr lang="en-US" sz="2800" dirty="0" err="1">
                <a:solidFill>
                  <a:schemeClr val="tx1"/>
                </a:solidFill>
              </a:rPr>
              <a:t>instruksional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sengaja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didesain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keperluan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memudahkan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belajar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didik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</a:rPr>
              <a:t>Pengembangan</a:t>
            </a:r>
            <a:r>
              <a:rPr lang="en-US" sz="2800" dirty="0">
                <a:solidFill>
                  <a:schemeClr val="tx1"/>
                </a:solidFill>
              </a:rPr>
              <a:t> PBK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praktis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teknologi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pembelajaran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rangka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mengembangkan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menyediakan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sumber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belajar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</a:p>
          <a:p>
            <a:pPr algn="r"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demikian</a:t>
            </a:r>
            <a:r>
              <a:rPr lang="en-US" sz="2800" dirty="0">
                <a:solidFill>
                  <a:schemeClr val="tx1"/>
                </a:solidFill>
              </a:rPr>
              <a:t>, PBK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aplikasi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praktis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teknologi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khususnya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kawasan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pengembangan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33400" y="1598613"/>
            <a:ext cx="7391400" cy="4497387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sz="2800" i="1" u="sng"/>
              <a:t>Memilih materi</a:t>
            </a:r>
            <a:r>
              <a:rPr lang="en-US"/>
              <a:t> 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 sz="2400"/>
              <a:t>~ Relevan dengan Tujuan</a:t>
            </a:r>
          </a:p>
          <a:p>
            <a:pPr marL="609600" indent="-609600">
              <a:buFontTx/>
              <a:buNone/>
            </a:pPr>
            <a:r>
              <a:rPr lang="en-US" sz="2400"/>
              <a:t>	~ Yang cocok dengan PBK</a:t>
            </a:r>
          </a:p>
          <a:p>
            <a:pPr marL="609600" indent="-609600">
              <a:buFontTx/>
              <a:buNone/>
            </a:pPr>
            <a:r>
              <a:rPr lang="en-US" sz="2400"/>
              <a:t>	~ Dipilih yang dibutuhkan banyak orang</a:t>
            </a:r>
          </a:p>
          <a:p>
            <a:pPr marL="609600" indent="-609600">
              <a:buFontTx/>
              <a:buNone/>
            </a:pPr>
            <a:r>
              <a:rPr lang="en-US" sz="2400"/>
              <a:t>	~ Materi tidak berubah-ubah </a:t>
            </a:r>
          </a:p>
          <a:p>
            <a:pPr marL="609600" indent="-609600">
              <a:buFontTx/>
              <a:buNone/>
            </a:pPr>
            <a:r>
              <a:rPr lang="en-US" sz="2000" i="1"/>
              <a:t>b</a:t>
            </a:r>
            <a:r>
              <a:rPr lang="en-US" i="1"/>
              <a:t>.</a:t>
            </a:r>
            <a:r>
              <a:rPr lang="en-US"/>
              <a:t> </a:t>
            </a:r>
            <a:r>
              <a:rPr lang="en-US" sz="2800" i="1" u="sng"/>
              <a:t>Menentukan lingkup pembelajaran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 sz="2400"/>
              <a:t>‘materi dan waktu harus diatur agar tidak melelahkan dan membosankan’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518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2. Menyiapan Materi untuk Software PBK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57200" y="1295400"/>
            <a:ext cx="5715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  <p:bldP spid="368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457200" y="457200"/>
            <a:ext cx="8458200" cy="762000"/>
          </a:xfrm>
          <a:prstGeom prst="flowChartTerminator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Menyusun materi program PBK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676400"/>
            <a:ext cx="7546975" cy="36576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Mengembangkan</a:t>
            </a:r>
            <a:r>
              <a:rPr lang="en-US" dirty="0">
                <a:solidFill>
                  <a:srgbClr val="FF0000"/>
                </a:solidFill>
              </a:rPr>
              <a:t> screen map</a:t>
            </a:r>
          </a:p>
          <a:p>
            <a:r>
              <a:rPr lang="en-US" dirty="0" err="1">
                <a:solidFill>
                  <a:srgbClr val="FF0000"/>
                </a:solidFill>
              </a:rPr>
              <a:t>Menulis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creterion</a:t>
            </a:r>
            <a:r>
              <a:rPr lang="en-US" dirty="0">
                <a:solidFill>
                  <a:srgbClr val="FF0000"/>
                </a:solidFill>
              </a:rPr>
              <a:t> frame</a:t>
            </a:r>
          </a:p>
          <a:p>
            <a:r>
              <a:rPr lang="en-US" dirty="0" err="1">
                <a:solidFill>
                  <a:srgbClr val="FF0000"/>
                </a:solidFill>
              </a:rPr>
              <a:t>Menulis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tachung</a:t>
            </a:r>
            <a:r>
              <a:rPr lang="en-US" dirty="0">
                <a:solidFill>
                  <a:srgbClr val="FF0000"/>
                </a:solidFill>
              </a:rPr>
              <a:t> frame</a:t>
            </a:r>
          </a:p>
          <a:p>
            <a:r>
              <a:rPr lang="en-US" dirty="0" err="1">
                <a:solidFill>
                  <a:srgbClr val="FF0000"/>
                </a:solidFill>
              </a:rPr>
              <a:t>Mengembangkan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strategi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perekaman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838200" y="4724400"/>
            <a:ext cx="2438400" cy="8382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235825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3 Jenis desain (Burke; 1982)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800">
                <a:solidFill>
                  <a:srgbClr val="FF3300"/>
                </a:solidFill>
              </a:rPr>
              <a:t>1. Functional Design (desain pembelajaran)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rgbClr val="FF3300"/>
                </a:solidFill>
              </a:rPr>
              <a:t>	2. Physical Design (desain fisik)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rgbClr val="FF3300"/>
                </a:solidFill>
              </a:rPr>
              <a:t>	3. Logical design (desain logis)</a:t>
            </a:r>
          </a:p>
        </p:txBody>
      </p:sp>
      <p:sp>
        <p:nvSpPr>
          <p:cNvPr id="37894" name="WordArt 6"/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5686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Mendesain</a:t>
            </a:r>
            <a:r>
              <a:rPr lang="en-US" sz="3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Software PBK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90600" y="4891088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Fungsional design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733800" y="4230688"/>
            <a:ext cx="4343400" cy="20177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Tutorial design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Drill and Practice design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Problem solving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Simulation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games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5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2743200" cy="533400"/>
          </a:xfrm>
          <a:solidFill>
            <a:srgbClr val="DDDDDD"/>
          </a:solidFill>
        </p:spPr>
        <p:txBody>
          <a:bodyPr/>
          <a:lstStyle/>
          <a:p>
            <a:r>
              <a:rPr lang="en-US" sz="2500"/>
              <a:t>Physical design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1900"/>
              <a:t>	</a:t>
            </a:r>
            <a:r>
              <a:rPr lang="en-US" sz="2100" i="1"/>
              <a:t>Physical design</a:t>
            </a:r>
            <a:r>
              <a:rPr lang="en-US" sz="2100"/>
              <a:t> (desain fisik) pembelajaran berkaitan dengan alur yang harus diikuti siswa melalui pembelajaran</a:t>
            </a:r>
            <a:r>
              <a:rPr lang="en-US" sz="1900"/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en-US" sz="1900"/>
          </a:p>
          <a:p>
            <a:pPr marL="609600" indent="-609600">
              <a:buFont typeface="Wingdings" pitchFamily="2" charset="2"/>
              <a:buNone/>
            </a:pPr>
            <a:r>
              <a:rPr lang="en-US" sz="2600" u="sng"/>
              <a:t>Tiga desain fisik dalam PBK</a:t>
            </a:r>
          </a:p>
          <a:p>
            <a:pPr marL="609600" indent="-609600">
              <a:buFontTx/>
              <a:buAutoNum type="alphaLcPeriod"/>
            </a:pPr>
            <a:r>
              <a:rPr lang="en-US" sz="2100"/>
              <a:t>Linier design</a:t>
            </a:r>
          </a:p>
          <a:p>
            <a:pPr marL="609600" indent="-609600">
              <a:buFontTx/>
              <a:buAutoNum type="alphaLcPeriod"/>
            </a:pPr>
            <a:r>
              <a:rPr lang="en-US" sz="2100"/>
              <a:t>Branching design</a:t>
            </a:r>
          </a:p>
          <a:p>
            <a:pPr marL="609600" indent="-609600">
              <a:buFontTx/>
              <a:buAutoNum type="alphaLcPeriod"/>
            </a:pPr>
            <a:r>
              <a:rPr lang="en-US" sz="2100"/>
              <a:t>Reptition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7793037" cy="5334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3600" i="1" dirty="0" err="1">
                <a:solidFill>
                  <a:srgbClr val="FF0000"/>
                </a:solidFill>
              </a:rPr>
              <a:t>Logikal</a:t>
            </a:r>
            <a:r>
              <a:rPr lang="en-US" sz="3600" i="1" dirty="0">
                <a:solidFill>
                  <a:srgbClr val="FF0000"/>
                </a:solidFill>
              </a:rPr>
              <a:t> design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DDDDDD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	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yang </a:t>
            </a:r>
            <a:r>
              <a:rPr lang="en-US" sz="2000" dirty="0" err="1"/>
              <a:t>menstruktur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berfikir</a:t>
            </a:r>
            <a:r>
              <a:rPr lang="en-US" sz="2000" dirty="0"/>
              <a:t> </a:t>
            </a:r>
            <a:r>
              <a:rPr lang="en-US" sz="2000" dirty="0" err="1"/>
              <a:t>pengembang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berfikir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logis</a:t>
            </a:r>
            <a:r>
              <a:rPr lang="en-US" sz="2000" dirty="0"/>
              <a:t>.</a:t>
            </a:r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400" u="sng" dirty="0" err="1"/>
              <a:t>Meliputi</a:t>
            </a:r>
            <a:endParaRPr lang="en-US" sz="2400" u="sng" dirty="0"/>
          </a:p>
          <a:p>
            <a:pPr marL="609600" indent="-609600">
              <a:buFontTx/>
              <a:buAutoNum type="alphaLcPeriod"/>
            </a:pPr>
            <a:r>
              <a:rPr lang="en-US" sz="2400" dirty="0" err="1"/>
              <a:t>Deduktion</a:t>
            </a:r>
            <a:r>
              <a:rPr lang="en-US" sz="2400" dirty="0"/>
              <a:t>, induction, analogy</a:t>
            </a:r>
          </a:p>
          <a:p>
            <a:pPr marL="609600" indent="-609600">
              <a:buFontTx/>
              <a:buAutoNum type="alphaLcPeriod"/>
            </a:pPr>
            <a:r>
              <a:rPr lang="en-US" sz="2400" dirty="0"/>
              <a:t>EGRUL/ RULES (</a:t>
            </a:r>
            <a:r>
              <a:rPr lang="en-US" sz="2400" i="1" dirty="0"/>
              <a:t>example</a:t>
            </a:r>
            <a:r>
              <a:rPr lang="en-US" sz="2400" dirty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i="1" dirty="0"/>
              <a:t>rules</a:t>
            </a:r>
            <a:r>
              <a:rPr lang="en-US" sz="2400" dirty="0"/>
              <a:t>)</a:t>
            </a:r>
            <a:r>
              <a:rPr lang="en-US" dirty="0"/>
              <a:t> </a:t>
            </a:r>
          </a:p>
          <a:p>
            <a:pPr marL="609600" indent="-609600">
              <a:buFontTx/>
              <a:buAutoNum type="alphaLcPeriod"/>
            </a:pP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i="1" dirty="0"/>
              <a:t>Flowchart </a:t>
            </a:r>
          </a:p>
          <a:p>
            <a:pPr marL="609600" indent="-609600">
              <a:buFontTx/>
              <a:buNone/>
            </a:pPr>
            <a:r>
              <a:rPr lang="en-US" sz="2400" i="1" dirty="0"/>
              <a:t>	</a:t>
            </a:r>
            <a:r>
              <a:rPr lang="en-US" sz="2000" i="1" dirty="0"/>
              <a:t>(</a:t>
            </a:r>
            <a:r>
              <a:rPr lang="en-US" sz="2000" i="1" dirty="0" err="1"/>
              <a:t>Representasi</a:t>
            </a:r>
            <a:r>
              <a:rPr lang="en-US" sz="2000" i="1" dirty="0"/>
              <a:t> visual </a:t>
            </a:r>
            <a:r>
              <a:rPr lang="en-US" sz="2000" i="1" dirty="0" err="1"/>
              <a:t>dari</a:t>
            </a:r>
            <a:r>
              <a:rPr lang="en-US" sz="2000" i="1" dirty="0"/>
              <a:t> </a:t>
            </a:r>
            <a:r>
              <a:rPr lang="en-US" sz="2000" i="1" dirty="0" err="1"/>
              <a:t>alur</a:t>
            </a:r>
            <a:r>
              <a:rPr lang="en-US" sz="2000" i="1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3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3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543800" cy="41148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/>
            <a:r>
              <a:rPr lang="en-US" u="sng"/>
              <a:t>Langkah- langkah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a. Mengemangkan scren map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b. Menulis creterion frame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c. Menulis teching frame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d. Menulis program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	(</a:t>
            </a:r>
            <a:r>
              <a:rPr lang="en-US" sz="2800" i="1"/>
              <a:t>basic, pascal, FORTRAN, powerpoint, Flass)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d. Mengembangkan strategi perekaman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56483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4. Menyusun Materi Software PBK</a:t>
            </a:r>
            <a:endParaRPr lang="en-US" sz="24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533400" y="1295400"/>
            <a:ext cx="6019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  <p:bldP spid="40964" grpId="0" animBg="1"/>
      <p:bldP spid="40964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/>
              <a:t>5. Menyusun Dokumentasi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Dokumentasi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merupakan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unsur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terakhir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pada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softwere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pembelajaran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berbantuan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komputeryang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sudah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jadi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siap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dioperasionalkan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Dokumentasi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memberikan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deskripsi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materi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menyertai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program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menjelaskan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tujuan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program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tersebut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serta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memberikan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petunjuk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penggunaan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program PBK.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6. Memvalidasi Software PBK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692525"/>
          </a:xfrm>
        </p:spPr>
        <p:txBody>
          <a:bodyPr/>
          <a:lstStyle/>
          <a:p>
            <a:r>
              <a:rPr lang="en-US"/>
              <a:t>Memvalidasi program PBK adalah melakukan serangkaian evaluasi lapangan terhadap Softwwre PBK hasil pengembangan.</a:t>
            </a:r>
          </a:p>
        </p:txBody>
      </p:sp>
      <p:sp>
        <p:nvSpPr>
          <p:cNvPr id="144388" name="AutoShape 4"/>
          <p:cNvSpPr>
            <a:spLocks noChangeArrowheads="1"/>
          </p:cNvSpPr>
          <p:nvPr/>
        </p:nvSpPr>
        <p:spPr bwMode="auto">
          <a:xfrm>
            <a:off x="838200" y="1447800"/>
            <a:ext cx="7924800" cy="381000"/>
          </a:xfrm>
          <a:prstGeom prst="chevron">
            <a:avLst>
              <a:gd name="adj" fmla="val 520000"/>
            </a:avLst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  <p:bldP spid="14438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/>
              <a:t>Proses Validasi dilakukan dengan cara;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Mengembangkan strategi pengidentifikasian frame-frame</a:t>
            </a:r>
          </a:p>
          <a:p>
            <a:r>
              <a:rPr lang="en-US"/>
              <a:t>Melakukan pre-tes dan pasca-tes </a:t>
            </a:r>
          </a:p>
          <a:p>
            <a:r>
              <a:rPr lang="en-US"/>
              <a:t>Melakukan evaluasi la[pangan secara bertahap.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WordArt 4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Praktek PBK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990600" y="3657600"/>
            <a:ext cx="45720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Program Komputer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/>
              <a:t> </a:t>
            </a:r>
            <a:r>
              <a:rPr lang="en-US" sz="2000" i="1">
                <a:solidFill>
                  <a:srgbClr val="FF0000"/>
                </a:solidFill>
              </a:rPr>
              <a:t>Power Point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1"/>
              <a:t> </a:t>
            </a:r>
            <a:r>
              <a:rPr lang="en-US" sz="2000" i="1">
                <a:solidFill>
                  <a:srgbClr val="080808"/>
                </a:solidFill>
              </a:rPr>
              <a:t>Flash MX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1"/>
              <a:t> </a:t>
            </a:r>
            <a:r>
              <a:rPr lang="en-US" sz="2000" i="1">
                <a:solidFill>
                  <a:srgbClr val="00FF00"/>
                </a:solidFill>
              </a:rPr>
              <a:t>Front Page</a:t>
            </a:r>
          </a:p>
        </p:txBody>
      </p:sp>
      <p:sp>
        <p:nvSpPr>
          <p:cNvPr id="220168" name="WordArt 8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2667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Pertemuan 9-13</a:t>
            </a:r>
          </a:p>
        </p:txBody>
      </p:sp>
      <p:pic>
        <p:nvPicPr>
          <p:cNvPr id="220169" name="06 - Bintang Disurg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791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02765" fill="hold"/>
                                        <p:tgtEl>
                                          <p:spTgt spid="220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0169"/>
                </p:tgtEl>
              </p:cMediaNode>
            </p:audio>
          </p:childTnLst>
        </p:cTn>
      </p:par>
    </p:tnLst>
    <p:bldLst>
      <p:bldP spid="220164" grpId="0" animBg="1"/>
      <p:bldP spid="220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rgbClr val="FF3300"/>
                </a:solidFill>
              </a:rPr>
              <a:t>PENGERTIAN, MANFAAT DAN BENTUK </a:t>
            </a:r>
            <a:br>
              <a:rPr lang="en-US" sz="2400" b="1">
                <a:solidFill>
                  <a:srgbClr val="FF3300"/>
                </a:solidFill>
              </a:rPr>
            </a:br>
            <a:r>
              <a:rPr lang="en-US" sz="2400" b="1">
                <a:solidFill>
                  <a:srgbClr val="FF3300"/>
                </a:solidFill>
              </a:rPr>
              <a:t>PEMBELAJARAN BERBASIS KOMPUTER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68888" cy="4525963"/>
          </a:xfrm>
          <a:solidFill>
            <a:schemeClr val="bg1"/>
          </a:solidFill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800">
                <a:hlinkClick r:id="rId3" action="ppaction://hlinksldjump"/>
              </a:rPr>
              <a:t>Pengertian</a:t>
            </a:r>
            <a:endParaRPr lang="en-US" sz="2800"/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000"/>
              <a:t>a teaching process directly involving a computer in the presentation of instructional materials in an interactive mode to provide and control the individualized learning environment for each </a:t>
            </a:r>
            <a:r>
              <a:rPr lang="en-US" sz="2000" b="1">
                <a:solidFill>
                  <a:schemeClr val="accent1"/>
                </a:solidFill>
              </a:rPr>
              <a:t>individual student.</a:t>
            </a:r>
          </a:p>
          <a:p>
            <a:pPr marL="609600" indent="-609600" algn="r">
              <a:buFontTx/>
              <a:buNone/>
            </a:pPr>
            <a:r>
              <a:rPr lang="en-US" sz="2000" b="1">
                <a:solidFill>
                  <a:schemeClr val="accent1"/>
                </a:solidFill>
              </a:rPr>
              <a:t>	</a:t>
            </a:r>
          </a:p>
          <a:p>
            <a:pPr marL="609600" indent="-609600" algn="r">
              <a:buFontTx/>
              <a:buNone/>
            </a:pPr>
            <a:r>
              <a:rPr lang="en-US" sz="1800" b="1" i="1">
                <a:solidFill>
                  <a:schemeClr val="accent1"/>
                </a:solidFill>
              </a:rPr>
              <a:t>Hick and Hyde (Joiner; 29)</a:t>
            </a:r>
            <a:r>
              <a:rPr lang="en-US" sz="1800" i="1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5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305800" cy="3886200"/>
          </a:xfrm>
        </p:spPr>
        <p:txBody>
          <a:bodyPr/>
          <a:lstStyle/>
          <a:p>
            <a:r>
              <a:rPr lang="en-US"/>
              <a:t>Pembelajaran berbasis komputer adalah 					dimana komputer sebagai alat yang dipakai untuk menyampaikan pesan kepada peserta didik secara individual.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426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Pengertian PBK</a:t>
            </a:r>
          </a:p>
        </p:txBody>
      </p:sp>
      <p:sp>
        <p:nvSpPr>
          <p:cNvPr id="1331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43150" y="2100263"/>
            <a:ext cx="419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Program Instruksional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" y="1371600"/>
            <a:ext cx="533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  <p:bldP spid="133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Komponen instruksional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Petunjuk</a:t>
            </a:r>
          </a:p>
          <a:p>
            <a:pPr>
              <a:lnSpc>
                <a:spcPct val="80000"/>
              </a:lnSpc>
            </a:pPr>
            <a:r>
              <a:rPr lang="en-US" sz="2600"/>
              <a:t>Kompetensi</a:t>
            </a:r>
          </a:p>
          <a:p>
            <a:pPr>
              <a:lnSpc>
                <a:spcPct val="80000"/>
              </a:lnSpc>
            </a:pPr>
            <a:r>
              <a:rPr lang="en-US" sz="2600"/>
              <a:t>Indikator keberhasilan</a:t>
            </a:r>
          </a:p>
          <a:p>
            <a:pPr>
              <a:lnSpc>
                <a:spcPct val="80000"/>
              </a:lnSpc>
            </a:pPr>
            <a:r>
              <a:rPr lang="en-US" sz="2600"/>
              <a:t>Uraian materi</a:t>
            </a:r>
          </a:p>
          <a:p>
            <a:pPr>
              <a:lnSpc>
                <a:spcPct val="80000"/>
              </a:lnSpc>
            </a:pPr>
            <a:r>
              <a:rPr lang="en-US" sz="2600"/>
              <a:t>Grafis/ gambar</a:t>
            </a:r>
          </a:p>
          <a:p>
            <a:pPr>
              <a:lnSpc>
                <a:spcPct val="80000"/>
              </a:lnSpc>
            </a:pPr>
            <a:r>
              <a:rPr lang="en-US" sz="2600"/>
              <a:t>Rangkuman</a:t>
            </a:r>
          </a:p>
          <a:p>
            <a:pPr>
              <a:lnSpc>
                <a:spcPct val="80000"/>
              </a:lnSpc>
            </a:pPr>
            <a:r>
              <a:rPr lang="en-US" sz="2600"/>
              <a:t>Tugas- tugas</a:t>
            </a:r>
          </a:p>
          <a:p>
            <a:pPr>
              <a:lnSpc>
                <a:spcPct val="80000"/>
              </a:lnSpc>
            </a:pPr>
            <a:r>
              <a:rPr lang="en-US" sz="2600"/>
              <a:t>Balikan</a:t>
            </a:r>
          </a:p>
          <a:p>
            <a:pPr>
              <a:lnSpc>
                <a:spcPct val="80000"/>
              </a:lnSpc>
            </a:pPr>
            <a:r>
              <a:rPr lang="en-US" sz="2600"/>
              <a:t>Soal- soal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5363" grpId="0" build="p"/>
      <p:bldP spid="15363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98613"/>
            <a:ext cx="7391400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Meningkatkan motivasi belajar</a:t>
            </a:r>
          </a:p>
          <a:p>
            <a:pPr>
              <a:lnSpc>
                <a:spcPct val="90000"/>
              </a:lnSpc>
            </a:pPr>
            <a:r>
              <a:rPr lang="en-US" sz="2500"/>
              <a:t>Enjoyment learning</a:t>
            </a:r>
          </a:p>
          <a:p>
            <a:pPr>
              <a:lnSpc>
                <a:spcPct val="90000"/>
              </a:lnSpc>
            </a:pPr>
            <a:r>
              <a:rPr lang="en-US" sz="2500"/>
              <a:t>Memberikan balikan pada siswa</a:t>
            </a:r>
          </a:p>
          <a:p>
            <a:pPr>
              <a:lnSpc>
                <a:spcPct val="90000"/>
              </a:lnSpc>
            </a:pPr>
            <a:r>
              <a:rPr lang="en-US" sz="2500"/>
              <a:t>Mengatasi kesulitan belajar kelompk/ klasikal</a:t>
            </a:r>
          </a:p>
          <a:p>
            <a:pPr>
              <a:lnSpc>
                <a:spcPct val="90000"/>
              </a:lnSpc>
            </a:pPr>
            <a:r>
              <a:rPr lang="en-US" sz="2500"/>
              <a:t>Mampu memberikan informasi tentang kesalahan dan jumlah waktu belajar serta waktu mengerjakan soal</a:t>
            </a:r>
          </a:p>
          <a:p>
            <a:pPr>
              <a:lnSpc>
                <a:spcPct val="90000"/>
              </a:lnSpc>
            </a:pPr>
            <a:r>
              <a:rPr lang="en-US" sz="2500"/>
              <a:t>Memberikan pilihan pada siswa untuk belajar sesuai minat dan kondisi</a:t>
            </a:r>
          </a:p>
          <a:p>
            <a:pPr>
              <a:lnSpc>
                <a:spcPct val="90000"/>
              </a:lnSpc>
            </a:pPr>
            <a:r>
              <a:rPr lang="en-US" sz="2500"/>
              <a:t>Mengatasi rasa kurang PDpada siswa</a:t>
            </a:r>
          </a:p>
          <a:p>
            <a:pPr>
              <a:lnSpc>
                <a:spcPct val="90000"/>
              </a:lnSpc>
            </a:pPr>
            <a:r>
              <a:rPr lang="en-US" sz="2500"/>
              <a:t>dll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495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Manfaat Program PBK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386638" cy="4497388"/>
          </a:xfrm>
          <a:solidFill>
            <a:srgbClr val="FFFF99"/>
          </a:solidFill>
        </p:spPr>
        <p:txBody>
          <a:bodyPr/>
          <a:lstStyle/>
          <a:p>
            <a:r>
              <a:rPr lang="en-US" sz="3600">
                <a:latin typeface="Arnold Bocklin" pitchFamily="82" charset="0"/>
              </a:rPr>
              <a:t>Linier:</a:t>
            </a:r>
          </a:p>
          <a:p>
            <a:endParaRPr lang="en-US" sz="3600">
              <a:latin typeface="Arnold Bocklin" pitchFamily="82" charset="0"/>
            </a:endParaRPr>
          </a:p>
          <a:p>
            <a:pPr>
              <a:buFontTx/>
              <a:buNone/>
            </a:pPr>
            <a:endParaRPr lang="en-US" sz="3600">
              <a:latin typeface="Arnold Bocklin" pitchFamily="82" charset="0"/>
            </a:endParaRPr>
          </a:p>
          <a:p>
            <a:pPr>
              <a:buFontTx/>
              <a:buNone/>
            </a:pPr>
            <a:endParaRPr lang="en-US" sz="3600">
              <a:latin typeface="Arnold Bocklin" pitchFamily="82" charset="0"/>
            </a:endParaRPr>
          </a:p>
          <a:p>
            <a:r>
              <a:rPr lang="en-US" sz="3600">
                <a:latin typeface="Arnold Bocklin" pitchFamily="82" charset="0"/>
              </a:rPr>
              <a:t>Branching: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4419600" y="2286000"/>
            <a:ext cx="685800" cy="4572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5638800" y="2286000"/>
            <a:ext cx="685800" cy="4572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6781800" y="2286000"/>
            <a:ext cx="838200" cy="4572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934200" y="2362200"/>
            <a:ext cx="533400" cy="2444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715000" y="23622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495800" y="23622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4953000" y="4038600"/>
            <a:ext cx="1066800" cy="5334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048000" y="5181600"/>
            <a:ext cx="1066800" cy="5334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4953000" y="5181600"/>
            <a:ext cx="1066800" cy="5334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6629400" y="5181600"/>
            <a:ext cx="1066800" cy="5334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51054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6400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4864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350520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5052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7162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257800" y="41910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slide</a:t>
            </a:r>
          </a:p>
        </p:txBody>
      </p:sp>
      <p:sp>
        <p:nvSpPr>
          <p:cNvPr id="43029" name="WordArt 21"/>
          <p:cNvSpPr>
            <a:spLocks noChangeArrowheads="1" noChangeShapeType="1" noTextEdit="1"/>
          </p:cNvSpPr>
          <p:nvPr/>
        </p:nvSpPr>
        <p:spPr bwMode="auto">
          <a:xfrm>
            <a:off x="1828800" y="914400"/>
            <a:ext cx="5562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Metode Belajar PBK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276600" y="54102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352800" y="53340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257800" y="5334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934200" y="5334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slide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09600" y="2362200"/>
            <a:ext cx="36576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/>
              <a:t>Karateristik Program Linier: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/>
              <a:t>Priming &amp;promting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/>
              <a:t>Active responding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/>
              <a:t>Minimal errors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/>
              <a:t>Knowledge of result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457200" y="4953000"/>
            <a:ext cx="2514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Dapat memilih pembelajaran </a:t>
            </a:r>
          </a:p>
          <a:p>
            <a:r>
              <a:rPr lang="en-US" sz="1400"/>
              <a:t>berdasakan minat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29" grpId="0" animBg="1"/>
    </p:bldLst>
  </p:timing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lends">
  <a:themeElements>
    <a:clrScheme name="Blends 7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D89F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9CD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_Crayons">
  <a:themeElements>
    <a:clrScheme name="1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_Curtain Call">
  <a:themeElements>
    <a:clrScheme name="1_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1_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10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D89F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9C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Network 5">
    <a:dk1>
      <a:srgbClr val="666699"/>
    </a:dk1>
    <a:lt1>
      <a:srgbClr val="FFFFFF"/>
    </a:lt1>
    <a:dk2>
      <a:srgbClr val="000054"/>
    </a:dk2>
    <a:lt2>
      <a:srgbClr val="FFFFFF"/>
    </a:lt2>
    <a:accent1>
      <a:srgbClr val="3333FF"/>
    </a:accent1>
    <a:accent2>
      <a:srgbClr val="006699"/>
    </a:accent2>
    <a:accent3>
      <a:srgbClr val="AAAAB3"/>
    </a:accent3>
    <a:accent4>
      <a:srgbClr val="DADADA"/>
    </a:accent4>
    <a:accent5>
      <a:srgbClr val="ADADFF"/>
    </a:accent5>
    <a:accent6>
      <a:srgbClr val="005C8A"/>
    </a:accent6>
    <a:hlink>
      <a:srgbClr val="669900"/>
    </a:hlink>
    <a:folHlink>
      <a:srgbClr val="0000FF"/>
    </a:folHlink>
  </a:clrScheme>
</a:themeOverride>
</file>

<file path=ppt/theme/themeOverride10.xml><?xml version="1.0" encoding="utf-8"?>
<a:themeOverride xmlns:a="http://schemas.openxmlformats.org/drawingml/2006/main">
  <a:clrScheme name="Network 5">
    <a:dk1>
      <a:srgbClr val="666699"/>
    </a:dk1>
    <a:lt1>
      <a:srgbClr val="FFFFFF"/>
    </a:lt1>
    <a:dk2>
      <a:srgbClr val="000054"/>
    </a:dk2>
    <a:lt2>
      <a:srgbClr val="FFFFFF"/>
    </a:lt2>
    <a:accent1>
      <a:srgbClr val="3333FF"/>
    </a:accent1>
    <a:accent2>
      <a:srgbClr val="006699"/>
    </a:accent2>
    <a:accent3>
      <a:srgbClr val="AAAAB3"/>
    </a:accent3>
    <a:accent4>
      <a:srgbClr val="DADADA"/>
    </a:accent4>
    <a:accent5>
      <a:srgbClr val="ADADFF"/>
    </a:accent5>
    <a:accent6>
      <a:srgbClr val="005C8A"/>
    </a:accent6>
    <a:hlink>
      <a:srgbClr val="669900"/>
    </a:hlink>
    <a:folHlink>
      <a:srgbClr val="0000FF"/>
    </a:folHlink>
  </a:clrScheme>
</a:themeOverride>
</file>

<file path=ppt/theme/themeOverride11.xml><?xml version="1.0" encoding="utf-8"?>
<a:themeOverride xmlns:a="http://schemas.openxmlformats.org/drawingml/2006/main">
  <a:clrScheme name="Kimono 3">
    <a:dk1>
      <a:srgbClr val="00002E"/>
    </a:dk1>
    <a:lt1>
      <a:srgbClr val="FFFFFF"/>
    </a:lt1>
    <a:dk2>
      <a:srgbClr val="003399"/>
    </a:dk2>
    <a:lt2>
      <a:srgbClr val="F4BC40"/>
    </a:lt2>
    <a:accent1>
      <a:srgbClr val="9280CC"/>
    </a:accent1>
    <a:accent2>
      <a:srgbClr val="BD51A1"/>
    </a:accent2>
    <a:accent3>
      <a:srgbClr val="AAADCA"/>
    </a:accent3>
    <a:accent4>
      <a:srgbClr val="DADADA"/>
    </a:accent4>
    <a:accent5>
      <a:srgbClr val="C7C0E2"/>
    </a:accent5>
    <a:accent6>
      <a:srgbClr val="AB4991"/>
    </a:accent6>
    <a:hlink>
      <a:srgbClr val="CC66FF"/>
    </a:hlink>
    <a:folHlink>
      <a:srgbClr val="824F99"/>
    </a:folHlink>
  </a:clrScheme>
</a:themeOverride>
</file>

<file path=ppt/theme/themeOverride12.xml><?xml version="1.0" encoding="utf-8"?>
<a:themeOverride xmlns:a="http://schemas.openxmlformats.org/drawingml/2006/main">
  <a:clrScheme name="Kimono 4">
    <a:dk1>
      <a:srgbClr val="2F1311"/>
    </a:dk1>
    <a:lt1>
      <a:srgbClr val="7A8E9C"/>
    </a:lt1>
    <a:dk2>
      <a:srgbClr val="FDF4DF"/>
    </a:dk2>
    <a:lt2>
      <a:srgbClr val="3E4A52"/>
    </a:lt2>
    <a:accent1>
      <a:srgbClr val="81ABA0"/>
    </a:accent1>
    <a:accent2>
      <a:srgbClr val="CD817B"/>
    </a:accent2>
    <a:accent3>
      <a:srgbClr val="BEC6CB"/>
    </a:accent3>
    <a:accent4>
      <a:srgbClr val="270E0D"/>
    </a:accent4>
    <a:accent5>
      <a:srgbClr val="C1D2CD"/>
    </a:accent5>
    <a:accent6>
      <a:srgbClr val="BA746F"/>
    </a:accent6>
    <a:hlink>
      <a:srgbClr val="BEBC76"/>
    </a:hlink>
    <a:folHlink>
      <a:srgbClr val="668E69"/>
    </a:folHlink>
  </a:clrScheme>
</a:themeOverride>
</file>

<file path=ppt/theme/themeOverride13.xml><?xml version="1.0" encoding="utf-8"?>
<a:themeOverride xmlns:a="http://schemas.openxmlformats.org/drawingml/2006/main">
  <a:clrScheme name="Watermark 4">
    <a:dk1>
      <a:srgbClr val="333300"/>
    </a:dk1>
    <a:lt1>
      <a:srgbClr val="FFFFCC"/>
    </a:lt1>
    <a:dk2>
      <a:srgbClr val="336600"/>
    </a:dk2>
    <a:lt2>
      <a:srgbClr val="FFFFCC"/>
    </a:lt2>
    <a:accent1>
      <a:srgbClr val="99CC00"/>
    </a:accent1>
    <a:accent2>
      <a:srgbClr val="669900"/>
    </a:accent2>
    <a:accent3>
      <a:srgbClr val="ADB8AA"/>
    </a:accent3>
    <a:accent4>
      <a:srgbClr val="DADAAE"/>
    </a:accent4>
    <a:accent5>
      <a:srgbClr val="CAE2AA"/>
    </a:accent5>
    <a:accent6>
      <a:srgbClr val="5C8A00"/>
    </a:accent6>
    <a:hlink>
      <a:srgbClr val="CC9900"/>
    </a:hlink>
    <a:folHlink>
      <a:srgbClr val="FFCC00"/>
    </a:folHlink>
  </a:clrScheme>
</a:themeOverride>
</file>

<file path=ppt/theme/themeOverride14.xml><?xml version="1.0" encoding="utf-8"?>
<a:themeOverride xmlns:a="http://schemas.openxmlformats.org/drawingml/2006/main">
  <a:clrScheme name="Pixel 3">
    <a:dk1>
      <a:srgbClr val="006699"/>
    </a:dk1>
    <a:lt1>
      <a:srgbClr val="FFFFFF"/>
    </a:lt1>
    <a:dk2>
      <a:srgbClr val="333399"/>
    </a:dk2>
    <a:lt2>
      <a:srgbClr val="FFFFFF"/>
    </a:lt2>
    <a:accent1>
      <a:srgbClr val="0099CC"/>
    </a:accent1>
    <a:accent2>
      <a:srgbClr val="0386AF"/>
    </a:accent2>
    <a:accent3>
      <a:srgbClr val="ADADCA"/>
    </a:accent3>
    <a:accent4>
      <a:srgbClr val="DADADA"/>
    </a:accent4>
    <a:accent5>
      <a:srgbClr val="AACAE2"/>
    </a:accent5>
    <a:accent6>
      <a:srgbClr val="02799E"/>
    </a:accent6>
    <a:hlink>
      <a:srgbClr val="FFCC00"/>
    </a:hlink>
    <a:folHlink>
      <a:srgbClr val="6699FF"/>
    </a:folHlink>
  </a:clrScheme>
</a:themeOverride>
</file>

<file path=ppt/theme/themeOverride15.xml><?xml version="1.0" encoding="utf-8"?>
<a:themeOverride xmlns:a="http://schemas.openxmlformats.org/drawingml/2006/main">
  <a:clrScheme name="Blends 1">
    <a:dk1>
      <a:srgbClr val="969696"/>
    </a:dk1>
    <a:lt1>
      <a:srgbClr val="FFFFFF"/>
    </a:lt1>
    <a:dk2>
      <a:srgbClr val="000000"/>
    </a:dk2>
    <a:lt2>
      <a:srgbClr val="DDDDDD"/>
    </a:lt2>
    <a:accent1>
      <a:srgbClr val="00E4A8"/>
    </a:accent1>
    <a:accent2>
      <a:srgbClr val="3333CC"/>
    </a:accent2>
    <a:accent3>
      <a:srgbClr val="AAAAAA"/>
    </a:accent3>
    <a:accent4>
      <a:srgbClr val="DADADA"/>
    </a:accent4>
    <a:accent5>
      <a:srgbClr val="AAEFD1"/>
    </a:accent5>
    <a:accent6>
      <a:srgbClr val="2D2DB9"/>
    </a:accent6>
    <a:hlink>
      <a:srgbClr val="FF5050"/>
    </a:hlink>
    <a:folHlink>
      <a:srgbClr val="FFCF01"/>
    </a:folHlink>
  </a:clrScheme>
</a:themeOverride>
</file>

<file path=ppt/theme/themeOverride16.xml><?xml version="1.0" encoding="utf-8"?>
<a:themeOverride xmlns:a="http://schemas.openxmlformats.org/drawingml/2006/main">
  <a:clrScheme name="Blends 2">
    <a:dk1>
      <a:srgbClr val="000094"/>
    </a:dk1>
    <a:lt1>
      <a:srgbClr val="FFFFFF"/>
    </a:lt1>
    <a:dk2>
      <a:srgbClr val="0000CC"/>
    </a:dk2>
    <a:lt2>
      <a:srgbClr val="FFFFCC"/>
    </a:lt2>
    <a:accent1>
      <a:srgbClr val="3193FF"/>
    </a:accent1>
    <a:accent2>
      <a:srgbClr val="9900FF"/>
    </a:accent2>
    <a:accent3>
      <a:srgbClr val="AAAAE2"/>
    </a:accent3>
    <a:accent4>
      <a:srgbClr val="DADADA"/>
    </a:accent4>
    <a:accent5>
      <a:srgbClr val="ADC8FF"/>
    </a:accent5>
    <a:accent6>
      <a:srgbClr val="8A00E7"/>
    </a:accent6>
    <a:hlink>
      <a:srgbClr val="FF3399"/>
    </a:hlink>
    <a:folHlink>
      <a:srgbClr val="FFCC00"/>
    </a:folHlink>
  </a:clrScheme>
</a:themeOverride>
</file>

<file path=ppt/theme/themeOverride17.xml><?xml version="1.0" encoding="utf-8"?>
<a:themeOverride xmlns:a="http://schemas.openxmlformats.org/drawingml/2006/main">
  <a:clrScheme name="1_Crayons 7">
    <a:dk1>
      <a:srgbClr val="000000"/>
    </a:dk1>
    <a:lt1>
      <a:srgbClr val="FFFFFF"/>
    </a:lt1>
    <a:dk2>
      <a:srgbClr val="800080"/>
    </a:dk2>
    <a:lt2>
      <a:srgbClr val="FFFFFF"/>
    </a:lt2>
    <a:accent1>
      <a:srgbClr val="CC66FF"/>
    </a:accent1>
    <a:accent2>
      <a:srgbClr val="990099"/>
    </a:accent2>
    <a:accent3>
      <a:srgbClr val="C0AAC0"/>
    </a:accent3>
    <a:accent4>
      <a:srgbClr val="DADADA"/>
    </a:accent4>
    <a:accent5>
      <a:srgbClr val="E2B8FF"/>
    </a:accent5>
    <a:accent6>
      <a:srgbClr val="8A008A"/>
    </a:accent6>
    <a:hlink>
      <a:srgbClr val="FF9900"/>
    </a:hlink>
    <a:folHlink>
      <a:srgbClr val="FF3300"/>
    </a:folHlink>
  </a:clrScheme>
</a:themeOverride>
</file>

<file path=ppt/theme/themeOverride18.xml><?xml version="1.0" encoding="utf-8"?>
<a:themeOverride xmlns:a="http://schemas.openxmlformats.org/drawingml/2006/main">
  <a:clrScheme name="Pixel 1">
    <a:dk1>
      <a:srgbClr val="0066FF"/>
    </a:dk1>
    <a:lt1>
      <a:srgbClr val="FFFFFF"/>
    </a:lt1>
    <a:dk2>
      <a:srgbClr val="000066"/>
    </a:dk2>
    <a:lt2>
      <a:srgbClr val="FFFFFF"/>
    </a:lt2>
    <a:accent1>
      <a:srgbClr val="6699FF"/>
    </a:accent1>
    <a:accent2>
      <a:srgbClr val="3333FF"/>
    </a:accent2>
    <a:accent3>
      <a:srgbClr val="AAAAB8"/>
    </a:accent3>
    <a:accent4>
      <a:srgbClr val="DADADA"/>
    </a:accent4>
    <a:accent5>
      <a:srgbClr val="B8CAFF"/>
    </a:accent5>
    <a:accent6>
      <a:srgbClr val="2D2DE7"/>
    </a:accent6>
    <a:hlink>
      <a:srgbClr val="FFCC00"/>
    </a:hlink>
    <a:folHlink>
      <a:srgbClr val="0000CC"/>
    </a:folHlink>
  </a:clrScheme>
</a:themeOverride>
</file>

<file path=ppt/theme/themeOverride19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2.xml><?xml version="1.0" encoding="utf-8"?>
<a:themeOverride xmlns:a="http://schemas.openxmlformats.org/drawingml/2006/main">
  <a:clrScheme name="Network 5">
    <a:dk1>
      <a:srgbClr val="666699"/>
    </a:dk1>
    <a:lt1>
      <a:srgbClr val="FFFFFF"/>
    </a:lt1>
    <a:dk2>
      <a:srgbClr val="000054"/>
    </a:dk2>
    <a:lt2>
      <a:srgbClr val="FFFFFF"/>
    </a:lt2>
    <a:accent1>
      <a:srgbClr val="3333FF"/>
    </a:accent1>
    <a:accent2>
      <a:srgbClr val="006699"/>
    </a:accent2>
    <a:accent3>
      <a:srgbClr val="AAAAB3"/>
    </a:accent3>
    <a:accent4>
      <a:srgbClr val="DADADA"/>
    </a:accent4>
    <a:accent5>
      <a:srgbClr val="ADADFF"/>
    </a:accent5>
    <a:accent6>
      <a:srgbClr val="005C8A"/>
    </a:accent6>
    <a:hlink>
      <a:srgbClr val="669900"/>
    </a:hlink>
    <a:folHlink>
      <a:srgbClr val="0000FF"/>
    </a:folHlink>
  </a:clrScheme>
</a:themeOverride>
</file>

<file path=ppt/theme/themeOverride20.xml><?xml version="1.0" encoding="utf-8"?>
<a:themeOverride xmlns:a="http://schemas.openxmlformats.org/drawingml/2006/main">
  <a:clrScheme name="Crayons 8">
    <a:dk1>
      <a:srgbClr val="FF3300"/>
    </a:dk1>
    <a:lt1>
      <a:srgbClr val="FFFFFF"/>
    </a:lt1>
    <a:dk2>
      <a:srgbClr val="800000"/>
    </a:dk2>
    <a:lt2>
      <a:srgbClr val="FFFFCC"/>
    </a:lt2>
    <a:accent1>
      <a:srgbClr val="FF7C80"/>
    </a:accent1>
    <a:accent2>
      <a:srgbClr val="990000"/>
    </a:accent2>
    <a:accent3>
      <a:srgbClr val="C0AAAA"/>
    </a:accent3>
    <a:accent4>
      <a:srgbClr val="DADADA"/>
    </a:accent4>
    <a:accent5>
      <a:srgbClr val="FFBFC0"/>
    </a:accent5>
    <a:accent6>
      <a:srgbClr val="8A0000"/>
    </a:accent6>
    <a:hlink>
      <a:srgbClr val="FF66CC"/>
    </a:hlink>
    <a:folHlink>
      <a:srgbClr val="FFCC00"/>
    </a:folHlink>
  </a:clrScheme>
</a:themeOverride>
</file>

<file path=ppt/theme/themeOverride21.xml><?xml version="1.0" encoding="utf-8"?>
<a:themeOverride xmlns:a="http://schemas.openxmlformats.org/drawingml/2006/main">
  <a:clrScheme name="Balance 5">
    <a:dk1>
      <a:srgbClr val="003366"/>
    </a:dk1>
    <a:lt1>
      <a:srgbClr val="FFFFFF"/>
    </a:lt1>
    <a:dk2>
      <a:srgbClr val="2B5481"/>
    </a:dk2>
    <a:lt2>
      <a:srgbClr val="E5FFFF"/>
    </a:lt2>
    <a:accent1>
      <a:srgbClr val="336699"/>
    </a:accent1>
    <a:accent2>
      <a:srgbClr val="00B000"/>
    </a:accent2>
    <a:accent3>
      <a:srgbClr val="ACB3C1"/>
    </a:accent3>
    <a:accent4>
      <a:srgbClr val="DADADA"/>
    </a:accent4>
    <a:accent5>
      <a:srgbClr val="ADB8CA"/>
    </a:accent5>
    <a:accent6>
      <a:srgbClr val="009F00"/>
    </a:accent6>
    <a:hlink>
      <a:srgbClr val="00CCFF"/>
    </a:hlink>
    <a:folHlink>
      <a:srgbClr val="B5FFFB"/>
    </a:folHlink>
  </a:clrScheme>
</a:themeOverride>
</file>

<file path=ppt/theme/themeOverride3.xml><?xml version="1.0" encoding="utf-8"?>
<a:themeOverride xmlns:a="http://schemas.openxmlformats.org/drawingml/2006/main">
  <a:clrScheme name="Balance 5">
    <a:dk1>
      <a:srgbClr val="003366"/>
    </a:dk1>
    <a:lt1>
      <a:srgbClr val="FFFFFF"/>
    </a:lt1>
    <a:dk2>
      <a:srgbClr val="2B5481"/>
    </a:dk2>
    <a:lt2>
      <a:srgbClr val="E5FFFF"/>
    </a:lt2>
    <a:accent1>
      <a:srgbClr val="336699"/>
    </a:accent1>
    <a:accent2>
      <a:srgbClr val="00B000"/>
    </a:accent2>
    <a:accent3>
      <a:srgbClr val="ACB3C1"/>
    </a:accent3>
    <a:accent4>
      <a:srgbClr val="DADADA"/>
    </a:accent4>
    <a:accent5>
      <a:srgbClr val="ADB8CA"/>
    </a:accent5>
    <a:accent6>
      <a:srgbClr val="009F00"/>
    </a:accent6>
    <a:hlink>
      <a:srgbClr val="00CCFF"/>
    </a:hlink>
    <a:folHlink>
      <a:srgbClr val="B5FFFB"/>
    </a:folHlink>
  </a:clrScheme>
</a:themeOverride>
</file>

<file path=ppt/theme/themeOverride4.xml><?xml version="1.0" encoding="utf-8"?>
<a:themeOverride xmlns:a="http://schemas.openxmlformats.org/drawingml/2006/main">
  <a:clrScheme name="Edge 6">
    <a:dk1>
      <a:srgbClr val="333333"/>
    </a:dk1>
    <a:lt1>
      <a:srgbClr val="FFFFFF"/>
    </a:lt1>
    <a:dk2>
      <a:srgbClr val="006699"/>
    </a:dk2>
    <a:lt2>
      <a:srgbClr val="FFFFFF"/>
    </a:lt2>
    <a:accent1>
      <a:srgbClr val="CC9900"/>
    </a:accent1>
    <a:accent2>
      <a:srgbClr val="FF9900"/>
    </a:accent2>
    <a:accent3>
      <a:srgbClr val="AAB8CA"/>
    </a:accent3>
    <a:accent4>
      <a:srgbClr val="DADADA"/>
    </a:accent4>
    <a:accent5>
      <a:srgbClr val="E2CAAA"/>
    </a:accent5>
    <a:accent6>
      <a:srgbClr val="E78A00"/>
    </a:accent6>
    <a:hlink>
      <a:srgbClr val="FFCC00"/>
    </a:hlink>
    <a:folHlink>
      <a:srgbClr val="706F37"/>
    </a:folHlink>
  </a:clrScheme>
</a:themeOverride>
</file>

<file path=ppt/theme/themeOverride5.xml><?xml version="1.0" encoding="utf-8"?>
<a:themeOverride xmlns:a="http://schemas.openxmlformats.org/drawingml/2006/main">
  <a:clrScheme name="1_Profile 3">
    <a:dk1>
      <a:srgbClr val="333333"/>
    </a:dk1>
    <a:lt1>
      <a:srgbClr val="FFFFFF"/>
    </a:lt1>
    <a:dk2>
      <a:srgbClr val="000000"/>
    </a:dk2>
    <a:lt2>
      <a:srgbClr val="FFFFFF"/>
    </a:lt2>
    <a:accent1>
      <a:srgbClr val="3399FF"/>
    </a:accent1>
    <a:accent2>
      <a:srgbClr val="CC0000"/>
    </a:accent2>
    <a:accent3>
      <a:srgbClr val="AAAAAA"/>
    </a:accent3>
    <a:accent4>
      <a:srgbClr val="DADADA"/>
    </a:accent4>
    <a:accent5>
      <a:srgbClr val="ADCAFF"/>
    </a:accent5>
    <a:accent6>
      <a:srgbClr val="B90000"/>
    </a:accent6>
    <a:hlink>
      <a:srgbClr val="666699"/>
    </a:hlink>
    <a:folHlink>
      <a:srgbClr val="6600CC"/>
    </a:folHlink>
  </a:clrScheme>
</a:themeOverride>
</file>

<file path=ppt/theme/themeOverride6.xml><?xml version="1.0" encoding="utf-8"?>
<a:themeOverride xmlns:a="http://schemas.openxmlformats.org/drawingml/2006/main">
  <a:clrScheme name="Crayons 4">
    <a:dk1>
      <a:srgbClr val="808000"/>
    </a:dk1>
    <a:lt1>
      <a:srgbClr val="FFFFFF"/>
    </a:lt1>
    <a:dk2>
      <a:srgbClr val="336600"/>
    </a:dk2>
    <a:lt2>
      <a:srgbClr val="FFFFFF"/>
    </a:lt2>
    <a:accent1>
      <a:srgbClr val="99CC00"/>
    </a:accent1>
    <a:accent2>
      <a:srgbClr val="003300"/>
    </a:accent2>
    <a:accent3>
      <a:srgbClr val="ADB8AA"/>
    </a:accent3>
    <a:accent4>
      <a:srgbClr val="DADADA"/>
    </a:accent4>
    <a:accent5>
      <a:srgbClr val="CAE2AA"/>
    </a:accent5>
    <a:accent6>
      <a:srgbClr val="002D00"/>
    </a:accent6>
    <a:hlink>
      <a:srgbClr val="CCCC00"/>
    </a:hlink>
    <a:folHlink>
      <a:srgbClr val="CCFF33"/>
    </a:folHlink>
  </a:clrScheme>
</a:themeOverride>
</file>

<file path=ppt/theme/themeOverride7.xml><?xml version="1.0" encoding="utf-8"?>
<a:themeOverride xmlns:a="http://schemas.openxmlformats.org/drawingml/2006/main">
  <a:clrScheme name="Blends 1">
    <a:dk1>
      <a:srgbClr val="969696"/>
    </a:dk1>
    <a:lt1>
      <a:srgbClr val="FFFFFF"/>
    </a:lt1>
    <a:dk2>
      <a:srgbClr val="000000"/>
    </a:dk2>
    <a:lt2>
      <a:srgbClr val="DDDDDD"/>
    </a:lt2>
    <a:accent1>
      <a:srgbClr val="00E4A8"/>
    </a:accent1>
    <a:accent2>
      <a:srgbClr val="3333CC"/>
    </a:accent2>
    <a:accent3>
      <a:srgbClr val="AAAAAA"/>
    </a:accent3>
    <a:accent4>
      <a:srgbClr val="DADADA"/>
    </a:accent4>
    <a:accent5>
      <a:srgbClr val="AAEFD1"/>
    </a:accent5>
    <a:accent6>
      <a:srgbClr val="2D2DB9"/>
    </a:accent6>
    <a:hlink>
      <a:srgbClr val="FF5050"/>
    </a:hlink>
    <a:folHlink>
      <a:srgbClr val="FFCF01"/>
    </a:folHlink>
  </a:clrScheme>
</a:themeOverride>
</file>

<file path=ppt/theme/themeOverride8.xml><?xml version="1.0" encoding="utf-8"?>
<a:themeOverride xmlns:a="http://schemas.openxmlformats.org/drawingml/2006/main">
  <a:clrScheme name="Fireworks 2">
    <a:dk1>
      <a:srgbClr val="0000A4"/>
    </a:dk1>
    <a:lt1>
      <a:srgbClr val="CCFFFF"/>
    </a:lt1>
    <a:dk2>
      <a:srgbClr val="000066"/>
    </a:dk2>
    <a:lt2>
      <a:srgbClr val="00FFFF"/>
    </a:lt2>
    <a:accent1>
      <a:srgbClr val="51B2E3"/>
    </a:accent1>
    <a:accent2>
      <a:srgbClr val="04E8AC"/>
    </a:accent2>
    <a:accent3>
      <a:srgbClr val="AAAAB8"/>
    </a:accent3>
    <a:accent4>
      <a:srgbClr val="AEDADA"/>
    </a:accent4>
    <a:accent5>
      <a:srgbClr val="B3D5EF"/>
    </a:accent5>
    <a:accent6>
      <a:srgbClr val="03D29B"/>
    </a:accent6>
    <a:hlink>
      <a:srgbClr val="FF3399"/>
    </a:hlink>
    <a:folHlink>
      <a:srgbClr val="8F5FD5"/>
    </a:folHlink>
  </a:clrScheme>
</a:themeOverride>
</file>

<file path=ppt/theme/themeOverride9.xml><?xml version="1.0" encoding="utf-8"?>
<a:themeOverride xmlns:a="http://schemas.openxmlformats.org/drawingml/2006/main">
  <a:clrScheme name="Capsules 8">
    <a:dk1>
      <a:srgbClr val="FF0000"/>
    </a:dk1>
    <a:lt1>
      <a:srgbClr val="FFFFFF"/>
    </a:lt1>
    <a:dk2>
      <a:srgbClr val="000000"/>
    </a:dk2>
    <a:lt2>
      <a:srgbClr val="FFFFFF"/>
    </a:lt2>
    <a:accent1>
      <a:srgbClr val="FFCC00"/>
    </a:accent1>
    <a:accent2>
      <a:srgbClr val="CC3300"/>
    </a:accent2>
    <a:accent3>
      <a:srgbClr val="AAAAAA"/>
    </a:accent3>
    <a:accent4>
      <a:srgbClr val="DADADA"/>
    </a:accent4>
    <a:accent5>
      <a:srgbClr val="FFE2AA"/>
    </a:accent5>
    <a:accent6>
      <a:srgbClr val="B92D00"/>
    </a:accent6>
    <a:hlink>
      <a:srgbClr val="FF66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1078</Words>
  <Application>Microsoft Office PowerPoint</Application>
  <PresentationFormat>On-screen Show (4:3)</PresentationFormat>
  <Paragraphs>316</Paragraphs>
  <Slides>49</Slides>
  <Notes>49</Notes>
  <HiddenSlides>0</HiddenSlides>
  <MMClips>1</MMClips>
  <ScaleCrop>false</ScaleCrop>
  <HeadingPairs>
    <vt:vector size="4" baseType="variant">
      <vt:variant>
        <vt:lpstr>Theme</vt:lpstr>
      </vt:variant>
      <vt:variant>
        <vt:i4>22</vt:i4>
      </vt:variant>
      <vt:variant>
        <vt:lpstr>Slide Titles</vt:lpstr>
      </vt:variant>
      <vt:variant>
        <vt:i4>49</vt:i4>
      </vt:variant>
    </vt:vector>
  </HeadingPairs>
  <TitlesOfParts>
    <vt:vector size="71" baseType="lpstr">
      <vt:lpstr>Satellite Dish</vt:lpstr>
      <vt:lpstr>Ripple</vt:lpstr>
      <vt:lpstr>Cliff</vt:lpstr>
      <vt:lpstr>Kimono</vt:lpstr>
      <vt:lpstr>Curtain Call</vt:lpstr>
      <vt:lpstr>Edge</vt:lpstr>
      <vt:lpstr>Compass</vt:lpstr>
      <vt:lpstr>Capsules</vt:lpstr>
      <vt:lpstr>Balance</vt:lpstr>
      <vt:lpstr>Crayons</vt:lpstr>
      <vt:lpstr>Profile</vt:lpstr>
      <vt:lpstr>Blends</vt:lpstr>
      <vt:lpstr>Network</vt:lpstr>
      <vt:lpstr>1_Profile</vt:lpstr>
      <vt:lpstr>Fireworks</vt:lpstr>
      <vt:lpstr>Watermark</vt:lpstr>
      <vt:lpstr>Stream</vt:lpstr>
      <vt:lpstr>1_Capsules</vt:lpstr>
      <vt:lpstr>1_Crayons</vt:lpstr>
      <vt:lpstr>Pixel</vt:lpstr>
      <vt:lpstr>1_Curtain Call</vt:lpstr>
      <vt:lpstr>Office Theme</vt:lpstr>
      <vt:lpstr>Slide 1</vt:lpstr>
      <vt:lpstr>PBK DALAM TEKNOLOGI PENDIDIKAN</vt:lpstr>
      <vt:lpstr>Kawasan Teknologi Pendidikan</vt:lpstr>
      <vt:lpstr>Slide 4</vt:lpstr>
      <vt:lpstr>PENGERTIAN, MANFAAT DAN BENTUK  PEMBELAJARAN BERBASIS KOMPUTER</vt:lpstr>
      <vt:lpstr>Slide 6</vt:lpstr>
      <vt:lpstr>Komponen instruksional</vt:lpstr>
      <vt:lpstr>Slide 8</vt:lpstr>
      <vt:lpstr>Slide 9</vt:lpstr>
      <vt:lpstr>Flow Chart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B. Manfaat PBK</vt:lpstr>
      <vt:lpstr>Slide 19</vt:lpstr>
      <vt:lpstr>Bentuk- bentuk PBK</vt:lpstr>
      <vt:lpstr>Slide 21</vt:lpstr>
      <vt:lpstr>Slide 22</vt:lpstr>
      <vt:lpstr>Slide 23</vt:lpstr>
      <vt:lpstr>Slide 24</vt:lpstr>
      <vt:lpstr>Slide 25</vt:lpstr>
      <vt:lpstr>Slide 26</vt:lpstr>
      <vt:lpstr>Bahan Penarik Perhatian</vt:lpstr>
      <vt:lpstr>Kompetensi</vt:lpstr>
      <vt:lpstr>Tes Prasyarat</vt:lpstr>
      <vt:lpstr>Pra Tes</vt:lpstr>
      <vt:lpstr>Isi Bahan/Materi</vt:lpstr>
      <vt:lpstr>Soal-soal latihan</vt:lpstr>
      <vt:lpstr>Balikan</vt:lpstr>
      <vt:lpstr>Penjelasan/rambu-rambu jawaban</vt:lpstr>
      <vt:lpstr>Rangkuman</vt:lpstr>
      <vt:lpstr>Jenis Rangkuman PBK</vt:lpstr>
      <vt:lpstr>Petunjuk Menulis Rangkuman</vt:lpstr>
      <vt:lpstr>LANGKAH- LANGKAH PENGMBANGAN PROGRAM PBK</vt:lpstr>
      <vt:lpstr>Slide 39</vt:lpstr>
      <vt:lpstr>Slide 40</vt:lpstr>
      <vt:lpstr>Menyusun materi program PBK</vt:lpstr>
      <vt:lpstr>Slide 42</vt:lpstr>
      <vt:lpstr>Physical design</vt:lpstr>
      <vt:lpstr>Logikal design</vt:lpstr>
      <vt:lpstr>Slide 45</vt:lpstr>
      <vt:lpstr>5. Menyusun Dokumentasi</vt:lpstr>
      <vt:lpstr>6. Memvalidasi Software PBK</vt:lpstr>
      <vt:lpstr>Proses Validasi dilakukan dengan cara;</vt:lpstr>
      <vt:lpstr>Slide 49</vt:lpstr>
    </vt:vector>
  </TitlesOfParts>
  <Company>HP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Compaq NX9010</dc:creator>
  <cp:lastModifiedBy>Deni</cp:lastModifiedBy>
  <cp:revision>28</cp:revision>
  <dcterms:created xsi:type="dcterms:W3CDTF">2005-05-18T05:51:19Z</dcterms:created>
  <dcterms:modified xsi:type="dcterms:W3CDTF">2011-06-12T13:25:15Z</dcterms:modified>
</cp:coreProperties>
</file>