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4"/>
  </p:notesMasterIdLst>
  <p:sldIdLst>
    <p:sldId id="256" r:id="rId3"/>
    <p:sldId id="309" r:id="rId4"/>
    <p:sldId id="307" r:id="rId5"/>
    <p:sldId id="302" r:id="rId6"/>
    <p:sldId id="303" r:id="rId7"/>
    <p:sldId id="308" r:id="rId8"/>
    <p:sldId id="295" r:id="rId9"/>
    <p:sldId id="297" r:id="rId10"/>
    <p:sldId id="293" r:id="rId11"/>
    <p:sldId id="304" r:id="rId12"/>
    <p:sldId id="30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  <a:srgbClr val="99CCFF"/>
    <a:srgbClr val="0099FF"/>
    <a:srgbClr val="00FF99"/>
    <a:srgbClr val="66FF66"/>
    <a:srgbClr val="66FF33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81" autoAdjust="0"/>
    <p:restoredTop sz="94660"/>
  </p:normalViewPr>
  <p:slideViewPr>
    <p:cSldViewPr>
      <p:cViewPr varScale="1">
        <p:scale>
          <a:sx n="86" d="100"/>
          <a:sy n="86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D4815E-1696-4E0B-8D80-F0ED6F8EA9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C0122-214E-40BB-AFB7-D03B9C0A5B0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9753B-2088-4DB5-ACFF-4C2B345455E5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1382A-463F-4C48-94FE-28594ABAB677}" type="slidenum">
              <a:rPr lang="en-US"/>
              <a:pPr/>
              <a:t>11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6A5B9-4B6E-4934-838E-24496AEE509F}" type="slidenum">
              <a:rPr lang="en-US"/>
              <a:pPr/>
              <a:t>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C7C25-BD37-486E-BC46-475B041A8115}" type="slidenum">
              <a:rPr lang="en-US"/>
              <a:pPr/>
              <a:t>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0F596-F9A3-4ADB-95F1-F506489DA53D}" type="slidenum">
              <a:rPr lang="en-US"/>
              <a:pPr/>
              <a:t>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542D7-EB65-48AA-9F75-61E617F4CB39}" type="slidenum">
              <a:rPr lang="en-US"/>
              <a:pPr/>
              <a:t>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C72FB-5BBC-4082-A857-D340AE840C6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39A81-3409-40A6-8DCC-93AA3DE13D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221B9-18BC-4F1C-A130-BFA977C3A7E0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9A712-4C6E-4F5C-9F9E-9AC0034549CD}" type="slidenum">
              <a:rPr lang="en-US"/>
              <a:pPr/>
              <a:t>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6819E-B877-4D0B-ADE1-DCE533721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6F17A-1F9C-418F-8171-F32530427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A168D-9BEC-4A8D-9510-E0AE935DEF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7F5DA9-1E7E-4C1D-9A73-E1FDB2E71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15DEF0-4F4B-4D74-A664-4931F06CF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1366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1366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6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67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1367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1367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1367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7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67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1367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1367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7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7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1368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8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8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1368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8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8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1368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8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8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1368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9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9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1369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9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9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369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9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69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369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69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0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370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0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70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0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0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370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0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0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1371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1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1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1371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1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1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1371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1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1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1371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2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2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1372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2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1372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2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2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1372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2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3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1373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3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3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1373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3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3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1373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3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373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4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374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1374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4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4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1374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4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4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1374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4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5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1375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5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5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1375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5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5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1375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5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1376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6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6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1376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6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6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1376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6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6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1376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7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377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1377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77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1377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1377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1377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7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7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7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8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8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8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78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78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1378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79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80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80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80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80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00B407-459C-4F6A-9259-307723EAA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59B3-5C8A-4264-8671-D5A753B0C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0D768-8724-42EE-AF4E-5F8115991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D7631-9DE9-48C4-98FC-3EA64238E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BC848-06C3-4720-BCF2-056553A5F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798A6-29EE-4231-83AC-0D61CE509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BC4B-610B-45E7-9647-212905C00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12FF7-DA5D-47D5-9FE6-3A05FF10B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6EA32-FC1B-43EE-9EA2-9CC53E23A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3679D-35FA-401B-815E-5DDC3CDCF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D229-B45A-43CF-91DF-FD5CBDDF1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CE02F-350D-4791-A42C-5A86A6FDD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35582D-1B39-4244-A993-32E0D0DD3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3ACC-E237-4FAB-8118-B540F4736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2FDE-213A-4149-BFD7-154D0AE7E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4B373-4FBC-4D4B-9183-02CE9E2D7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F8254-653A-4647-9225-2B418901A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638F7-97F2-4AE9-99F5-9DE940FD2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4992-AB8B-4320-8CF6-FFAC69BCF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81F6C-2296-4E43-8580-6D4FFEAC54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4D0751-89D1-40DF-BC2B-C731863F50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1264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264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4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264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4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4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265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5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65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1265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265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65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65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1265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265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5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6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266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6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6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266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6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6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266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6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6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267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7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7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267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7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7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267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7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7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267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8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8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268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8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8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268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8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8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268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8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9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269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9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9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269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9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9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269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9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69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7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0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70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0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0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70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0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0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70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1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1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71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1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1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271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1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1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271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1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72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2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272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272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2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2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272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2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2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272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3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3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27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3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273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3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3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273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3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4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274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4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4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27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4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1274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4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4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1275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5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75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1275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5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275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7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7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7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78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78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185B944-6B30-49F0-B787-90ECEAB78F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D:\OSPEK\OPSPEK%202007\Pengelap%20Kaca.mpeg" TargetMode="Externa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" Target="slide5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video" Target="file:///D:\OSPEK\FILM%20GAUL%203.MPG" TargetMode="External"/><Relationship Id="rId7" Type="http://schemas.openxmlformats.org/officeDocument/2006/relationships/image" Target="../media/image9.png"/><Relationship Id="rId2" Type="http://schemas.openxmlformats.org/officeDocument/2006/relationships/audio" Target="file:///D:\lagu\sound\Ayla%202002.wav" TargetMode="Externa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0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019800" y="6477000"/>
            <a:ext cx="30003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Deni Hardianto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52400" y="6324600"/>
            <a:ext cx="1295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30 Nov 2008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1981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848600" cy="647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 Black"/>
              </a:rPr>
              <a:t>"DINAMIKA ANAK SMA"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143000" y="3200400"/>
            <a:ext cx="685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Chiller"/>
              </a:rPr>
              <a:t>(Potret pendidikan saat Ini)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8" presetClass="entr" presetSubtype="0" ac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7" grpId="0" animBg="1"/>
      <p:bldP spid="2058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WordArt 4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4963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gency FB"/>
              </a:rPr>
              <a:t>Kita tidak ingin menjadi Generasi 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gency FB"/>
              </a:rPr>
              <a:t>seperti ini kan...</a:t>
            </a:r>
          </a:p>
        </p:txBody>
      </p:sp>
      <p:pic>
        <p:nvPicPr>
          <p:cNvPr id="160773" name="Pengelap Kaca.mpeg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2971800" y="2286000"/>
            <a:ext cx="2819400" cy="1922318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34" fill="hold"/>
                                        <p:tgtEl>
                                          <p:spTgt spid="160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077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0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0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773"/>
                  </p:tgtEl>
                </p:cond>
              </p:nextCondLst>
            </p:seq>
          </p:childTnLst>
        </p:cTn>
      </p:par>
    </p:tnLst>
    <p:bldLst>
      <p:bldP spid="1607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2820" name="WordArt 4"/>
          <p:cNvSpPr>
            <a:spLocks noChangeArrowheads="1" noChangeShapeType="1" noTextEdit="1"/>
          </p:cNvSpPr>
          <p:nvPr/>
        </p:nvSpPr>
        <p:spPr bwMode="auto">
          <a:xfrm>
            <a:off x="2057400" y="2819400"/>
            <a:ext cx="48006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5241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l"/>
            <a:r>
              <a:rPr lang="en-US" sz="3200"/>
              <a:t>HDI: 107 dr 147</a:t>
            </a:r>
          </a:p>
        </p:txBody>
      </p:sp>
      <p:sp>
        <p:nvSpPr>
          <p:cNvPr id="174084" name="WordArt 4"/>
          <p:cNvSpPr>
            <a:spLocks noChangeArrowheads="1" noChangeShapeType="1" noTextEdit="1"/>
          </p:cNvSpPr>
          <p:nvPr/>
        </p:nvSpPr>
        <p:spPr bwMode="auto">
          <a:xfrm>
            <a:off x="3214688" y="3089275"/>
            <a:ext cx="2652712" cy="1101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gency FB"/>
              </a:rPr>
              <a:t>Problematika</a:t>
            </a:r>
          </a:p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gency FB"/>
              </a:rPr>
              <a:t>Pendidikan </a:t>
            </a:r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990600" y="1981200"/>
            <a:ext cx="1447800" cy="10668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GURU/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Pendidik </a:t>
            </a:r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3581400" y="1447800"/>
            <a:ext cx="1524000" cy="10668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SISWA/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Peserta didik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6248400" y="1981200"/>
            <a:ext cx="1676400" cy="10668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SARANA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PRASARANA</a:t>
            </a:r>
          </a:p>
        </p:txBody>
      </p:sp>
      <p:sp>
        <p:nvSpPr>
          <p:cNvPr id="174088" name="Oval 8"/>
          <p:cNvSpPr>
            <a:spLocks noChangeArrowheads="1"/>
          </p:cNvSpPr>
          <p:nvPr/>
        </p:nvSpPr>
        <p:spPr bwMode="auto">
          <a:xfrm>
            <a:off x="6172200" y="4572000"/>
            <a:ext cx="1524000" cy="10668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KURIKULUM</a:t>
            </a:r>
          </a:p>
        </p:txBody>
      </p:sp>
      <p:sp>
        <p:nvSpPr>
          <p:cNvPr id="174089" name="Oval 9"/>
          <p:cNvSpPr>
            <a:spLocks noChangeArrowheads="1"/>
          </p:cNvSpPr>
          <p:nvPr/>
        </p:nvSpPr>
        <p:spPr bwMode="auto">
          <a:xfrm>
            <a:off x="3581400" y="4876800"/>
            <a:ext cx="1600200" cy="10668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LINGKUNGAN</a:t>
            </a:r>
          </a:p>
        </p:txBody>
      </p:sp>
      <p:sp>
        <p:nvSpPr>
          <p:cNvPr id="174090" name="Oval 10"/>
          <p:cNvSpPr>
            <a:spLocks noChangeArrowheads="1"/>
          </p:cNvSpPr>
          <p:nvPr/>
        </p:nvSpPr>
        <p:spPr bwMode="auto">
          <a:xfrm>
            <a:off x="1066800" y="4419600"/>
            <a:ext cx="1447800" cy="1066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COST</a:t>
            </a:r>
          </a:p>
        </p:txBody>
      </p:sp>
      <p:cxnSp>
        <p:nvCxnSpPr>
          <p:cNvPr id="174091" name="AutoShape 11"/>
          <p:cNvCxnSpPr>
            <a:cxnSpLocks noChangeShapeType="1"/>
            <a:stCxn id="174085" idx="6"/>
            <a:endCxn id="174086" idx="2"/>
          </p:cNvCxnSpPr>
          <p:nvPr/>
        </p:nvCxnSpPr>
        <p:spPr bwMode="auto">
          <a:xfrm flipV="1">
            <a:off x="2438400" y="19812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2" name="AutoShape 12"/>
          <p:cNvCxnSpPr>
            <a:cxnSpLocks noChangeShapeType="1"/>
            <a:stCxn id="174086" idx="6"/>
            <a:endCxn id="174087" idx="2"/>
          </p:cNvCxnSpPr>
          <p:nvPr/>
        </p:nvCxnSpPr>
        <p:spPr bwMode="auto">
          <a:xfrm>
            <a:off x="5105400" y="19812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3" name="AutoShape 13"/>
          <p:cNvCxnSpPr>
            <a:cxnSpLocks noChangeShapeType="1"/>
            <a:stCxn id="174090" idx="6"/>
            <a:endCxn id="174089" idx="2"/>
          </p:cNvCxnSpPr>
          <p:nvPr/>
        </p:nvCxnSpPr>
        <p:spPr bwMode="auto">
          <a:xfrm>
            <a:off x="2514600" y="4953000"/>
            <a:ext cx="10668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4" name="AutoShape 14"/>
          <p:cNvCxnSpPr>
            <a:cxnSpLocks noChangeShapeType="1"/>
            <a:stCxn id="174089" idx="6"/>
            <a:endCxn id="174088" idx="2"/>
          </p:cNvCxnSpPr>
          <p:nvPr/>
        </p:nvCxnSpPr>
        <p:spPr bwMode="auto">
          <a:xfrm flipV="1">
            <a:off x="5181600" y="5105400"/>
            <a:ext cx="990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5" name="AutoShape 15"/>
          <p:cNvCxnSpPr>
            <a:cxnSpLocks noChangeShapeType="1"/>
            <a:stCxn id="174085" idx="4"/>
            <a:endCxn id="174090" idx="0"/>
          </p:cNvCxnSpPr>
          <p:nvPr/>
        </p:nvCxnSpPr>
        <p:spPr bwMode="auto">
          <a:xfrm>
            <a:off x="1714500" y="3048000"/>
            <a:ext cx="762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4096" name="AutoShape 16"/>
          <p:cNvCxnSpPr>
            <a:cxnSpLocks noChangeShapeType="1"/>
            <a:stCxn id="174087" idx="4"/>
            <a:endCxn id="174088" idx="0"/>
          </p:cNvCxnSpPr>
          <p:nvPr/>
        </p:nvCxnSpPr>
        <p:spPr bwMode="auto">
          <a:xfrm flipH="1">
            <a:off x="6934200" y="3048000"/>
            <a:ext cx="1524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74097" name="Oval 17"/>
          <p:cNvSpPr>
            <a:spLocks noChangeArrowheads="1"/>
          </p:cNvSpPr>
          <p:nvPr/>
        </p:nvSpPr>
        <p:spPr bwMode="auto">
          <a:xfrm>
            <a:off x="1447800" y="2590800"/>
            <a:ext cx="58674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8" name="WordArt 18"/>
          <p:cNvSpPr>
            <a:spLocks noChangeArrowheads="1" noChangeShapeType="1" noTextEdit="1"/>
          </p:cNvSpPr>
          <p:nvPr/>
        </p:nvSpPr>
        <p:spPr bwMode="auto">
          <a:xfrm>
            <a:off x="1984375" y="3352800"/>
            <a:ext cx="5000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eorgia Ref"/>
              </a:rPr>
              <a:t>Kualitas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eorgia Ref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eorgia Ref"/>
              </a:rPr>
              <a:t>Pendidikan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Georgia Re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0" dur="1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3" dur="1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6" dur="1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9" dur="1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2" dur="1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5" dur="1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8" dur="1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1" dur="1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4" dur="1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7" dur="1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0" dur="1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3" dur="1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/>
      <p:bldP spid="174085" grpId="0" animBg="1"/>
      <p:bldP spid="174085" grpId="1" animBg="1"/>
      <p:bldP spid="174086" grpId="0" animBg="1"/>
      <p:bldP spid="174086" grpId="1" animBg="1"/>
      <p:bldP spid="174087" grpId="0" animBg="1"/>
      <p:bldP spid="174087" grpId="1" animBg="1"/>
      <p:bldP spid="174088" grpId="0" animBg="1"/>
      <p:bldP spid="174088" grpId="1" animBg="1"/>
      <p:bldP spid="174089" grpId="0" animBg="1"/>
      <p:bldP spid="174089" grpId="1" animBg="1"/>
      <p:bldP spid="174090" grpId="0" animBg="1"/>
      <p:bldP spid="174090" grpId="1" animBg="1"/>
      <p:bldP spid="174097" grpId="0" animBg="1"/>
      <p:bldP spid="174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WordArt 4"/>
          <p:cNvSpPr>
            <a:spLocks noChangeArrowheads="1" noChangeShapeType="1" noTextEdit="1"/>
          </p:cNvSpPr>
          <p:nvPr/>
        </p:nvSpPr>
        <p:spPr bwMode="auto">
          <a:xfrm>
            <a:off x="1371600" y="2971800"/>
            <a:ext cx="6400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Gill Sans Ultra Bold"/>
              </a:rPr>
              <a:t>BAGAIMANA MENURUT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Gill Sans Ultra Bold"/>
              </a:rPr>
              <a:t>ANDA!!!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AutoShape 3"/>
          <p:cNvSpPr>
            <a:spLocks noChangeArrowheads="1"/>
          </p:cNvSpPr>
          <p:nvPr/>
        </p:nvSpPr>
        <p:spPr bwMode="auto">
          <a:xfrm>
            <a:off x="0" y="990600"/>
            <a:ext cx="2514600" cy="3886200"/>
          </a:xfrm>
          <a:prstGeom prst="irregularSeal1">
            <a:avLst/>
          </a:prstGeom>
          <a:solidFill>
            <a:srgbClr val="FF010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Cooper Black" pitchFamily="18" charset="0"/>
              </a:rPr>
              <a:t>Psikologis: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Cooper Black" pitchFamily="18" charset="0"/>
              </a:rPr>
              <a:t>SISWA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  <a:latin typeface="Cooper Black" pitchFamily="18" charset="0"/>
              </a:rPr>
              <a:t>SMA</a:t>
            </a:r>
          </a:p>
        </p:txBody>
      </p:sp>
      <p:sp>
        <p:nvSpPr>
          <p:cNvPr id="153604" name="AutoShape 4"/>
          <p:cNvSpPr>
            <a:spLocks noChangeArrowheads="1"/>
          </p:cNvSpPr>
          <p:nvPr/>
        </p:nvSpPr>
        <p:spPr bwMode="auto">
          <a:xfrm>
            <a:off x="1371600" y="3581400"/>
            <a:ext cx="1447800" cy="1524000"/>
          </a:xfrm>
          <a:prstGeom prst="rightArrowCallout">
            <a:avLst>
              <a:gd name="adj1" fmla="val 26316"/>
              <a:gd name="adj2" fmla="val 35853"/>
              <a:gd name="adj3" fmla="val 16667"/>
              <a:gd name="adj4" fmla="val 7733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FFCC00"/>
                </a:solidFill>
                <a:latin typeface="Cooper Black" pitchFamily="18" charset="0"/>
              </a:rPr>
              <a:t>USIA </a:t>
            </a:r>
          </a:p>
          <a:p>
            <a:pPr algn="ctr" eaLnBrk="0" hangingPunct="0"/>
            <a:r>
              <a:rPr lang="en-US" sz="1600">
                <a:solidFill>
                  <a:srgbClr val="FFCC00"/>
                </a:solidFill>
                <a:latin typeface="Cooper Black" pitchFamily="18" charset="0"/>
              </a:rPr>
              <a:t>REMAJA</a:t>
            </a:r>
          </a:p>
        </p:txBody>
      </p:sp>
      <p:sp>
        <p:nvSpPr>
          <p:cNvPr id="153605" name="WordArt 5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5638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gency FB"/>
              </a:rPr>
              <a:t>Tugas Perkembangan Anak SMA</a:t>
            </a:r>
          </a:p>
        </p:txBody>
      </p:sp>
      <p:sp>
        <p:nvSpPr>
          <p:cNvPr id="153609" name="AutoShape 9"/>
          <p:cNvSpPr>
            <a:spLocks noChangeArrowheads="1"/>
          </p:cNvSpPr>
          <p:nvPr/>
        </p:nvSpPr>
        <p:spPr bwMode="auto">
          <a:xfrm>
            <a:off x="7239000" y="1447800"/>
            <a:ext cx="533400" cy="4191000"/>
          </a:xfrm>
          <a:prstGeom prst="rightArrowCallout">
            <a:avLst>
              <a:gd name="adj1" fmla="val 196429"/>
              <a:gd name="adj2" fmla="val 196429"/>
              <a:gd name="adj3" fmla="val 16667"/>
              <a:gd name="adj4" fmla="val 6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0" name="Oval 10"/>
          <p:cNvSpPr>
            <a:spLocks noChangeArrowheads="1"/>
          </p:cNvSpPr>
          <p:nvPr/>
        </p:nvSpPr>
        <p:spPr bwMode="auto">
          <a:xfrm>
            <a:off x="7874000" y="1066800"/>
            <a:ext cx="990600" cy="518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1" name="WordArt 11"/>
          <p:cNvSpPr>
            <a:spLocks noChangeArrowheads="1" noChangeShapeType="1" noTextEdit="1"/>
          </p:cNvSpPr>
          <p:nvPr/>
        </p:nvSpPr>
        <p:spPr bwMode="auto">
          <a:xfrm rot="5400000">
            <a:off x="6445250" y="3295650"/>
            <a:ext cx="3886200" cy="647700"/>
          </a:xfrm>
          <a:prstGeom prst="rect">
            <a:avLst/>
          </a:prstGeom>
        </p:spPr>
        <p:txBody>
          <a:bodyPr vert="wordArtVert"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gency FB"/>
              </a:rPr>
              <a:t>POTENSI</a:t>
            </a:r>
          </a:p>
        </p:txBody>
      </p: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2971800" y="990600"/>
            <a:ext cx="4191000" cy="50292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>
                <a:solidFill>
                  <a:srgbClr val="0000FF"/>
                </a:solidFill>
              </a:rPr>
              <a:t>Pertumbuhan fisik yang cepat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dan matang,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berjiwa dinamis,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prosfektif,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berwawasan ke depan,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optimis,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Mandiri (ke’aku’an), kreatif,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 kooperatif,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hasrat ingin tahu </a:t>
            </a:r>
            <a:r>
              <a:rPr lang="en-US" sz="2200" i="1">
                <a:solidFill>
                  <a:srgbClr val="0000FF"/>
                </a:solidFill>
              </a:rPr>
              <a:t>(coriousity)</a:t>
            </a:r>
            <a:r>
              <a:rPr lang="en-US" sz="2200">
                <a:solidFill>
                  <a:srgbClr val="0000FF"/>
                </a:solidFill>
              </a:rPr>
              <a:t>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berpenalaran logis, </a:t>
            </a:r>
          </a:p>
          <a:p>
            <a:pPr algn="ctr"/>
            <a:r>
              <a:rPr lang="en-US" sz="2200">
                <a:solidFill>
                  <a:srgbClr val="0000FF"/>
                </a:solidFill>
              </a:rPr>
              <a:t>dan pragmatis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1536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 tmFilter="0, 0; .2, .5; .8, .5; 1, 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000" autoRev="1" fill="hold"/>
                                        <p:tgtEl>
                                          <p:spTgt spid="1536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536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/>
      <p:bldP spid="153604" grpId="0" animBg="1"/>
      <p:bldP spid="153605" grpId="0" animBg="1"/>
      <p:bldP spid="153609" grpId="0" animBg="1"/>
      <p:bldP spid="153610" grpId="0" animBg="1"/>
      <p:bldP spid="153610" grpId="1" animBg="1"/>
      <p:bldP spid="153611" grpId="0" animBg="1"/>
      <p:bldP spid="153611" grpId="1" animBg="1"/>
      <p:bldP spid="1536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Oval 5"/>
          <p:cNvSpPr>
            <a:spLocks noChangeArrowheads="1"/>
          </p:cNvSpPr>
          <p:nvPr/>
        </p:nvSpPr>
        <p:spPr bwMode="auto">
          <a:xfrm>
            <a:off x="2133600" y="1371600"/>
            <a:ext cx="1066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5654" name="Oval 6"/>
          <p:cNvSpPr>
            <a:spLocks noChangeArrowheads="1"/>
          </p:cNvSpPr>
          <p:nvPr/>
        </p:nvSpPr>
        <p:spPr bwMode="auto">
          <a:xfrm>
            <a:off x="2133600" y="4114800"/>
            <a:ext cx="1066800" cy="1600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5655" name="Oval 7"/>
          <p:cNvSpPr>
            <a:spLocks noChangeArrowheads="1"/>
          </p:cNvSpPr>
          <p:nvPr/>
        </p:nvSpPr>
        <p:spPr bwMode="auto">
          <a:xfrm>
            <a:off x="3962400" y="1295400"/>
            <a:ext cx="2286000" cy="1676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Kegiatan organisasi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Ekstra kulikuler</a:t>
            </a:r>
          </a:p>
        </p:txBody>
      </p:sp>
      <p:sp>
        <p:nvSpPr>
          <p:cNvPr id="155656" name="Oval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38600" y="4140200"/>
            <a:ext cx="2286000" cy="1676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Berlin Sans FB" pitchFamily="34" charset="0"/>
              </a:rPr>
              <a:t>Narkoba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Berlin Sans FB" pitchFamily="34" charset="0"/>
              </a:rPr>
              <a:t>Kriminal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Berlin Sans FB" pitchFamily="34" charset="0"/>
              </a:rPr>
              <a:t>DUGEM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Berlin Sans FB" pitchFamily="34" charset="0"/>
              </a:rPr>
              <a:t>Tawuran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Berlin Sans FB" pitchFamily="34" charset="0"/>
              </a:rPr>
              <a:t>dll</a:t>
            </a:r>
          </a:p>
        </p:txBody>
      </p:sp>
      <p:sp>
        <p:nvSpPr>
          <p:cNvPr id="155657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4200" y="1295400"/>
            <a:ext cx="167640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Bauhaus 93" pitchFamily="82" charset="0"/>
              </a:rPr>
              <a:t>Pramuka</a:t>
            </a:r>
          </a:p>
          <a:p>
            <a:pPr algn="ctr"/>
            <a:r>
              <a:rPr lang="en-US" sz="2000">
                <a:latin typeface="Bauhaus 93" pitchFamily="82" charset="0"/>
              </a:rPr>
              <a:t>PMR</a:t>
            </a:r>
          </a:p>
          <a:p>
            <a:pPr algn="ctr"/>
            <a:r>
              <a:rPr lang="en-US" sz="2000">
                <a:latin typeface="Bauhaus 93" pitchFamily="82" charset="0"/>
              </a:rPr>
              <a:t>ROHIS</a:t>
            </a:r>
          </a:p>
          <a:p>
            <a:pPr algn="ctr"/>
            <a:r>
              <a:rPr lang="en-US" sz="2000">
                <a:latin typeface="Bauhaus 93" pitchFamily="82" charset="0"/>
              </a:rPr>
              <a:t>OSIS</a:t>
            </a:r>
          </a:p>
          <a:p>
            <a:pPr algn="ctr"/>
            <a:r>
              <a:rPr lang="en-US" sz="2000">
                <a:latin typeface="Bauhaus 93" pitchFamily="82" charset="0"/>
              </a:rPr>
              <a:t>Kursus</a:t>
            </a:r>
          </a:p>
        </p:txBody>
      </p:sp>
      <p:sp>
        <p:nvSpPr>
          <p:cNvPr id="155658" name="Oval 10"/>
          <p:cNvSpPr>
            <a:spLocks noChangeArrowheads="1"/>
          </p:cNvSpPr>
          <p:nvPr/>
        </p:nvSpPr>
        <p:spPr bwMode="auto">
          <a:xfrm>
            <a:off x="228600" y="914400"/>
            <a:ext cx="990600" cy="5181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59" name="WordArt 11"/>
          <p:cNvSpPr>
            <a:spLocks noChangeArrowheads="1" noChangeShapeType="1" noTextEdit="1"/>
          </p:cNvSpPr>
          <p:nvPr/>
        </p:nvSpPr>
        <p:spPr bwMode="auto">
          <a:xfrm rot="5400000">
            <a:off x="-1225550" y="3143250"/>
            <a:ext cx="3886200" cy="647700"/>
          </a:xfrm>
          <a:prstGeom prst="rect">
            <a:avLst/>
          </a:prstGeom>
        </p:spPr>
        <p:txBody>
          <a:bodyPr vert="wordArtVert"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fontAlgn="auto"/>
            <a:r>
              <a:rPr lang="en-US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gency FB"/>
              </a:rPr>
              <a:t>POTENSI</a:t>
            </a:r>
          </a:p>
        </p:txBody>
      </p:sp>
      <p:sp>
        <p:nvSpPr>
          <p:cNvPr id="155660" name="WordArt 12"/>
          <p:cNvSpPr>
            <a:spLocks noChangeArrowheads="1" noChangeShapeType="1" noTextEdit="1"/>
          </p:cNvSpPr>
          <p:nvPr/>
        </p:nvSpPr>
        <p:spPr bwMode="auto">
          <a:xfrm>
            <a:off x="2363788" y="1752600"/>
            <a:ext cx="60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155662" name="WordArt 14"/>
          <p:cNvSpPr>
            <a:spLocks noChangeArrowheads="1" noChangeShapeType="1" noTextEdit="1"/>
          </p:cNvSpPr>
          <p:nvPr/>
        </p:nvSpPr>
        <p:spPr bwMode="auto">
          <a:xfrm rot="-4999079">
            <a:off x="2546350" y="4525963"/>
            <a:ext cx="227013" cy="776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</a:t>
            </a:r>
          </a:p>
        </p:txBody>
      </p:sp>
      <p:sp>
        <p:nvSpPr>
          <p:cNvPr id="155663" name="AutoShape 15"/>
          <p:cNvSpPr>
            <a:spLocks noChangeArrowheads="1"/>
          </p:cNvSpPr>
          <p:nvPr/>
        </p:nvSpPr>
        <p:spPr bwMode="auto">
          <a:xfrm>
            <a:off x="1295400" y="3048000"/>
            <a:ext cx="2667000" cy="990600"/>
          </a:xfrm>
          <a:prstGeom prst="upDownArrowCallout">
            <a:avLst>
              <a:gd name="adj1" fmla="val 67308"/>
              <a:gd name="adj2" fmla="val 67308"/>
              <a:gd name="adj3" fmla="val 12500"/>
              <a:gd name="adj4" fmla="val 50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Berlin Sans FB" pitchFamily="34" charset="0"/>
              </a:rPr>
              <a:t>SALURAN</a:t>
            </a:r>
          </a:p>
        </p:txBody>
      </p:sp>
      <p:sp>
        <p:nvSpPr>
          <p:cNvPr id="155667" name="AutoShape 19"/>
          <p:cNvSpPr>
            <a:spLocks noChangeArrowheads="1"/>
          </p:cNvSpPr>
          <p:nvPr/>
        </p:nvSpPr>
        <p:spPr bwMode="auto">
          <a:xfrm>
            <a:off x="6273800" y="1879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8" name="AutoShape 20"/>
          <p:cNvSpPr>
            <a:spLocks noChangeArrowheads="1"/>
          </p:cNvSpPr>
          <p:nvPr/>
        </p:nvSpPr>
        <p:spPr bwMode="auto">
          <a:xfrm>
            <a:off x="2438400" y="5715000"/>
            <a:ext cx="2362200" cy="457200"/>
          </a:xfrm>
          <a:prstGeom prst="curvedUpArrow">
            <a:avLst>
              <a:gd name="adj1" fmla="val 103333"/>
              <a:gd name="adj2" fmla="val 206667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669" name="AutoShape 21"/>
          <p:cNvSpPr>
            <a:spLocks noChangeArrowheads="1"/>
          </p:cNvSpPr>
          <p:nvPr/>
        </p:nvSpPr>
        <p:spPr bwMode="auto">
          <a:xfrm>
            <a:off x="2514600" y="762000"/>
            <a:ext cx="2514600" cy="457200"/>
          </a:xfrm>
          <a:prstGeom prst="curvedDownArrow">
            <a:avLst>
              <a:gd name="adj1" fmla="val 110000"/>
              <a:gd name="adj2" fmla="val 220000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673" name="Group 25"/>
          <p:cNvGrpSpPr>
            <a:grpSpLocks/>
          </p:cNvGrpSpPr>
          <p:nvPr/>
        </p:nvGrpSpPr>
        <p:grpSpPr bwMode="auto">
          <a:xfrm>
            <a:off x="1295400" y="381000"/>
            <a:ext cx="2743200" cy="6096000"/>
            <a:chOff x="816" y="240"/>
            <a:chExt cx="1728" cy="3840"/>
          </a:xfrm>
        </p:grpSpPr>
        <p:sp>
          <p:nvSpPr>
            <p:cNvPr id="155670" name="Oval 2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16" y="240"/>
              <a:ext cx="1728" cy="384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71" name="WordArt 23"/>
            <p:cNvSpPr>
              <a:spLocks noChangeArrowheads="1" noChangeShapeType="1" noTextEdit="1"/>
            </p:cNvSpPr>
            <p:nvPr/>
          </p:nvSpPr>
          <p:spPr bwMode="auto">
            <a:xfrm rot="5400000">
              <a:off x="288" y="1824"/>
              <a:ext cx="2784" cy="672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Lucida Handwriting"/>
                </a:rPr>
                <a:t>LINGKUNGAN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5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155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nimBg="1"/>
      <p:bldP spid="155654" grpId="0" animBg="1"/>
      <p:bldP spid="155655" grpId="0" animBg="1"/>
      <p:bldP spid="155656" grpId="0" animBg="1"/>
      <p:bldP spid="155657" grpId="0" animBg="1"/>
      <p:bldP spid="155660" grpId="0" animBg="1"/>
      <p:bldP spid="155662" grpId="0" animBg="1"/>
      <p:bldP spid="155663" grpId="0" animBg="1"/>
      <p:bldP spid="155667" grpId="0" animBg="1"/>
      <p:bldP spid="155668" grpId="0" animBg="1"/>
      <p:bldP spid="1556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7" name="Rectangl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2036" name="Picture 4" descr="sekola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2625725"/>
            <a:ext cx="1828800" cy="1376855"/>
          </a:xfrm>
          <a:prstGeom prst="rect">
            <a:avLst/>
          </a:prstGeom>
          <a:noFill/>
        </p:spPr>
      </p:pic>
      <p:sp>
        <p:nvSpPr>
          <p:cNvPr id="172037" name="Oval 5"/>
          <p:cNvSpPr>
            <a:spLocks noChangeArrowheads="1"/>
          </p:cNvSpPr>
          <p:nvPr/>
        </p:nvSpPr>
        <p:spPr bwMode="auto">
          <a:xfrm>
            <a:off x="3581400" y="4495800"/>
            <a:ext cx="2057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SEKOLAH</a:t>
            </a:r>
          </a:p>
        </p:txBody>
      </p:sp>
      <p:pic>
        <p:nvPicPr>
          <p:cNvPr id="17203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827088"/>
            <a:ext cx="1536582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204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82204" y="4572000"/>
            <a:ext cx="8863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204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4953000"/>
            <a:ext cx="8858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2048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7000" y="609600"/>
            <a:ext cx="809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6858000" y="17526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Perkembangan ICT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6994525" y="4075113"/>
            <a:ext cx="167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Narkoba/miras</a:t>
            </a:r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762000" y="567531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DUGEM</a:t>
            </a: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838200" y="19812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Super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 animBg="1"/>
      <p:bldP spid="172050" grpId="0"/>
      <p:bldP spid="172051" grpId="0"/>
      <p:bldP spid="172053" grpId="0"/>
      <p:bldP spid="172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81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228600"/>
            <a:ext cx="14478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80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5105400"/>
            <a:ext cx="15240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6172200" y="3200400"/>
            <a:ext cx="2971800" cy="838200"/>
          </a:xfrm>
          <a:prstGeom prst="cloudCallout">
            <a:avLst>
              <a:gd name="adj1" fmla="val -34778"/>
              <a:gd name="adj2" fmla="val 60986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olidFill>
                  <a:srgbClr val="000066"/>
                </a:solidFill>
              </a:rPr>
              <a:t>JOGET TERUS!!!</a:t>
            </a:r>
            <a:endParaRPr lang="en-US"/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457200" y="228600"/>
            <a:ext cx="7543800" cy="5410200"/>
          </a:xfrm>
          <a:prstGeom prst="star5">
            <a:avLst/>
          </a:prstGeom>
          <a:solidFill>
            <a:srgbClr val="000066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2514600" y="2362200"/>
            <a:ext cx="3429000" cy="1524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oper Black" pitchFamily="18" charset="0"/>
              </a:rPr>
              <a:t>Sebagian …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ooper Black" pitchFamily="18" charset="0"/>
              </a:rPr>
              <a:t>siswa kini!!!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228600" y="304800"/>
            <a:ext cx="1981200" cy="609600"/>
          </a:xfrm>
          <a:prstGeom prst="flowChartDocumen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NARKOBA…%?</a:t>
            </a:r>
          </a:p>
        </p:txBody>
      </p:sp>
      <p:pic>
        <p:nvPicPr>
          <p:cNvPr id="139272" name="Picture 8" descr="Image Preview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819400"/>
            <a:ext cx="1924050" cy="1393825"/>
          </a:xfrm>
          <a:prstGeom prst="rect">
            <a:avLst/>
          </a:prstGeom>
          <a:noFill/>
        </p:spPr>
      </p:pic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0" y="4216400"/>
            <a:ext cx="1905000" cy="685800"/>
          </a:xfrm>
          <a:prstGeom prst="flowChartPunchedCard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KRIMINALITAS</a:t>
            </a: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 rot="10800000">
            <a:off x="5562600" y="1066800"/>
            <a:ext cx="1890713" cy="933450"/>
          </a:xfrm>
          <a:prstGeom prst="wedgeEllipseCallout">
            <a:avLst>
              <a:gd name="adj1" fmla="val -47065"/>
              <a:gd name="adj2" fmla="val 658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Berlin Sans FB Demi" pitchFamily="34" charset="0"/>
              </a:rPr>
              <a:t>Bingung Coy !!!</a:t>
            </a:r>
          </a:p>
        </p:txBody>
      </p:sp>
      <p:sp>
        <p:nvSpPr>
          <p:cNvPr id="139277" name="AutoShape 13"/>
          <p:cNvSpPr>
            <a:spLocks noChangeArrowheads="1"/>
          </p:cNvSpPr>
          <p:nvPr/>
        </p:nvSpPr>
        <p:spPr bwMode="auto">
          <a:xfrm>
            <a:off x="2743200" y="6324600"/>
            <a:ext cx="2667000" cy="3810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66"/>
                </a:solidFill>
              </a:rPr>
              <a:t>KUHAJAR KAU !!!</a:t>
            </a:r>
          </a:p>
        </p:txBody>
      </p:sp>
      <p:pic>
        <p:nvPicPr>
          <p:cNvPr id="139279" name="Ayla 2002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  <p:pic>
        <p:nvPicPr>
          <p:cNvPr id="139282" name="Picture 1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9200" y="914400"/>
            <a:ext cx="10572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9283" name="FILM GAUL 3.MPG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7239000" y="4613564"/>
            <a:ext cx="1295400" cy="1059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3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146151" fill="hold"/>
                                        <p:tgtEl>
                                          <p:spTgt spid="1392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9279"/>
                </p:tgtEl>
              </p:cMediaNode>
            </p:audio>
            <p:vide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9283"/>
                </p:tgtEl>
              </p:cMediaNode>
            </p:video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9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5" dur="1" fill="hold"/>
                                        <p:tgtEl>
                                          <p:spTgt spid="1392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83"/>
                  </p:tgtEl>
                </p:cond>
              </p:nextCondLst>
            </p:seq>
          </p:childTnLst>
        </p:cTn>
      </p:par>
    </p:tnLst>
    <p:bldLst>
      <p:bldP spid="139267" grpId="0" animBg="1"/>
      <p:bldP spid="139268" grpId="0" animBg="1"/>
      <p:bldP spid="139269" grpId="0" animBg="1"/>
      <p:bldP spid="139271" grpId="0" animBg="1"/>
      <p:bldP spid="139273" grpId="0" animBg="1"/>
      <p:bldP spid="139275" grpId="0" animBg="1"/>
      <p:bldP spid="1392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5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2" name="AutoShape 2"/>
          <p:cNvSpPr>
            <a:spLocks noChangeArrowheads="1"/>
          </p:cNvSpPr>
          <p:nvPr/>
        </p:nvSpPr>
        <p:spPr bwMode="auto">
          <a:xfrm>
            <a:off x="228600" y="5181600"/>
            <a:ext cx="9296400" cy="1676400"/>
          </a:xfrm>
          <a:prstGeom prst="irregularSeal1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1676400" y="990600"/>
            <a:ext cx="5486400" cy="3581400"/>
          </a:xfrm>
          <a:custGeom>
            <a:avLst/>
            <a:gdLst>
              <a:gd name="G0" fmla="+- 8150 0 0"/>
              <a:gd name="G1" fmla="+- 8150 0 0"/>
              <a:gd name="G2" fmla="+- 5974 0 0"/>
              <a:gd name="G3" fmla="+- 21600 0 8150"/>
              <a:gd name="G4" fmla="+- 21600 0 815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7344 h 21600"/>
              <a:gd name="T4" fmla="*/ 10800 w 21600"/>
              <a:gd name="T5" fmla="*/ 21600 h 21600"/>
              <a:gd name="T6" fmla="*/ 21600 w 21600"/>
              <a:gd name="T7" fmla="*/ 1734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150" y="5974"/>
                </a:lnTo>
                <a:lnTo>
                  <a:pt x="8150" y="5974"/>
                </a:lnTo>
                <a:lnTo>
                  <a:pt x="8150" y="13088"/>
                </a:lnTo>
                <a:lnTo>
                  <a:pt x="3720" y="13088"/>
                </a:lnTo>
                <a:lnTo>
                  <a:pt x="3720" y="13088"/>
                </a:lnTo>
                <a:lnTo>
                  <a:pt x="0" y="17344"/>
                </a:lnTo>
                <a:lnTo>
                  <a:pt x="3720" y="21600"/>
                </a:lnTo>
                <a:lnTo>
                  <a:pt x="3720" y="21600"/>
                </a:lnTo>
                <a:lnTo>
                  <a:pt x="17880" y="21600"/>
                </a:lnTo>
                <a:lnTo>
                  <a:pt x="17880" y="21600"/>
                </a:lnTo>
                <a:lnTo>
                  <a:pt x="21600" y="17344"/>
                </a:lnTo>
                <a:lnTo>
                  <a:pt x="17880" y="13088"/>
                </a:lnTo>
                <a:lnTo>
                  <a:pt x="17880" y="13088"/>
                </a:lnTo>
                <a:lnTo>
                  <a:pt x="13450" y="13088"/>
                </a:lnTo>
                <a:lnTo>
                  <a:pt x="13450" y="5974"/>
                </a:lnTo>
                <a:lnTo>
                  <a:pt x="13450" y="5974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1828800" y="3276600"/>
            <a:ext cx="5257800" cy="1143000"/>
          </a:xfrm>
          <a:prstGeom prst="flowChartPrepar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Lahirnya Siswa </a:t>
            </a:r>
          </a:p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yang bermental “asal”</a:t>
            </a:r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228600" y="2438400"/>
            <a:ext cx="2133600" cy="7620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2092325" y="381000"/>
            <a:ext cx="2438400" cy="787400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</a:endParaRPr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477000" y="2514600"/>
            <a:ext cx="2438400" cy="7620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</a:endParaRPr>
          </a:p>
        </p:txBody>
      </p:sp>
      <p:sp>
        <p:nvSpPr>
          <p:cNvPr id="143368" name="AutoShape 8"/>
          <p:cNvSpPr>
            <a:spLocks noChangeArrowheads="1"/>
          </p:cNvSpPr>
          <p:nvPr/>
        </p:nvSpPr>
        <p:spPr bwMode="auto">
          <a:xfrm>
            <a:off x="2654300" y="4610100"/>
            <a:ext cx="3546475" cy="762000"/>
          </a:xfrm>
          <a:prstGeom prst="downArrowCallout">
            <a:avLst>
              <a:gd name="adj1" fmla="val 116354"/>
              <a:gd name="adj2" fmla="val 116354"/>
              <a:gd name="adj3" fmla="val 16667"/>
              <a:gd name="adj4" fmla="val 66667"/>
            </a:avLst>
          </a:prstGeom>
          <a:solidFill>
            <a:srgbClr val="FF9900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9" name="WordArt 9"/>
          <p:cNvSpPr>
            <a:spLocks noChangeArrowheads="1" noChangeShapeType="1" noTextEdit="1"/>
          </p:cNvSpPr>
          <p:nvPr/>
        </p:nvSpPr>
        <p:spPr bwMode="auto">
          <a:xfrm>
            <a:off x="1981200" y="5715000"/>
            <a:ext cx="525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Siswa Kehilangan Potensinya</a:t>
            </a:r>
          </a:p>
        </p:txBody>
      </p:sp>
      <p:sp>
        <p:nvSpPr>
          <p:cNvPr id="143370" name="WordArt 10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1600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HIDONISME</a:t>
            </a:r>
          </a:p>
        </p:txBody>
      </p:sp>
      <p:sp>
        <p:nvSpPr>
          <p:cNvPr id="143371" name="WordArt 11"/>
          <p:cNvSpPr>
            <a:spLocks noChangeArrowheads="1" noChangeShapeType="1" noTextEdit="1"/>
          </p:cNvSpPr>
          <p:nvPr/>
        </p:nvSpPr>
        <p:spPr bwMode="auto">
          <a:xfrm>
            <a:off x="2320925" y="635000"/>
            <a:ext cx="1905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PERMISSIVISME</a:t>
            </a:r>
          </a:p>
        </p:txBody>
      </p:sp>
      <p:sp>
        <p:nvSpPr>
          <p:cNvPr id="143372" name="WordArt 12"/>
          <p:cNvSpPr>
            <a:spLocks noChangeArrowheads="1" noChangeShapeType="1" noTextEdit="1"/>
          </p:cNvSpPr>
          <p:nvPr/>
        </p:nvSpPr>
        <p:spPr bwMode="auto">
          <a:xfrm>
            <a:off x="6781800" y="2743200"/>
            <a:ext cx="18764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PRAGMATISME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animBg="1"/>
      <p:bldP spid="143364" grpId="0" animBg="1"/>
      <p:bldP spid="143365" grpId="0" animBg="1"/>
      <p:bldP spid="143366" grpId="0" animBg="1"/>
      <p:bldP spid="143367" grpId="0" animBg="1"/>
      <p:bldP spid="143368" grpId="0" animBg="1"/>
      <p:bldP spid="143369" grpId="0" animBg="1"/>
      <p:bldP spid="143370" grpId="0" animBg="1"/>
      <p:bldP spid="143371" grpId="0" animBg="1"/>
      <p:bldP spid="1433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9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5173" name="Picture 5" descr="is?3MNWDux0cSjAwU5et0t2O7KHHfOQj56nkhXHlAGhiJ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0"/>
            <a:ext cx="1828800" cy="1530350"/>
          </a:xfrm>
          <a:prstGeom prst="rect">
            <a:avLst/>
          </a:prstGeom>
          <a:noFill/>
        </p:spPr>
      </p:pic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2209800" y="1524000"/>
            <a:ext cx="4572000" cy="3505200"/>
          </a:xfrm>
          <a:custGeom>
            <a:avLst/>
            <a:gdLst>
              <a:gd name="G0" fmla="+- 6480 0 0"/>
              <a:gd name="G1" fmla="+- 8070 0 0"/>
              <a:gd name="G2" fmla="+- 5889 0 0"/>
              <a:gd name="G3" fmla="+- 21600 0 6480"/>
              <a:gd name="G4" fmla="+- 21600 0 807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9329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5889"/>
                </a:lnTo>
                <a:lnTo>
                  <a:pt x="8070" y="5889"/>
                </a:lnTo>
                <a:lnTo>
                  <a:pt x="8070" y="11529"/>
                </a:lnTo>
                <a:lnTo>
                  <a:pt x="4122" y="11529"/>
                </a:lnTo>
                <a:lnTo>
                  <a:pt x="4122" y="9257"/>
                </a:lnTo>
                <a:lnTo>
                  <a:pt x="0" y="15429"/>
                </a:lnTo>
                <a:lnTo>
                  <a:pt x="4122" y="21600"/>
                </a:lnTo>
                <a:lnTo>
                  <a:pt x="4122" y="19329"/>
                </a:lnTo>
                <a:lnTo>
                  <a:pt x="17478" y="19329"/>
                </a:lnTo>
                <a:lnTo>
                  <a:pt x="17478" y="21600"/>
                </a:lnTo>
                <a:lnTo>
                  <a:pt x="21600" y="15429"/>
                </a:lnTo>
                <a:lnTo>
                  <a:pt x="17478" y="9257"/>
                </a:lnTo>
                <a:lnTo>
                  <a:pt x="17478" y="11529"/>
                </a:lnTo>
                <a:lnTo>
                  <a:pt x="13530" y="11529"/>
                </a:lnTo>
                <a:lnTo>
                  <a:pt x="13530" y="5889"/>
                </a:lnTo>
                <a:lnTo>
                  <a:pt x="15120" y="5889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2971800" y="34290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Impact" pitchFamily="34" charset="0"/>
              </a:rPr>
              <a:t>PELAJAR “Jaguar”</a:t>
            </a:r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3048000" y="228600"/>
            <a:ext cx="2514600" cy="13716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FF00"/>
                </a:solidFill>
              </a:rPr>
              <a:t>Agent of Change</a:t>
            </a:r>
          </a:p>
          <a:p>
            <a:pPr algn="ctr" eaLnBrk="0" hangingPunct="0"/>
            <a:r>
              <a:rPr lang="en-US" sz="1200">
                <a:solidFill>
                  <a:srgbClr val="FFFF00"/>
                </a:solidFill>
              </a:rPr>
              <a:t>(agen perubahan)</a:t>
            </a:r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228600" y="4724400"/>
            <a:ext cx="2362200" cy="1371600"/>
          </a:xfrm>
          <a:prstGeom prst="ellipse">
            <a:avLst/>
          </a:prstGeom>
          <a:gradFill rotWithShape="1">
            <a:gsLst>
              <a:gs pos="0">
                <a:srgbClr val="4D0808"/>
              </a:gs>
              <a:gs pos="15000">
                <a:srgbClr val="FF0300"/>
              </a:gs>
              <a:gs pos="27500">
                <a:srgbClr val="FF7A00"/>
              </a:gs>
              <a:gs pos="50000">
                <a:srgbClr val="FFF200"/>
              </a:gs>
              <a:gs pos="72500">
                <a:srgbClr val="FF7A00"/>
              </a:gs>
              <a:gs pos="85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800">
                <a:solidFill>
                  <a:schemeClr val="bg1"/>
                </a:solidFill>
              </a:rPr>
              <a:t>Iron Stock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1400">
                <a:solidFill>
                  <a:schemeClr val="bg1"/>
                </a:solidFill>
              </a:rPr>
              <a:t>(cadangan masa depan)</a:t>
            </a:r>
          </a:p>
        </p:txBody>
      </p:sp>
      <p:pic>
        <p:nvPicPr>
          <p:cNvPr id="135192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3429000"/>
            <a:ext cx="2438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6629400" y="4800600"/>
            <a:ext cx="2362200" cy="1371600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FFFF00"/>
                </a:solidFill>
              </a:rPr>
              <a:t>Moral Force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1200">
                <a:solidFill>
                  <a:srgbClr val="FFFF00"/>
                </a:solidFill>
              </a:rPr>
              <a:t>(contoh yang baik)</a:t>
            </a:r>
          </a:p>
        </p:txBody>
      </p:sp>
      <p:pic>
        <p:nvPicPr>
          <p:cNvPr id="135193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972175"/>
            <a:ext cx="1143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194" name="WordArt 26"/>
          <p:cNvSpPr>
            <a:spLocks noChangeArrowheads="1" noChangeShapeType="1" noTextEdit="1"/>
          </p:cNvSpPr>
          <p:nvPr/>
        </p:nvSpPr>
        <p:spPr bwMode="auto">
          <a:xfrm>
            <a:off x="2514600" y="5181600"/>
            <a:ext cx="419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GENERASI TANGGUH!!!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3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5" grpId="0" animBg="1"/>
      <p:bldP spid="135175" grpId="1" animBg="1"/>
      <p:bldP spid="135178" grpId="0" animBg="1"/>
      <p:bldP spid="135178" grpId="1" animBg="1"/>
      <p:bldP spid="135179" grpId="0" animBg="1"/>
      <p:bldP spid="135179" grpId="1" animBg="1"/>
      <p:bldP spid="135182" grpId="0" animBg="1"/>
      <p:bldP spid="135182" grpId="1" animBg="1"/>
      <p:bldP spid="1351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2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3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4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5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6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196</Words>
  <Application>Microsoft Office PowerPoint</Application>
  <PresentationFormat>On-screen Show (4:3)</PresentationFormat>
  <Paragraphs>94</Paragraphs>
  <Slides>11</Slides>
  <Notes>11</Notes>
  <HiddenSlides>0</HiddenSlides>
  <MMClips>3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Fireworks</vt:lpstr>
      <vt:lpstr>Slide 1</vt:lpstr>
      <vt:lpstr>HDI: 107 dr 147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DENNY</dc:creator>
  <cp:lastModifiedBy>Deni</cp:lastModifiedBy>
  <cp:revision>20</cp:revision>
  <dcterms:created xsi:type="dcterms:W3CDTF">2008-07-23T09:56:45Z</dcterms:created>
  <dcterms:modified xsi:type="dcterms:W3CDTF">2011-06-12T13:43:57Z</dcterms:modified>
</cp:coreProperties>
</file>