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5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9900"/>
    <a:srgbClr val="FFFF00"/>
    <a:srgbClr val="99FF99"/>
    <a:srgbClr val="99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04DF69-478D-43BE-B292-2A82F4C966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951939-612E-445E-A0B7-DE9FF7E668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51939-612E-445E-A0B7-DE9FF7E668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1C3CC-E68A-44F8-8406-EFC14865FA67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602CF-4789-4DF6-A0AD-F43897F52B7D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51939-612E-445E-A0B7-DE9FF7E668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51939-612E-445E-A0B7-DE9FF7E668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51939-612E-445E-A0B7-DE9FF7E668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F95A4-927E-43DA-88CA-0DBC0746E5F1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22B73-5781-44E4-ABDE-72EFB212C13B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A6ACB-66C0-4252-92D5-41ED14F09B46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A60F8-C680-4F57-9729-06079999381B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20F3D-D147-45F5-B5E3-4C5EC43341F9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CE8A8-8689-41F0-A83A-2581B1F71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0EADE-9BFC-4973-85AB-8B2B319A3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C6C0B-938A-4C4A-822D-450115538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5F7C62-A308-42CE-8439-EEBF3985EC4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E73AC-8F25-43C3-A014-CD7EB38EA9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8B7C0-D36F-4302-A89E-362D9B47A1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ABA23-1FE2-42C1-93A4-636690187F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C9EBE-78B7-4CFD-9F33-95D31B7DE4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2778-E257-4ED6-8181-8553FE2340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5F587-C31C-4A8D-91A1-E5D1D94A90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AD532-9E0E-40A8-AB98-C4050BB7F8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BB183-BF7A-41E3-9761-57346915C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5962D-B7FD-4CFC-AC1B-45ECCADA5F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3FE-0A52-4FF8-AD72-2D7E0B8B81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FC1B-11FA-4BC9-A9E0-2FB084A6DB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FA68EA-76E4-4E72-B445-C16BF85117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7964F-C08A-4C6B-A88F-D3E89C5998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08E39-C1D6-47AF-B7ED-2D4E1FE065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2C944-53D3-45D4-8D85-E26754339B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0F77F-F4EC-4700-8ED0-1A6A98B0F2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62B71-D1C6-4E3B-A734-9EF559FB5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175F1-9AF9-4927-8CE0-14ACA7B60C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86D2-7882-4A76-A6C1-337F41FB4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1F23-35DD-4D41-BF2E-545911FE68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F1278-0E10-4742-B9E1-D876F0B17F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04348-C715-482E-BDCD-F1D3B2AF84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01EE-A1AE-4122-A221-6980BFCCE6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11D47-154D-4DF2-90FF-7598479C6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4FB9B-57C7-4591-8074-14E69A909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5E051-085F-4616-9A8E-0D25D616E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E4D0A-B2DF-4216-8937-5EE0EB9B3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2DF7F-1CAD-4D58-8096-E7F7BDEF4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BA53C-B737-4498-82E5-115EF6E60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D85AE0-1EB2-4CC8-B6ED-5F17948D53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B4D9D47-6170-4A65-8C40-C08F0A93CF9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9C7F56A-4F8A-4B83-85C2-93B4ED12FE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267200"/>
            <a:ext cx="2971800" cy="609600"/>
          </a:xfrm>
        </p:spPr>
        <p:txBody>
          <a:bodyPr/>
          <a:lstStyle/>
          <a:p>
            <a:pPr algn="l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Deni Hardianto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86000" y="3048000"/>
            <a:ext cx="4800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erlin Sans FB Demi"/>
              </a:rPr>
              <a:t>KEMERDEKAAN BERPIKIR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334000" y="6172200"/>
            <a:ext cx="38100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Softskills Leadership 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114800" y="2438400"/>
            <a:ext cx="2971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gency FB"/>
              </a:rPr>
              <a:t>Thinking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  <p:bldP spid="2053" grpId="0" animBg="1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153400" cy="609600"/>
          </a:xfrm>
        </p:spPr>
        <p:txBody>
          <a:bodyPr anchor="ctr"/>
          <a:lstStyle/>
          <a:p>
            <a:r>
              <a:rPr lang="en-US" sz="2800">
                <a:latin typeface="CartoonDemiBold" pitchFamily="2" charset="0"/>
              </a:rPr>
              <a:t>PENGHALANG BERPIKIR KREATIF</a:t>
            </a:r>
          </a:p>
        </p:txBody>
      </p:sp>
      <p:sp>
        <p:nvSpPr>
          <p:cNvPr id="61443" name="Rectangle 5"/>
          <p:cNvSpPr>
            <a:spLocks noChangeArrowheads="1"/>
          </p:cNvSpPr>
          <p:nvPr/>
        </p:nvSpPr>
        <p:spPr bwMode="auto">
          <a:xfrm>
            <a:off x="4267200" y="3540125"/>
            <a:ext cx="40386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539750">
              <a:spcBef>
                <a:spcPct val="20000"/>
              </a:spcBef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>
                <a:cs typeface="Arial" charset="0"/>
              </a:rPr>
              <a:t>Tidak mau mengubah sudut pandang,</a:t>
            </a:r>
          </a:p>
          <a:p>
            <a:pPr marL="539750" indent="-539750">
              <a:spcBef>
                <a:spcPct val="20000"/>
              </a:spcBef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>
                <a:cs typeface="Arial" charset="0"/>
              </a:rPr>
              <a:t>Enggan menerima perubahan,</a:t>
            </a:r>
          </a:p>
          <a:p>
            <a:pPr marL="539750" indent="-539750">
              <a:spcBef>
                <a:spcPct val="20000"/>
              </a:spcBef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>
                <a:cs typeface="Arial" charset="0"/>
              </a:rPr>
              <a:t>Merasa tidak berdaya,</a:t>
            </a:r>
          </a:p>
          <a:p>
            <a:pPr marL="539750" indent="-539750">
              <a:spcBef>
                <a:spcPct val="20000"/>
              </a:spcBef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>
                <a:cs typeface="Arial" charset="0"/>
              </a:rPr>
              <a:t>Takut ditertawakan.</a:t>
            </a:r>
          </a:p>
        </p:txBody>
      </p:sp>
      <p:pic>
        <p:nvPicPr>
          <p:cNvPr id="61445" name="Picture 5" descr="EW18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409700"/>
            <a:ext cx="2887663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772400" cy="914400"/>
          </a:xfrm>
        </p:spPr>
        <p:txBody>
          <a:bodyPr anchor="ctr"/>
          <a:lstStyle/>
          <a:p>
            <a:r>
              <a:rPr lang="en-US" b="1">
                <a:latin typeface="CartoonDemiBold" pitchFamily="2" charset="0"/>
              </a:rPr>
              <a:t>REFLEKSI &amp; LATIHAN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143000"/>
            <a:ext cx="7696200" cy="4953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id-ID" sz="2300" b="1">
                <a:latin typeface="Arial Narrow" pitchFamily="34" charset="0"/>
              </a:rPr>
              <a:t>Ketika menghadapi masalah, pernahkah Anda memikirkan solusi di luar standar namun tidak berani mengungkapkan/melakukannya? Mengapa ? </a:t>
            </a:r>
          </a:p>
          <a:p>
            <a:pPr>
              <a:spcBef>
                <a:spcPts val="600"/>
              </a:spcBef>
            </a:pPr>
            <a:r>
              <a:rPr lang="id-ID" sz="2300" b="1">
                <a:latin typeface="Arial Narrow" pitchFamily="34" charset="0"/>
              </a:rPr>
              <a:t>Berlatihlah brainstorming utk memikirkan kegunaan benda</a:t>
            </a:r>
            <a:r>
              <a:rPr lang="id-ID" sz="2300" b="1" u="sng" baseline="30000">
                <a:latin typeface="Arial Narrow" pitchFamily="34" charset="0"/>
              </a:rPr>
              <a:t>2</a:t>
            </a:r>
            <a:r>
              <a:rPr lang="id-ID" sz="2300" b="1">
                <a:latin typeface="Arial Narrow" pitchFamily="34" charset="0"/>
              </a:rPr>
              <a:t> berikut kecuali fungsi aslinya. Temukan 10 kegunaan dalam masing</a:t>
            </a:r>
            <a:r>
              <a:rPr lang="id-ID" sz="2300" b="1" u="sng" baseline="30000">
                <a:latin typeface="Arial Narrow" pitchFamily="34" charset="0"/>
              </a:rPr>
              <a:t>2</a:t>
            </a:r>
            <a:r>
              <a:rPr lang="id-ID" sz="2300" b="1">
                <a:latin typeface="Arial Narrow" pitchFamily="34" charset="0"/>
              </a:rPr>
              <a:t> 1 menit dari : Botol air, kipas bambu, sumpit, sedotan, kartu ATM, uang logam</a:t>
            </a:r>
          </a:p>
          <a:p>
            <a:pPr>
              <a:spcBef>
                <a:spcPts val="600"/>
              </a:spcBef>
            </a:pPr>
            <a:r>
              <a:rPr lang="id-ID" sz="2300" b="1">
                <a:latin typeface="Arial Narrow" pitchFamily="34" charset="0"/>
              </a:rPr>
              <a:t>Perhatikan kondisi sekitar, adakah proses yg sebenarnya dapat diperbaiki? Misal pengurusan KTP, dll. </a:t>
            </a:r>
          </a:p>
          <a:p>
            <a:pPr>
              <a:spcBef>
                <a:spcPts val="600"/>
              </a:spcBef>
            </a:pPr>
            <a:r>
              <a:rPr lang="id-ID" sz="2300" b="1">
                <a:latin typeface="Arial Narrow" pitchFamily="34" charset="0"/>
              </a:rPr>
              <a:t>Ketika menghadapi masalah, cobalah mencari beberapa alternatif solusi walau terdengar konyol sekalipun. </a:t>
            </a:r>
          </a:p>
          <a:p>
            <a:pPr>
              <a:spcBef>
                <a:spcPts val="600"/>
              </a:spcBef>
            </a:pPr>
            <a:r>
              <a:rPr lang="id-ID" sz="2300" b="1">
                <a:latin typeface="Arial Narrow" pitchFamily="34" charset="0"/>
              </a:rPr>
              <a:t>Keluarlah dari zona nyaman Anda &amp; coba hal-hal baru!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id-ID" sz="2300" b="1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0" y="2057400"/>
            <a:ext cx="3200400" cy="2209800"/>
          </a:xfrm>
          <a:prstGeom prst="ellipse">
            <a:avLst/>
          </a:prstGeom>
          <a:solidFill>
            <a:srgbClr val="080808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5334000" y="2971800"/>
            <a:ext cx="3352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4127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KEPEMIMPINAN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28600" y="2743200"/>
            <a:ext cx="274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4127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THINKING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263900" y="3187700"/>
            <a:ext cx="191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5800" y="457200"/>
            <a:ext cx="7239000" cy="1004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Berpikir tanpa tindakan bagaikan orang lumpuh.</a:t>
            </a:r>
          </a:p>
          <a:p>
            <a:pPr>
              <a:spcBef>
                <a:spcPct val="50000"/>
              </a:spcBef>
            </a:pPr>
            <a:r>
              <a:rPr lang="en-US" sz="2400"/>
              <a:t>Bertindak tanpa pikiran bagaikan orang buta.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3200400" y="1676400"/>
            <a:ext cx="3733800" cy="2133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7620000" y="838200"/>
            <a:ext cx="685800" cy="396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685800" y="2362200"/>
            <a:ext cx="1752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Seorang</a:t>
            </a:r>
          </a:p>
          <a:p>
            <a:r>
              <a:rPr lang="en-US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Pemimpin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352800" y="2270125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80808"/>
                </a:solidFill>
              </a:rPr>
              <a:t>BAGAIMANA DIA BERPIKIR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05200" y="2895600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80808"/>
                </a:solidFill>
              </a:rPr>
              <a:t>APA YANG DIPIKIRKAN</a:t>
            </a:r>
          </a:p>
        </p:txBody>
      </p:sp>
      <p:pic>
        <p:nvPicPr>
          <p:cNvPr id="5135" name="Picture 2" descr="D:\EKSPRESIF\DISCO0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81000" y="4114800"/>
            <a:ext cx="10953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1371600" y="3429000"/>
            <a:ext cx="1447800" cy="1066800"/>
          </a:xfrm>
          <a:prstGeom prst="wedgeEllipseCallout">
            <a:avLst>
              <a:gd name="adj1" fmla="val -57894"/>
              <a:gd name="adj2" fmla="val 6711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200">
                <a:solidFill>
                  <a:srgbClr val="080808"/>
                </a:solidFill>
              </a:rPr>
              <a:t>Keputusan</a:t>
            </a:r>
          </a:p>
          <a:p>
            <a:pPr algn="ctr"/>
            <a:r>
              <a:rPr lang="en-US" sz="1200">
                <a:solidFill>
                  <a:srgbClr val="080808"/>
                </a:solidFill>
              </a:rPr>
              <a:t>Pemimpin</a:t>
            </a:r>
          </a:p>
          <a:p>
            <a:pPr algn="ctr"/>
            <a:r>
              <a:rPr lang="en-US" sz="1200">
                <a:solidFill>
                  <a:srgbClr val="080808"/>
                </a:solidFill>
              </a:rPr>
              <a:t>Sangat dipengaruhi…</a:t>
            </a: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2552700" y="2438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 rot="5400000">
            <a:off x="6210300" y="2628900"/>
            <a:ext cx="35052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KEPUTUSAN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6934200" y="24257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276600" y="4064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Lingkungan; Teman, budaya, kebiasaan &amp; ideologi 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810000" y="4570413"/>
            <a:ext cx="2514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Pengalaman, Informasi, Wawasan &amp; Kompetensi </a:t>
            </a:r>
          </a:p>
        </p:txBody>
      </p:sp>
      <p:cxnSp>
        <p:nvCxnSpPr>
          <p:cNvPr id="5146" name="AutoShape 26"/>
          <p:cNvCxnSpPr>
            <a:cxnSpLocks noChangeShapeType="1"/>
            <a:stCxn id="5139" idx="4"/>
            <a:endCxn id="5145" idx="0"/>
          </p:cNvCxnSpPr>
          <p:nvPr/>
        </p:nvCxnSpPr>
        <p:spPr bwMode="auto">
          <a:xfrm>
            <a:off x="5067300" y="3810000"/>
            <a:ext cx="0" cy="760413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147" name="AutoShape 27"/>
          <p:cNvCxnSpPr>
            <a:cxnSpLocks noChangeShapeType="1"/>
            <a:stCxn id="5144" idx="2"/>
            <a:endCxn id="5139" idx="0"/>
          </p:cNvCxnSpPr>
          <p:nvPr/>
        </p:nvCxnSpPr>
        <p:spPr bwMode="auto">
          <a:xfrm>
            <a:off x="5067300" y="1047750"/>
            <a:ext cx="0" cy="62865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1600200" y="533400"/>
            <a:ext cx="2514600" cy="762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5867400" y="838200"/>
            <a:ext cx="2286000" cy="1981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52600" y="2270125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MERDEKA DALAM BERPIKIR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019800" y="1066800"/>
            <a:ext cx="20574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KREATIFITAS GAGASAN/IDE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(THINGKING CREATIVE)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0" y="4724400"/>
            <a:ext cx="70866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Berpikir Kreatif = kelur dari pola pikir biasa dan “MEMBEBASKAN” diri dari pola yang biasa diingat otak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Berpikir Kritis = berpikir dengan penilaian atau berpikir evaluatif “MEMPERTANYAKAN”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765300" y="690563"/>
            <a:ext cx="213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SESEORANG</a:t>
            </a:r>
          </a:p>
        </p:txBody>
      </p:sp>
      <p:cxnSp>
        <p:nvCxnSpPr>
          <p:cNvPr id="49163" name="AutoShape 11"/>
          <p:cNvCxnSpPr>
            <a:cxnSpLocks noChangeShapeType="1"/>
            <a:stCxn id="49166" idx="6"/>
            <a:endCxn id="49156" idx="1"/>
          </p:cNvCxnSpPr>
          <p:nvPr/>
        </p:nvCxnSpPr>
        <p:spPr bwMode="auto">
          <a:xfrm flipH="1">
            <a:off x="1752600" y="914400"/>
            <a:ext cx="2362200" cy="1706563"/>
          </a:xfrm>
          <a:prstGeom prst="curvedConnector5">
            <a:avLst>
              <a:gd name="adj1" fmla="val -9676"/>
              <a:gd name="adj2" fmla="val 50884"/>
              <a:gd name="adj3" fmla="val 109676"/>
            </a:avLst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64" name="AutoShape 12"/>
          <p:cNvCxnSpPr>
            <a:cxnSpLocks noChangeShapeType="1"/>
            <a:stCxn id="49156" idx="3"/>
            <a:endCxn id="49165" idx="2"/>
          </p:cNvCxnSpPr>
          <p:nvPr/>
        </p:nvCxnSpPr>
        <p:spPr bwMode="auto">
          <a:xfrm flipV="1">
            <a:off x="4343400" y="1828800"/>
            <a:ext cx="1524000" cy="792163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5943600" y="2895600"/>
            <a:ext cx="2286000" cy="2057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IDE/ GAGASAN 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KRITIS</a:t>
            </a:r>
          </a:p>
          <a:p>
            <a:pPr algn="ctr"/>
            <a:endParaRPr lang="en-US" b="1">
              <a:solidFill>
                <a:schemeClr val="bg1"/>
              </a:solidFill>
            </a:endParaRPr>
          </a:p>
          <a:p>
            <a:pPr algn="ctr"/>
            <a:r>
              <a:rPr lang="en-US" b="1">
                <a:solidFill>
                  <a:srgbClr val="FF3300"/>
                </a:solidFill>
              </a:rPr>
              <a:t>(THINKING </a:t>
            </a:r>
          </a:p>
          <a:p>
            <a:pPr algn="ctr"/>
            <a:r>
              <a:rPr lang="en-US" b="1">
                <a:solidFill>
                  <a:srgbClr val="FF3300"/>
                </a:solidFill>
              </a:rPr>
              <a:t>CRITICAL)</a:t>
            </a:r>
          </a:p>
        </p:txBody>
      </p:sp>
      <p:cxnSp>
        <p:nvCxnSpPr>
          <p:cNvPr id="49168" name="AutoShape 16"/>
          <p:cNvCxnSpPr>
            <a:cxnSpLocks noChangeShapeType="1"/>
            <a:stCxn id="49156" idx="3"/>
            <a:endCxn id="49167" idx="2"/>
          </p:cNvCxnSpPr>
          <p:nvPr/>
        </p:nvCxnSpPr>
        <p:spPr bwMode="auto">
          <a:xfrm>
            <a:off x="4343400" y="2620963"/>
            <a:ext cx="1600200" cy="1303337"/>
          </a:xfrm>
          <a:prstGeom prst="curvedConnector3">
            <a:avLst>
              <a:gd name="adj1" fmla="val 50000"/>
            </a:avLst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7"/>
          <p:cNvSpPr>
            <a:spLocks noChangeArrowheads="1"/>
          </p:cNvSpPr>
          <p:nvPr/>
        </p:nvSpPr>
        <p:spPr bwMode="auto">
          <a:xfrm>
            <a:off x="2286000" y="2743200"/>
            <a:ext cx="36703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id-ID" sz="3200" b="1" dirty="0">
                <a:solidFill>
                  <a:srgbClr val="66FF66"/>
                </a:solidFill>
                <a:cs typeface="Arial" charset="0"/>
              </a:rPr>
              <a:t>Karena banyak masalah di dunia nyata yang “tidak standar” 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4419600" y="533400"/>
            <a:ext cx="4114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CartoonDemiBold" pitchFamily="2" charset="0"/>
                <a:cs typeface="Arial" charset="0"/>
              </a:rPr>
              <a:t>MENGAPA PERLU BERPIKIR KREATIF ?</a:t>
            </a:r>
            <a:endParaRPr lang="id-ID" sz="4000">
              <a:solidFill>
                <a:schemeClr val="tx2"/>
              </a:solidFill>
              <a:latin typeface="CartoonDemiBold" pitchFamily="2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048000" y="1600200"/>
            <a:ext cx="3581400" cy="4724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 dirty="0">
                <a:latin typeface="Arial Narrow" pitchFamily="34" charset="0"/>
              </a:rPr>
              <a:t>Proses penciptaan JALAN KELUAR dari suatu masalah,</a:t>
            </a:r>
          </a:p>
          <a:p>
            <a:pPr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 dirty="0">
                <a:latin typeface="Arial Narrow" pitchFamily="34" charset="0"/>
              </a:rPr>
              <a:t>Tidak harus menemukan peralatan ajaib !,</a:t>
            </a:r>
          </a:p>
          <a:p>
            <a:pPr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 dirty="0">
                <a:latin typeface="Arial Narrow" pitchFamily="34" charset="0"/>
              </a:rPr>
              <a:t>Berpikir di luar kebiasaan,</a:t>
            </a:r>
          </a:p>
          <a:p>
            <a:pPr>
              <a:lnSpc>
                <a:spcPct val="90000"/>
              </a:lnSpc>
              <a:buClr>
                <a:srgbClr val="00FF00"/>
              </a:buClr>
              <a:buFont typeface="Wingdings" pitchFamily="2" charset="2"/>
              <a:buChar char="v"/>
            </a:pPr>
            <a:r>
              <a:rPr lang="id-ID" sz="2400" b="1" dirty="0">
                <a:latin typeface="Arial Narrow" pitchFamily="34" charset="0"/>
              </a:rPr>
              <a:t>Fokus untuk </a:t>
            </a:r>
            <a:r>
              <a:rPr lang="id-ID" sz="2400" b="1" dirty="0">
                <a:solidFill>
                  <a:schemeClr val="tx2"/>
                </a:solidFill>
                <a:latin typeface="Arial Narrow" pitchFamily="34" charset="0"/>
              </a:rPr>
              <a:t>MENYELESAIKAN MASALAH.</a:t>
            </a:r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5334000" y="228600"/>
            <a:ext cx="37369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CC00"/>
                </a:solidFill>
                <a:latin typeface="CartoonDemiBold" pitchFamily="2" charset="0"/>
                <a:cs typeface="Arial" charset="0"/>
              </a:rPr>
              <a:t>APA ITU </a:t>
            </a:r>
          </a:p>
          <a:p>
            <a:r>
              <a:rPr lang="en-US" sz="2800">
                <a:solidFill>
                  <a:srgbClr val="FFCC00"/>
                </a:solidFill>
                <a:latin typeface="CartoonDemiBold" pitchFamily="2" charset="0"/>
                <a:cs typeface="Arial" charset="0"/>
              </a:rPr>
              <a:t>BERPIKIR KREATIF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4419600" cy="914400"/>
          </a:xfrm>
        </p:spPr>
        <p:txBody>
          <a:bodyPr/>
          <a:lstStyle/>
          <a:p>
            <a:r>
              <a:rPr lang="en-US" sz="4000">
                <a:solidFill>
                  <a:srgbClr val="FFFF00"/>
                </a:solidFill>
                <a:latin typeface="CartoonDemiBold" pitchFamily="2" charset="0"/>
              </a:rPr>
              <a:t>DO YOU KNOW ?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19600" y="381000"/>
            <a:ext cx="4343400" cy="5257800"/>
          </a:xfrm>
        </p:spPr>
        <p:txBody>
          <a:bodyPr/>
          <a:lstStyle/>
          <a:p>
            <a:r>
              <a:rPr lang="id-ID" sz="2800">
                <a:solidFill>
                  <a:srgbClr val="FFCC00"/>
                </a:solidFill>
                <a:latin typeface="Arial Narrow" pitchFamily="34" charset="0"/>
              </a:rPr>
              <a:t>Jumlah sel otak manusia : 200 milyar,</a:t>
            </a:r>
          </a:p>
          <a:p>
            <a:r>
              <a:rPr lang="id-ID" sz="2800">
                <a:solidFill>
                  <a:srgbClr val="FFCC00"/>
                </a:solidFill>
                <a:latin typeface="Arial Narrow" pitchFamily="34" charset="0"/>
              </a:rPr>
              <a:t>Otak dapat mengingat 100 milyar bit informasi (= 500 ensiklopedia),</a:t>
            </a:r>
          </a:p>
          <a:p>
            <a:r>
              <a:rPr lang="id-ID" sz="2800">
                <a:solidFill>
                  <a:srgbClr val="FFCC00"/>
                </a:solidFill>
                <a:latin typeface="Arial Narrow" pitchFamily="34" charset="0"/>
              </a:rPr>
              <a:t>Kecepatan berpikir &gt; 300 mil/jam &gt; kereta tercepat,</a:t>
            </a:r>
          </a:p>
          <a:p>
            <a:r>
              <a:rPr lang="id-ID" sz="2800">
                <a:solidFill>
                  <a:srgbClr val="FFCC00"/>
                </a:solidFill>
                <a:latin typeface="Arial Narrow" pitchFamily="34" charset="0"/>
              </a:rPr>
              <a:t>Rata</a:t>
            </a:r>
            <a:r>
              <a:rPr lang="id-ID" sz="2800" u="sng" baseline="30000">
                <a:solidFill>
                  <a:srgbClr val="FFCC00"/>
                </a:solidFill>
                <a:latin typeface="Arial Narrow" pitchFamily="34" charset="0"/>
              </a:rPr>
              <a:t>2</a:t>
            </a:r>
            <a:r>
              <a:rPr lang="id-ID" sz="2800">
                <a:solidFill>
                  <a:srgbClr val="FFCC00"/>
                </a:solidFill>
                <a:latin typeface="Arial Narrow" pitchFamily="34" charset="0"/>
              </a:rPr>
              <a:t> jumlah pikiran manusia dalam 24 jam adalah 4000.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34000" y="56388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id-ID" sz="2000" b="1">
                <a:solidFill>
                  <a:schemeClr val="tx2"/>
                </a:solidFill>
                <a:cs typeface="Arial" charset="0"/>
              </a:rPr>
              <a:t>* Hasil penelitian Prof. Isaac Asimov dalam buku The Brain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95400"/>
            <a:ext cx="3903663" cy="403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28600" y="5562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id-ID" sz="2800" b="1">
                <a:solidFill>
                  <a:srgbClr val="FF00FF"/>
                </a:solidFill>
                <a:cs typeface="Arial" charset="0"/>
              </a:rPr>
              <a:t>Kemampuan otak kita luar biasa!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153400" cy="609600"/>
          </a:xfrm>
        </p:spPr>
        <p:txBody>
          <a:bodyPr anchor="ctr"/>
          <a:lstStyle/>
          <a:p>
            <a:r>
              <a:rPr lang="en-US">
                <a:latin typeface="CartoonDemiBold" pitchFamily="2" charset="0"/>
              </a:rPr>
              <a:t>METODE BERPIKIR KREATIF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" y="1066800"/>
            <a:ext cx="8229600" cy="3505200"/>
          </a:xfrm>
        </p:spPr>
        <p:txBody>
          <a:bodyPr/>
          <a:lstStyle/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id-ID" sz="2800" b="1">
                <a:latin typeface="Arial Narrow" pitchFamily="34" charset="0"/>
              </a:rPr>
              <a:t>Evolusi </a:t>
            </a:r>
            <a:r>
              <a:rPr lang="id-ID" sz="2800" b="1">
                <a:latin typeface="Arial Narrow" pitchFamily="34" charset="0"/>
                <a:sym typeface="Wingdings" pitchFamily="2" charset="2"/>
              </a:rPr>
              <a:t> memperbaiki ide sedikit demi sedikit</a:t>
            </a:r>
            <a:endParaRPr lang="id-ID" sz="2800" b="1">
              <a:latin typeface="Arial Narrow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id-ID" sz="2800" b="1">
                <a:latin typeface="Arial Narrow" pitchFamily="34" charset="0"/>
              </a:rPr>
              <a:t>Sintesa </a:t>
            </a:r>
            <a:r>
              <a:rPr lang="id-ID" sz="2800" b="1">
                <a:latin typeface="Arial Narrow" pitchFamily="34" charset="0"/>
                <a:sym typeface="Wingdings" pitchFamily="2" charset="2"/>
              </a:rPr>
              <a:t> 2 atau lebih ide dikombinasikan menjadi satu</a:t>
            </a:r>
            <a:endParaRPr lang="id-ID" sz="2800" b="1">
              <a:latin typeface="Arial Narrow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id-ID" sz="2800" b="1">
                <a:latin typeface="Arial Narrow" pitchFamily="34" charset="0"/>
              </a:rPr>
              <a:t>Revolusi </a:t>
            </a:r>
            <a:r>
              <a:rPr lang="id-ID" sz="2800" b="1">
                <a:latin typeface="Arial Narrow" pitchFamily="34" charset="0"/>
                <a:sym typeface="Wingdings" pitchFamily="2" charset="2"/>
              </a:rPr>
              <a:t> mengemukakan ide yang sama sekali baru</a:t>
            </a:r>
            <a:endParaRPr lang="id-ID" sz="2800" b="1">
              <a:latin typeface="Arial Narrow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id-ID" sz="2800" b="1">
                <a:latin typeface="Arial Narrow" pitchFamily="34" charset="0"/>
              </a:rPr>
              <a:t>Reaplikasi </a:t>
            </a:r>
            <a:r>
              <a:rPr lang="id-ID" sz="2800" b="1">
                <a:latin typeface="Arial Narrow" pitchFamily="34" charset="0"/>
                <a:sym typeface="Wingdings" pitchFamily="2" charset="2"/>
              </a:rPr>
              <a:t> melihat </a:t>
            </a:r>
            <a:r>
              <a:rPr lang="id-ID" sz="2800" b="1" u="sng">
                <a:latin typeface="Arial Narrow" pitchFamily="34" charset="0"/>
                <a:sym typeface="Wingdings" pitchFamily="2" charset="2"/>
              </a:rPr>
              <a:t>sesuatu yang sudah ada</a:t>
            </a:r>
            <a:r>
              <a:rPr lang="id-ID" sz="2800" b="1">
                <a:latin typeface="Arial Narrow" pitchFamily="34" charset="0"/>
                <a:sym typeface="Wingdings" pitchFamily="2" charset="2"/>
              </a:rPr>
              <a:t> dengan sudut pandang baru</a:t>
            </a:r>
            <a:endParaRPr lang="id-ID" sz="2800" b="1">
              <a:latin typeface="Arial Narrow" pitchFamily="34" charset="0"/>
            </a:endParaRPr>
          </a:p>
          <a:p>
            <a:pPr>
              <a:buClr>
                <a:srgbClr val="FF00FF"/>
              </a:buClr>
              <a:buFont typeface="Wingdings" pitchFamily="2" charset="2"/>
              <a:buChar char="v"/>
            </a:pPr>
            <a:r>
              <a:rPr lang="id-ID" sz="2800" b="1">
                <a:latin typeface="Arial Narrow" pitchFamily="34" charset="0"/>
              </a:rPr>
              <a:t>Insight </a:t>
            </a:r>
            <a:r>
              <a:rPr lang="id-ID" sz="2800" b="1">
                <a:latin typeface="Arial Narrow" pitchFamily="34" charset="0"/>
                <a:sym typeface="Wingdings" pitchFamily="2" charset="2"/>
              </a:rPr>
              <a:t> mengubah cara pandang pada masalah</a:t>
            </a:r>
            <a:endParaRPr lang="id-ID" sz="2800" b="1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ChangeArrowheads="1"/>
          </p:cNvSpPr>
          <p:nvPr/>
        </p:nvSpPr>
        <p:spPr bwMode="auto">
          <a:xfrm>
            <a:off x="3886200" y="1066800"/>
            <a:ext cx="495300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20000"/>
              </a:spcBef>
              <a:buFont typeface="Times New Roman" pitchFamily="18" charset="0"/>
              <a:buAutoNum type="alphaLcParenR"/>
            </a:pPr>
            <a:r>
              <a:rPr lang="sv-SE" sz="2800" b="1">
                <a:latin typeface="Arial Narrow" pitchFamily="34" charset="0"/>
                <a:cs typeface="Arial" charset="0"/>
              </a:rPr>
              <a:t>Setiap masalah hanya punya satu solusi. </a:t>
            </a:r>
          </a:p>
          <a:p>
            <a:pPr marL="514350" indent="-514350">
              <a:spcBef>
                <a:spcPct val="20000"/>
              </a:spcBef>
              <a:buFont typeface="Times New Roman" pitchFamily="18" charset="0"/>
              <a:buAutoNum type="alphaLcParenR"/>
            </a:pPr>
            <a:r>
              <a:rPr lang="sv-SE" sz="2800" b="1">
                <a:latin typeface="Arial Narrow" pitchFamily="34" charset="0"/>
                <a:cs typeface="Arial" charset="0"/>
              </a:rPr>
              <a:t>Solusi/metode terbaik telah ditemukan, maka tidak ada gunanya mencari solusi/</a:t>
            </a:r>
            <a:r>
              <a:rPr lang="id-ID" sz="2800" b="1">
                <a:latin typeface="Arial Narrow" pitchFamily="34" charset="0"/>
                <a:cs typeface="Arial" charset="0"/>
              </a:rPr>
              <a:t> </a:t>
            </a:r>
            <a:r>
              <a:rPr lang="sv-SE" sz="2800" b="1">
                <a:latin typeface="Arial Narrow" pitchFamily="34" charset="0"/>
                <a:cs typeface="Arial" charset="0"/>
              </a:rPr>
              <a:t>metode alternatif. </a:t>
            </a:r>
          </a:p>
          <a:p>
            <a:pPr marL="514350" indent="-514350">
              <a:spcBef>
                <a:spcPct val="20000"/>
              </a:spcBef>
              <a:buFont typeface="Times New Roman" pitchFamily="18" charset="0"/>
              <a:buAutoNum type="alphaLcParenR"/>
            </a:pPr>
            <a:r>
              <a:rPr lang="sv-SE" sz="2800" b="1">
                <a:latin typeface="Arial Narrow" pitchFamily="34" charset="0"/>
                <a:cs typeface="Arial" charset="0"/>
              </a:rPr>
              <a:t>Jawaban kreatif itu selalu melibatkan teknologi tinggi. </a:t>
            </a:r>
          </a:p>
          <a:p>
            <a:pPr marL="514350" indent="-514350">
              <a:spcBef>
                <a:spcPct val="20000"/>
              </a:spcBef>
              <a:buFont typeface="Times New Roman" pitchFamily="18" charset="0"/>
              <a:buAutoNum type="alphaLcParenR"/>
            </a:pPr>
            <a:r>
              <a:rPr lang="sv-SE" sz="2800" b="1">
                <a:latin typeface="Arial Narrow" pitchFamily="34" charset="0"/>
                <a:cs typeface="Arial" charset="0"/>
              </a:rPr>
              <a:t>Ide itu semata-mata anugerah dari langit dan tidak bisa dicari. </a:t>
            </a:r>
            <a:endParaRPr lang="en-US" sz="2800" b="1">
              <a:latin typeface="Arial Narrow" pitchFamily="34" charset="0"/>
              <a:cs typeface="Arial" charset="0"/>
            </a:endParaRPr>
          </a:p>
        </p:txBody>
      </p:sp>
      <p:sp>
        <p:nvSpPr>
          <p:cNvPr id="59395" name="Rectangle 7"/>
          <p:cNvSpPr>
            <a:spLocks noChangeArrowheads="1"/>
          </p:cNvSpPr>
          <p:nvPr/>
        </p:nvSpPr>
        <p:spPr bwMode="auto">
          <a:xfrm>
            <a:off x="381000" y="381000"/>
            <a:ext cx="765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CartoonDemiBold" pitchFamily="2" charset="0"/>
                <a:cs typeface="Arial" charset="0"/>
              </a:rPr>
              <a:t>MITOS DALAM BERPIKIR KREATIF</a:t>
            </a:r>
          </a:p>
        </p:txBody>
      </p:sp>
      <p:pic>
        <p:nvPicPr>
          <p:cNvPr id="59396" name="Picture 3" descr="B2BSNS15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600200"/>
            <a:ext cx="34528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twork 3">
    <a:dk1>
      <a:srgbClr val="666699"/>
    </a:dk1>
    <a:lt1>
      <a:srgbClr val="FFFFFF"/>
    </a:lt1>
    <a:dk2>
      <a:srgbClr val="15192B"/>
    </a:dk2>
    <a:lt2>
      <a:srgbClr val="CCCCFF"/>
    </a:lt2>
    <a:accent1>
      <a:srgbClr val="4F893D"/>
    </a:accent1>
    <a:accent2>
      <a:srgbClr val="666699"/>
    </a:accent2>
    <a:accent3>
      <a:srgbClr val="AAABAC"/>
    </a:accent3>
    <a:accent4>
      <a:srgbClr val="DADADA"/>
    </a:accent4>
    <a:accent5>
      <a:srgbClr val="B2C4AF"/>
    </a:accent5>
    <a:accent6>
      <a:srgbClr val="5C5C8A"/>
    </a:accent6>
    <a:hlink>
      <a:srgbClr val="CC9900"/>
    </a:hlink>
    <a:folHlink>
      <a:srgbClr val="4837C7"/>
    </a:folHlink>
  </a:clrScheme>
</a:themeOverride>
</file>

<file path=ppt/theme/themeOverride10.xml><?xml version="1.0" encoding="utf-8"?>
<a:themeOverride xmlns:a="http://schemas.openxmlformats.org/drawingml/2006/main">
  <a:clrScheme name="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ppt/theme/themeOverride2.xml><?xml version="1.0" encoding="utf-8"?>
<a:themeOverride xmlns:a="http://schemas.openxmlformats.org/drawingml/2006/main">
  <a:clrScheme name="Edge 5">
    <a:dk1>
      <a:srgbClr val="9B8D65"/>
    </a:dk1>
    <a:lt1>
      <a:srgbClr val="F8F8F8"/>
    </a:lt1>
    <a:dk2>
      <a:srgbClr val="002600"/>
    </a:dk2>
    <a:lt2>
      <a:srgbClr val="FAFACC"/>
    </a:lt2>
    <a:accent1>
      <a:srgbClr val="CC9933"/>
    </a:accent1>
    <a:accent2>
      <a:srgbClr val="8F9967"/>
    </a:accent2>
    <a:accent3>
      <a:srgbClr val="AAACAA"/>
    </a:accent3>
    <a:accent4>
      <a:srgbClr val="D4D4D4"/>
    </a:accent4>
    <a:accent5>
      <a:srgbClr val="E2CAAD"/>
    </a:accent5>
    <a:accent6>
      <a:srgbClr val="818A5D"/>
    </a:accent6>
    <a:hlink>
      <a:srgbClr val="336600"/>
    </a:hlink>
    <a:folHlink>
      <a:srgbClr val="808000"/>
    </a:folHlink>
  </a:clrScheme>
</a:themeOverride>
</file>

<file path=ppt/theme/themeOverride3.xml><?xml version="1.0" encoding="utf-8"?>
<a:themeOverride xmlns:a="http://schemas.openxmlformats.org/drawingml/2006/main">
  <a:clrScheme name="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ppt/theme/themeOverride4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5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6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7.xml><?xml version="1.0" encoding="utf-8"?>
<a:themeOverride xmlns:a="http://schemas.openxmlformats.org/drawingml/2006/main">
  <a:clrScheme name="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ppt/theme/themeOverride8.xml><?xml version="1.0" encoding="utf-8"?>
<a:themeOverride xmlns:a="http://schemas.openxmlformats.org/drawingml/2006/main">
  <a:clrScheme name="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ppt/theme/themeOverride9.xml><?xml version="1.0" encoding="utf-8"?>
<a:themeOverride xmlns:a="http://schemas.openxmlformats.org/drawingml/2006/main">
  <a:clrScheme name="Edge 2">
    <a:dk1>
      <a:srgbClr val="333333"/>
    </a:dk1>
    <a:lt1>
      <a:srgbClr val="CCCCFF"/>
    </a:lt1>
    <a:dk2>
      <a:srgbClr val="0B0506"/>
    </a:dk2>
    <a:lt2>
      <a:srgbClr val="FFFFFF"/>
    </a:lt2>
    <a:accent1>
      <a:srgbClr val="3366CC"/>
    </a:accent1>
    <a:accent2>
      <a:srgbClr val="3333CC"/>
    </a:accent2>
    <a:accent3>
      <a:srgbClr val="AAAAAA"/>
    </a:accent3>
    <a:accent4>
      <a:srgbClr val="AEAEDA"/>
    </a:accent4>
    <a:accent5>
      <a:srgbClr val="ADB8E2"/>
    </a:accent5>
    <a:accent6>
      <a:srgbClr val="2D2DB9"/>
    </a:accent6>
    <a:hlink>
      <a:srgbClr val="808080"/>
    </a:hlink>
    <a:folHlink>
      <a:srgbClr val="6666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425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Comic Sans MS</vt:lpstr>
      <vt:lpstr>Times New Roman</vt:lpstr>
      <vt:lpstr>Wingdings</vt:lpstr>
      <vt:lpstr>Garamond</vt:lpstr>
      <vt:lpstr>CartoonDemiBold</vt:lpstr>
      <vt:lpstr>Arial Narrow</vt:lpstr>
      <vt:lpstr>Default Design</vt:lpstr>
      <vt:lpstr>Network</vt:lpstr>
      <vt:lpstr>Edge</vt:lpstr>
      <vt:lpstr>Slide 1</vt:lpstr>
      <vt:lpstr>Slide 2</vt:lpstr>
      <vt:lpstr>Slide 3</vt:lpstr>
      <vt:lpstr>Slide 4</vt:lpstr>
      <vt:lpstr>Slide 5</vt:lpstr>
      <vt:lpstr>Slide 6</vt:lpstr>
      <vt:lpstr>DO YOU KNOW ? </vt:lpstr>
      <vt:lpstr>METODE BERPIKIR KREATIF</vt:lpstr>
      <vt:lpstr>Slide 9</vt:lpstr>
      <vt:lpstr>PENGHALANG BERPIKIR KREATIF</vt:lpstr>
      <vt:lpstr>REFLEKSI &amp; LATIHAN</vt:lpstr>
    </vt:vector>
  </TitlesOfParts>
  <Company>tp 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deni.h</dc:creator>
  <cp:lastModifiedBy>Deni</cp:lastModifiedBy>
  <cp:revision>9</cp:revision>
  <dcterms:created xsi:type="dcterms:W3CDTF">2006-10-08T09:56:07Z</dcterms:created>
  <dcterms:modified xsi:type="dcterms:W3CDTF">2011-06-12T13:55:42Z</dcterms:modified>
</cp:coreProperties>
</file>