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9" r:id="rId3"/>
    <p:sldId id="260" r:id="rId4"/>
    <p:sldId id="257" r:id="rId5"/>
    <p:sldId id="261"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6AD66D-DB91-447F-81D1-BA5181B75AFB}" type="datetimeFigureOut">
              <a:rPr lang="id-ID" smtClean="0"/>
              <a:pPr/>
              <a:t>05/12/2011</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29CA77-434C-4872-9474-C95EA7D14087}"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3C0062-2F8B-472E-88F7-70F9DDB9A668}" type="datetimeFigureOut">
              <a:rPr lang="id-ID" smtClean="0"/>
              <a:pPr/>
              <a:t>05/12/2011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C7E7D0-B483-4609-B3BD-64C06A7C7EA1}"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5A7D642-2C6C-4B47-B6B9-B5A01E6E2251}" type="datetime1">
              <a:rPr lang="id-ID" smtClean="0"/>
              <a:pPr/>
              <a:t>05/12/2011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9FA4287-854D-4AEB-A775-BC6A0798A170}" type="datetime1">
              <a:rPr lang="id-ID" smtClean="0"/>
              <a:pPr/>
              <a:t>05/12/2011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E0E279-3C15-4348-94F4-2316150A9E5C}" type="datetime1">
              <a:rPr lang="id-ID" smtClean="0"/>
              <a:pPr/>
              <a:t>05/12/2011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8F41262-E518-4CED-ADDF-E6656F818AB1}" type="datetime1">
              <a:rPr lang="id-ID" smtClean="0"/>
              <a:pPr/>
              <a:t>05/12/2011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604B6-00C9-4C2E-AFD2-C62B6424084A}" type="datetime1">
              <a:rPr lang="id-ID" smtClean="0"/>
              <a:pPr/>
              <a:t>05/12/2011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92C9A2B-E6BA-47FF-B296-F38921B629FA}" type="datetime1">
              <a:rPr lang="id-ID" smtClean="0"/>
              <a:pPr/>
              <a:t>05/12/2011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28AA0A3-499C-44A6-BD80-F920DEE86304}" type="datetime1">
              <a:rPr lang="id-ID" smtClean="0"/>
              <a:pPr/>
              <a:t>05/12/2011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A10ED38-CB1C-4EAB-9595-DF2F8744080F}" type="datetime1">
              <a:rPr lang="id-ID" smtClean="0"/>
              <a:pPr/>
              <a:t>05/12/2011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362C4-7041-4CBF-8626-1CFE7BB85FA3}" type="datetime1">
              <a:rPr lang="id-ID" smtClean="0"/>
              <a:pPr/>
              <a:t>05/12/2011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56A97-79AA-4397-9ECF-E806F9C09B6F}" type="datetime1">
              <a:rPr lang="id-ID" smtClean="0"/>
              <a:pPr/>
              <a:t>05/12/2011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5612B-D634-4662-A604-DC866DE272E4}" type="datetime1">
              <a:rPr lang="id-ID" smtClean="0"/>
              <a:pPr/>
              <a:t>05/12/2011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819C87-0400-4020-83EA-C9C8568C29D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6F507-069E-45BB-9C05-1D8EB3645BCF}" type="datetime1">
              <a:rPr lang="id-ID" smtClean="0"/>
              <a:pPr/>
              <a:t>05/12/2011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19C87-0400-4020-83EA-C9C8568C29D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MODEL MONITORING DAN EVALUASI </a:t>
            </a:r>
            <a:endParaRPr lang="id-ID" dirty="0"/>
          </a:p>
        </p:txBody>
      </p:sp>
      <p:sp>
        <p:nvSpPr>
          <p:cNvPr id="3" name="Subtitle 2"/>
          <p:cNvSpPr>
            <a:spLocks noGrp="1"/>
          </p:cNvSpPr>
          <p:nvPr>
            <p:ph type="subTitle" idx="1"/>
          </p:nvPr>
        </p:nvSpPr>
        <p:spPr>
          <a:xfrm>
            <a:off x="1371600" y="4286256"/>
            <a:ext cx="6400800" cy="1352544"/>
          </a:xfrm>
        </p:spPr>
        <p:txBody>
          <a:bodyPr/>
          <a:lstStyle/>
          <a:p>
            <a:r>
              <a:rPr lang="id-ID" dirty="0" smtClean="0"/>
              <a:t>Dr. Iis Prasetyo, MM</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evaluasi</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Impact: perubahan apa yang dihasilkan oleh kegiatan? Apakah ada perubahan yang tidak diharapkan atau tidak direncanakan?</a:t>
            </a:r>
          </a:p>
          <a:p>
            <a:r>
              <a:rPr lang="id-ID" dirty="0" smtClean="0"/>
              <a:t>Efektivitas: apakah tujuan kegiatan tercapai? Apakah keluaran mengarah pada dampak yang diharapkan?</a:t>
            </a:r>
          </a:p>
          <a:p>
            <a:r>
              <a:rPr lang="id-ID" dirty="0" smtClean="0"/>
              <a:t>Efisiensi: apakah persediaan tersedia dalam waktu dan kuantitas maupun kualitasnya? Apakah aktivitas dilaksanakan sesuai jadwal dalam anggaran? Apakah keluaran diperoleh secara ekonomis?</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Keberlanjutan: apakah keuntungan dapat dijaga untuk beberapa periode yang diharapkan setelah pendampingan selesai?</a:t>
            </a:r>
          </a:p>
          <a:p>
            <a:r>
              <a:rPr lang="id-ID" dirty="0" smtClean="0"/>
              <a:t>Relevansi: apakah tujuan kegiatan konsisten dengan kebutuhan.</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Bagaimana merencanakan sistem monitoring dan evaluasi</a:t>
            </a:r>
            <a:endParaRPr lang="id-ID" dirty="0"/>
          </a:p>
        </p:txBody>
      </p:sp>
      <p:sp>
        <p:nvSpPr>
          <p:cNvPr id="3" name="Content Placeholder 2"/>
          <p:cNvSpPr>
            <a:spLocks noGrp="1"/>
          </p:cNvSpPr>
          <p:nvPr>
            <p:ph idx="1"/>
          </p:nvPr>
        </p:nvSpPr>
        <p:spPr/>
        <p:txBody>
          <a:bodyPr/>
          <a:lstStyle/>
          <a:p>
            <a:r>
              <a:rPr lang="id-ID" dirty="0" smtClean="0"/>
              <a:t>Periksa rancangan kegiatan: melakukan tinjauan dan revisi (jika perlu persiapkan) logical framework. Pastikan tujuan (dampak), keluaran, dan asumsi telah ditentukan dengan jelas dan dapat diukur. Pastikan indikator telah ditentukan sesuai dengan kuantitas, kualitas dan waktu.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Menilai kapasitas monitoring dan evaluasi: identifikasi sumber manusia dan keuangan yang tersedia. Lakukan penilaian kebutuhan pelatihan untuk semua staf monitoring. Tetukan persyaratan atau keperluan pelatihan.</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Rencana pengumpulan dan analisis data: memeriksa sumber informasi yang ada untuk kegiatan reliabilitas dan akurasi data, untuk menentukan data apa yang tersedia. Tentukan informasi tambahan apa yang harus dikumpulkan untuk dasar tujuan, untuk monitoring dan evaluasi. Buat jadwal pengumpulan dan pemrosesan data dan menyepakati tanggung jawab.</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Mempersiapkan rencana dan anggaran M&amp;E: menyimpulkan kebutuhan informasi yang disepakati, pengumpulan data, kegunaan informasi, melaporkan dan mempresentasikan rencana monitoring dan evaluasi. Simpulkan dukungan dan pengambangan kapasitas yang dibutuhkan. Pembiayaan seluruh aktivitas monitoring dan evaluasi serta mengidentifikasi sumber pendanaannya.</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Rencana untuk laporan dan umpan balik: rencanakan sistem pelaporan, spesifikasi format laporan. Merencanakan sistem umpan balik dan pengambilan keputusan untuk manajemen.</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Apakah indikator dapat mengukur kemajuan secara efektif?</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Indikator harus SMART-specific, measurable, accurate, realistic, timely.</a:t>
            </a:r>
          </a:p>
          <a:p>
            <a:r>
              <a:rPr lang="id-ID" dirty="0" smtClean="0"/>
              <a:t>Indikator harus dapat memeriksa secara objektif, yang berarti orang yang berbeda yang menggunakan </a:t>
            </a:r>
            <a:r>
              <a:rPr lang="id-ID" dirty="0" smtClean="0"/>
              <a:t>indikator </a:t>
            </a:r>
            <a:r>
              <a:rPr lang="id-ID" dirty="0" smtClean="0"/>
              <a:t>yang sama akan memperoleh ukuran yang sama.</a:t>
            </a:r>
          </a:p>
          <a:p>
            <a:r>
              <a:rPr lang="id-ID" dirty="0" smtClean="0"/>
              <a:t>Indikator outcome menggambarkan populasi target dan tipe keuntungan.</a:t>
            </a:r>
          </a:p>
          <a:p>
            <a:r>
              <a:rPr lang="id-ID" dirty="0" smtClean="0"/>
              <a:t>Indikator outcome meliputi akses kelompok target, kegunaan, dan kepuasan dalam menerima bantuan. </a:t>
            </a:r>
          </a:p>
          <a:p>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Makna verifikasi</a:t>
            </a:r>
            <a:endParaRPr lang="id-ID" dirty="0"/>
          </a:p>
        </p:txBody>
      </p:sp>
      <p:sp>
        <p:nvSpPr>
          <p:cNvPr id="3" name="Content Placeholder 2"/>
          <p:cNvSpPr>
            <a:spLocks noGrp="1"/>
          </p:cNvSpPr>
          <p:nvPr>
            <p:ph idx="1"/>
          </p:nvPr>
        </p:nvSpPr>
        <p:spPr/>
        <p:txBody>
          <a:bodyPr/>
          <a:lstStyle/>
          <a:p>
            <a:r>
              <a:rPr lang="id-ID" dirty="0" smtClean="0"/>
              <a:t>Indikator  dapat mengukur biaya yang dibutuhkan dengan prosedur yang digunakan dan dikembangkan dalam proyek. Tanggung jawab secara jelas ditugaskan.</a:t>
            </a:r>
          </a:p>
          <a:p>
            <a:r>
              <a:rPr lang="id-ID" dirty="0" smtClean="0"/>
              <a:t>Indikator output berasal dari catatan manajemen atau analisis internal.</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monitoring</a:t>
            </a:r>
            <a:endParaRPr lang="id-ID" dirty="0"/>
          </a:p>
        </p:txBody>
      </p:sp>
      <p:sp>
        <p:nvSpPr>
          <p:cNvPr id="3" name="Content Placeholder 2"/>
          <p:cNvSpPr>
            <a:spLocks noGrp="1"/>
          </p:cNvSpPr>
          <p:nvPr>
            <p:ph idx="1"/>
          </p:nvPr>
        </p:nvSpPr>
        <p:spPr/>
        <p:txBody>
          <a:bodyPr/>
          <a:lstStyle/>
          <a:p>
            <a:r>
              <a:rPr lang="id-ID" dirty="0" smtClean="0"/>
              <a:t>Outcomes: </a:t>
            </a:r>
          </a:p>
          <a:p>
            <a:r>
              <a:rPr lang="id-ID" dirty="0" smtClean="0"/>
              <a:t>Apakah penerima manfaat, mampu mengakses, menggunakan, dan puas dengan barang dan layanan yang diberikan?</a:t>
            </a:r>
          </a:p>
          <a:p>
            <a:r>
              <a:rPr lang="id-ID" dirty="0" smtClean="0"/>
              <a:t>Apakah kegiatan masih dalam jalur untuk mencapai tujuannya?</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Result-Based Management</a:t>
            </a:r>
            <a:endParaRPr lang="id-ID" dirty="0"/>
          </a:p>
        </p:txBody>
      </p:sp>
      <p:sp>
        <p:nvSpPr>
          <p:cNvPr id="3" name="Content Placeholder 2"/>
          <p:cNvSpPr>
            <a:spLocks noGrp="1"/>
          </p:cNvSpPr>
          <p:nvPr>
            <p:ph idx="1"/>
          </p:nvPr>
        </p:nvSpPr>
        <p:spPr/>
        <p:txBody>
          <a:bodyPr>
            <a:normAutofit lnSpcReduction="10000"/>
          </a:bodyPr>
          <a:lstStyle/>
          <a:p>
            <a:r>
              <a:rPr lang="id-ID" dirty="0" smtClean="0"/>
              <a:t>RBM berusaha untuk memperbaiki akuntabilitas dan efektivitas manajemen melalui:</a:t>
            </a:r>
          </a:p>
          <a:p>
            <a:pPr>
              <a:buNone/>
            </a:pPr>
            <a:r>
              <a:rPr lang="id-ID" dirty="0" smtClean="0"/>
              <a:t>a. menentukan hasil realistik yang diharapkan;</a:t>
            </a:r>
          </a:p>
          <a:p>
            <a:pPr>
              <a:buNone/>
            </a:pPr>
            <a:r>
              <a:rPr lang="id-ID" dirty="0" smtClean="0"/>
              <a:t>b. monitoring kemajuan melalui raihan hasil yang diharapkan;</a:t>
            </a:r>
          </a:p>
          <a:p>
            <a:pPr>
              <a:buNone/>
            </a:pPr>
            <a:r>
              <a:rPr lang="id-ID" dirty="0" smtClean="0"/>
              <a:t>c. Menggunakan hasil dalam pembuatan keputusan manajemen;</a:t>
            </a:r>
          </a:p>
          <a:p>
            <a:pPr>
              <a:buNone/>
            </a:pPr>
            <a:r>
              <a:rPr lang="id-ID" dirty="0" smtClean="0"/>
              <a:t>d. Melaporkan kinerja manajemen.</a:t>
            </a: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outputs</a:t>
            </a:r>
            <a:endParaRPr lang="id-ID" dirty="0"/>
          </a:p>
        </p:txBody>
      </p:sp>
      <p:sp>
        <p:nvSpPr>
          <p:cNvPr id="3" name="Content Placeholder 2"/>
          <p:cNvSpPr>
            <a:spLocks noGrp="1"/>
          </p:cNvSpPr>
          <p:nvPr>
            <p:ph idx="1"/>
          </p:nvPr>
        </p:nvSpPr>
        <p:spPr/>
        <p:txBody>
          <a:bodyPr/>
          <a:lstStyle/>
          <a:p>
            <a:r>
              <a:rPr lang="id-ID" dirty="0" smtClean="0"/>
              <a:t>Apakah capaian fisik dari kegiatan?</a:t>
            </a:r>
          </a:p>
          <a:p>
            <a:r>
              <a:rPr lang="id-ID" dirty="0" smtClean="0"/>
              <a:t>Apakah kelompok target menerima setiap layanan baik dalam kuantitas maupun kualitas sesuai dengan yang direncanakan?</a:t>
            </a:r>
          </a:p>
          <a:p>
            <a:r>
              <a:rPr lang="id-ID" dirty="0" smtClean="0"/>
              <a:t>Apakah aset dipelihara sesuai rencana?</a:t>
            </a:r>
          </a:p>
          <a:p>
            <a:r>
              <a:rPr lang="id-ID" dirty="0" smtClean="0"/>
              <a:t>Apakah layanan lain dibuat tersedia sesuai rencana?</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aktivitas</a:t>
            </a:r>
            <a:endParaRPr lang="id-ID" dirty="0"/>
          </a:p>
        </p:txBody>
      </p:sp>
      <p:sp>
        <p:nvSpPr>
          <p:cNvPr id="3" name="Content Placeholder 2"/>
          <p:cNvSpPr>
            <a:spLocks noGrp="1"/>
          </p:cNvSpPr>
          <p:nvPr>
            <p:ph idx="1"/>
          </p:nvPr>
        </p:nvSpPr>
        <p:spPr/>
        <p:txBody>
          <a:bodyPr/>
          <a:lstStyle/>
          <a:p>
            <a:r>
              <a:rPr lang="id-ID" dirty="0" smtClean="0"/>
              <a:t>Apakah barang atau layanan didistribusikan sesuai jadwal dan dalam kuantitas yang direncanakan?</a:t>
            </a:r>
          </a:p>
          <a:p>
            <a:r>
              <a:rPr lang="id-ID" dirty="0" smtClean="0"/>
              <a:t>Apakah aktivitas lainnya dilakukan sesuai rencana?</a:t>
            </a:r>
          </a:p>
          <a:p>
            <a:r>
              <a:rPr lang="id-ID" dirty="0" smtClean="0"/>
              <a:t>Siapa saja yang berpartisipasi dalam kegiatan operasional?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a:t>
            </a:r>
            <a:endParaRPr lang="id-ID" dirty="0"/>
          </a:p>
        </p:txBody>
      </p:sp>
      <p:sp>
        <p:nvSpPr>
          <p:cNvPr id="3" name="Content Placeholder 2"/>
          <p:cNvSpPr>
            <a:spLocks noGrp="1"/>
          </p:cNvSpPr>
          <p:nvPr>
            <p:ph idx="1"/>
          </p:nvPr>
        </p:nvSpPr>
        <p:spPr/>
        <p:txBody>
          <a:bodyPr/>
          <a:lstStyle/>
          <a:p>
            <a:r>
              <a:rPr lang="id-ID" dirty="0" smtClean="0"/>
              <a:t>Bagaimana kondisi persediaan saat ini? apa saja yang sudah habis?</a:t>
            </a:r>
          </a:p>
          <a:p>
            <a:r>
              <a:rPr lang="id-ID" dirty="0" smtClean="0"/>
              <a:t>Apakah pemerintah, dan mitra kerja memberikan keuntungan sesuai rencana?</a:t>
            </a:r>
          </a:p>
          <a:p>
            <a:r>
              <a:rPr lang="id-ID" dirty="0" smtClean="0"/>
              <a:t>Apakah struktur manajemen tersedia, dan seberapa baik mereka beroperasi?</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asumsi</a:t>
            </a:r>
            <a:endParaRPr lang="id-ID" dirty="0"/>
          </a:p>
        </p:txBody>
      </p:sp>
      <p:sp>
        <p:nvSpPr>
          <p:cNvPr id="3" name="Content Placeholder 2"/>
          <p:cNvSpPr>
            <a:spLocks noGrp="1"/>
          </p:cNvSpPr>
          <p:nvPr>
            <p:ph idx="1"/>
          </p:nvPr>
        </p:nvSpPr>
        <p:spPr/>
        <p:txBody>
          <a:bodyPr/>
          <a:lstStyle/>
          <a:p>
            <a:r>
              <a:rPr lang="id-ID" dirty="0" smtClean="0"/>
              <a:t>Apakah ada faktor eksternal yang signifikan memberikan efek pada kemajuan operasi?</a:t>
            </a:r>
          </a:p>
          <a:p>
            <a:r>
              <a:rPr lang="id-ID" dirty="0" smtClean="0"/>
              <a:t>Apakah efek tersebut positif atau negatif?</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Monitorng and evaluation plan</a:t>
            </a:r>
            <a:endParaRPr lang="id-ID" dirty="0"/>
          </a:p>
        </p:txBody>
      </p:sp>
      <p:graphicFrame>
        <p:nvGraphicFramePr>
          <p:cNvPr id="4" name="Content Placeholder 3"/>
          <p:cNvGraphicFramePr>
            <a:graphicFrameLocks noGrp="1"/>
          </p:cNvGraphicFramePr>
          <p:nvPr>
            <p:ph idx="1"/>
          </p:nvPr>
        </p:nvGraphicFramePr>
        <p:xfrm>
          <a:off x="457200" y="1600200"/>
          <a:ext cx="8229600" cy="4226560"/>
        </p:xfrm>
        <a:graphic>
          <a:graphicData uri="http://schemas.openxmlformats.org/drawingml/2006/table">
            <a:tbl>
              <a:tblPr firstRow="1" bandRow="1">
                <a:tableStyleId>{5C22544A-7EE6-4342-B048-85BDC9FD1C3A}</a:tableStyleId>
              </a:tblPr>
              <a:tblGrid>
                <a:gridCol w="1185842"/>
                <a:gridCol w="871558"/>
                <a:gridCol w="1028700"/>
                <a:gridCol w="1028700"/>
                <a:gridCol w="1028700"/>
                <a:gridCol w="1028700"/>
                <a:gridCol w="1028700"/>
                <a:gridCol w="1028700"/>
              </a:tblGrid>
              <a:tr h="370840">
                <a:tc rowSpan="2">
                  <a:txBody>
                    <a:bodyPr/>
                    <a:lstStyle/>
                    <a:p>
                      <a:pPr algn="ctr"/>
                      <a:r>
                        <a:rPr lang="id-ID" sz="1400" dirty="0" smtClean="0"/>
                        <a:t>Logframe element</a:t>
                      </a:r>
                      <a:endParaRPr lang="id-ID" sz="1400" dirty="0"/>
                    </a:p>
                  </a:txBody>
                  <a:tcPr/>
                </a:tc>
                <a:tc rowSpan="2">
                  <a:txBody>
                    <a:bodyPr/>
                    <a:lstStyle/>
                    <a:p>
                      <a:pPr algn="ctr"/>
                      <a:r>
                        <a:rPr lang="id-ID" sz="1400" dirty="0" smtClean="0"/>
                        <a:t>indicator</a:t>
                      </a:r>
                      <a:endParaRPr lang="id-ID" sz="1400" dirty="0"/>
                    </a:p>
                  </a:txBody>
                  <a:tcPr/>
                </a:tc>
                <a:tc gridSpan="4">
                  <a:txBody>
                    <a:bodyPr/>
                    <a:lstStyle/>
                    <a:p>
                      <a:pPr algn="ctr"/>
                      <a:r>
                        <a:rPr lang="id-ID" sz="1400" dirty="0" smtClean="0"/>
                        <a:t>Mean of verification</a:t>
                      </a:r>
                      <a:endParaRPr lang="id-ID" sz="1400"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gridSpan="2">
                  <a:txBody>
                    <a:bodyPr/>
                    <a:lstStyle/>
                    <a:p>
                      <a:pPr algn="ctr"/>
                      <a:r>
                        <a:rPr lang="id-ID" sz="1400" dirty="0" smtClean="0"/>
                        <a:t>Kegunaan informasi</a:t>
                      </a:r>
                      <a:endParaRPr lang="id-ID" sz="1400" dirty="0"/>
                    </a:p>
                  </a:txBody>
                  <a:tcPr/>
                </a:tc>
                <a:tc hMerge="1">
                  <a:txBody>
                    <a:bodyPr/>
                    <a:lstStyle/>
                    <a:p>
                      <a:endParaRPr lang="id-ID" dirty="0"/>
                    </a:p>
                  </a:txBody>
                  <a:tcPr/>
                </a:tc>
              </a:tr>
              <a:tr h="370840">
                <a:tc vMerge="1">
                  <a:txBody>
                    <a:bodyPr/>
                    <a:lstStyle/>
                    <a:p>
                      <a:endParaRPr lang="id-ID" sz="1400" dirty="0"/>
                    </a:p>
                  </a:txBody>
                  <a:tcPr/>
                </a:tc>
                <a:tc vMerge="1">
                  <a:txBody>
                    <a:bodyPr/>
                    <a:lstStyle/>
                    <a:p>
                      <a:endParaRPr lang="id-ID" sz="1400" dirty="0"/>
                    </a:p>
                  </a:txBody>
                  <a:tcPr/>
                </a:tc>
                <a:tc>
                  <a:txBody>
                    <a:bodyPr/>
                    <a:lstStyle/>
                    <a:p>
                      <a:pPr algn="ctr"/>
                      <a:r>
                        <a:rPr lang="id-ID" sz="1400" dirty="0" smtClean="0">
                          <a:solidFill>
                            <a:schemeClr val="bg1"/>
                          </a:solidFill>
                        </a:rPr>
                        <a:t>Sumber data</a:t>
                      </a:r>
                      <a:endParaRPr lang="id-ID" sz="1400" dirty="0">
                        <a:solidFill>
                          <a:schemeClr val="bg1"/>
                        </a:solidFill>
                      </a:endParaRPr>
                    </a:p>
                  </a:txBody>
                  <a:tcPr>
                    <a:solidFill>
                      <a:schemeClr val="tx2">
                        <a:lumMod val="60000"/>
                        <a:lumOff val="40000"/>
                      </a:schemeClr>
                    </a:solidFill>
                  </a:tcPr>
                </a:tc>
                <a:tc>
                  <a:txBody>
                    <a:bodyPr/>
                    <a:lstStyle/>
                    <a:p>
                      <a:pPr algn="ctr"/>
                      <a:r>
                        <a:rPr lang="id-ID" sz="1400" dirty="0" smtClean="0">
                          <a:solidFill>
                            <a:schemeClr val="bg1"/>
                          </a:solidFill>
                        </a:rPr>
                        <a:t>Frekuensi &amp; biaya</a:t>
                      </a:r>
                      <a:endParaRPr lang="id-ID" sz="1400" dirty="0">
                        <a:solidFill>
                          <a:schemeClr val="bg1"/>
                        </a:solidFill>
                      </a:endParaRPr>
                    </a:p>
                  </a:txBody>
                  <a:tcPr>
                    <a:solidFill>
                      <a:schemeClr val="tx2">
                        <a:lumMod val="60000"/>
                        <a:lumOff val="40000"/>
                      </a:schemeClr>
                    </a:solidFill>
                  </a:tcPr>
                </a:tc>
                <a:tc>
                  <a:txBody>
                    <a:bodyPr/>
                    <a:lstStyle/>
                    <a:p>
                      <a:pPr algn="ctr"/>
                      <a:r>
                        <a:rPr lang="id-ID" sz="1400" baseline="0" dirty="0" smtClean="0">
                          <a:solidFill>
                            <a:schemeClr val="bg1"/>
                          </a:solidFill>
                        </a:rPr>
                        <a:t>Tanggung jawab</a:t>
                      </a:r>
                      <a:endParaRPr lang="id-ID" sz="1400" dirty="0">
                        <a:solidFill>
                          <a:schemeClr val="bg1"/>
                        </a:solidFill>
                      </a:endParaRPr>
                    </a:p>
                  </a:txBody>
                  <a:tcPr>
                    <a:solidFill>
                      <a:schemeClr val="tx2">
                        <a:lumMod val="60000"/>
                        <a:lumOff val="40000"/>
                      </a:schemeClr>
                    </a:solidFill>
                  </a:tcPr>
                </a:tc>
                <a:tc>
                  <a:txBody>
                    <a:bodyPr/>
                    <a:lstStyle/>
                    <a:p>
                      <a:pPr algn="ctr"/>
                      <a:r>
                        <a:rPr lang="id-ID" sz="1400" dirty="0" smtClean="0">
                          <a:solidFill>
                            <a:schemeClr val="bg1"/>
                          </a:solidFill>
                        </a:rPr>
                        <a:t>Motode </a:t>
                      </a:r>
                      <a:endParaRPr lang="id-ID" sz="1400" dirty="0">
                        <a:solidFill>
                          <a:schemeClr val="bg1"/>
                        </a:solidFill>
                      </a:endParaRPr>
                    </a:p>
                  </a:txBody>
                  <a:tcPr>
                    <a:solidFill>
                      <a:schemeClr val="tx2">
                        <a:lumMod val="60000"/>
                        <a:lumOff val="40000"/>
                      </a:schemeClr>
                    </a:solidFill>
                  </a:tcPr>
                </a:tc>
                <a:tc>
                  <a:txBody>
                    <a:bodyPr/>
                    <a:lstStyle/>
                    <a:p>
                      <a:pPr algn="ctr"/>
                      <a:r>
                        <a:rPr lang="id-ID" sz="1400" dirty="0" smtClean="0">
                          <a:solidFill>
                            <a:schemeClr val="bg1"/>
                          </a:solidFill>
                        </a:rPr>
                        <a:t>pelaporan</a:t>
                      </a:r>
                      <a:endParaRPr lang="id-ID" sz="1400" dirty="0">
                        <a:solidFill>
                          <a:schemeClr val="bg1"/>
                        </a:solidFill>
                      </a:endParaRPr>
                    </a:p>
                  </a:txBody>
                  <a:tcPr>
                    <a:solidFill>
                      <a:schemeClr val="tx2">
                        <a:lumMod val="60000"/>
                        <a:lumOff val="40000"/>
                      </a:schemeClr>
                    </a:solidFill>
                  </a:tcPr>
                </a:tc>
                <a:tc>
                  <a:txBody>
                    <a:bodyPr/>
                    <a:lstStyle/>
                    <a:p>
                      <a:pPr algn="ctr"/>
                      <a:r>
                        <a:rPr lang="id-ID" sz="1400" dirty="0" smtClean="0">
                          <a:solidFill>
                            <a:schemeClr val="bg1"/>
                          </a:solidFill>
                        </a:rPr>
                        <a:t>presentasi</a:t>
                      </a:r>
                      <a:endParaRPr lang="id-ID" sz="1400" dirty="0">
                        <a:solidFill>
                          <a:schemeClr val="bg1"/>
                        </a:solidFill>
                      </a:endParaRPr>
                    </a:p>
                  </a:txBody>
                  <a:tcPr>
                    <a:solidFill>
                      <a:schemeClr val="tx2">
                        <a:lumMod val="60000"/>
                        <a:lumOff val="40000"/>
                      </a:schemeClr>
                    </a:solidFill>
                  </a:tcPr>
                </a:tc>
              </a:tr>
              <a:tr h="370840">
                <a:tc>
                  <a:txBody>
                    <a:bodyPr/>
                    <a:lstStyle/>
                    <a:p>
                      <a:r>
                        <a:rPr lang="id-ID" sz="1400" dirty="0" smtClean="0"/>
                        <a:t>Goal</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dirty="0"/>
                    </a:p>
                  </a:txBody>
                  <a:tcPr/>
                </a:tc>
                <a:tc>
                  <a:txBody>
                    <a:bodyPr/>
                    <a:lstStyle/>
                    <a:p>
                      <a:endParaRPr lang="id-ID" sz="1400" dirty="0"/>
                    </a:p>
                  </a:txBody>
                  <a:tcPr/>
                </a:tc>
                <a:tc>
                  <a:txBody>
                    <a:bodyPr/>
                    <a:lstStyle/>
                    <a:p>
                      <a:endParaRPr lang="id-ID" sz="1400"/>
                    </a:p>
                  </a:txBody>
                  <a:tcPr/>
                </a:tc>
              </a:tr>
              <a:tr h="370840">
                <a:tc>
                  <a:txBody>
                    <a:bodyPr/>
                    <a:lstStyle/>
                    <a:p>
                      <a:r>
                        <a:rPr lang="id-ID" sz="1400" dirty="0" smtClean="0"/>
                        <a:t>Assumption</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r>
              <a:tr h="370840">
                <a:tc>
                  <a:txBody>
                    <a:bodyPr/>
                    <a:lstStyle/>
                    <a:p>
                      <a:r>
                        <a:rPr lang="id-ID" sz="1400" dirty="0" smtClean="0"/>
                        <a:t>Purpose</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dirty="0"/>
                    </a:p>
                  </a:txBody>
                  <a:tcPr/>
                </a:tc>
                <a:tc>
                  <a:txBody>
                    <a:bodyPr/>
                    <a:lstStyle/>
                    <a:p>
                      <a:endParaRPr lang="id-ID" sz="1400"/>
                    </a:p>
                  </a:txBody>
                  <a:tcPr/>
                </a:tc>
                <a:tc>
                  <a:txBody>
                    <a:bodyPr/>
                    <a:lstStyle/>
                    <a:p>
                      <a:endParaRPr lang="id-ID" sz="1400" dirty="0"/>
                    </a:p>
                  </a:txBody>
                  <a:tcPr/>
                </a:tc>
                <a:tc>
                  <a:txBody>
                    <a:bodyPr/>
                    <a:lstStyle/>
                    <a:p>
                      <a:endParaRPr lang="id-ID" sz="1400"/>
                    </a:p>
                  </a:txBody>
                  <a:tcPr/>
                </a:tc>
                <a:tc>
                  <a:txBody>
                    <a:bodyPr/>
                    <a:lstStyle/>
                    <a:p>
                      <a:endParaRPr lang="id-ID" sz="1400"/>
                    </a:p>
                  </a:txBody>
                  <a:tcPr/>
                </a:tc>
              </a:tr>
              <a:tr h="370840">
                <a:tc>
                  <a:txBody>
                    <a:bodyPr/>
                    <a:lstStyle/>
                    <a:p>
                      <a:r>
                        <a:rPr lang="id-ID" sz="1400" dirty="0" smtClean="0"/>
                        <a:t>Assumption</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r>
              <a:tr h="370840">
                <a:tc>
                  <a:txBody>
                    <a:bodyPr/>
                    <a:lstStyle/>
                    <a:p>
                      <a:r>
                        <a:rPr lang="id-ID" sz="1400" dirty="0" smtClean="0"/>
                        <a:t>Output </a:t>
                      </a:r>
                      <a:endParaRPr lang="id-ID" sz="1400" dirty="0"/>
                    </a:p>
                  </a:txBody>
                  <a:tcPr/>
                </a:tc>
                <a:tc>
                  <a:txBody>
                    <a:bodyPr/>
                    <a:lstStyle/>
                    <a:p>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r>
              <a:tr h="370840">
                <a:tc>
                  <a:txBody>
                    <a:bodyPr/>
                    <a:lstStyle/>
                    <a:p>
                      <a:r>
                        <a:rPr lang="id-ID" sz="1400" dirty="0" smtClean="0"/>
                        <a:t>Assumption </a:t>
                      </a:r>
                      <a:endParaRPr lang="id-ID" sz="1400" dirty="0"/>
                    </a:p>
                  </a:txBody>
                  <a:tcPr/>
                </a:tc>
                <a:tc>
                  <a:txBody>
                    <a:bodyPr/>
                    <a:lstStyle/>
                    <a:p>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dirty="0"/>
                    </a:p>
                  </a:txBody>
                  <a:tcPr/>
                </a:tc>
                <a:tc>
                  <a:txBody>
                    <a:bodyPr/>
                    <a:lstStyle/>
                    <a:p>
                      <a:endParaRPr lang="id-ID" sz="1400"/>
                    </a:p>
                  </a:txBody>
                  <a:tcPr/>
                </a:tc>
                <a:tc>
                  <a:txBody>
                    <a:bodyPr/>
                    <a:lstStyle/>
                    <a:p>
                      <a:endParaRPr lang="id-ID" sz="1400"/>
                    </a:p>
                  </a:txBody>
                  <a:tcPr/>
                </a:tc>
              </a:tr>
              <a:tr h="370840">
                <a:tc>
                  <a:txBody>
                    <a:bodyPr/>
                    <a:lstStyle/>
                    <a:p>
                      <a:r>
                        <a:rPr lang="id-ID" sz="1400" dirty="0" smtClean="0"/>
                        <a:t>Activities </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r>
              <a:tr h="370840">
                <a:tc>
                  <a:txBody>
                    <a:bodyPr/>
                    <a:lstStyle/>
                    <a:p>
                      <a:r>
                        <a:rPr lang="id-ID" sz="1400" dirty="0" smtClean="0"/>
                        <a:t>Assumption</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r>
              <a:tr h="370840">
                <a:tc>
                  <a:txBody>
                    <a:bodyPr/>
                    <a:lstStyle/>
                    <a:p>
                      <a:r>
                        <a:rPr lang="id-ID" sz="1400" dirty="0" smtClean="0"/>
                        <a:t>inputs</a:t>
                      </a:r>
                      <a:endParaRPr lang="id-ID" sz="1400" dirty="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a:p>
                  </a:txBody>
                  <a:tcPr/>
                </a:tc>
                <a:tc>
                  <a:txBody>
                    <a:bodyPr/>
                    <a:lstStyle/>
                    <a:p>
                      <a:endParaRPr lang="id-ID" sz="14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7" name="Group 43"/>
          <p:cNvGrpSpPr>
            <a:grpSpLocks/>
          </p:cNvGrpSpPr>
          <p:nvPr/>
        </p:nvGrpSpPr>
        <p:grpSpPr bwMode="auto">
          <a:xfrm>
            <a:off x="357158" y="962025"/>
            <a:ext cx="8358246" cy="5283097"/>
            <a:chOff x="1770" y="1515"/>
            <a:chExt cx="8445" cy="5154"/>
          </a:xfrm>
        </p:grpSpPr>
        <p:grpSp>
          <p:nvGrpSpPr>
            <p:cNvPr id="1068" name="Group 44"/>
            <p:cNvGrpSpPr>
              <a:grpSpLocks/>
            </p:cNvGrpSpPr>
            <p:nvPr/>
          </p:nvGrpSpPr>
          <p:grpSpPr bwMode="auto">
            <a:xfrm>
              <a:off x="2985" y="1515"/>
              <a:ext cx="1710" cy="5055"/>
              <a:chOff x="2865" y="1500"/>
              <a:chExt cx="1710" cy="5055"/>
            </a:xfrm>
          </p:grpSpPr>
          <p:sp>
            <p:nvSpPr>
              <p:cNvPr id="1069" name="AutoShape 45"/>
              <p:cNvSpPr>
                <a:spLocks noChangeArrowheads="1"/>
              </p:cNvSpPr>
              <p:nvPr/>
            </p:nvSpPr>
            <p:spPr bwMode="auto">
              <a:xfrm rot="16200000">
                <a:off x="3052" y="1313"/>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id-ID" sz="2000" b="1" i="0" u="none" strike="noStrike" cap="none" normalizeH="0" baseline="0" dirty="0" smtClean="0">
                    <a:ln>
                      <a:noFill/>
                    </a:ln>
                    <a:solidFill>
                      <a:schemeClr val="tx1"/>
                    </a:solidFill>
                    <a:effectLst/>
                    <a:latin typeface="Calibri" pitchFamily="34" charset="0"/>
                    <a:cs typeface="Arial" pitchFamily="34" charset="0"/>
                  </a:rPr>
                  <a:t>Impact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000" b="1" i="0" u="none" strike="noStrike" cap="none" normalizeH="0" baseline="0" dirty="0" smtClean="0">
                    <a:ln>
                      <a:noFill/>
                    </a:ln>
                    <a:solidFill>
                      <a:schemeClr val="tx1"/>
                    </a:solidFill>
                    <a:effectLst/>
                    <a:latin typeface="Calibri" pitchFamily="34" charset="0"/>
                    <a:cs typeface="Arial" pitchFamily="34" charset="0"/>
                  </a:rPr>
                  <a:t>(overall Goal)</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0" name="AutoShape 46"/>
              <p:cNvSpPr>
                <a:spLocks noChangeArrowheads="1"/>
              </p:cNvSpPr>
              <p:nvPr/>
            </p:nvSpPr>
            <p:spPr bwMode="auto">
              <a:xfrm rot="16200000">
                <a:off x="3052" y="2318"/>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000" b="1" i="0" u="none" strike="noStrike" cap="none" normalizeH="0" baseline="0" dirty="0" smtClean="0">
                    <a:ln>
                      <a:noFill/>
                    </a:ln>
                    <a:solidFill>
                      <a:schemeClr val="tx1"/>
                    </a:solidFill>
                    <a:effectLst/>
                    <a:latin typeface="Calibri" pitchFamily="34" charset="0"/>
                    <a:cs typeface="Arial" pitchFamily="34" charset="0"/>
                  </a:rPr>
                  <a:t>Outcomes</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1" name="AutoShape 47"/>
              <p:cNvSpPr>
                <a:spLocks noChangeArrowheads="1"/>
              </p:cNvSpPr>
              <p:nvPr/>
            </p:nvSpPr>
            <p:spPr bwMode="auto">
              <a:xfrm rot="16200000">
                <a:off x="3052" y="3308"/>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000" b="1" i="0" u="none" strike="noStrike" cap="none" normalizeH="0" baseline="0" dirty="0" smtClean="0">
                    <a:ln>
                      <a:noFill/>
                    </a:ln>
                    <a:solidFill>
                      <a:schemeClr val="tx1"/>
                    </a:solidFill>
                    <a:effectLst/>
                    <a:latin typeface="Calibri" pitchFamily="34" charset="0"/>
                    <a:cs typeface="Arial" pitchFamily="34" charset="0"/>
                  </a:rPr>
                  <a:t>Outputs</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2" name="AutoShape 48"/>
              <p:cNvSpPr>
                <a:spLocks noChangeArrowheads="1"/>
              </p:cNvSpPr>
              <p:nvPr/>
            </p:nvSpPr>
            <p:spPr bwMode="auto">
              <a:xfrm rot="16200000">
                <a:off x="3052" y="4313"/>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000" b="1" i="0" u="none" strike="noStrike" cap="none" normalizeH="0" baseline="0" dirty="0" smtClean="0">
                    <a:ln>
                      <a:noFill/>
                    </a:ln>
                    <a:solidFill>
                      <a:schemeClr val="tx1"/>
                    </a:solidFill>
                    <a:effectLst/>
                    <a:latin typeface="Calibri" pitchFamily="34" charset="0"/>
                    <a:cs typeface="Arial" pitchFamily="34" charset="0"/>
                  </a:rPr>
                  <a:t>Activities</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3" name="AutoShape 49"/>
              <p:cNvSpPr>
                <a:spLocks noChangeArrowheads="1"/>
              </p:cNvSpPr>
              <p:nvPr/>
            </p:nvSpPr>
            <p:spPr bwMode="auto">
              <a:xfrm rot="16200000">
                <a:off x="3199" y="5179"/>
                <a:ext cx="1042" cy="1710"/>
              </a:xfrm>
              <a:prstGeom prst="homePlate">
                <a:avLst>
                  <a:gd name="adj" fmla="val 32356"/>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id-ID" sz="105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000" b="1" i="0" u="none" strike="noStrike" cap="none" normalizeH="0" baseline="0" dirty="0" smtClean="0">
                    <a:ln>
                      <a:noFill/>
                    </a:ln>
                    <a:solidFill>
                      <a:schemeClr val="tx1"/>
                    </a:solidFill>
                    <a:effectLst/>
                    <a:latin typeface="Calibri" pitchFamily="34" charset="0"/>
                    <a:cs typeface="Arial" pitchFamily="34" charset="0"/>
                  </a:rPr>
                  <a:t>Inputs</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74" name="Rectangle 50"/>
            <p:cNvSpPr>
              <a:spLocks noChangeArrowheads="1"/>
            </p:cNvSpPr>
            <p:nvPr/>
          </p:nvSpPr>
          <p:spPr bwMode="auto">
            <a:xfrm>
              <a:off x="4800" y="1950"/>
              <a:ext cx="540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000" b="0" i="0" u="none" strike="noStrike" cap="none" normalizeH="0" baseline="0" smtClean="0">
                  <a:ln>
                    <a:noFill/>
                  </a:ln>
                  <a:solidFill>
                    <a:schemeClr val="tx1"/>
                  </a:solidFill>
                  <a:effectLst/>
                  <a:latin typeface="Calibri" pitchFamily="34" charset="0"/>
                  <a:cs typeface="Arial" pitchFamily="34" charset="0"/>
                </a:rPr>
                <a:t>Hasil jangka panjang (positif/negatif) baik yang disengaja ataupun tidak </a:t>
              </a:r>
              <a:endParaRPr kumimoji="0" lang="id-ID" sz="3600" b="0" i="0" u="none" strike="noStrike" cap="none" normalizeH="0" baseline="0" smtClean="0">
                <a:ln>
                  <a:noFill/>
                </a:ln>
                <a:solidFill>
                  <a:schemeClr val="tx1"/>
                </a:solidFill>
                <a:effectLst/>
                <a:latin typeface="Arial" pitchFamily="34" charset="0"/>
                <a:cs typeface="Arial" pitchFamily="34" charset="0"/>
              </a:endParaRPr>
            </a:p>
          </p:txBody>
        </p:sp>
        <p:sp>
          <p:nvSpPr>
            <p:cNvPr id="1075" name="Rectangle 51"/>
            <p:cNvSpPr>
              <a:spLocks noChangeArrowheads="1"/>
            </p:cNvSpPr>
            <p:nvPr/>
          </p:nvSpPr>
          <p:spPr bwMode="auto">
            <a:xfrm>
              <a:off x="4800" y="3000"/>
              <a:ext cx="540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000" b="0" i="0" u="none" strike="noStrike" cap="none" normalizeH="0" baseline="0" smtClean="0">
                  <a:ln>
                    <a:noFill/>
                  </a:ln>
                  <a:solidFill>
                    <a:schemeClr val="tx1"/>
                  </a:solidFill>
                  <a:effectLst/>
                  <a:latin typeface="Calibri" pitchFamily="34" charset="0"/>
                  <a:cs typeface="Arial" pitchFamily="34" charset="0"/>
                </a:rPr>
                <a:t>Hasil jangka menengah dari hasil sebuah kegiatan </a:t>
              </a:r>
              <a:endParaRPr kumimoji="0" lang="id-ID" sz="3600" b="0" i="0" u="none" strike="noStrike" cap="none" normalizeH="0" baseline="0" smtClean="0">
                <a:ln>
                  <a:noFill/>
                </a:ln>
                <a:solidFill>
                  <a:schemeClr val="tx1"/>
                </a:solidFill>
                <a:effectLst/>
                <a:latin typeface="Arial" pitchFamily="34" charset="0"/>
                <a:cs typeface="Arial" pitchFamily="34" charset="0"/>
              </a:endParaRPr>
            </a:p>
          </p:txBody>
        </p:sp>
        <p:sp>
          <p:nvSpPr>
            <p:cNvPr id="1076" name="Rectangle 52"/>
            <p:cNvSpPr>
              <a:spLocks noChangeArrowheads="1"/>
            </p:cNvSpPr>
            <p:nvPr/>
          </p:nvSpPr>
          <p:spPr bwMode="auto">
            <a:xfrm>
              <a:off x="4815" y="3990"/>
              <a:ext cx="540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000" b="0" i="0" u="none" strike="noStrike" cap="none" normalizeH="0" baseline="0" dirty="0" smtClean="0">
                  <a:ln>
                    <a:noFill/>
                  </a:ln>
                  <a:solidFill>
                    <a:schemeClr val="tx1"/>
                  </a:solidFill>
                  <a:effectLst/>
                  <a:latin typeface="Calibri" pitchFamily="34" charset="0"/>
                  <a:cs typeface="Arial" pitchFamily="34" charset="0"/>
                </a:rPr>
                <a:t>Produk, barang atau layanan sebagai hasil dari kegiatan  </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7" name="Rectangle 53"/>
            <p:cNvSpPr>
              <a:spLocks noChangeArrowheads="1"/>
            </p:cNvSpPr>
            <p:nvPr/>
          </p:nvSpPr>
          <p:spPr bwMode="auto">
            <a:xfrm>
              <a:off x="4800" y="4850"/>
              <a:ext cx="540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000" b="0" i="0" u="none" strike="noStrike" cap="none" normalizeH="0" baseline="0" dirty="0" smtClean="0">
                  <a:ln>
                    <a:noFill/>
                  </a:ln>
                  <a:solidFill>
                    <a:schemeClr val="tx1"/>
                  </a:solidFill>
                  <a:effectLst/>
                  <a:latin typeface="Calibri" pitchFamily="34" charset="0"/>
                  <a:cs typeface="Arial" pitchFamily="34" charset="0"/>
                </a:rPr>
                <a:t>Tindakan atau kinerja yang dilakukan sehingga input digunakan untuk menghasilkan keluaran yang spesifik </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8" name="Rectangle 54"/>
            <p:cNvSpPr>
              <a:spLocks noChangeArrowheads="1"/>
            </p:cNvSpPr>
            <p:nvPr/>
          </p:nvSpPr>
          <p:spPr bwMode="auto">
            <a:xfrm>
              <a:off x="4815" y="5904"/>
              <a:ext cx="540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000" b="0" i="0" u="none" strike="noStrike" cap="none" normalizeH="0" baseline="0" dirty="0" smtClean="0">
                  <a:ln>
                    <a:noFill/>
                  </a:ln>
                  <a:solidFill>
                    <a:schemeClr val="tx1"/>
                  </a:solidFill>
                  <a:effectLst/>
                  <a:latin typeface="Calibri" pitchFamily="34" charset="0"/>
                  <a:cs typeface="Arial" pitchFamily="34" charset="0"/>
                </a:rPr>
                <a:t>Keuangan, manusia, sumber daya material yang diperlukan untuk melakukan suatu kegiatan </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9" name="AutoShape 55"/>
            <p:cNvSpPr>
              <a:spLocks/>
            </p:cNvSpPr>
            <p:nvPr/>
          </p:nvSpPr>
          <p:spPr bwMode="auto">
            <a:xfrm>
              <a:off x="2760" y="1950"/>
              <a:ext cx="143" cy="2805"/>
            </a:xfrm>
            <a:prstGeom prst="leftBrace">
              <a:avLst>
                <a:gd name="adj1" fmla="val 163462"/>
                <a:gd name="adj2" fmla="val 50000"/>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id-ID" sz="3600"/>
            </a:p>
          </p:txBody>
        </p:sp>
        <p:sp>
          <p:nvSpPr>
            <p:cNvPr id="1080" name="Rectangle 56"/>
            <p:cNvSpPr>
              <a:spLocks noChangeArrowheads="1"/>
            </p:cNvSpPr>
            <p:nvPr/>
          </p:nvSpPr>
          <p:spPr bwMode="auto">
            <a:xfrm>
              <a:off x="1770" y="3165"/>
              <a:ext cx="990" cy="43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000" b="0" i="0" u="none" strike="noStrike" cap="none" normalizeH="0" baseline="0" smtClean="0">
                  <a:ln>
                    <a:noFill/>
                  </a:ln>
                  <a:solidFill>
                    <a:schemeClr val="tx1"/>
                  </a:solidFill>
                  <a:effectLst/>
                  <a:latin typeface="Calibri" pitchFamily="34" charset="0"/>
                  <a:cs typeface="Arial" pitchFamily="34" charset="0"/>
                </a:rPr>
                <a:t>Hasil</a:t>
              </a:r>
              <a:endParaRPr kumimoji="0" lang="id-ID" sz="3600" b="0" i="0" u="none" strike="noStrike" cap="none" normalizeH="0" baseline="0" smtClean="0">
                <a:ln>
                  <a:noFill/>
                </a:ln>
                <a:solidFill>
                  <a:schemeClr val="tx1"/>
                </a:solidFill>
                <a:effectLst/>
                <a:latin typeface="Arial" pitchFamily="34" charset="0"/>
                <a:cs typeface="Arial" pitchFamily="34" charset="0"/>
              </a:endParaRPr>
            </a:p>
          </p:txBody>
        </p:sp>
      </p:grpSp>
      <p:sp>
        <p:nvSpPr>
          <p:cNvPr id="61" name="TextBox 60"/>
          <p:cNvSpPr txBox="1"/>
          <p:nvPr/>
        </p:nvSpPr>
        <p:spPr>
          <a:xfrm>
            <a:off x="3523806" y="500042"/>
            <a:ext cx="1976888" cy="369332"/>
          </a:xfrm>
          <a:prstGeom prst="rect">
            <a:avLst/>
          </a:prstGeom>
          <a:noFill/>
        </p:spPr>
        <p:txBody>
          <a:bodyPr wrap="none" rtlCol="0">
            <a:spAutoFit/>
          </a:bodyPr>
          <a:lstStyle/>
          <a:p>
            <a:r>
              <a:rPr lang="id-ID" b="1" dirty="0" smtClean="0"/>
              <a:t>THE RESULT CHAIN</a:t>
            </a:r>
            <a:endParaRPr lang="id-ID"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Monitoring dan Evaluasi</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Monitoring merupakan fungsi berkelanjutan yang menggunakan pengumpulan data secara sistematis berdasarkan indikator untuk memberikan informasi pada manajemen dan stakeholder yang berhubungan dengan kemajuan atau hasil yang diraih setelah menggunakan dana yang telah dialokasikan.</a:t>
            </a:r>
          </a:p>
          <a:p>
            <a:r>
              <a:rPr lang="id-ID" dirty="0" smtClean="0"/>
              <a:t>Evaluasi merupakan penilaian yang sistematis dan objektif yang berkaitan dengan pelaksanaan atau hasil dari program, kebijakan berdasarkan perecanaan implementasi dan hasilnya. Tujuannya untuk mengetahui efektivitas dan efisiensi hasil, dampak maupun keberlanjutannya.</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Monitoring dan Evaluasi</a:t>
            </a:r>
            <a:endParaRPr lang="id-ID" dirty="0"/>
          </a:p>
        </p:txBody>
      </p:sp>
      <p:sp>
        <p:nvSpPr>
          <p:cNvPr id="3" name="Content Placeholder 2"/>
          <p:cNvSpPr>
            <a:spLocks noGrp="1"/>
          </p:cNvSpPr>
          <p:nvPr>
            <p:ph idx="1"/>
          </p:nvPr>
        </p:nvSpPr>
        <p:spPr>
          <a:xfrm>
            <a:off x="457200" y="1600200"/>
            <a:ext cx="8229600" cy="4543444"/>
          </a:xfrm>
        </p:spPr>
        <p:txBody>
          <a:bodyPr/>
          <a:lstStyle/>
          <a:p>
            <a:r>
              <a:rPr lang="id-ID" dirty="0" smtClean="0"/>
              <a:t>Logical Framework (kerangka kerja logis)</a:t>
            </a:r>
          </a:p>
          <a:p>
            <a:r>
              <a:rPr lang="id-ID" dirty="0" smtClean="0"/>
              <a:t>Logframe matrix (matriks logframe)</a:t>
            </a:r>
          </a:p>
          <a:p>
            <a:pPr>
              <a:buNone/>
            </a:pP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Kerangka Kerja Logis</a:t>
            </a:r>
            <a:endParaRPr lang="id-ID" dirty="0"/>
          </a:p>
        </p:txBody>
      </p:sp>
      <p:grpSp>
        <p:nvGrpSpPr>
          <p:cNvPr id="19469" name="Group 13"/>
          <p:cNvGrpSpPr>
            <a:grpSpLocks/>
          </p:cNvGrpSpPr>
          <p:nvPr/>
        </p:nvGrpSpPr>
        <p:grpSpPr bwMode="auto">
          <a:xfrm>
            <a:off x="142844" y="1785926"/>
            <a:ext cx="8715436" cy="4500594"/>
            <a:chOff x="1530" y="5415"/>
            <a:chExt cx="8445" cy="5310"/>
          </a:xfrm>
        </p:grpSpPr>
        <p:grpSp>
          <p:nvGrpSpPr>
            <p:cNvPr id="19470" name="Group 14"/>
            <p:cNvGrpSpPr>
              <a:grpSpLocks/>
            </p:cNvGrpSpPr>
            <p:nvPr/>
          </p:nvGrpSpPr>
          <p:grpSpPr bwMode="auto">
            <a:xfrm>
              <a:off x="2745" y="5415"/>
              <a:ext cx="1710" cy="5310"/>
              <a:chOff x="2865" y="1500"/>
              <a:chExt cx="1710" cy="5055"/>
            </a:xfrm>
          </p:grpSpPr>
          <p:sp>
            <p:nvSpPr>
              <p:cNvPr id="19471" name="AutoShape 15"/>
              <p:cNvSpPr>
                <a:spLocks noChangeArrowheads="1"/>
              </p:cNvSpPr>
              <p:nvPr/>
            </p:nvSpPr>
            <p:spPr bwMode="auto">
              <a:xfrm rot="16200000">
                <a:off x="3052" y="1313"/>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b="1" i="0" u="none" strike="noStrike" cap="none" normalizeH="0" baseline="0" dirty="0" smtClean="0">
                    <a:ln>
                      <a:noFill/>
                    </a:ln>
                    <a:solidFill>
                      <a:schemeClr val="tx1"/>
                    </a:solidFill>
                    <a:effectLst/>
                    <a:latin typeface="Calibri" pitchFamily="34" charset="0"/>
                    <a:cs typeface="Arial" pitchFamily="34" charset="0"/>
                  </a:rPr>
                  <a:t>Goal</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19472" name="AutoShape 16"/>
              <p:cNvSpPr>
                <a:spLocks noChangeArrowheads="1"/>
              </p:cNvSpPr>
              <p:nvPr/>
            </p:nvSpPr>
            <p:spPr bwMode="auto">
              <a:xfrm rot="16200000">
                <a:off x="3052" y="2318"/>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b="1" i="0" u="none" strike="noStrike" cap="none" normalizeH="0" baseline="0" dirty="0" smtClean="0">
                    <a:ln>
                      <a:noFill/>
                    </a:ln>
                    <a:solidFill>
                      <a:schemeClr val="tx1"/>
                    </a:solidFill>
                    <a:effectLst/>
                    <a:latin typeface="Calibri" pitchFamily="34" charset="0"/>
                    <a:cs typeface="Arial" pitchFamily="34" charset="0"/>
                  </a:rPr>
                  <a:t>Purpose</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19473" name="AutoShape 17"/>
              <p:cNvSpPr>
                <a:spLocks noChangeArrowheads="1"/>
              </p:cNvSpPr>
              <p:nvPr/>
            </p:nvSpPr>
            <p:spPr bwMode="auto">
              <a:xfrm rot="16200000">
                <a:off x="3052" y="3308"/>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b="1" i="0" u="none" strike="noStrike" cap="none" normalizeH="0" baseline="0" dirty="0" smtClean="0">
                    <a:ln>
                      <a:noFill/>
                    </a:ln>
                    <a:solidFill>
                      <a:schemeClr val="tx1"/>
                    </a:solidFill>
                    <a:effectLst/>
                    <a:latin typeface="Calibri" pitchFamily="34" charset="0"/>
                    <a:cs typeface="Arial" pitchFamily="34" charset="0"/>
                  </a:rPr>
                  <a:t>Outputs</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19474" name="AutoShape 18"/>
              <p:cNvSpPr>
                <a:spLocks noChangeArrowheads="1"/>
              </p:cNvSpPr>
              <p:nvPr/>
            </p:nvSpPr>
            <p:spPr bwMode="auto">
              <a:xfrm rot="16200000">
                <a:off x="3052" y="4313"/>
                <a:ext cx="1335" cy="1710"/>
              </a:xfrm>
              <a:prstGeom prst="chevron">
                <a:avLst>
                  <a:gd name="adj" fmla="val 25000"/>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b="1" i="0" u="none" strike="noStrike" cap="none" normalizeH="0" baseline="0" dirty="0" smtClean="0">
                    <a:ln>
                      <a:noFill/>
                    </a:ln>
                    <a:solidFill>
                      <a:schemeClr val="tx1"/>
                    </a:solidFill>
                    <a:effectLst/>
                    <a:latin typeface="Calibri" pitchFamily="34" charset="0"/>
                    <a:cs typeface="Arial" pitchFamily="34" charset="0"/>
                  </a:rPr>
                  <a:t>Activities</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19475" name="AutoShape 19"/>
              <p:cNvSpPr>
                <a:spLocks noChangeArrowheads="1"/>
              </p:cNvSpPr>
              <p:nvPr/>
            </p:nvSpPr>
            <p:spPr bwMode="auto">
              <a:xfrm rot="16200000">
                <a:off x="3199" y="5179"/>
                <a:ext cx="1042" cy="1710"/>
              </a:xfrm>
              <a:prstGeom prst="homePlate">
                <a:avLst>
                  <a:gd name="adj" fmla="val 32356"/>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b="1" i="0" u="none" strike="noStrike" cap="none" normalizeH="0" baseline="0" dirty="0" smtClean="0">
                    <a:ln>
                      <a:noFill/>
                    </a:ln>
                    <a:solidFill>
                      <a:schemeClr val="tx1"/>
                    </a:solidFill>
                    <a:effectLst/>
                    <a:latin typeface="Calibri" pitchFamily="34" charset="0"/>
                    <a:cs typeface="Arial" pitchFamily="34" charset="0"/>
                  </a:rPr>
                  <a:t>Inputs</a:t>
                </a:r>
                <a:endParaRPr kumimoji="0" lang="id-ID"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b="1" i="0" u="none" strike="noStrike" cap="none" normalizeH="0" baseline="0" dirty="0" smtClean="0">
                    <a:ln>
                      <a:noFill/>
                    </a:ln>
                    <a:solidFill>
                      <a:schemeClr val="tx1"/>
                    </a:solidFill>
                    <a:effectLst/>
                    <a:latin typeface="Calibri" pitchFamily="34" charset="0"/>
                    <a:cs typeface="Arial" pitchFamily="34" charset="0"/>
                  </a:rPr>
                  <a:t>(resources)</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476" name="Rectangle 20"/>
            <p:cNvSpPr>
              <a:spLocks noChangeArrowheads="1"/>
            </p:cNvSpPr>
            <p:nvPr/>
          </p:nvSpPr>
          <p:spPr bwMode="auto">
            <a:xfrm>
              <a:off x="4560" y="5872"/>
              <a:ext cx="5400" cy="8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b="0" i="0" u="none" strike="noStrike" cap="none" normalizeH="0" baseline="0" dirty="0" smtClean="0">
                  <a:ln>
                    <a:noFill/>
                  </a:ln>
                  <a:solidFill>
                    <a:schemeClr val="tx1"/>
                  </a:solidFill>
                  <a:effectLst/>
                  <a:latin typeface="Calibri" pitchFamily="34" charset="0"/>
                  <a:cs typeface="Arial" pitchFamily="34" charset="0"/>
                </a:rPr>
                <a:t>Hasil tertinggi dari hasil sebuah kegiatan atau operasional </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19477" name="Rectangle 21"/>
            <p:cNvSpPr>
              <a:spLocks noChangeArrowheads="1"/>
            </p:cNvSpPr>
            <p:nvPr/>
          </p:nvSpPr>
          <p:spPr bwMode="auto">
            <a:xfrm>
              <a:off x="4560" y="6840"/>
              <a:ext cx="5400" cy="10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b="0" i="0" u="none" strike="noStrike" cap="none" normalizeH="0" baseline="0" smtClean="0">
                  <a:ln>
                    <a:noFill/>
                  </a:ln>
                  <a:solidFill>
                    <a:schemeClr val="tx1"/>
                  </a:solidFill>
                  <a:effectLst/>
                  <a:latin typeface="Calibri" pitchFamily="34" charset="0"/>
                  <a:cs typeface="Arial" pitchFamily="34" charset="0"/>
                </a:rPr>
                <a:t>Situasi yang telah diperbaiki, dimana kegiatan operasional diharapkan memberikan sumbangan yang signifikan</a:t>
              </a:r>
              <a:endParaRPr kumimoji="0" lang="id-ID" b="0" i="0" u="none" strike="noStrike" cap="none" normalizeH="0" baseline="0" smtClean="0">
                <a:ln>
                  <a:noFill/>
                </a:ln>
                <a:solidFill>
                  <a:schemeClr val="tx1"/>
                </a:solidFill>
                <a:effectLst/>
                <a:latin typeface="Arial" pitchFamily="34" charset="0"/>
                <a:cs typeface="Arial" pitchFamily="34" charset="0"/>
              </a:endParaRPr>
            </a:p>
          </p:txBody>
        </p:sp>
        <p:sp>
          <p:nvSpPr>
            <p:cNvPr id="19478" name="Rectangle 22"/>
            <p:cNvSpPr>
              <a:spLocks noChangeArrowheads="1"/>
            </p:cNvSpPr>
            <p:nvPr/>
          </p:nvSpPr>
          <p:spPr bwMode="auto">
            <a:xfrm>
              <a:off x="4575" y="8015"/>
              <a:ext cx="5400" cy="8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b="0" i="0" u="none" strike="noStrike" cap="none" normalizeH="0" baseline="0" smtClean="0">
                  <a:ln>
                    <a:noFill/>
                  </a:ln>
                  <a:solidFill>
                    <a:schemeClr val="tx1"/>
                  </a:solidFill>
                  <a:effectLst/>
                  <a:latin typeface="Calibri" pitchFamily="34" charset="0"/>
                  <a:cs typeface="Arial" pitchFamily="34" charset="0"/>
                </a:rPr>
                <a:t>Produk, barang atau layanan sebagai hasil dari kegiatan  </a:t>
              </a:r>
              <a:endParaRPr kumimoji="0" lang="id-ID" b="0" i="0" u="none" strike="noStrike" cap="none" normalizeH="0" baseline="0" smtClean="0">
                <a:ln>
                  <a:noFill/>
                </a:ln>
                <a:solidFill>
                  <a:schemeClr val="tx1"/>
                </a:solidFill>
                <a:effectLst/>
                <a:latin typeface="Arial" pitchFamily="34" charset="0"/>
                <a:cs typeface="Arial" pitchFamily="34" charset="0"/>
              </a:endParaRPr>
            </a:p>
          </p:txBody>
        </p:sp>
        <p:sp>
          <p:nvSpPr>
            <p:cNvPr id="19479" name="Rectangle 23"/>
            <p:cNvSpPr>
              <a:spLocks noChangeArrowheads="1"/>
            </p:cNvSpPr>
            <p:nvPr/>
          </p:nvSpPr>
          <p:spPr bwMode="auto">
            <a:xfrm>
              <a:off x="4560" y="8960"/>
              <a:ext cx="5400" cy="8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b="0" i="0" u="none" strike="noStrike" cap="none" normalizeH="0" baseline="0" dirty="0" smtClean="0">
                  <a:ln>
                    <a:noFill/>
                  </a:ln>
                  <a:solidFill>
                    <a:schemeClr val="tx1"/>
                  </a:solidFill>
                  <a:effectLst/>
                  <a:latin typeface="Calibri" pitchFamily="34" charset="0"/>
                  <a:cs typeface="Arial" pitchFamily="34" charset="0"/>
                </a:rPr>
                <a:t>Tindakan atau kinerja yang dilakukan sehingga input digunakan untuk menghasilkan keluaran yang spesifik </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19480" name="Rectangle 24"/>
            <p:cNvSpPr>
              <a:spLocks noChangeArrowheads="1"/>
            </p:cNvSpPr>
            <p:nvPr/>
          </p:nvSpPr>
          <p:spPr bwMode="auto">
            <a:xfrm>
              <a:off x="4575" y="9921"/>
              <a:ext cx="5400" cy="8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b="0" i="0" u="none" strike="noStrike" cap="none" normalizeH="0" baseline="0" smtClean="0">
                  <a:ln>
                    <a:noFill/>
                  </a:ln>
                  <a:solidFill>
                    <a:schemeClr val="tx1"/>
                  </a:solidFill>
                  <a:effectLst/>
                  <a:latin typeface="Calibri" pitchFamily="34" charset="0"/>
                  <a:cs typeface="Arial" pitchFamily="34" charset="0"/>
                </a:rPr>
                <a:t>Keuangan, manusia, sumber daya material yang diperlukan untuk melakukan suatu kegiatan </a:t>
              </a:r>
              <a:endParaRPr kumimoji="0" lang="id-ID" b="0" i="0" u="none" strike="noStrike" cap="none" normalizeH="0" baseline="0" smtClean="0">
                <a:ln>
                  <a:noFill/>
                </a:ln>
                <a:solidFill>
                  <a:schemeClr val="tx1"/>
                </a:solidFill>
                <a:effectLst/>
                <a:latin typeface="Arial" pitchFamily="34" charset="0"/>
                <a:cs typeface="Arial" pitchFamily="34" charset="0"/>
              </a:endParaRPr>
            </a:p>
          </p:txBody>
        </p:sp>
        <p:sp>
          <p:nvSpPr>
            <p:cNvPr id="19481" name="AutoShape 25"/>
            <p:cNvSpPr>
              <a:spLocks/>
            </p:cNvSpPr>
            <p:nvPr/>
          </p:nvSpPr>
          <p:spPr bwMode="auto">
            <a:xfrm>
              <a:off x="2520" y="5872"/>
              <a:ext cx="143" cy="2946"/>
            </a:xfrm>
            <a:prstGeom prst="leftBrace">
              <a:avLst>
                <a:gd name="adj1" fmla="val 171678"/>
                <a:gd name="adj2" fmla="val 50000"/>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id-ID"/>
            </a:p>
          </p:txBody>
        </p:sp>
        <p:sp>
          <p:nvSpPr>
            <p:cNvPr id="19482" name="Rectangle 26"/>
            <p:cNvSpPr>
              <a:spLocks noChangeArrowheads="1"/>
            </p:cNvSpPr>
            <p:nvPr/>
          </p:nvSpPr>
          <p:spPr bwMode="auto">
            <a:xfrm>
              <a:off x="1530" y="7148"/>
              <a:ext cx="990" cy="45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b="0" i="0" u="none" strike="noStrike" cap="none" normalizeH="0" baseline="0" smtClean="0">
                  <a:ln>
                    <a:noFill/>
                  </a:ln>
                  <a:solidFill>
                    <a:schemeClr val="tx1"/>
                  </a:solidFill>
                  <a:effectLst/>
                  <a:latin typeface="Calibri" pitchFamily="34" charset="0"/>
                  <a:cs typeface="Arial" pitchFamily="34" charset="0"/>
                </a:rPr>
                <a:t>Hasil</a:t>
              </a:r>
              <a:endParaRPr kumimoji="0" lang="id-ID"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53950"/>
            <a:ext cx="8229600" cy="560406"/>
          </a:xfrm>
        </p:spPr>
        <p:txBody>
          <a:bodyPr>
            <a:normAutofit fontScale="90000"/>
          </a:bodyPr>
          <a:lstStyle/>
          <a:p>
            <a:r>
              <a:rPr lang="id-ID" dirty="0" smtClean="0"/>
              <a:t>The Logframe Matrix</a:t>
            </a:r>
            <a:endParaRPr lang="id-ID" dirty="0"/>
          </a:p>
        </p:txBody>
      </p:sp>
      <p:graphicFrame>
        <p:nvGraphicFramePr>
          <p:cNvPr id="4" name="Content Placeholder 3"/>
          <p:cNvGraphicFramePr>
            <a:graphicFrameLocks noGrp="1"/>
          </p:cNvGraphicFramePr>
          <p:nvPr>
            <p:ph idx="1"/>
          </p:nvPr>
        </p:nvGraphicFramePr>
        <p:xfrm>
          <a:off x="428596" y="906071"/>
          <a:ext cx="8501124" cy="5666201"/>
        </p:xfrm>
        <a:graphic>
          <a:graphicData uri="http://schemas.openxmlformats.org/drawingml/2006/table">
            <a:tbl>
              <a:tblPr/>
              <a:tblGrid>
                <a:gridCol w="2500330"/>
                <a:gridCol w="2214578"/>
                <a:gridCol w="2000264"/>
                <a:gridCol w="1785952"/>
              </a:tblGrid>
              <a:tr h="408912">
                <a:tc>
                  <a:txBody>
                    <a:bodyPr/>
                    <a:lstStyle/>
                    <a:p>
                      <a:pPr algn="ctr">
                        <a:spcAft>
                          <a:spcPts val="0"/>
                        </a:spcAft>
                      </a:pPr>
                      <a:r>
                        <a:rPr lang="id-ID" sz="1800" b="1" dirty="0">
                          <a:latin typeface="Calibri"/>
                          <a:ea typeface="Calibri"/>
                          <a:cs typeface="Times New Roman"/>
                        </a:rPr>
                        <a:t>Logframe hierarcy</a:t>
                      </a:r>
                      <a:endParaRPr lang="id-ID" sz="1800" dirty="0">
                        <a:latin typeface="Calibri"/>
                        <a:ea typeface="Calibri"/>
                        <a:cs typeface="Times New Roman"/>
                      </a:endParaRP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dirty="0">
                          <a:latin typeface="Calibri"/>
                          <a:ea typeface="Calibri"/>
                          <a:cs typeface="Times New Roman"/>
                        </a:rPr>
                        <a:t>Performance indicators</a:t>
                      </a:r>
                      <a:endParaRPr lang="id-ID" sz="1800" dirty="0">
                        <a:latin typeface="Calibri"/>
                        <a:ea typeface="Calibri"/>
                        <a:cs typeface="Times New Roman"/>
                      </a:endParaRP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dirty="0">
                          <a:latin typeface="Calibri"/>
                          <a:ea typeface="Calibri"/>
                          <a:cs typeface="Times New Roman"/>
                        </a:rPr>
                        <a:t>Means of verification</a:t>
                      </a:r>
                      <a:endParaRPr lang="id-ID" sz="1800" dirty="0">
                        <a:latin typeface="Calibri"/>
                        <a:ea typeface="Calibri"/>
                        <a:cs typeface="Times New Roman"/>
                      </a:endParaRP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dirty="0">
                          <a:latin typeface="Calibri"/>
                          <a:ea typeface="Calibri"/>
                          <a:cs typeface="Times New Roman"/>
                        </a:rPr>
                        <a:t>Assumption and risk</a:t>
                      </a:r>
                      <a:endParaRPr lang="id-ID" sz="1800" dirty="0">
                        <a:latin typeface="Calibri"/>
                        <a:ea typeface="Calibri"/>
                        <a:cs typeface="Times New Roman"/>
                      </a:endParaRP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900">
                <a:tc>
                  <a:txBody>
                    <a:bodyPr/>
                    <a:lstStyle/>
                    <a:p>
                      <a:pPr>
                        <a:spcAft>
                          <a:spcPts val="0"/>
                        </a:spcAft>
                      </a:pPr>
                      <a:r>
                        <a:rPr lang="id-ID" sz="1400" dirty="0">
                          <a:latin typeface="Calibri"/>
                          <a:ea typeface="Calibri"/>
                          <a:cs typeface="Times New Roman"/>
                        </a:rPr>
                        <a:t>Goal</a:t>
                      </a:r>
                    </a:p>
                    <a:p>
                      <a:pPr>
                        <a:spcAft>
                          <a:spcPts val="0"/>
                        </a:spcAft>
                      </a:pPr>
                      <a:r>
                        <a:rPr lang="id-ID" sz="1400" dirty="0" smtClean="0">
                          <a:latin typeface="Calibri"/>
                          <a:ea typeface="Calibri"/>
                          <a:cs typeface="Times New Roman"/>
                        </a:rPr>
                        <a:t>Higher </a:t>
                      </a:r>
                      <a:r>
                        <a:rPr lang="id-ID" sz="1400" dirty="0">
                          <a:latin typeface="Calibri"/>
                          <a:ea typeface="Calibri"/>
                          <a:cs typeface="Times New Roman"/>
                        </a:rPr>
                        <a:t>objective to which this operation, along with other , is intended to contribute</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a:latin typeface="Calibri"/>
                          <a:ea typeface="Calibri"/>
                          <a:cs typeface="Times New Roman"/>
                        </a:rPr>
                        <a:t>Impact</a:t>
                      </a:r>
                    </a:p>
                    <a:p>
                      <a:pPr>
                        <a:spcAft>
                          <a:spcPts val="0"/>
                        </a:spcAft>
                      </a:pPr>
                      <a:r>
                        <a:rPr lang="id-ID" sz="1400">
                          <a:latin typeface="Calibri"/>
                          <a:ea typeface="Calibri"/>
                          <a:cs typeface="Times New Roman"/>
                        </a:rPr>
                        <a:t>Indicators (increasingly standardised) to measure programe performance</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The program evaluation system</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(Goal-to-Super-Goal)</a:t>
                      </a:r>
                    </a:p>
                    <a:p>
                      <a:pPr>
                        <a:spcAft>
                          <a:spcPts val="0"/>
                        </a:spcAft>
                      </a:pPr>
                      <a:r>
                        <a:rPr lang="id-ID" sz="1400" dirty="0">
                          <a:latin typeface="Calibri"/>
                          <a:ea typeface="Calibri"/>
                          <a:cs typeface="Times New Roman"/>
                        </a:rPr>
                        <a:t>Risk regarding strategic impact</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801">
                <a:tc>
                  <a:txBody>
                    <a:bodyPr/>
                    <a:lstStyle/>
                    <a:p>
                      <a:pPr>
                        <a:spcAft>
                          <a:spcPts val="0"/>
                        </a:spcAft>
                      </a:pPr>
                      <a:r>
                        <a:rPr lang="id-ID" sz="1400" dirty="0">
                          <a:latin typeface="Calibri"/>
                          <a:ea typeface="Calibri"/>
                          <a:cs typeface="Times New Roman"/>
                        </a:rPr>
                        <a:t>Purposes</a:t>
                      </a:r>
                    </a:p>
                    <a:p>
                      <a:pPr>
                        <a:spcAft>
                          <a:spcPts val="0"/>
                        </a:spcAft>
                      </a:pPr>
                      <a:r>
                        <a:rPr lang="id-ID" sz="1400" dirty="0">
                          <a:latin typeface="Calibri"/>
                          <a:ea typeface="Calibri"/>
                          <a:cs typeface="Times New Roman"/>
                        </a:rPr>
                        <a:t>The outcomes of an operation. The change in beneficiery behaviour, system or institutional performance because of the combined output strategy and key assumptions</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Outcomes</a:t>
                      </a:r>
                    </a:p>
                    <a:p>
                      <a:pPr>
                        <a:spcAft>
                          <a:spcPts val="0"/>
                        </a:spcAft>
                      </a:pPr>
                      <a:r>
                        <a:rPr lang="id-ID" sz="1400" dirty="0">
                          <a:latin typeface="Calibri"/>
                          <a:ea typeface="Calibri"/>
                          <a:cs typeface="Times New Roman"/>
                        </a:rPr>
                        <a:t>Measures that describe the accomplishment of the purpose. The value, benefit, and return on investment.</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a:latin typeface="Calibri"/>
                          <a:ea typeface="Calibri"/>
                          <a:cs typeface="Times New Roman"/>
                        </a:rPr>
                        <a:t>People, event, processes, sources of data for organising the opration’s evaluation system.</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a:latin typeface="Calibri"/>
                          <a:ea typeface="Calibri"/>
                          <a:cs typeface="Times New Roman"/>
                        </a:rPr>
                        <a:t>(Purpose-to-Goal)</a:t>
                      </a:r>
                    </a:p>
                    <a:p>
                      <a:pPr>
                        <a:spcAft>
                          <a:spcPts val="0"/>
                        </a:spcAft>
                      </a:pPr>
                      <a:r>
                        <a:rPr lang="id-ID" sz="1400">
                          <a:latin typeface="Calibri"/>
                          <a:ea typeface="Calibri"/>
                          <a:cs typeface="Times New Roman"/>
                        </a:rPr>
                        <a:t>Risk regarding programme level impact</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280">
                <a:tc>
                  <a:txBody>
                    <a:bodyPr/>
                    <a:lstStyle/>
                    <a:p>
                      <a:pPr>
                        <a:spcAft>
                          <a:spcPts val="0"/>
                        </a:spcAft>
                      </a:pPr>
                      <a:r>
                        <a:rPr lang="id-ID" sz="1400">
                          <a:latin typeface="Calibri"/>
                          <a:ea typeface="Calibri"/>
                          <a:cs typeface="Times New Roman"/>
                        </a:rPr>
                        <a:t>Outputs</a:t>
                      </a:r>
                    </a:p>
                    <a:p>
                      <a:pPr>
                        <a:spcAft>
                          <a:spcPts val="0"/>
                        </a:spcAft>
                      </a:pPr>
                      <a:r>
                        <a:rPr lang="id-ID" sz="1400">
                          <a:latin typeface="Calibri"/>
                          <a:ea typeface="Calibri"/>
                          <a:cs typeface="Times New Roman"/>
                        </a:rPr>
                        <a:t>The actual deliverables. What the operation can be held accountable for producing</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Outputs indicators that measure the goods and services finally delivered by the operation</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People, event, processes, sources of data – supervision and monitoring system for validating the operation’s design</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(Output-to-Purpose)</a:t>
                      </a:r>
                    </a:p>
                    <a:p>
                      <a:pPr>
                        <a:spcAft>
                          <a:spcPts val="0"/>
                        </a:spcAft>
                      </a:pPr>
                      <a:r>
                        <a:rPr lang="id-ID" sz="1400" dirty="0">
                          <a:latin typeface="Calibri"/>
                          <a:ea typeface="Calibri"/>
                          <a:cs typeface="Times New Roman"/>
                        </a:rPr>
                        <a:t>Risk regardingdesign effectiveness</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2661">
                <a:tc>
                  <a:txBody>
                    <a:bodyPr/>
                    <a:lstStyle/>
                    <a:p>
                      <a:pPr>
                        <a:spcAft>
                          <a:spcPts val="0"/>
                        </a:spcAft>
                      </a:pPr>
                      <a:r>
                        <a:rPr lang="id-ID" sz="1400">
                          <a:latin typeface="Calibri"/>
                          <a:ea typeface="Calibri"/>
                          <a:cs typeface="Times New Roman"/>
                        </a:rPr>
                        <a:t>Activities</a:t>
                      </a:r>
                    </a:p>
                    <a:p>
                      <a:pPr>
                        <a:spcAft>
                          <a:spcPts val="0"/>
                        </a:spcAft>
                      </a:pPr>
                      <a:r>
                        <a:rPr lang="id-ID" sz="1400">
                          <a:latin typeface="Calibri"/>
                          <a:ea typeface="Calibri"/>
                          <a:cs typeface="Times New Roman"/>
                        </a:rPr>
                        <a:t>The main activity clusters that must be undertakenin order to accomplish the outputs</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Input/Resources</a:t>
                      </a:r>
                    </a:p>
                    <a:p>
                      <a:pPr>
                        <a:spcAft>
                          <a:spcPts val="0"/>
                        </a:spcAft>
                      </a:pPr>
                      <a:r>
                        <a:rPr lang="id-ID" sz="1400" dirty="0">
                          <a:latin typeface="Calibri"/>
                          <a:ea typeface="Calibri"/>
                          <a:cs typeface="Times New Roman"/>
                        </a:rPr>
                        <a:t>Budget by activity. Monetary, physical &amp; human resources required to produce the outputs</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People, event, processes, sources of data – supervision and monitoring system for validating implementation progress</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400" dirty="0">
                          <a:latin typeface="Calibri"/>
                          <a:ea typeface="Calibri"/>
                          <a:cs typeface="Times New Roman"/>
                        </a:rPr>
                        <a:t>(Activity-to-Output)</a:t>
                      </a:r>
                    </a:p>
                    <a:p>
                      <a:pPr>
                        <a:spcAft>
                          <a:spcPts val="0"/>
                        </a:spcAft>
                      </a:pPr>
                      <a:r>
                        <a:rPr lang="id-ID" sz="1400" dirty="0">
                          <a:latin typeface="Calibri"/>
                          <a:ea typeface="Calibri"/>
                          <a:cs typeface="Times New Roman"/>
                        </a:rPr>
                        <a:t>Risk regarding implementation &amp; efficiency</a:t>
                      </a:r>
                    </a:p>
                  </a:txBody>
                  <a:tcPr marL="66996" marR="66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dalam monitoring</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Mengukur perubahan tingkat tujuan yang memerlukan waktu lama</a:t>
            </a:r>
          </a:p>
          <a:p>
            <a:r>
              <a:rPr lang="id-ID" dirty="0" smtClean="0"/>
              <a:t>Purpose: apakah tujuan yang direncanakan dapat dicapai?</a:t>
            </a:r>
          </a:p>
          <a:p>
            <a:r>
              <a:rPr lang="id-ID" dirty="0" smtClean="0"/>
              <a:t>Keluaran: apakah keluaran mengarah pada tujuan?</a:t>
            </a:r>
          </a:p>
          <a:p>
            <a:r>
              <a:rPr lang="id-ID" dirty="0" smtClean="0"/>
              <a:t>Aktivitas: apakah aktivitas mengarah pada pencapaian output yang diharapkan?</a:t>
            </a:r>
          </a:p>
          <a:p>
            <a:r>
              <a:rPr lang="id-ID" dirty="0" smtClean="0"/>
              <a:t>Apakah aktivitas telah dilaksanakan sesuai jadwal dan anggaran?</a:t>
            </a:r>
          </a:p>
          <a:p>
            <a:r>
              <a:rPr lang="id-ID" dirty="0" smtClean="0"/>
              <a:t>Input: apakah keuangan, personel, materi tersedia tepat waktu dengan kuantitas dan kualitas yang memadai?</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Apakah yang menyebabkan keterlambatan / penundaan atau menyebabkan hasil yang tidak diharapkan?</a:t>
            </a:r>
          </a:p>
          <a:p>
            <a:r>
              <a:rPr lang="id-ID" dirty="0" smtClean="0"/>
              <a:t>Apakah ada sesuatu kejadian yang menyebabkan manajemen harus memodifikasi rencana implementasi operasi?</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TotalTime>
  <Words>1169</Words>
  <Application>Microsoft Office PowerPoint</Application>
  <PresentationFormat>On-screen Show (4:3)</PresentationFormat>
  <Paragraphs>142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MODEL MONITORING DAN EVALUASI </vt:lpstr>
      <vt:lpstr>Result-Based Management</vt:lpstr>
      <vt:lpstr>Slide 3</vt:lpstr>
      <vt:lpstr>Monitoring dan Evaluasi</vt:lpstr>
      <vt:lpstr>Model Monitoring dan Evaluasi</vt:lpstr>
      <vt:lpstr>Kerangka Kerja Logis</vt:lpstr>
      <vt:lpstr>The Logframe Matrix</vt:lpstr>
      <vt:lpstr>Pertanyaan dalam monitoring</vt:lpstr>
      <vt:lpstr>Slide 9</vt:lpstr>
      <vt:lpstr>Pertanyaan evaluasi</vt:lpstr>
      <vt:lpstr>Slide 11</vt:lpstr>
      <vt:lpstr>Bagaimana merencanakan sistem monitoring dan evaluasi</vt:lpstr>
      <vt:lpstr>Slide 13</vt:lpstr>
      <vt:lpstr>Slide 14</vt:lpstr>
      <vt:lpstr>Slide 15</vt:lpstr>
      <vt:lpstr>Slide 16</vt:lpstr>
      <vt:lpstr>Apakah indikator dapat mengukur kemajuan secara efektif?</vt:lpstr>
      <vt:lpstr>Makna verifikasi</vt:lpstr>
      <vt:lpstr>Pertanyaan monitoring</vt:lpstr>
      <vt:lpstr>outputs</vt:lpstr>
      <vt:lpstr>aktivitas</vt:lpstr>
      <vt:lpstr>input</vt:lpstr>
      <vt:lpstr>asumsi</vt:lpstr>
      <vt:lpstr>Monitorng and evaluation plan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MONITORING DAN EVALUASI</dc:title>
  <dc:creator>presario</dc:creator>
  <cp:lastModifiedBy>presario</cp:lastModifiedBy>
  <cp:revision>36</cp:revision>
  <dcterms:created xsi:type="dcterms:W3CDTF">2011-10-11T14:09:41Z</dcterms:created>
  <dcterms:modified xsi:type="dcterms:W3CDTF">2011-12-05T05:47:34Z</dcterms:modified>
</cp:coreProperties>
</file>