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7" r:id="rId62"/>
    <p:sldId id="316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4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A044B-CF9C-4061-A37C-4A4986FE169E}" type="datetimeFigureOut">
              <a:rPr lang="id-ID" smtClean="0"/>
              <a:pPr/>
              <a:t>17/07/2011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21C9D-1F6C-4279-8019-44680C02CDB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7475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Gambar </a:t>
            </a:r>
            <a:r>
              <a:rPr lang="en-US" dirty="0" err="1" smtClean="0"/>
              <a:t>disamping</a:t>
            </a:r>
            <a:r>
              <a:rPr lang="id-ID" dirty="0" smtClean="0"/>
              <a:t> menunjukkan bentuk pengendalian I/O terpetakan</a:t>
            </a:r>
            <a:r>
              <a:rPr lang="en-US" dirty="0" smtClean="0"/>
              <a:t> </a:t>
            </a:r>
            <a:r>
              <a:rPr lang="id-ID" dirty="0" smtClean="0"/>
              <a:t>dalam Memori.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21C9D-1F6C-4279-8019-44680C02CDB1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2800" kern="1200" baseline="0" dirty="0" smtClean="0">
                <a:solidFill>
                  <a:schemeClr val="tx1"/>
                </a:solidFill>
                <a:latin typeface="Broadway" pitchFamily="82" charset="0"/>
                <a:ea typeface="+mn-ea"/>
                <a:cs typeface="+mn-cs"/>
              </a:rPr>
              <a:t>Dari t</a:t>
            </a:r>
            <a:r>
              <a:rPr lang="en-US" sz="2800" kern="1200" baseline="0" dirty="0" smtClean="0">
                <a:solidFill>
                  <a:schemeClr val="tx1"/>
                </a:solidFill>
                <a:latin typeface="Broadway" pitchFamily="82" charset="0"/>
                <a:ea typeface="+mn-ea"/>
                <a:cs typeface="+mn-cs"/>
              </a:rPr>
              <a:t>a</a:t>
            </a:r>
            <a:r>
              <a:rPr lang="id-ID" sz="2800" kern="1200" baseline="0" dirty="0" smtClean="0">
                <a:solidFill>
                  <a:schemeClr val="tx1"/>
                </a:solidFill>
                <a:latin typeface="Broadway" pitchFamily="82" charset="0"/>
                <a:ea typeface="+mn-ea"/>
                <a:cs typeface="+mn-cs"/>
              </a:rPr>
              <a:t>bel 3 t</a:t>
            </a:r>
            <a:r>
              <a:rPr lang="en-US" sz="2800" kern="1200" baseline="0" dirty="0" smtClean="0">
                <a:solidFill>
                  <a:schemeClr val="tx1"/>
                </a:solidFill>
                <a:latin typeface="Broadway" pitchFamily="82" charset="0"/>
                <a:ea typeface="+mn-ea"/>
                <a:cs typeface="+mn-cs"/>
              </a:rPr>
              <a:t>a</a:t>
            </a:r>
            <a:r>
              <a:rPr lang="id-ID" sz="2800" kern="1200" baseline="0" dirty="0" smtClean="0">
                <a:solidFill>
                  <a:schemeClr val="tx1"/>
                </a:solidFill>
                <a:latin typeface="Broadway" pitchFamily="82" charset="0"/>
                <a:ea typeface="+mn-ea"/>
                <a:cs typeface="+mn-cs"/>
              </a:rPr>
              <a:t>mp</a:t>
            </a:r>
            <a:r>
              <a:rPr lang="en-US" sz="2800" kern="1200" baseline="0" dirty="0" smtClean="0">
                <a:solidFill>
                  <a:schemeClr val="tx1"/>
                </a:solidFill>
                <a:latin typeface="Broadway" pitchFamily="82" charset="0"/>
                <a:ea typeface="+mn-ea"/>
                <a:cs typeface="+mn-cs"/>
              </a:rPr>
              <a:t>a</a:t>
            </a:r>
            <a:r>
              <a:rPr lang="id-ID" sz="2800" kern="1200" baseline="0" dirty="0" smtClean="0">
                <a:solidFill>
                  <a:schemeClr val="tx1"/>
                </a:solidFill>
                <a:latin typeface="Broadway" pitchFamily="82" charset="0"/>
                <a:ea typeface="+mn-ea"/>
                <a:cs typeface="+mn-cs"/>
              </a:rPr>
              <a:t>k jel</a:t>
            </a:r>
            <a:r>
              <a:rPr lang="en-US" sz="2800" kern="1200" baseline="0" dirty="0" smtClean="0">
                <a:solidFill>
                  <a:schemeClr val="tx1"/>
                </a:solidFill>
                <a:latin typeface="Broadway" pitchFamily="82" charset="0"/>
                <a:ea typeface="+mn-ea"/>
                <a:cs typeface="+mn-cs"/>
              </a:rPr>
              <a:t>a</a:t>
            </a:r>
            <a:r>
              <a:rPr lang="id-ID" sz="2800" kern="1200" baseline="0" dirty="0" smtClean="0">
                <a:solidFill>
                  <a:schemeClr val="tx1"/>
                </a:solidFill>
                <a:latin typeface="Broadway" pitchFamily="82" charset="0"/>
                <a:ea typeface="+mn-ea"/>
                <a:cs typeface="+mn-cs"/>
              </a:rPr>
              <a:t>s data d</a:t>
            </a:r>
            <a:r>
              <a:rPr lang="en-US" sz="2800" kern="1200" baseline="0" dirty="0" smtClean="0">
                <a:solidFill>
                  <a:schemeClr val="tx1"/>
                </a:solidFill>
                <a:latin typeface="Broadway" pitchFamily="82" charset="0"/>
                <a:ea typeface="+mn-ea"/>
                <a:cs typeface="+mn-cs"/>
              </a:rPr>
              <a:t>a</a:t>
            </a:r>
            <a:r>
              <a:rPr lang="id-ID" sz="2800" kern="1200" baseline="0" dirty="0" smtClean="0">
                <a:solidFill>
                  <a:schemeClr val="tx1"/>
                </a:solidFill>
                <a:latin typeface="Broadway" pitchFamily="82" charset="0"/>
                <a:ea typeface="+mn-ea"/>
                <a:cs typeface="+mn-cs"/>
              </a:rPr>
              <a:t>p</a:t>
            </a:r>
            <a:r>
              <a:rPr lang="en-US" sz="2800" kern="1200" baseline="0" dirty="0" smtClean="0">
                <a:solidFill>
                  <a:schemeClr val="tx1"/>
                </a:solidFill>
                <a:latin typeface="Broadway" pitchFamily="82" charset="0"/>
                <a:ea typeface="+mn-ea"/>
                <a:cs typeface="+mn-cs"/>
              </a:rPr>
              <a:t>a</a:t>
            </a:r>
            <a:r>
              <a:rPr lang="id-ID" sz="2800" kern="1200" baseline="0" dirty="0" smtClean="0">
                <a:solidFill>
                  <a:schemeClr val="tx1"/>
                </a:solidFill>
                <a:latin typeface="Broadway" pitchFamily="82" charset="0"/>
                <a:ea typeface="+mn-ea"/>
                <a:cs typeface="+mn-cs"/>
              </a:rPr>
              <a:t>t teralirk</a:t>
            </a:r>
            <a:r>
              <a:rPr lang="en-US" sz="2800" kern="1200" baseline="0" dirty="0" smtClean="0">
                <a:solidFill>
                  <a:schemeClr val="tx1"/>
                </a:solidFill>
                <a:latin typeface="Broadway" pitchFamily="82" charset="0"/>
                <a:ea typeface="+mn-ea"/>
                <a:cs typeface="+mn-cs"/>
              </a:rPr>
              <a:t>a</a:t>
            </a:r>
            <a:r>
              <a:rPr lang="id-ID" sz="2800" kern="1200" baseline="0" dirty="0" smtClean="0">
                <a:solidFill>
                  <a:schemeClr val="tx1"/>
                </a:solidFill>
                <a:latin typeface="Broadway" pitchFamily="82" charset="0"/>
                <a:ea typeface="+mn-ea"/>
                <a:cs typeface="+mn-cs"/>
              </a:rPr>
              <a:t>n keluar atau m</a:t>
            </a:r>
            <a:r>
              <a:rPr lang="en-US" sz="2800" kern="1200" baseline="0" dirty="0" smtClean="0">
                <a:solidFill>
                  <a:schemeClr val="tx1"/>
                </a:solidFill>
                <a:latin typeface="Broadway" pitchFamily="82" charset="0"/>
                <a:ea typeface="+mn-ea"/>
                <a:cs typeface="+mn-cs"/>
              </a:rPr>
              <a:t>a</a:t>
            </a:r>
            <a:r>
              <a:rPr lang="id-ID" sz="2800" kern="1200" baseline="0" dirty="0" smtClean="0">
                <a:solidFill>
                  <a:schemeClr val="tx1"/>
                </a:solidFill>
                <a:latin typeface="Broadway" pitchFamily="82" charset="0"/>
                <a:ea typeface="+mn-ea"/>
                <a:cs typeface="+mn-cs"/>
              </a:rPr>
              <a:t>suk CPU.</a:t>
            </a:r>
            <a:endParaRPr lang="id-ID" sz="2800" dirty="0">
              <a:latin typeface="Broadway" pitchFamily="8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21C9D-1F6C-4279-8019-44680C02CDB1}" type="slidenum">
              <a:rPr lang="id-ID" smtClean="0"/>
              <a:pPr/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Immediate addressing mode disebut juga dengan istilah pengalamatan</a:t>
            </a:r>
          </a:p>
          <a:p>
            <a:r>
              <a:rPr lang="id-ID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segera merupakan cara yang paling sederhana untuk membangkitkan</a:t>
            </a:r>
          </a:p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pada destinasi dengan cara membuat data menjadi bagian dari</a:t>
            </a:r>
          </a:p>
          <a:p>
            <a:r>
              <a:rPr lang="id-ID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opcode. Sumber data secorc langsung dinyatakan sebagai bag ion dari</a:t>
            </a:r>
          </a:p>
          <a:p>
            <a:r>
              <a:rPr lang="id-ID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perintahnya. Pada saat </a:t>
            </a:r>
            <a:r>
              <a:rPr lang="id-ID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Z-BO CPU mengeksekusi perintah ini, program</a:t>
            </a:r>
          </a:p>
          <a:p>
            <a:r>
              <a:rPr lang="id-ID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counter secara otomatis naik satu digit untuk mengambil data secara</a:t>
            </a:r>
          </a:p>
          <a:p>
            <a:r>
              <a:rPr lang="id-ID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langsung dari memori.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21C9D-1F6C-4279-8019-44680C02CDB1}" type="slidenum">
              <a:rPr lang="id-ID" smtClean="0"/>
              <a:pPr/>
              <a:t>60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Immediate addressing mode disebut juga dengan istilah pengalamatan</a:t>
            </a:r>
          </a:p>
          <a:p>
            <a:r>
              <a:rPr lang="id-ID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segera merupakan cara yang paling sederhana untuk membangkitkan</a:t>
            </a:r>
          </a:p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pada destinasi dengan cara membuat data menjadi bagian dari</a:t>
            </a:r>
          </a:p>
          <a:p>
            <a:r>
              <a:rPr lang="id-ID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opcode. Sumber data secorc langsung dinyatakan sebagai bag ion dari</a:t>
            </a:r>
          </a:p>
          <a:p>
            <a:r>
              <a:rPr lang="id-ID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perintahnya. Pada saat </a:t>
            </a:r>
            <a:r>
              <a:rPr lang="id-ID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Z-BO CPU mengeksekusi perintah ini, program</a:t>
            </a:r>
          </a:p>
          <a:p>
            <a:r>
              <a:rPr lang="id-ID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counter secara otomatis naik satu digit untuk mengambil data secara</a:t>
            </a:r>
          </a:p>
          <a:p>
            <a:r>
              <a:rPr lang="id-ID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langsung dari memori.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21C9D-1F6C-4279-8019-44680C02CDB1}" type="slidenum">
              <a:rPr lang="id-ID" smtClean="0"/>
              <a:pPr/>
              <a:t>61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972B-4B2E-4BC2-BE76-97C20673BBCD}" type="datetimeFigureOut">
              <a:rPr lang="id-ID" smtClean="0"/>
              <a:pPr/>
              <a:t>17/07/2011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1100ED-36BB-448A-A8F8-143F83461D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972B-4B2E-4BC2-BE76-97C20673BBCD}" type="datetimeFigureOut">
              <a:rPr lang="id-ID" smtClean="0"/>
              <a:pPr/>
              <a:t>17/07/2011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0ED-36BB-448A-A8F8-143F83461D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972B-4B2E-4BC2-BE76-97C20673BBCD}" type="datetimeFigureOut">
              <a:rPr lang="id-ID" smtClean="0"/>
              <a:pPr/>
              <a:t>17/07/2011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0ED-36BB-448A-A8F8-143F83461D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972B-4B2E-4BC2-BE76-97C20673BBCD}" type="datetimeFigureOut">
              <a:rPr lang="id-ID" smtClean="0"/>
              <a:pPr/>
              <a:t>17/07/2011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1100ED-36BB-448A-A8F8-143F83461D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972B-4B2E-4BC2-BE76-97C20673BBCD}" type="datetimeFigureOut">
              <a:rPr lang="id-ID" smtClean="0"/>
              <a:pPr/>
              <a:t>17/07/2011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0ED-36BB-448A-A8F8-143F83461D7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972B-4B2E-4BC2-BE76-97C20673BBCD}" type="datetimeFigureOut">
              <a:rPr lang="id-ID" smtClean="0"/>
              <a:pPr/>
              <a:t>17/07/2011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0ED-36BB-448A-A8F8-143F83461D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972B-4B2E-4BC2-BE76-97C20673BBCD}" type="datetimeFigureOut">
              <a:rPr lang="id-ID" smtClean="0"/>
              <a:pPr/>
              <a:t>17/07/2011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C1100ED-36BB-448A-A8F8-143F83461D7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972B-4B2E-4BC2-BE76-97C20673BBCD}" type="datetimeFigureOut">
              <a:rPr lang="id-ID" smtClean="0"/>
              <a:pPr/>
              <a:t>17/07/2011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0ED-36BB-448A-A8F8-143F83461D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972B-4B2E-4BC2-BE76-97C20673BBCD}" type="datetimeFigureOut">
              <a:rPr lang="id-ID" smtClean="0"/>
              <a:pPr/>
              <a:t>17/07/2011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0ED-36BB-448A-A8F8-143F83461D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972B-4B2E-4BC2-BE76-97C20673BBCD}" type="datetimeFigureOut">
              <a:rPr lang="id-ID" smtClean="0"/>
              <a:pPr/>
              <a:t>17/07/2011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0ED-36BB-448A-A8F8-143F83461D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972B-4B2E-4BC2-BE76-97C20673BBCD}" type="datetimeFigureOut">
              <a:rPr lang="id-ID" smtClean="0"/>
              <a:pPr/>
              <a:t>17/07/2011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0ED-36BB-448A-A8F8-143F83461D7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63972B-4B2E-4BC2-BE76-97C20673BBCD}" type="datetimeFigureOut">
              <a:rPr lang="id-ID" smtClean="0"/>
              <a:pPr/>
              <a:t>17/07/2011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1100ED-36BB-448A-A8F8-143F83461D7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114800"/>
            <a:ext cx="8458200" cy="1222375"/>
          </a:xfrm>
        </p:spPr>
        <p:txBody>
          <a:bodyPr/>
          <a:lstStyle/>
          <a:p>
            <a:r>
              <a:rPr lang="id-ID" b="1" dirty="0" smtClean="0"/>
              <a:t>BAB </a:t>
            </a:r>
            <a:r>
              <a:rPr lang="en-US" b="1" dirty="0" smtClean="0"/>
              <a:t>II</a:t>
            </a:r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Unit Mikroprosesor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486400"/>
            <a:ext cx="8458200" cy="9144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n-US" sz="2000" dirty="0" err="1" smtClean="0"/>
              <a:t>Oleh</a:t>
            </a:r>
            <a:r>
              <a:rPr lang="en-US" sz="2000" dirty="0" smtClean="0"/>
              <a:t>: </a:t>
            </a:r>
            <a:r>
              <a:rPr lang="en-US" sz="2000" dirty="0" err="1" smtClean="0"/>
              <a:t>Ilmawan</a:t>
            </a:r>
            <a:r>
              <a:rPr lang="en-US" sz="2000" dirty="0" smtClean="0"/>
              <a:t> </a:t>
            </a:r>
            <a:r>
              <a:rPr lang="en-US" sz="2000" dirty="0" err="1" smtClean="0"/>
              <a:t>Mustaqim</a:t>
            </a:r>
            <a:r>
              <a:rPr lang="en-US" sz="2000" dirty="0" smtClean="0"/>
              <a:t>, </a:t>
            </a:r>
            <a:r>
              <a:rPr lang="en-US" sz="2000" dirty="0" err="1" smtClean="0"/>
              <a:t>S.Pd.T</a:t>
            </a:r>
            <a:r>
              <a:rPr lang="en-US" sz="2000" dirty="0" smtClean="0"/>
              <a:t>, M.T</a:t>
            </a:r>
            <a:r>
              <a:rPr lang="en-US" dirty="0" smtClean="0"/>
              <a:t>.</a:t>
            </a:r>
          </a:p>
          <a:p>
            <a:pPr algn="r"/>
            <a:r>
              <a:rPr lang="en-US" dirty="0" err="1" smtClean="0"/>
              <a:t>Jurusan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Elektro</a:t>
            </a:r>
            <a:r>
              <a:rPr lang="en-US" dirty="0" smtClean="0"/>
              <a:t> </a:t>
            </a:r>
          </a:p>
          <a:p>
            <a:pPr algn="r"/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Yogyakarta</a:t>
            </a:r>
            <a:endParaRPr lang="id-ID" dirty="0"/>
          </a:p>
        </p:txBody>
      </p:sp>
      <p:pic>
        <p:nvPicPr>
          <p:cNvPr id="4" name="Picture 3" descr="8085-8086Microprocess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143000"/>
            <a:ext cx="3770349" cy="2429292"/>
          </a:xfrm>
          <a:prstGeom prst="rect">
            <a:avLst/>
          </a:prstGeom>
        </p:spPr>
      </p:pic>
      <p:pic>
        <p:nvPicPr>
          <p:cNvPr id="5" name="Picture 4" descr="bismilah data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0"/>
            <a:ext cx="1828800" cy="61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Internal Hardware Design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</a:t>
            </a:r>
            <a:r>
              <a:rPr lang="id-ID" dirty="0" smtClean="0"/>
              <a:t>erkaitan dengan masalah-masalah Jenis,</a:t>
            </a:r>
            <a:r>
              <a:rPr lang="en-US" dirty="0" smtClean="0"/>
              <a:t> </a:t>
            </a:r>
            <a:r>
              <a:rPr lang="id-ID" dirty="0" smtClean="0"/>
              <a:t>Jumlah, dan Ukuran Register serta</a:t>
            </a:r>
            <a:r>
              <a:rPr lang="en-US" dirty="0" smtClean="0"/>
              <a:t> </a:t>
            </a:r>
            <a:r>
              <a:rPr lang="id-ID" dirty="0" smtClean="0"/>
              <a:t>komponen lainnya.</a:t>
            </a:r>
            <a:endParaRPr lang="en-US" dirty="0" smtClean="0"/>
          </a:p>
          <a:p>
            <a:r>
              <a:rPr lang="id-ID" dirty="0" smtClean="0"/>
              <a:t>Untuk dapat</a:t>
            </a:r>
            <a:r>
              <a:rPr lang="en-US" dirty="0" smtClean="0"/>
              <a:t> </a:t>
            </a:r>
            <a:r>
              <a:rPr lang="id-ID" dirty="0" smtClean="0"/>
              <a:t>menginstalasikan sebuah mikroprosesor dengan komponen lainnya seperti</a:t>
            </a:r>
            <a:r>
              <a:rPr lang="en-US" dirty="0" smtClean="0"/>
              <a:t> </a:t>
            </a:r>
            <a:r>
              <a:rPr lang="id-ID" dirty="0" smtClean="0"/>
              <a:t>RAM, ROM, dan I/O sebagai komponen utama dan rangkaian Clock, Reset,</a:t>
            </a:r>
            <a:r>
              <a:rPr lang="en-US" dirty="0" smtClean="0"/>
              <a:t> </a:t>
            </a:r>
            <a:r>
              <a:rPr lang="id-ID" dirty="0" smtClean="0"/>
              <a:t>Buffer, dan lain-lain sebagai komponen pendukung diperlukan pemahaman</a:t>
            </a:r>
            <a:r>
              <a:rPr lang="en-US" dirty="0" smtClean="0"/>
              <a:t> </a:t>
            </a:r>
            <a:r>
              <a:rPr lang="id-ID" dirty="0" smtClean="0"/>
              <a:t>sistim bus yang dimiliki oleh setiap mikroprosesor.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Internal Hardware Design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Ada tiga jenis arsitektur mikroprosesor berdasarkan Internal Hardware</a:t>
            </a:r>
            <a:r>
              <a:rPr lang="en-US" dirty="0" smtClean="0"/>
              <a:t> </a:t>
            </a:r>
            <a:r>
              <a:rPr lang="id-ID" dirty="0" smtClean="0"/>
              <a:t>design:</a:t>
            </a:r>
          </a:p>
          <a:p>
            <a:pPr lvl="1">
              <a:buFontTx/>
              <a:buChar char="›"/>
            </a:pPr>
            <a:r>
              <a:rPr lang="id-ID" dirty="0" smtClean="0"/>
              <a:t>Arsitektur I/O terisolasi</a:t>
            </a:r>
          </a:p>
          <a:p>
            <a:pPr lvl="1">
              <a:buFontTx/>
              <a:buChar char="›"/>
            </a:pPr>
            <a:r>
              <a:rPr lang="nn-NO" dirty="0" smtClean="0"/>
              <a:t>Arsitektur I/O terpetakan dalam </a:t>
            </a:r>
            <a:r>
              <a:rPr lang="id-ID" dirty="0" smtClean="0"/>
              <a:t>Memori</a:t>
            </a:r>
          </a:p>
          <a:p>
            <a:pPr lvl="1">
              <a:buFontTx/>
              <a:buChar char="›"/>
            </a:pPr>
            <a:r>
              <a:rPr lang="id-ID" dirty="0" smtClean="0"/>
              <a:t>Arsitektur Harvard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Arsitektur </a:t>
            </a:r>
            <a:r>
              <a:rPr lang="en-US" dirty="0" smtClean="0"/>
              <a:t>I/O</a:t>
            </a:r>
            <a:r>
              <a:rPr lang="id-ID" dirty="0" smtClean="0"/>
              <a:t> Terisolasi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5486400" cy="4525963"/>
          </a:xfrm>
        </p:spPr>
        <p:txBody>
          <a:bodyPr>
            <a:normAutofit fontScale="85000" lnSpcReduction="20000"/>
          </a:bodyPr>
          <a:lstStyle/>
          <a:p>
            <a:r>
              <a:rPr lang="nn-NO" dirty="0" smtClean="0"/>
              <a:t>Mikroprosesor dengan arsitektur I/O terisolasi </a:t>
            </a:r>
            <a:r>
              <a:rPr lang="id-ID" dirty="0" smtClean="0"/>
              <a:t>menggunakan disain pengalamatan atau</a:t>
            </a:r>
            <a:r>
              <a:rPr lang="en-US" dirty="0" smtClean="0"/>
              <a:t> </a:t>
            </a:r>
            <a:r>
              <a:rPr lang="id-ID" dirty="0" smtClean="0"/>
              <a:t>pemetaan I/O terpisah atau terisolasi dengan</a:t>
            </a:r>
            <a:r>
              <a:rPr lang="en-US" dirty="0" smtClean="0"/>
              <a:t> </a:t>
            </a:r>
            <a:r>
              <a:rPr lang="id-ID" dirty="0" smtClean="0"/>
              <a:t>pengalamatan atau pemetaan memori.</a:t>
            </a:r>
          </a:p>
          <a:p>
            <a:r>
              <a:rPr lang="id-ID" dirty="0" smtClean="0"/>
              <a:t>Pengalamatan I/O menggunakan sebagian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(address bus) </a:t>
            </a:r>
            <a:r>
              <a:rPr lang="fi-FI" dirty="0" smtClean="0"/>
              <a:t>sedangkan pengalamatan memori menggunakan semua saluran alamat </a:t>
            </a:r>
            <a:r>
              <a:rPr lang="id-ID" dirty="0" smtClean="0"/>
              <a:t>(address bus)</a:t>
            </a:r>
            <a:endParaRPr lang="id-ID" dirty="0"/>
          </a:p>
        </p:txBody>
      </p:sp>
      <p:pic>
        <p:nvPicPr>
          <p:cNvPr id="1026" name="Picture 2" descr="C:\Documents and Settings\Abu Qoyyim\Application Data\PixelMetrics\CaptureWiz\Temp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399" y="1676400"/>
            <a:ext cx="2881745" cy="3810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5000" y="5715000"/>
            <a:ext cx="323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Arsitektur</a:t>
            </a:r>
            <a:r>
              <a:rPr lang="en-US" dirty="0" smtClean="0"/>
              <a:t> I/O </a:t>
            </a:r>
            <a:r>
              <a:rPr lang="en-US" dirty="0" err="1" smtClean="0"/>
              <a:t>Terisolasi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Arsitektur </a:t>
            </a:r>
            <a:r>
              <a:rPr lang="en-US" dirty="0" smtClean="0"/>
              <a:t>I/O</a:t>
            </a:r>
            <a:r>
              <a:rPr lang="id-ID" dirty="0" smtClean="0"/>
              <a:t> Terisolasi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Jika sebuah mikroprosesor dengan arsitektur </a:t>
            </a:r>
            <a:r>
              <a:rPr lang="fi-FI" i="1" dirty="0" smtClean="0"/>
              <a:t>I/O terisolasi memiliki saluran alamat 16 bit maka jumlah lokasi memori </a:t>
            </a:r>
            <a:r>
              <a:rPr lang="id-ID" dirty="0" smtClean="0"/>
              <a:t>maksimum yang dapat dialamati adalah </a:t>
            </a:r>
            <a:r>
              <a:rPr lang="en-US" i="1" dirty="0" smtClean="0"/>
              <a:t>2</a:t>
            </a:r>
            <a:r>
              <a:rPr lang="en-US" i="1" baseline="30000" dirty="0" smtClean="0"/>
              <a:t>16</a:t>
            </a:r>
            <a:r>
              <a:rPr lang="id-ID" i="1" dirty="0" smtClean="0"/>
              <a:t> atau 64 Kbyte dan jumlah lokasi</a:t>
            </a:r>
            <a:r>
              <a:rPr lang="en-US" i="1" dirty="0" smtClean="0"/>
              <a:t> I/O </a:t>
            </a:r>
            <a:r>
              <a:rPr lang="id-ID" dirty="0" smtClean="0"/>
              <a:t>yang dapat dialamati adalah 2</a:t>
            </a:r>
            <a:r>
              <a:rPr lang="en-US" baseline="30000" dirty="0" smtClean="0"/>
              <a:t>8 </a:t>
            </a:r>
            <a:r>
              <a:rPr lang="id-ID" dirty="0" smtClean="0"/>
              <a:t>yaitu sama dengan 256 byte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Arsitektur </a:t>
            </a:r>
            <a:r>
              <a:rPr lang="en-US" dirty="0" smtClean="0"/>
              <a:t>I/O</a:t>
            </a:r>
            <a:r>
              <a:rPr lang="id-ID" dirty="0" smtClean="0"/>
              <a:t> Terisolasi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Metoda </a:t>
            </a:r>
            <a:r>
              <a:rPr lang="en-US" sz="2800" i="1" dirty="0" smtClean="0"/>
              <a:t>I/O</a:t>
            </a:r>
            <a:r>
              <a:rPr lang="id-ID" sz="2800" i="1" dirty="0" smtClean="0"/>
              <a:t> terisolasi menggunakan akumulator pada CPU untuk</a:t>
            </a:r>
            <a:r>
              <a:rPr lang="en-US" sz="2800" i="1" dirty="0" smtClean="0"/>
              <a:t> </a:t>
            </a:r>
            <a:r>
              <a:rPr lang="id-ID" sz="2800" dirty="0" smtClean="0"/>
              <a:t>menerima informasi dari </a:t>
            </a:r>
            <a:r>
              <a:rPr lang="en-US" sz="2800" i="1" dirty="0" smtClean="0"/>
              <a:t>I/O </a:t>
            </a:r>
            <a:r>
              <a:rPr lang="id-ID" sz="2800" i="1" dirty="0" smtClean="0"/>
              <a:t>atau mengeluarkan informasi ke bus </a:t>
            </a:r>
            <a:r>
              <a:rPr lang="en-US" sz="2800" i="1" dirty="0" smtClean="0"/>
              <a:t>I/O</a:t>
            </a:r>
            <a:r>
              <a:rPr lang="id-ID" sz="2800" i="1" dirty="0" smtClean="0"/>
              <a:t> selama</a:t>
            </a:r>
            <a:r>
              <a:rPr lang="en-US" sz="2800" i="1" dirty="0" smtClean="0"/>
              <a:t> </a:t>
            </a:r>
            <a:r>
              <a:rPr lang="id-ID" sz="2800" dirty="0" smtClean="0"/>
              <a:t>operasi input output. </a:t>
            </a:r>
            <a:endParaRPr lang="en-US" sz="2800" dirty="0" smtClean="0"/>
          </a:p>
          <a:p>
            <a:r>
              <a:rPr lang="id-ID" sz="2800" dirty="0" smtClean="0"/>
              <a:t>Tidak ada register lain selain akumulator yang terpakai</a:t>
            </a:r>
            <a:r>
              <a:rPr lang="en-US" sz="2800" dirty="0" smtClean="0"/>
              <a:t> </a:t>
            </a:r>
            <a:r>
              <a:rPr lang="id-ID" sz="2800" dirty="0" smtClean="0"/>
              <a:t>untuk akses</a:t>
            </a:r>
            <a:r>
              <a:rPr lang="en-US" sz="2800" dirty="0" smtClean="0"/>
              <a:t> I/O</a:t>
            </a:r>
            <a:r>
              <a:rPr lang="id-ID" sz="2800" i="1" dirty="0" smtClean="0"/>
              <a:t>. Metoda </a:t>
            </a:r>
            <a:r>
              <a:rPr lang="en-US" sz="2800" i="1" dirty="0" smtClean="0"/>
              <a:t>I/O</a:t>
            </a:r>
            <a:r>
              <a:rPr lang="id-ID" sz="2800" i="1" dirty="0" smtClean="0"/>
              <a:t> terisolasi disebut juga dengan </a:t>
            </a:r>
            <a:r>
              <a:rPr lang="en-US" sz="2800" i="1" dirty="0" smtClean="0"/>
              <a:t>I/O</a:t>
            </a:r>
            <a:r>
              <a:rPr lang="id-ID" sz="2800" i="1" dirty="0" smtClean="0"/>
              <a:t> akumulator.</a:t>
            </a:r>
            <a:endParaRPr lang="id-ID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Arsitektur </a:t>
            </a:r>
            <a:r>
              <a:rPr lang="en-US" dirty="0" smtClean="0"/>
              <a:t>I/O</a:t>
            </a:r>
            <a:r>
              <a:rPr lang="id-ID" dirty="0" smtClean="0"/>
              <a:t> Terisolasi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Konsep ini memiliki pengaruh penting pad a program komputer yaitu :</a:t>
            </a:r>
          </a:p>
          <a:p>
            <a:pPr lvl="1">
              <a:buFontTx/>
              <a:buChar char="›"/>
            </a:pPr>
            <a:r>
              <a:rPr lang="sv-SE" sz="2400" dirty="0" smtClean="0"/>
              <a:t>Instruksi yang digunakan hanya dua kode operasi yaitu IN dan OUT.</a:t>
            </a:r>
          </a:p>
          <a:p>
            <a:pPr lvl="1">
              <a:buFontTx/>
              <a:buChar char="›"/>
            </a:pPr>
            <a:r>
              <a:rPr lang="id-ID" sz="2400" dirty="0" smtClean="0"/>
              <a:t>Informasi/data yang ada pada akumulator harus dialihkan pada suatu</a:t>
            </a:r>
            <a:r>
              <a:rPr lang="en-US" sz="2400" dirty="0" smtClean="0"/>
              <a:t> </a:t>
            </a:r>
            <a:r>
              <a:rPr lang="id-ID" sz="2400" dirty="0" smtClean="0"/>
              <a:t>lokasi penyimpanan sementara sebelum ada operasi</a:t>
            </a:r>
            <a:r>
              <a:rPr lang="en-US" sz="2400" dirty="0" smtClean="0"/>
              <a:t> I/O </a:t>
            </a:r>
            <a:r>
              <a:rPr lang="id-ID" sz="2400" i="1" dirty="0" smtClean="0"/>
              <a:t>berikutnya.</a:t>
            </a:r>
          </a:p>
          <a:p>
            <a:pPr lvl="1">
              <a:buFontTx/>
              <a:buChar char="›"/>
            </a:pPr>
            <a:r>
              <a:rPr lang="id-ID" sz="2400" dirty="0" smtClean="0"/>
              <a:t>Perlu ada tambahan instruksi pad a program pengalihan data/informasi</a:t>
            </a:r>
            <a:r>
              <a:rPr lang="en-US" sz="2400" dirty="0" smtClean="0"/>
              <a:t> </a:t>
            </a:r>
            <a:r>
              <a:rPr lang="id-ID" sz="2400" dirty="0" smtClean="0"/>
              <a:t>pada akumulator.</a:t>
            </a:r>
            <a:endParaRPr lang="id-ID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Arsitektur </a:t>
            </a:r>
            <a:r>
              <a:rPr lang="en-US" dirty="0" smtClean="0"/>
              <a:t>I/O</a:t>
            </a:r>
            <a:r>
              <a:rPr lang="id-ID" dirty="0" smtClean="0"/>
              <a:t> Terisolasi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Keuntungan metoda </a:t>
            </a:r>
            <a:r>
              <a:rPr lang="en-US" sz="2800" dirty="0" smtClean="0"/>
              <a:t>I/O </a:t>
            </a:r>
            <a:r>
              <a:rPr lang="id-ID" sz="2800" dirty="0" smtClean="0"/>
              <a:t>terisolasi :</a:t>
            </a:r>
          </a:p>
          <a:p>
            <a:pPr lvl="1">
              <a:buFontTx/>
              <a:buChar char="›"/>
            </a:pPr>
            <a:r>
              <a:rPr lang="id-ID" sz="2400" dirty="0" smtClean="0"/>
              <a:t>Komputer dapat mengalihkan informasi/data ke atau dari CPU tanpa</a:t>
            </a:r>
            <a:r>
              <a:rPr lang="en-US" sz="2400" dirty="0" smtClean="0"/>
              <a:t> </a:t>
            </a:r>
            <a:r>
              <a:rPr lang="fi-FI" sz="2400" dirty="0" smtClean="0"/>
              <a:t>menggunakan memori. Alamat atau lokasi memori untuk rangkaian </a:t>
            </a:r>
            <a:r>
              <a:rPr lang="id-ID" sz="2400" dirty="0" smtClean="0"/>
              <a:t>memori bukan untuk operasi </a:t>
            </a:r>
            <a:r>
              <a:rPr lang="en-US" sz="2400" i="1" dirty="0" smtClean="0"/>
              <a:t>I/O</a:t>
            </a:r>
            <a:r>
              <a:rPr lang="id-ID" sz="2400" i="1" dirty="0" smtClean="0"/>
              <a:t>.</a:t>
            </a:r>
            <a:endParaRPr lang="en-US" sz="2400" i="1" dirty="0" smtClean="0"/>
          </a:p>
          <a:p>
            <a:pPr lvl="1">
              <a:buFontTx/>
              <a:buChar char="›"/>
            </a:pPr>
            <a:r>
              <a:rPr lang="fi-FI" sz="2400" dirty="0" smtClean="0"/>
              <a:t>Lokasi memori tidak terkurangi oleh sel-sel </a:t>
            </a:r>
            <a:r>
              <a:rPr lang="fi-FI" sz="2400" i="1" dirty="0" smtClean="0"/>
              <a:t>I/O</a:t>
            </a:r>
          </a:p>
          <a:p>
            <a:pPr lvl="1">
              <a:buFontTx/>
              <a:buChar char="›"/>
            </a:pPr>
            <a:r>
              <a:rPr lang="sv-SE" sz="2400" dirty="0" smtClean="0"/>
              <a:t>Instruksi </a:t>
            </a:r>
            <a:r>
              <a:rPr lang="sv-SE" sz="2400" i="1" dirty="0" smtClean="0"/>
              <a:t>I/O lebih pendek sehingga dapat dengan mudah dibedakan dari </a:t>
            </a:r>
            <a:r>
              <a:rPr lang="id-ID" sz="2400" dirty="0" smtClean="0"/>
              <a:t>instruksi memori.</a:t>
            </a:r>
          </a:p>
          <a:p>
            <a:pPr lvl="1">
              <a:buFontTx/>
              <a:buChar char="›"/>
            </a:pPr>
            <a:r>
              <a:rPr lang="id-ID" sz="2400" dirty="0" smtClean="0"/>
              <a:t>Pengalamatan </a:t>
            </a:r>
            <a:r>
              <a:rPr lang="en-US" sz="2400" i="1" dirty="0" smtClean="0"/>
              <a:t>I/O </a:t>
            </a:r>
            <a:r>
              <a:rPr lang="id-ID" sz="2400" i="1" dirty="0" smtClean="0"/>
              <a:t>menjadi lebih pendek dan perangkat keras untuk</a:t>
            </a:r>
            <a:r>
              <a:rPr lang="en-US" sz="2400" i="1" dirty="0" smtClean="0"/>
              <a:t> </a:t>
            </a:r>
            <a:r>
              <a:rPr lang="fi-FI" sz="2400" dirty="0" smtClean="0"/>
              <a:t>pengkodean alamat lebih sederhana.</a:t>
            </a:r>
            <a:endParaRPr lang="id-ID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Arsitektur </a:t>
            </a:r>
            <a:r>
              <a:rPr lang="en-US" dirty="0" smtClean="0"/>
              <a:t>I/O</a:t>
            </a:r>
            <a:r>
              <a:rPr lang="id-ID" dirty="0" smtClean="0"/>
              <a:t> Terisolasi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Kerugian metoda </a:t>
            </a:r>
            <a:r>
              <a:rPr lang="en-US" sz="2800" dirty="0" smtClean="0"/>
              <a:t>I/O </a:t>
            </a:r>
            <a:r>
              <a:rPr lang="id-ID" sz="2800" dirty="0" smtClean="0"/>
              <a:t>terisolasi :</a:t>
            </a:r>
          </a:p>
          <a:p>
            <a:pPr lvl="1">
              <a:buFontTx/>
              <a:buChar char="›"/>
            </a:pPr>
            <a:r>
              <a:rPr lang="nb-NO" sz="2400" dirty="0" smtClean="0"/>
              <a:t>Lebih banyak menggunakan penyemat pengendalian pada mikroprosesornya.</a:t>
            </a:r>
          </a:p>
          <a:p>
            <a:r>
              <a:rPr lang="id-ID" sz="2800" dirty="0" smtClean="0"/>
              <a:t>Mikroprosesor buatan Intel dan mikroprosesor buatan Zilog menggunakan</a:t>
            </a:r>
            <a:r>
              <a:rPr lang="en-US" sz="2800" dirty="0" smtClean="0"/>
              <a:t> </a:t>
            </a:r>
            <a:r>
              <a:rPr lang="id-ID" sz="2800" dirty="0" smtClean="0"/>
              <a:t>arsitektur</a:t>
            </a:r>
            <a:r>
              <a:rPr lang="en-US" sz="2800" dirty="0" smtClean="0"/>
              <a:t> I/O </a:t>
            </a:r>
            <a:r>
              <a:rPr lang="id-ID" sz="2800" i="1" dirty="0" smtClean="0"/>
              <a:t>terisolasi.</a:t>
            </a:r>
            <a:endParaRPr lang="id-ID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Arsitektur </a:t>
            </a:r>
            <a:r>
              <a:rPr lang="en-US" b="1" dirty="0" smtClean="0"/>
              <a:t>I/O</a:t>
            </a:r>
            <a:r>
              <a:rPr lang="id-ID" b="1" dirty="0" smtClean="0"/>
              <a:t> Terpetakan dalam Memori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Mikroprosesor dengan arsitektur </a:t>
            </a:r>
            <a:r>
              <a:rPr lang="en-US" i="1" dirty="0" smtClean="0"/>
              <a:t>I/O</a:t>
            </a:r>
            <a:r>
              <a:rPr lang="id-ID" i="1" dirty="0" smtClean="0"/>
              <a:t> terpetakan</a:t>
            </a:r>
            <a:r>
              <a:rPr lang="en-US" i="1" dirty="0" smtClean="0"/>
              <a:t> d</a:t>
            </a:r>
            <a:r>
              <a:rPr lang="id-ID" dirty="0" smtClean="0"/>
              <a:t>alam memori menyatukan sel-sel I/O dalam</a:t>
            </a:r>
            <a:r>
              <a:rPr lang="en-US" dirty="0" smtClean="0"/>
              <a:t> </a:t>
            </a:r>
            <a:r>
              <a:rPr lang="id-ID" dirty="0" smtClean="0"/>
              <a:t>pengalamatan yang bersama dengan sel-sel memori</a:t>
            </a:r>
            <a:r>
              <a:rPr lang="en-US" dirty="0" smtClean="0"/>
              <a:t>.</a:t>
            </a:r>
          </a:p>
          <a:p>
            <a:r>
              <a:rPr lang="id-ID" dirty="0" smtClean="0"/>
              <a:t>I/O yan</a:t>
            </a:r>
            <a:r>
              <a:rPr lang="en-US" dirty="0" smtClean="0"/>
              <a:t>g</a:t>
            </a:r>
            <a:r>
              <a:rPr lang="id-ID" dirty="0" smtClean="0"/>
              <a:t> terpetakan dalam memori menunjukkan</a:t>
            </a:r>
            <a:r>
              <a:rPr lang="en-US" dirty="0" smtClean="0"/>
              <a:t> </a:t>
            </a:r>
            <a:r>
              <a:rPr lang="fi-FI" dirty="0" smtClean="0"/>
              <a:t>penggunaan instruksi tipe memori untuk mengakses alat-alat </a:t>
            </a:r>
            <a:r>
              <a:rPr lang="id-ID" dirty="0" smtClean="0"/>
              <a:t>I/O.</a:t>
            </a:r>
            <a:endParaRPr lang="en-US" dirty="0" smtClean="0"/>
          </a:p>
          <a:p>
            <a:r>
              <a:rPr lang="en-US" i="1" dirty="0" smtClean="0"/>
              <a:t>I/O </a:t>
            </a:r>
            <a:r>
              <a:rPr lang="id-ID" i="1" dirty="0" smtClean="0"/>
              <a:t>yang dipetakan dalam memori memungkinkan</a:t>
            </a:r>
            <a:r>
              <a:rPr lang="en-US" i="1" dirty="0" smtClean="0"/>
              <a:t> </a:t>
            </a:r>
            <a:r>
              <a:rPr lang="nn-NO" dirty="0" smtClean="0"/>
              <a:t>CPU menggunakan instruksi yang soma untuk alih data ke </a:t>
            </a:r>
            <a:r>
              <a:rPr lang="id-ID" dirty="0" smtClean="0"/>
              <a:t>memori seperti yang digunakan untuk </a:t>
            </a:r>
            <a:r>
              <a:rPr lang="en-US" dirty="0" smtClean="0"/>
              <a:t>a</a:t>
            </a:r>
            <a:r>
              <a:rPr lang="id-ID" dirty="0" smtClean="0"/>
              <a:t>lih data ke </a:t>
            </a:r>
            <a:r>
              <a:rPr lang="en-US" i="1" dirty="0" smtClean="0"/>
              <a:t>I/O</a:t>
            </a:r>
            <a:r>
              <a:rPr lang="id-ID" i="1" dirty="0" smtClean="0"/>
              <a:t>.</a:t>
            </a:r>
          </a:p>
          <a:p>
            <a:r>
              <a:rPr lang="id-ID" dirty="0" smtClean="0"/>
              <a:t>Sebuah pintu I/O diperlakukan seperti sebuah lokasi</a:t>
            </a:r>
            <a:r>
              <a:rPr lang="en-US" dirty="0" smtClean="0"/>
              <a:t> </a:t>
            </a:r>
            <a:r>
              <a:rPr lang="id-ID" dirty="0" smtClean="0"/>
              <a:t>memori.</a:t>
            </a:r>
            <a:endParaRPr lang="en-US" dirty="0" smtClean="0"/>
          </a:p>
          <a:p>
            <a:r>
              <a:rPr lang="id-ID" dirty="0" smtClean="0"/>
              <a:t> Keuntungan sistim ini adalah instruksi yang dipakai</a:t>
            </a:r>
            <a:r>
              <a:rPr lang="en-US" dirty="0" smtClean="0"/>
              <a:t> </a:t>
            </a:r>
            <a:r>
              <a:rPr lang="id-ID" dirty="0" smtClean="0"/>
              <a:t>untuk pembacaan dan penulisan </a:t>
            </a:r>
            <a:r>
              <a:rPr lang="en-US" dirty="0" smtClean="0"/>
              <a:t>m</a:t>
            </a:r>
            <a:r>
              <a:rPr lang="id-ID" dirty="0" smtClean="0"/>
              <a:t>emori dapat digunakan</a:t>
            </a:r>
            <a:r>
              <a:rPr lang="en-US" dirty="0" smtClean="0"/>
              <a:t> </a:t>
            </a:r>
            <a:r>
              <a:rPr lang="fi-FI" dirty="0" smtClean="0"/>
              <a:t>untuk memasukkan don mengeluarkan data pada </a:t>
            </a:r>
            <a:r>
              <a:rPr lang="fi-FI" i="1" dirty="0" smtClean="0"/>
              <a:t>I/O.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Arsitektur </a:t>
            </a:r>
            <a:r>
              <a:rPr lang="en-US" b="1" dirty="0" smtClean="0"/>
              <a:t>I/O</a:t>
            </a:r>
            <a:r>
              <a:rPr lang="id-ID" b="1" dirty="0" smtClean="0"/>
              <a:t> Terpetakan dalam Memori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5257800" cy="4525963"/>
          </a:xfrm>
        </p:spPr>
        <p:txBody>
          <a:bodyPr>
            <a:normAutofit/>
          </a:bodyPr>
          <a:lstStyle/>
          <a:p>
            <a:r>
              <a:rPr lang="fi-FI" dirty="0" smtClean="0"/>
              <a:t>Kerugian: </a:t>
            </a:r>
          </a:p>
          <a:p>
            <a:pPr lvl="1">
              <a:buFontTx/>
              <a:buChar char="›"/>
            </a:pPr>
            <a:r>
              <a:rPr lang="fi-FI" dirty="0" smtClean="0"/>
              <a:t>Tiap satu pintu I/O mengurangi satu lokasi </a:t>
            </a:r>
            <a:r>
              <a:rPr lang="it-IT" dirty="0" smtClean="0"/>
              <a:t>memori yang tersedia. </a:t>
            </a:r>
          </a:p>
          <a:p>
            <a:pPr lvl="1">
              <a:buFontTx/>
              <a:buChar char="›"/>
            </a:pPr>
            <a:r>
              <a:rPr lang="it-IT" dirty="0" smtClean="0"/>
              <a:t>Alamat lokasi I/O memerlukan 16 bit saluran.</a:t>
            </a:r>
          </a:p>
          <a:p>
            <a:pPr lvl="1">
              <a:buFontTx/>
              <a:buChar char="›"/>
            </a:pPr>
            <a:r>
              <a:rPr lang="en-US" dirty="0" smtClean="0"/>
              <a:t>I</a:t>
            </a:r>
            <a:r>
              <a:rPr lang="id-ID" dirty="0" smtClean="0"/>
              <a:t>nstruksi I/O yang dipetakan dalam memori lebih lama dari instruksi</a:t>
            </a:r>
            <a:r>
              <a:rPr lang="en-US" dirty="0" smtClean="0"/>
              <a:t> </a:t>
            </a:r>
            <a:r>
              <a:rPr lang="id-ID" dirty="0" smtClean="0"/>
              <a:t>I/O terisolasi. </a:t>
            </a:r>
            <a:endParaRPr lang="id-ID" dirty="0"/>
          </a:p>
        </p:txBody>
      </p:sp>
      <p:pic>
        <p:nvPicPr>
          <p:cNvPr id="27650" name="Picture 2" descr="C:\Documents and Settings\Abu Qoyyim\Application Data\PixelMetrics\CaptureWiz\Temp\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1371599"/>
            <a:ext cx="1143000" cy="470490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038600" y="6248400"/>
            <a:ext cx="4938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dirty="0"/>
              <a:t>Model Arsitektur I/O </a:t>
            </a:r>
            <a:r>
              <a:rPr lang="nn-NO" dirty="0" smtClean="0"/>
              <a:t>Terpetakan dalam </a:t>
            </a:r>
            <a:r>
              <a:rPr lang="nn-NO" dirty="0"/>
              <a:t>Memori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Arsitektur Mikroprosesor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Gambaran atau </a:t>
            </a:r>
            <a:r>
              <a:rPr lang="id-ID" sz="2800" i="1" dirty="0" smtClean="0"/>
              <a:t>features dari sebuah mikroprosesor dapat dipelajari</a:t>
            </a:r>
            <a:r>
              <a:rPr lang="en-US" sz="2800" i="1" dirty="0" smtClean="0"/>
              <a:t> </a:t>
            </a:r>
            <a:r>
              <a:rPr lang="id-ID" sz="2800" dirty="0" smtClean="0"/>
              <a:t>dengan baik melalui pemahaman dan pengkajian </a:t>
            </a:r>
            <a:r>
              <a:rPr lang="id-ID" sz="2800" b="1" i="1" dirty="0" smtClean="0"/>
              <a:t>Internal S</a:t>
            </a:r>
            <a:r>
              <a:rPr lang="en-US" sz="2800" b="1" i="1" dirty="0" err="1" smtClean="0"/>
              <a:t>oftware</a:t>
            </a:r>
            <a:r>
              <a:rPr lang="en-US" sz="2800" b="1" i="1" dirty="0" smtClean="0"/>
              <a:t>-</a:t>
            </a:r>
            <a:r>
              <a:rPr lang="id-ID" sz="2800" b="1" i="1" dirty="0" smtClean="0"/>
              <a:t>Hardware Design, </a:t>
            </a:r>
            <a:r>
              <a:rPr lang="id-ID" sz="2800" i="1" dirty="0" smtClean="0"/>
              <a:t>yang disebut juga dengan istilah</a:t>
            </a:r>
            <a:r>
              <a:rPr lang="id-ID" sz="2800" b="1" i="1" dirty="0" smtClean="0"/>
              <a:t> Architecture.</a:t>
            </a:r>
          </a:p>
          <a:p>
            <a:r>
              <a:rPr lang="id-ID" sz="2800" b="1" dirty="0" smtClean="0"/>
              <a:t>Internal software design </a:t>
            </a:r>
            <a:r>
              <a:rPr lang="id-ID" sz="2800" dirty="0" smtClean="0"/>
              <a:t>berkaitan dengan bentuk atau rancangan</a:t>
            </a:r>
            <a:r>
              <a:rPr lang="en-US" sz="2800" dirty="0" smtClean="0"/>
              <a:t> </a:t>
            </a:r>
            <a:r>
              <a:rPr lang="id-ID" sz="2800" dirty="0" smtClean="0"/>
              <a:t>Instruction </a:t>
            </a:r>
            <a:r>
              <a:rPr lang="en-US" sz="2800" dirty="0" smtClean="0"/>
              <a:t>S</a:t>
            </a:r>
            <a:r>
              <a:rPr lang="id-ID" sz="2800" dirty="0" smtClean="0"/>
              <a:t>et yang digunakan dan dibangun pada saat </a:t>
            </a:r>
            <a:r>
              <a:rPr lang="en-US" sz="2800" dirty="0" smtClean="0"/>
              <a:t>p</a:t>
            </a:r>
            <a:r>
              <a:rPr lang="id-ID" sz="2800" dirty="0" smtClean="0"/>
              <a:t>engembangan</a:t>
            </a:r>
            <a:r>
              <a:rPr lang="en-US" sz="2800" dirty="0" smtClean="0"/>
              <a:t> </a:t>
            </a:r>
            <a:r>
              <a:rPr lang="id-ID" sz="2800" dirty="0" smtClean="0"/>
              <a:t>rancangan mikroprosesornya.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Arsitektur Harvard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Arsitektur Harvard menggunakan disain yang hampir sama dengan</a:t>
            </a:r>
            <a:r>
              <a:rPr lang="en-US" dirty="0" smtClean="0"/>
              <a:t> </a:t>
            </a:r>
            <a:r>
              <a:rPr lang="id-ID" dirty="0" smtClean="0"/>
              <a:t>arsitektur </a:t>
            </a:r>
            <a:r>
              <a:rPr lang="en-US" dirty="0" smtClean="0"/>
              <a:t>I/O </a:t>
            </a:r>
            <a:r>
              <a:rPr lang="id-ID" i="1" dirty="0" smtClean="0"/>
              <a:t>terisolasi. </a:t>
            </a:r>
            <a:endParaRPr lang="en-US" i="1" dirty="0" smtClean="0"/>
          </a:p>
          <a:p>
            <a:r>
              <a:rPr lang="id-ID" i="1" dirty="0" smtClean="0"/>
              <a:t>Perbedaannya pada arsitektur harvard antara</a:t>
            </a:r>
            <a:r>
              <a:rPr lang="en-US" i="1" dirty="0" smtClean="0"/>
              <a:t> </a:t>
            </a:r>
            <a:r>
              <a:rPr lang="it-IT" dirty="0" smtClean="0"/>
              <a:t>memori program dan memori data dipisahkan atau diisolasi.</a:t>
            </a:r>
          </a:p>
          <a:p>
            <a:r>
              <a:rPr lang="it-IT" dirty="0" smtClean="0"/>
              <a:t>Pemisahan antara memori program dan memori data menggunakan perintah akses </a:t>
            </a:r>
            <a:r>
              <a:rPr lang="id-ID" dirty="0" smtClean="0"/>
              <a:t>memori yang berbeda.</a:t>
            </a:r>
          </a:p>
          <a:p>
            <a:r>
              <a:rPr lang="id-ID" dirty="0" smtClean="0"/>
              <a:t>Harvard arsitektur ditinjau dari kemampuan jumlah memori lebih</a:t>
            </a:r>
            <a:r>
              <a:rPr lang="en-US" dirty="0" smtClean="0"/>
              <a:t> </a:t>
            </a:r>
            <a:r>
              <a:rPr lang="id-ID" dirty="0" smtClean="0"/>
              <a:t>menguntungkan.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MIKROPROSESOR ZILOG Z-80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Mikroprosesor Zilog Z-80 CPU adalah mikroprosesor 8 bit buatan Zilog</a:t>
            </a:r>
            <a:r>
              <a:rPr lang="en-US" dirty="0" smtClean="0"/>
              <a:t> </a:t>
            </a:r>
            <a:r>
              <a:rPr lang="id-ID" dirty="0" smtClean="0"/>
              <a:t>dengan gambaran performance: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Mikroprosesor 8 bit dengan arsitektur </a:t>
            </a:r>
            <a:r>
              <a:rPr lang="id-ID" i="1" dirty="0" smtClean="0"/>
              <a:t>110 terisolasi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16 bit address bus </a:t>
            </a:r>
            <a:r>
              <a:rPr lang="en-US" dirty="0" err="1" smtClean="0"/>
              <a:t>dan</a:t>
            </a:r>
            <a:r>
              <a:rPr lang="en-US" dirty="0" smtClean="0"/>
              <a:t> 8 bit data bus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:</a:t>
            </a:r>
          </a:p>
          <a:p>
            <a:pPr lvl="2">
              <a:buFont typeface="Wingdings" pitchFamily="2" charset="2"/>
              <a:buChar char="ü"/>
            </a:pPr>
            <a:r>
              <a:rPr lang="id-ID" dirty="0" smtClean="0"/>
              <a:t>Pengalamatan memori 64 Kbyte</a:t>
            </a:r>
          </a:p>
          <a:p>
            <a:pPr lvl="2">
              <a:buFont typeface="Wingdings" pitchFamily="2" charset="2"/>
              <a:buChar char="ü"/>
            </a:pPr>
            <a:r>
              <a:rPr lang="id-ID" dirty="0" smtClean="0"/>
              <a:t>Pengalamatan </a:t>
            </a:r>
            <a:r>
              <a:rPr lang="id-ID" i="1" dirty="0" smtClean="0"/>
              <a:t>1/0 256 byte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148 instruksi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8 buah register 8 bit sebagai regiter utama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8 buah register 8 bit sebagai register alternatif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4 buah register 16 bit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2 buah register 8 bit fungsi khusus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Frekuensi Clock 2,5 MHz - 4 Mhz</a:t>
            </a:r>
          </a:p>
          <a:p>
            <a:pPr lvl="1">
              <a:buFont typeface="Wingdings" pitchFamily="2" charset="2"/>
              <a:buChar char="Ø"/>
            </a:pPr>
            <a:r>
              <a:rPr lang="da-DK" dirty="0" smtClean="0"/>
              <a:t>Komsumsi Daya : Aktif 150 mA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Kemasan PDIP</a:t>
            </a:r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MIKROPROSESOR ZILOG Z-80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6" name="Picture 2" descr="C:\Documents and Settings\Abu Qoyyim\Application Data\PixelMetrics\CaptureWiz\Temp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1" y="1447799"/>
            <a:ext cx="6007230" cy="495916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62400" y="6412468"/>
            <a:ext cx="4249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Konfigurasi</a:t>
            </a:r>
            <a:r>
              <a:rPr lang="en-US" dirty="0" smtClean="0"/>
              <a:t> Pin Z-80 CPU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MIKROPROSESOR ZILOG Z-80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Kendali</a:t>
            </a:r>
            <a:r>
              <a:rPr lang="en-US" sz="2400" dirty="0" smtClean="0"/>
              <a:t> CPU </a:t>
            </a:r>
            <a:r>
              <a:rPr lang="en-US" sz="2400" dirty="0" err="1" smtClean="0"/>
              <a:t>menjalankan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fungsi-fungsi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676400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6934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Fungsi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MI*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Machin Cycle One = satu sik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 mesin) merupakan pin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uaran aktif rendah jika CPU sedang mengambil sandi</a:t>
                      </a:r>
                    </a:p>
                    <a:p>
                      <a:r>
                        <a:rPr kumimoji="0"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operasi instruksi dari memori. Pada saat ini bus alamat berisi</a:t>
                      </a:r>
                    </a:p>
                    <a:p>
                      <a:r>
                        <a:rPr kumimoji="0"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alamat memori seperti data yang ada pada register PC, dan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bus mengarah masuk.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MREQ*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Memori Request = pesan memori) merupakan pin Ke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uaran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aktif rendah pada waktu saluran alamat berisi a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amat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memori.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IORQ*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(Input Output Request =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pesan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Input Output)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Keluaran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aktif</a:t>
                      </a:r>
                      <a:endParaRPr kumimoji="0"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rendah pada waktu saluran alamat AO s/d A7 berisi alamat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I/O.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RD*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(Read = Baca) Keluaran aktif rendah pada waktu CPU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melakukan operasi baca/memasukkan data.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WR*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(Write = Tulis) Keluaran aktif rendah pada waktu CPU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melakukan operasi tulis/mengeluarkan data.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MIKROPROSESOR ZILOG Z-80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Kendali</a:t>
            </a:r>
            <a:r>
              <a:rPr lang="en-US" sz="2400" dirty="0" smtClean="0"/>
              <a:t> CPU </a:t>
            </a:r>
            <a:r>
              <a:rPr lang="en-US" sz="2400" dirty="0" err="1" smtClean="0"/>
              <a:t>menjalankan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fungsi-fungsi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676400"/>
          <a:ext cx="8229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6934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Fungsi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RFSH*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(Refresh = Penyegaran) Keluaran aktif rendah jika CPU</a:t>
                      </a:r>
                    </a:p>
                    <a:p>
                      <a:r>
                        <a:rPr kumimoji="0" lang="fi-FI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mengeluarkan alamat memori untuk menyegarkan memori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mekanik.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HALT*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uaran aktif rendah pada s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aa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 CPU me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aksanakan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instruksi ha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t/berhenti.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WAIT*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Masukan dibuat aktif rendah oleh alat luar yang menyela kerja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CPU.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INT*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Interrupt = interupsi) Masukan aktif rendah jika ad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perangkat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luar yang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meminta layanan interupsi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NMI*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(Non Mascab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Interrupt = interupsi yang tidak bisa dihalang)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sukan aktif rendah jika ad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selaan yang tak dapat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dihalangi.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RESET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sukan dibuat aktif rendah 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leh alat luar untuk membuat CPU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ada da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 keadaan awa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MIKROPROSESOR ZILOG Z-80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Kendali</a:t>
            </a:r>
            <a:r>
              <a:rPr lang="en-US" sz="2400" dirty="0" smtClean="0"/>
              <a:t> CPU </a:t>
            </a:r>
            <a:r>
              <a:rPr lang="en-US" sz="2400" dirty="0" err="1" smtClean="0"/>
              <a:t>menjalankan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fungsi-fungsi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676400"/>
          <a:ext cx="8229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6934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Fungsi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USRQ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(Buss Request =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pesan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bus)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Sinyal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masukan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dibuat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aktif</a:t>
                      </a:r>
                      <a:endParaRPr kumimoji="0"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rend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 jik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ad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 luar y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 meminj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 bus sistim.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USAK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(Bus A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ck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nowledge) Keluar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 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ktif rend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 y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 men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andakan</a:t>
                      </a:r>
                      <a:endParaRPr kumimoji="0" lang="id-ID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i-FI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CPU mengijinkan peminjaman bus sistirn.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3429000"/>
            <a:ext cx="5290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Catatan</a:t>
            </a:r>
            <a:r>
              <a:rPr lang="en-US" dirty="0" smtClean="0"/>
              <a:t>: </a:t>
            </a:r>
            <a:r>
              <a:rPr lang="en-US" dirty="0" err="1" smtClean="0"/>
              <a:t>Tanda</a:t>
            </a:r>
            <a:r>
              <a:rPr lang="en-US" dirty="0" smtClean="0"/>
              <a:t> * </a:t>
            </a:r>
            <a:r>
              <a:rPr lang="en-US" dirty="0" err="1" smtClean="0"/>
              <a:t>berarti</a:t>
            </a:r>
            <a:r>
              <a:rPr lang="en-US" dirty="0" smtClean="0"/>
              <a:t> pin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LOW=0.</a:t>
            </a:r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MIKROPROSESOR ZILOG Z-80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Z-80 CPU d</a:t>
            </a:r>
            <a:r>
              <a:rPr lang="en-US" sz="2400" dirty="0" smtClean="0"/>
              <a:t>a</a:t>
            </a:r>
            <a:r>
              <a:rPr lang="id-ID" sz="2400" dirty="0" smtClean="0"/>
              <a:t>l</a:t>
            </a:r>
            <a:r>
              <a:rPr lang="en-US" sz="2400" dirty="0" smtClean="0"/>
              <a:t>a</a:t>
            </a:r>
            <a:r>
              <a:rPr lang="id-ID" sz="2400" dirty="0" smtClean="0"/>
              <a:t>m mengend</a:t>
            </a:r>
            <a:r>
              <a:rPr lang="en-US" sz="2400" dirty="0" smtClean="0"/>
              <a:t>a</a:t>
            </a:r>
            <a:r>
              <a:rPr lang="id-ID" sz="2400" dirty="0" smtClean="0"/>
              <a:t>lik</a:t>
            </a:r>
            <a:r>
              <a:rPr lang="en-US" sz="2400" dirty="0" smtClean="0"/>
              <a:t>a</a:t>
            </a:r>
            <a:r>
              <a:rPr lang="id-ID" sz="2400" dirty="0" smtClean="0"/>
              <a:t>n sistim menggun</a:t>
            </a:r>
            <a:r>
              <a:rPr lang="en-US" sz="2400" dirty="0" smtClean="0"/>
              <a:t>a</a:t>
            </a:r>
            <a:r>
              <a:rPr lang="id-ID" sz="2400" dirty="0" smtClean="0"/>
              <a:t>k</a:t>
            </a:r>
            <a:r>
              <a:rPr lang="en-US" sz="2400" dirty="0" smtClean="0"/>
              <a:t>a</a:t>
            </a:r>
            <a:r>
              <a:rPr lang="id-ID" sz="2400" dirty="0" smtClean="0"/>
              <a:t>n en</a:t>
            </a:r>
            <a:r>
              <a:rPr lang="en-US" sz="2400" dirty="0" smtClean="0"/>
              <a:t>a</a:t>
            </a:r>
            <a:r>
              <a:rPr lang="id-ID" sz="2400" dirty="0" smtClean="0"/>
              <a:t>m pin kend</a:t>
            </a:r>
            <a:r>
              <a:rPr lang="en-US" sz="2400" dirty="0" smtClean="0"/>
              <a:t>a</a:t>
            </a:r>
            <a:r>
              <a:rPr lang="id-ID" sz="2400" dirty="0" smtClean="0"/>
              <a:t>li d</a:t>
            </a:r>
            <a:r>
              <a:rPr lang="en-US" sz="2400" dirty="0" smtClean="0"/>
              <a:t>a</a:t>
            </a:r>
            <a:r>
              <a:rPr lang="id-ID" sz="2400" dirty="0" smtClean="0"/>
              <a:t>n</a:t>
            </a:r>
            <a:r>
              <a:rPr lang="en-US" sz="2400" dirty="0" smtClean="0"/>
              <a:t> </a:t>
            </a:r>
            <a:r>
              <a:rPr lang="id-ID" sz="2400" dirty="0" smtClean="0"/>
              <a:t>empat d</a:t>
            </a:r>
            <a:r>
              <a:rPr lang="en-US" sz="2400" dirty="0" err="1" smtClean="0"/>
              <a:t>iantaranya</a:t>
            </a:r>
            <a:r>
              <a:rPr lang="id-ID" sz="2400" dirty="0" smtClean="0"/>
              <a:t> digunak</a:t>
            </a:r>
            <a:r>
              <a:rPr lang="en-US" sz="2400" dirty="0" smtClean="0"/>
              <a:t>a</a:t>
            </a:r>
            <a:r>
              <a:rPr lang="id-ID" sz="2400" dirty="0" smtClean="0"/>
              <a:t>n untuk berkomunikasi dengan Memori dan </a:t>
            </a:r>
            <a:r>
              <a:rPr lang="en-US" sz="2400" dirty="0" smtClean="0"/>
              <a:t>I/O</a:t>
            </a:r>
            <a:r>
              <a:rPr lang="id-ID" sz="2400" dirty="0" smtClean="0"/>
              <a:t>.</a:t>
            </a:r>
          </a:p>
          <a:p>
            <a:r>
              <a:rPr lang="id-ID" sz="2400" dirty="0" smtClean="0"/>
              <a:t>C</a:t>
            </a:r>
            <a:r>
              <a:rPr lang="en-US" sz="2400" dirty="0" smtClean="0"/>
              <a:t>a</a:t>
            </a:r>
            <a:r>
              <a:rPr lang="id-ID" sz="2400" dirty="0" smtClean="0"/>
              <a:t>ra berkomunik</a:t>
            </a:r>
            <a:r>
              <a:rPr lang="en-US" sz="2400" dirty="0" smtClean="0"/>
              <a:t>a</a:t>
            </a:r>
            <a:r>
              <a:rPr lang="id-ID" sz="2400" dirty="0" smtClean="0"/>
              <a:t>siny</a:t>
            </a:r>
            <a:r>
              <a:rPr lang="en-US" sz="2400" dirty="0" smtClean="0"/>
              <a:t>a</a:t>
            </a:r>
            <a:r>
              <a:rPr lang="id-ID" sz="2400" dirty="0" smtClean="0"/>
              <a:t> menggun</a:t>
            </a:r>
            <a:r>
              <a:rPr lang="en-US" sz="2400" dirty="0" smtClean="0"/>
              <a:t>a</a:t>
            </a:r>
            <a:r>
              <a:rPr lang="id-ID" sz="2400" dirty="0" smtClean="0"/>
              <a:t>k</a:t>
            </a:r>
            <a:r>
              <a:rPr lang="en-US" sz="2400" dirty="0" smtClean="0"/>
              <a:t>a</a:t>
            </a:r>
            <a:r>
              <a:rPr lang="id-ID" sz="2400" dirty="0" smtClean="0"/>
              <a:t>n status bit seperti tabel berikut :</a:t>
            </a:r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3657600"/>
          <a:ext cx="8001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14400"/>
                <a:gridCol w="609600"/>
                <a:gridCol w="685800"/>
                <a:gridCol w="2971800"/>
                <a:gridCol w="18288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Pin </a:t>
                      </a:r>
                      <a:r>
                        <a:rPr lang="en-US" dirty="0" err="1" smtClean="0"/>
                        <a:t>Kendali</a:t>
                      </a:r>
                      <a:endParaRPr lang="id-ID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Operasi</a:t>
                      </a:r>
                      <a:endParaRPr lang="id-ID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Arah</a:t>
                      </a:r>
                      <a:r>
                        <a:rPr lang="en-US" dirty="0" smtClean="0"/>
                        <a:t> Data Bus</a:t>
                      </a:r>
                      <a:endParaRPr lang="id-ID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MREQ*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IORQ*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RD*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WR*</a:t>
                      </a:r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Baca Data dari Memori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Input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Tulis Data ke</a:t>
                      </a:r>
                      <a:r>
                        <a:rPr lang="en-US" baseline="0" smtClean="0"/>
                        <a:t> Memori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Output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Baca Data dari I/O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Input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Tulis Data ke I/O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0" y="5943600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MIKROPROSESOR ZILOG Z-80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Pada operasi pembacaan (READ) data mengalir masuk ke CPU. melalui</a:t>
            </a:r>
          </a:p>
          <a:p>
            <a:r>
              <a:rPr lang="id-ID" dirty="0" smtClean="0"/>
              <a:t>delapan bit saluran d</a:t>
            </a:r>
            <a:r>
              <a:rPr lang="en-US" dirty="0" smtClean="0"/>
              <a:t>a</a:t>
            </a:r>
            <a:r>
              <a:rPr lang="id-ID" dirty="0" smtClean="0"/>
              <a:t>te bus. Pada operasi penulisan (WRITE)</a:t>
            </a:r>
            <a:r>
              <a:rPr lang="en-US" dirty="0" smtClean="0"/>
              <a:t> </a:t>
            </a:r>
            <a:r>
              <a:rPr lang="id-ID" dirty="0" smtClean="0"/>
              <a:t>data meng</a:t>
            </a:r>
            <a:r>
              <a:rPr lang="en-US" dirty="0" smtClean="0"/>
              <a:t>al</a:t>
            </a:r>
            <a:r>
              <a:rPr lang="id-ID" dirty="0" smtClean="0"/>
              <a:t>ir</a:t>
            </a:r>
            <a:r>
              <a:rPr lang="en-US" dirty="0" smtClean="0"/>
              <a:t> </a:t>
            </a:r>
            <a:r>
              <a:rPr lang="id-ID" dirty="0" smtClean="0"/>
              <a:t>keluar dari CPU. Dalam hal ini satu siklus proses hanya ada satu operasi y</a:t>
            </a:r>
            <a:r>
              <a:rPr lang="en-US" dirty="0" smtClean="0"/>
              <a:t>a</a:t>
            </a:r>
            <a:r>
              <a:rPr lang="id-ID" dirty="0" smtClean="0"/>
              <a:t>itu</a:t>
            </a:r>
            <a:r>
              <a:rPr lang="en-US" dirty="0" smtClean="0"/>
              <a:t> </a:t>
            </a:r>
            <a:r>
              <a:rPr lang="id-ID" dirty="0" smtClean="0"/>
              <a:t>operasi baca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id-ID" dirty="0" smtClean="0"/>
              <a:t>tulis. Cukup nalar bahwa tidak akan pernah terjadi</a:t>
            </a:r>
            <a:r>
              <a:rPr lang="en-US" dirty="0" smtClean="0"/>
              <a:t> </a:t>
            </a:r>
            <a:r>
              <a:rPr lang="nn-NO" dirty="0" smtClean="0"/>
              <a:t>operasi tulis dan operasi baca berlangsung bersamaan. Namun demikian </a:t>
            </a:r>
            <a:r>
              <a:rPr lang="sv-SE" dirty="0" smtClean="0"/>
              <a:t>karena siklus clock kerja CPU sangat tinggi maka kedua operasi ini akan dapat </a:t>
            </a:r>
            <a:r>
              <a:rPr lang="id-ID" dirty="0" smtClean="0"/>
              <a:t>berlangsung secar</a:t>
            </a:r>
            <a:r>
              <a:rPr lang="en-US" dirty="0" smtClean="0"/>
              <a:t>a</a:t>
            </a:r>
            <a:r>
              <a:rPr lang="id-ID" dirty="0" smtClean="0"/>
              <a:t> cepat dan se</a:t>
            </a:r>
            <a:r>
              <a:rPr lang="en-US" dirty="0" smtClean="0"/>
              <a:t>a</a:t>
            </a:r>
            <a:r>
              <a:rPr lang="id-ID" dirty="0" smtClean="0"/>
              <a:t>k</a:t>
            </a:r>
            <a:r>
              <a:rPr lang="en-US" dirty="0" smtClean="0"/>
              <a:t>a</a:t>
            </a:r>
            <a:r>
              <a:rPr lang="id-ID" dirty="0" smtClean="0"/>
              <a:t>n-</a:t>
            </a:r>
            <a:r>
              <a:rPr lang="en-US" dirty="0" smtClean="0"/>
              <a:t>a</a:t>
            </a:r>
            <a:r>
              <a:rPr lang="id-ID" dirty="0" smtClean="0"/>
              <a:t>kan terjadi bersamaan.</a:t>
            </a:r>
          </a:p>
          <a:p>
            <a:r>
              <a:rPr lang="id-ID" dirty="0" smtClean="0"/>
              <a:t>Ada du</a:t>
            </a:r>
            <a:r>
              <a:rPr lang="en-US" dirty="0" smtClean="0"/>
              <a:t>a</a:t>
            </a:r>
            <a:r>
              <a:rPr lang="id-ID" dirty="0" smtClean="0"/>
              <a:t> sasaran terpisah dal</a:t>
            </a:r>
            <a:r>
              <a:rPr lang="en-US" dirty="0" smtClean="0"/>
              <a:t>a</a:t>
            </a:r>
            <a:r>
              <a:rPr lang="id-ID" dirty="0" smtClean="0"/>
              <a:t>m pengalihan data yaitu memori d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en-US" dirty="0" smtClean="0"/>
              <a:t>I/O</a:t>
            </a:r>
            <a:r>
              <a:rPr lang="id-ID" i="1" dirty="0" smtClean="0"/>
              <a:t>.</a:t>
            </a:r>
          </a:p>
          <a:p>
            <a:r>
              <a:rPr lang="id-ID" dirty="0" smtClean="0"/>
              <a:t>Pengend</a:t>
            </a:r>
            <a:r>
              <a:rPr lang="en-US" dirty="0" smtClean="0"/>
              <a:t>a</a:t>
            </a:r>
            <a:r>
              <a:rPr lang="id-ID" dirty="0" smtClean="0"/>
              <a:t>lian ini dil</a:t>
            </a:r>
            <a:r>
              <a:rPr lang="en-US" dirty="0" smtClean="0"/>
              <a:t>a</a:t>
            </a:r>
            <a:r>
              <a:rPr lang="id-ID" dirty="0" smtClean="0"/>
              <a:t>kukan oleh du</a:t>
            </a:r>
            <a:r>
              <a:rPr lang="en-US" dirty="0" smtClean="0"/>
              <a:t>a</a:t>
            </a:r>
            <a:r>
              <a:rPr lang="id-ID" dirty="0" smtClean="0"/>
              <a:t> bit kontrol yaitu </a:t>
            </a:r>
            <a:r>
              <a:rPr lang="en-US" dirty="0" smtClean="0"/>
              <a:t>IO</a:t>
            </a:r>
            <a:r>
              <a:rPr lang="id-ID" dirty="0" smtClean="0"/>
              <a:t>RQ*dan MREQ*.</a:t>
            </a:r>
            <a:endParaRPr lang="id-ID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hardware design z-80 </a:t>
            </a:r>
            <a:r>
              <a:rPr lang="en-US" dirty="0" err="1" smtClean="0"/>
              <a:t>cpu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7890" name="Picture 2" descr="C:\Documents and Settings\Abu Qoyyim\Application Data\PixelMetrics\CaptureWiz\Temp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371600"/>
            <a:ext cx="6477000" cy="48038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43200" y="6324600"/>
            <a:ext cx="3647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Blok diagram Arsitektur </a:t>
            </a:r>
            <a:r>
              <a:rPr lang="en-US" i="1" dirty="0" smtClean="0"/>
              <a:t>Z</a:t>
            </a:r>
            <a:r>
              <a:rPr lang="id-ID" i="1" dirty="0" smtClean="0"/>
              <a:t>-80 CPU</a:t>
            </a:r>
            <a:endParaRPr lang="id-ID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Aritmetika logic Unit (AlU)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Untaian gerbang-gerbang logika yang berfungsi membentuk suatu</a:t>
            </a:r>
            <a:r>
              <a:rPr lang="en-US" dirty="0" smtClean="0"/>
              <a:t> </a:t>
            </a:r>
            <a:r>
              <a:rPr lang="id-ID" dirty="0" smtClean="0"/>
              <a:t>fungsi esens</a:t>
            </a:r>
            <a:r>
              <a:rPr lang="en-US" dirty="0" err="1" smtClean="0"/>
              <a:t>ia</a:t>
            </a:r>
            <a:r>
              <a:rPr lang="id-ID" dirty="0" smtClean="0"/>
              <a:t>l yaitu operasi Arithmetika (ADD, SUB, dan turunannya</a:t>
            </a:r>
            <a:r>
              <a:rPr lang="en-US" dirty="0" smtClean="0"/>
              <a:t>) </a:t>
            </a:r>
            <a:r>
              <a:rPr lang="id-ID" dirty="0" smtClean="0"/>
              <a:t>dan operasi Logika (AND, OR, XOR, INe. DEC dan turunannya</a:t>
            </a:r>
            <a:r>
              <a:rPr lang="en-US" dirty="0" smtClean="0"/>
              <a:t>)</a:t>
            </a:r>
            <a:r>
              <a:rPr lang="id-ID" dirty="0" smtClean="0"/>
              <a:t> dalam</a:t>
            </a:r>
            <a:r>
              <a:rPr lang="en-US" dirty="0" smtClean="0"/>
              <a:t> </a:t>
            </a:r>
            <a:r>
              <a:rPr lang="id-ID" dirty="0" smtClean="0"/>
              <a:t>k</a:t>
            </a:r>
            <a:r>
              <a:rPr lang="en-US" dirty="0" err="1" smtClean="0"/>
              <a:t>apasitas</a:t>
            </a:r>
            <a:r>
              <a:rPr lang="id-ID" dirty="0" smtClean="0"/>
              <a:t> 8 bit.</a:t>
            </a:r>
          </a:p>
          <a:p>
            <a:r>
              <a:rPr lang="id-ID" dirty="0" smtClean="0"/>
              <a:t>Dapat rnembentuk operasi aritmetika 16 bit penjumlahan dan</a:t>
            </a:r>
            <a:r>
              <a:rPr lang="en-US" dirty="0" smtClean="0"/>
              <a:t> </a:t>
            </a:r>
            <a:r>
              <a:rPr lang="id-ID" dirty="0" smtClean="0"/>
              <a:t>pengurangan dengan cara operand ditempatkan pada dua buah</a:t>
            </a:r>
            <a:r>
              <a:rPr lang="en-US" dirty="0" smtClean="0"/>
              <a:t> </a:t>
            </a:r>
            <a:r>
              <a:rPr lang="id-ID" dirty="0" smtClean="0"/>
              <a:t>register 8 bit (Register Hl, IX, dan IY</a:t>
            </a:r>
            <a:r>
              <a:rPr lang="en-US" dirty="0" smtClean="0"/>
              <a:t>)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Internal Software Design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Ada tiga jenis arsitektur mikroprosesor dilihat dari software design yaitu :</a:t>
            </a:r>
            <a:endParaRPr lang="en-US" dirty="0" smtClean="0"/>
          </a:p>
          <a:p>
            <a:pPr marL="971550" lvl="1" indent="-514350">
              <a:buAutoNum type="arabicPeriod"/>
            </a:pPr>
            <a:r>
              <a:rPr lang="id-ID" b="1" dirty="0" smtClean="0"/>
              <a:t>Complex Instruction Set Computer (Cl</a:t>
            </a:r>
            <a:r>
              <a:rPr lang="en-US" b="1" dirty="0" smtClean="0"/>
              <a:t>SC).</a:t>
            </a:r>
          </a:p>
          <a:p>
            <a:pPr marL="971550" lvl="1" indent="-514350">
              <a:buAutoNum type="arabicPeriod"/>
            </a:pPr>
            <a:r>
              <a:rPr lang="id-ID" b="1" dirty="0" smtClean="0"/>
              <a:t>Reduce Instruction Set Computer (RIS</a:t>
            </a:r>
            <a:r>
              <a:rPr lang="en-US" b="1" dirty="0" smtClean="0"/>
              <a:t>C).</a:t>
            </a:r>
          </a:p>
          <a:p>
            <a:pPr marL="971550" lvl="1" indent="-514350">
              <a:buAutoNum type="arabicPeriod"/>
            </a:pPr>
            <a:r>
              <a:rPr lang="id-ID" b="1" dirty="0" smtClean="0"/>
              <a:t>Mikroprosesor Supers</a:t>
            </a:r>
            <a:r>
              <a:rPr lang="en-US" b="1" dirty="0" smtClean="0"/>
              <a:t>ka</a:t>
            </a:r>
            <a:r>
              <a:rPr lang="id-ID" b="1" dirty="0" smtClean="0"/>
              <a:t>lar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Aritmetika logic Unit (AlU)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Fungsi Aritmetika pada ALU</a:t>
            </a:r>
            <a:endParaRPr lang="en-US" b="1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Penjumlahan</a:t>
            </a:r>
            <a:r>
              <a:rPr lang="en-US" dirty="0" smtClean="0"/>
              <a:t> (ADD = add, ADC=add with carry)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Pengurangan</a:t>
            </a:r>
            <a:r>
              <a:rPr lang="en-US" dirty="0" smtClean="0"/>
              <a:t> (SUB= subtract, SBC=subtract with carry)</a:t>
            </a:r>
          </a:p>
          <a:p>
            <a:pPr lvl="1">
              <a:buFont typeface="Wingdings" pitchFamily="2" charset="2"/>
              <a:buChar char="Ø"/>
            </a:pPr>
            <a:r>
              <a:rPr lang="es-ES" dirty="0" err="1" smtClean="0"/>
              <a:t>Penambahan</a:t>
            </a:r>
            <a:r>
              <a:rPr lang="es-ES" dirty="0" smtClean="0"/>
              <a:t> </a:t>
            </a:r>
            <a:r>
              <a:rPr lang="es-ES" dirty="0" err="1" smtClean="0"/>
              <a:t>dengan</a:t>
            </a:r>
            <a:r>
              <a:rPr lang="es-ES" dirty="0" smtClean="0"/>
              <a:t> </a:t>
            </a:r>
            <a:r>
              <a:rPr lang="es-ES" dirty="0" err="1" smtClean="0"/>
              <a:t>satu</a:t>
            </a:r>
            <a:r>
              <a:rPr lang="es-ES" dirty="0" smtClean="0"/>
              <a:t> (+1) (</a:t>
            </a:r>
            <a:r>
              <a:rPr lang="es-ES" dirty="0" err="1" smtClean="0"/>
              <a:t>lNC</a:t>
            </a:r>
            <a:r>
              <a:rPr lang="es-ES" dirty="0" smtClean="0"/>
              <a:t> = </a:t>
            </a:r>
            <a:r>
              <a:rPr lang="es-ES" dirty="0" err="1" smtClean="0"/>
              <a:t>increament</a:t>
            </a:r>
            <a:r>
              <a:rPr lang="es-ES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es-ES" dirty="0" err="1" smtClean="0"/>
              <a:t>Pengurangan</a:t>
            </a:r>
            <a:r>
              <a:rPr lang="es-ES" dirty="0" smtClean="0"/>
              <a:t> </a:t>
            </a:r>
            <a:r>
              <a:rPr lang="es-ES" dirty="0" err="1" smtClean="0"/>
              <a:t>dengan</a:t>
            </a:r>
            <a:r>
              <a:rPr lang="es-ES" dirty="0" smtClean="0"/>
              <a:t> </a:t>
            </a:r>
            <a:r>
              <a:rPr lang="es-ES" dirty="0" err="1" smtClean="0"/>
              <a:t>satu</a:t>
            </a:r>
            <a:r>
              <a:rPr lang="es-ES" dirty="0" smtClean="0"/>
              <a:t> (-1) (DEC=</a:t>
            </a:r>
            <a:r>
              <a:rPr lang="es-ES" dirty="0" err="1" smtClean="0"/>
              <a:t>decreament</a:t>
            </a:r>
            <a:r>
              <a:rPr lang="es-ES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Pembandingan (CP= compare)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Koreksi aritmetika desimal (DAA = decimal adjust Accumulator)</a:t>
            </a:r>
            <a:endParaRPr lang="id-ID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Aritmetika logic Unit (AlU)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b="1" dirty="0" smtClean="0"/>
              <a:t>Fungsi Logik</a:t>
            </a:r>
            <a:r>
              <a:rPr lang="en-US" b="1" dirty="0" smtClean="0"/>
              <a:t>a</a:t>
            </a:r>
            <a:r>
              <a:rPr lang="id-ID" b="1" dirty="0" smtClean="0"/>
              <a:t> pada ALU</a:t>
            </a:r>
            <a:endParaRPr lang="en-US" b="1" dirty="0" smtClean="0"/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Fungsi AND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Fungsi OR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Fungsi XOR (Exclusive OR)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Putar Kanan (RRA= rotate right accumulator, RRCA=rotate right circular</a:t>
            </a:r>
            <a:r>
              <a:rPr lang="en-US" dirty="0" smtClean="0"/>
              <a:t> </a:t>
            </a:r>
            <a:r>
              <a:rPr lang="id-ID" dirty="0" smtClean="0"/>
              <a:t>accumulator)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Putar Kiri (RLA = rotate left accumulator, RRCA= rotate left circular</a:t>
            </a:r>
            <a:r>
              <a:rPr lang="en-US" dirty="0" smtClean="0"/>
              <a:t> </a:t>
            </a:r>
            <a:r>
              <a:rPr lang="id-ID" dirty="0" smtClean="0"/>
              <a:t>accumulator)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Geser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(SLA= shift left arithmetic)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Geser.Kanan</a:t>
            </a:r>
            <a:r>
              <a:rPr lang="en-US" dirty="0" smtClean="0"/>
              <a:t> (SRA=shift right arithmetic)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Manipulasi bit (SET,RESET,dan Test)</a:t>
            </a:r>
            <a:endParaRPr lang="id-ID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Aritmetika logic Unit (AlU)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Addres Bus Control bekerja mengendalikan pengalamatan memori dan</a:t>
            </a:r>
            <a:r>
              <a:rPr lang="en-US" dirty="0" smtClean="0"/>
              <a:t> </a:t>
            </a:r>
            <a:r>
              <a:rPr lang="en-US" i="1" dirty="0" smtClean="0"/>
              <a:t>I/O. </a:t>
            </a:r>
            <a:r>
              <a:rPr lang="id-ID" i="1" dirty="0" smtClean="0"/>
              <a:t>Pengalamatan memori dan </a:t>
            </a:r>
            <a:r>
              <a:rPr lang="en-US" i="1" dirty="0" smtClean="0"/>
              <a:t>I/O</a:t>
            </a:r>
            <a:r>
              <a:rPr lang="id-ID" i="1" dirty="0" smtClean="0"/>
              <a:t> menggunakan satu register 16 bit</a:t>
            </a:r>
            <a:r>
              <a:rPr lang="en-US" i="1" dirty="0" smtClean="0"/>
              <a:t> </a:t>
            </a:r>
            <a:r>
              <a:rPr lang="id-ID" dirty="0" smtClean="0"/>
              <a:t>yang disebut dengan register Program Counter (PC).</a:t>
            </a:r>
          </a:p>
          <a:p>
            <a:r>
              <a:rPr lang="id-ID" dirty="0" smtClean="0"/>
              <a:t>Data Bus Control bekerja mengatur arah aliran data pada saat operasi</a:t>
            </a:r>
            <a:r>
              <a:rPr lang="en-US" dirty="0" smtClean="0"/>
              <a:t> </a:t>
            </a:r>
            <a:r>
              <a:rPr lang="id-ID" dirty="0" smtClean="0"/>
              <a:t>pembacaan dan penulisan. Data bus control bekerja menggunakan tri</a:t>
            </a:r>
            <a:r>
              <a:rPr lang="en-US" dirty="0" smtClean="0"/>
              <a:t> </a:t>
            </a:r>
            <a:r>
              <a:rPr lang="id-ID" dirty="0" smtClean="0"/>
              <a:t>state buffer.</a:t>
            </a:r>
          </a:p>
          <a:p>
            <a:r>
              <a:rPr lang="id-ID" dirty="0" smtClean="0"/>
              <a:t>Bagian Instruction Register dan Instruction Decoder bekerja sebagai</a:t>
            </a:r>
            <a:r>
              <a:rPr lang="en-US" dirty="0" smtClean="0"/>
              <a:t> </a:t>
            </a:r>
            <a:r>
              <a:rPr lang="id-ID" dirty="0" smtClean="0"/>
              <a:t>penerima object code pada proses Fetching, dan pendekode object code</a:t>
            </a:r>
            <a:r>
              <a:rPr lang="en-US" dirty="0" smtClean="0"/>
              <a:t> </a:t>
            </a:r>
            <a:r>
              <a:rPr lang="id-ID" dirty="0" smtClean="0"/>
              <a:t>pada saat Decoding kode-kode yang diambil oleh CPU, serta melakukan</a:t>
            </a:r>
            <a:r>
              <a:rPr lang="en-US" dirty="0" smtClean="0"/>
              <a:t> </a:t>
            </a:r>
            <a:r>
              <a:rPr lang="id-ID" dirty="0" smtClean="0"/>
              <a:t>eksekusi.</a:t>
            </a:r>
            <a:endParaRPr lang="id-ID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Register Inte</a:t>
            </a:r>
            <a:r>
              <a:rPr lang="en-US" b="1" dirty="0" err="1" smtClean="0"/>
              <a:t>rn</a:t>
            </a:r>
            <a:r>
              <a:rPr lang="id-ID" b="1" dirty="0" smtClean="0"/>
              <a:t>al Z-80 CPU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5058" name="Picture 2" descr="C:\Documents and Settings\Abu Qoyyim\Application Data\PixelMetrics\CaptureWiz\Temp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7449907" cy="4572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19400" y="6172200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Susunan Register 8 bit Z-80 CPU</a:t>
            </a:r>
            <a:endParaRPr lang="id-ID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Register Intemal Z-80 CPU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Terdiri dari 18 buah register 8 bit dan 4 buah register 16 bit</a:t>
            </a:r>
          </a:p>
          <a:p>
            <a:r>
              <a:rPr lang="id-ID" dirty="0" smtClean="0"/>
              <a:t>16 buah </a:t>
            </a:r>
            <a:r>
              <a:rPr lang="en-US" dirty="0" smtClean="0"/>
              <a:t>d</a:t>
            </a:r>
            <a:r>
              <a:rPr lang="id-ID" dirty="0" smtClean="0"/>
              <a:t>ari 18 buah register 8 bit di bagi menjadi dua himpunan yaitu</a:t>
            </a:r>
            <a:r>
              <a:rPr lang="en-US" dirty="0" smtClean="0"/>
              <a:t> </a:t>
            </a:r>
            <a:r>
              <a:rPr lang="id-ID" dirty="0" smtClean="0"/>
              <a:t>himpunan register Utama dan himpunan register alternatif (pengganti)</a:t>
            </a:r>
          </a:p>
          <a:p>
            <a:r>
              <a:rPr lang="id-ID" dirty="0" smtClean="0"/>
              <a:t>Dua buah register 8 bit khusus yaitu register I dan Register R.</a:t>
            </a:r>
            <a:endParaRPr lang="id-ID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Register Intemal Z-80 CPU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Register A disebut juga dengan Accumulator yaitu register</a:t>
            </a:r>
            <a:r>
              <a:rPr lang="en-US" dirty="0" smtClean="0"/>
              <a:t> </a:t>
            </a:r>
            <a:r>
              <a:rPr lang="id-ID" dirty="0" smtClean="0"/>
              <a:t>penampung hasil operasi ALU.</a:t>
            </a:r>
          </a:p>
          <a:p>
            <a:r>
              <a:rPr lang="id-ID" dirty="0" smtClean="0"/>
              <a:t>Register F (Flag) disebut sebagai register status yang berfungsi untuk</a:t>
            </a:r>
            <a:r>
              <a:rPr lang="en-US" dirty="0" smtClean="0"/>
              <a:t> </a:t>
            </a:r>
            <a:r>
              <a:rPr lang="sv-SE" dirty="0" smtClean="0"/>
              <a:t>mencatat status hasil sebuah operasi dalam ALU</a:t>
            </a:r>
          </a:p>
          <a:p>
            <a:r>
              <a:rPr lang="id-ID" dirty="0" smtClean="0"/>
              <a:t>Register H. C. D. E, H, dan L adalah register serbaguna 8 bit yang dapat</a:t>
            </a:r>
            <a:r>
              <a:rPr lang="en-US" dirty="0" smtClean="0"/>
              <a:t> </a:t>
            </a:r>
            <a:r>
              <a:rPr lang="sv-SE" dirty="0" smtClean="0"/>
              <a:t>dipasangkan menjadi register 16 bit dengan pasangan : BC, DE,den HL </a:t>
            </a:r>
            <a:r>
              <a:rPr lang="id-ID" dirty="0" smtClean="0"/>
              <a:t>yang dapat digunakan secara mandiri.</a:t>
            </a:r>
          </a:p>
          <a:p>
            <a:r>
              <a:rPr lang="id-ID" dirty="0" smtClean="0"/>
              <a:t>Register A', F, B', C, 0', E', H', L' digunakan sebagai alternatif</a:t>
            </a:r>
            <a:r>
              <a:rPr lang="en-US" dirty="0" smtClean="0"/>
              <a:t> </a:t>
            </a:r>
            <a:r>
              <a:rPr lang="fi-FI" dirty="0" smtClean="0"/>
              <a:t>penyimpan sementara pada saat mengamankan isi register utama.</a:t>
            </a:r>
            <a:endParaRPr lang="id-ID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Register Utama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Register utama adalah register 8 bit</a:t>
            </a:r>
          </a:p>
          <a:p>
            <a:r>
              <a:rPr lang="id-ID" dirty="0" smtClean="0"/>
              <a:t>Sebagai tempat simpan data 1 byte</a:t>
            </a:r>
          </a:p>
          <a:p>
            <a:r>
              <a:rPr lang="id-ID" dirty="0" smtClean="0"/>
              <a:t>Isinya dapat dikutipkan dari satu register ke register lainnya</a:t>
            </a:r>
          </a:p>
          <a:p>
            <a:r>
              <a:rPr lang="id-ID" dirty="0" smtClean="0"/>
              <a:t>Dapat dioperasikan aritmetik atau logic terhadap data pada</a:t>
            </a:r>
            <a:r>
              <a:rPr lang="en-US" dirty="0" smtClean="0"/>
              <a:t> </a:t>
            </a:r>
            <a:r>
              <a:rPr lang="id-ID" dirty="0" smtClean="0"/>
              <a:t>akumulator</a:t>
            </a:r>
            <a:endParaRPr lang="id-ID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UTAMA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286000"/>
          <a:ext cx="7543801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083"/>
                <a:gridCol w="1697355"/>
                <a:gridCol w="51863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Mnemonic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Operasi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 B, 1Fh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Register B diisi dengan data 1Fh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</a:t>
                      </a:r>
                      <a:r>
                        <a:rPr lang="en-US" baseline="0" dirty="0" smtClean="0"/>
                        <a:t> C, 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 Register B dikutipkan ke register C; C = 1Fh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 A, 01h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Akumulator diisi 01h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 A,B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Isi Reg. B ditambahkan ke A ; A = 20h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AND 0Fh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di A = 20 di AND kan dengan 0Fh;A = 00h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 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Isi B ditambahkan 1 ; B = 20h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 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Isi C dikurangi 1 ; C = 1Eh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 L,C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Isi Reg. C dikutlpkcn ke L; L = 1Eh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Register ut</a:t>
            </a:r>
            <a:r>
              <a:rPr lang="en-US" b="1" dirty="0" smtClean="0"/>
              <a:t>a</a:t>
            </a:r>
            <a:r>
              <a:rPr lang="id-ID" b="1" dirty="0" smtClean="0"/>
              <a:t>ma 16 Bit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Dapat dibangun menjadi register 16 bit dengan menggabungkan du</a:t>
            </a:r>
            <a:r>
              <a:rPr lang="en-US" dirty="0" smtClean="0"/>
              <a:t>a </a:t>
            </a:r>
            <a:r>
              <a:rPr lang="fr-FR" dirty="0" err="1" smtClean="0"/>
              <a:t>buah</a:t>
            </a:r>
            <a:r>
              <a:rPr lang="fr-FR" dirty="0" smtClean="0"/>
              <a:t> </a:t>
            </a:r>
            <a:r>
              <a:rPr lang="fr-FR" dirty="0" err="1" smtClean="0"/>
              <a:t>register</a:t>
            </a:r>
            <a:r>
              <a:rPr lang="fr-FR" dirty="0" smtClean="0"/>
              <a:t> 8bit </a:t>
            </a:r>
            <a:r>
              <a:rPr lang="fr-FR" dirty="0" err="1" smtClean="0"/>
              <a:t>pasangan</a:t>
            </a:r>
            <a:r>
              <a:rPr lang="fr-FR" dirty="0" smtClean="0"/>
              <a:t> BC, DE, HL.</a:t>
            </a:r>
          </a:p>
          <a:p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simpan</a:t>
            </a:r>
            <a:r>
              <a:rPr lang="en-US" dirty="0" smtClean="0"/>
              <a:t> 2 byte data</a:t>
            </a:r>
            <a:endParaRPr lang="id-ID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pencatat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id-ID" dirty="0" smtClean="0"/>
          </a:p>
          <a:p>
            <a:r>
              <a:rPr lang="id-ID" dirty="0" smtClean="0"/>
              <a:t>Register HL, mempunyai sifat utama sebagai akumulator</a:t>
            </a:r>
          </a:p>
          <a:p>
            <a:r>
              <a:rPr lang="id-ID" dirty="0" smtClean="0"/>
              <a:t>Register BC, DE sebagai penyimpan angka untuk</a:t>
            </a:r>
            <a:r>
              <a:rPr lang="en-US" dirty="0" smtClean="0"/>
              <a:t> </a:t>
            </a:r>
            <a:r>
              <a:rPr lang="id-ID" dirty="0" smtClean="0"/>
              <a:t>cac</a:t>
            </a:r>
            <a:r>
              <a:rPr lang="en-US" dirty="0" smtClean="0"/>
              <a:t>a</a:t>
            </a:r>
            <a:r>
              <a:rPr lang="id-ID" dirty="0" smtClean="0"/>
              <a:t>han/hitungan</a:t>
            </a:r>
          </a:p>
          <a:p>
            <a:r>
              <a:rPr lang="id-ID" dirty="0" smtClean="0"/>
              <a:t>Dapat dioperasik</a:t>
            </a:r>
            <a:r>
              <a:rPr lang="en-US" dirty="0" smtClean="0"/>
              <a:t>a</a:t>
            </a:r>
            <a:r>
              <a:rPr lang="id-ID" dirty="0" smtClean="0"/>
              <a:t>n aritmetik terhadap data pada akumulator HL.</a:t>
            </a:r>
            <a:endParaRPr lang="id-ID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Register ut</a:t>
            </a:r>
            <a:r>
              <a:rPr lang="en-US" b="1" dirty="0" smtClean="0"/>
              <a:t>a</a:t>
            </a:r>
            <a:r>
              <a:rPr lang="id-ID" b="1" dirty="0" smtClean="0"/>
              <a:t>ma 16 Bit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828800"/>
          <a:ext cx="80010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752600"/>
                <a:gridCol w="571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Mnemonic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Operasi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 DE, 1900h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diisi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data 1900h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 A, 1Fh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r>
                        <a:rPr lang="en-US" baseline="0" dirty="0" smtClean="0"/>
                        <a:t> A </a:t>
                      </a:r>
                      <a:r>
                        <a:rPr lang="en-US" baseline="0" dirty="0" err="1" smtClean="0"/>
                        <a:t>diisi</a:t>
                      </a:r>
                      <a:r>
                        <a:rPr lang="en-US" baseline="0" dirty="0" smtClean="0"/>
                        <a:t> data 1Fh; A=1Fh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 (DE), 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register A </a:t>
                      </a:r>
                      <a:r>
                        <a:rPr lang="en-US" dirty="0" err="1" smtClean="0"/>
                        <a:t>dicopy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alamat</a:t>
                      </a:r>
                      <a:r>
                        <a:rPr lang="en-US" dirty="0" smtClean="0"/>
                        <a:t> 1900; (1900)=1Fh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 HL, 1900h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 HL </a:t>
                      </a:r>
                      <a:r>
                        <a:rPr lang="en-US" dirty="0" err="1" smtClean="0"/>
                        <a:t>diisi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baseline="0" dirty="0" smtClean="0"/>
                        <a:t> data 1900h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 B, (HL)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Copy data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memori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alamatnya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dicatat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oleh</a:t>
                      </a:r>
                      <a:r>
                        <a:rPr lang="en-US" baseline="0" dirty="0" smtClean="0"/>
                        <a:t> HL=1900, </a:t>
                      </a:r>
                      <a:r>
                        <a:rPr lang="en-US" baseline="0" dirty="0" err="1" smtClean="0"/>
                        <a:t>ke</a:t>
                      </a:r>
                      <a:r>
                        <a:rPr lang="en-US" baseline="0" dirty="0" smtClean="0"/>
                        <a:t> register B; B=1Fh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 A, (DE)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Copy data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memori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alamatnya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dicatat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oleh</a:t>
                      </a:r>
                      <a:r>
                        <a:rPr lang="en-US" dirty="0" smtClean="0"/>
                        <a:t> DE=1900, </a:t>
                      </a:r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register A; A=1Fh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 A, 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</a:t>
                      </a:r>
                      <a:r>
                        <a:rPr lang="en-US" dirty="0" err="1" smtClean="0"/>
                        <a:t>di</a:t>
                      </a:r>
                      <a:r>
                        <a:rPr lang="en-US" dirty="0" smtClean="0"/>
                        <a:t> A=1Fh </a:t>
                      </a:r>
                      <a:r>
                        <a:rPr lang="en-US" dirty="0" err="1" smtClean="0"/>
                        <a:t>ditambahkan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data </a:t>
                      </a:r>
                      <a:r>
                        <a:rPr lang="en-US" baseline="0" dirty="0" err="1" smtClean="0"/>
                        <a:t>di</a:t>
                      </a:r>
                      <a:r>
                        <a:rPr lang="en-US" baseline="0" dirty="0" smtClean="0"/>
                        <a:t> B=1Fh; A=3Eh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 (HL),</a:t>
                      </a:r>
                      <a:r>
                        <a:rPr lang="en-US" baseline="0" dirty="0" smtClean="0"/>
                        <a:t> 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Isi</a:t>
                      </a:r>
                      <a:r>
                        <a:rPr lang="en-US" dirty="0" smtClean="0"/>
                        <a:t> A </a:t>
                      </a:r>
                      <a:r>
                        <a:rPr lang="en-US" dirty="0" err="1" smtClean="0"/>
                        <a:t>dicopykan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alamat</a:t>
                      </a:r>
                      <a:r>
                        <a:rPr lang="en-US" dirty="0" smtClean="0"/>
                        <a:t> HL=1900h;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Alamat</a:t>
                      </a:r>
                      <a:r>
                        <a:rPr lang="en-US" baseline="0" dirty="0" smtClean="0"/>
                        <a:t> 1900 </a:t>
                      </a:r>
                      <a:r>
                        <a:rPr lang="en-US" baseline="0" dirty="0" err="1" smtClean="0"/>
                        <a:t>berisi</a:t>
                      </a:r>
                      <a:r>
                        <a:rPr lang="en-US" baseline="0" dirty="0" smtClean="0"/>
                        <a:t> data 3Eh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ADD, HL, DE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Operasi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Penjumlahan</a:t>
                      </a:r>
                      <a:r>
                        <a:rPr lang="en-US" dirty="0" smtClean="0"/>
                        <a:t> 16 Bit; HL=3200h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Complex Instruction Set Computer (Cl</a:t>
            </a:r>
            <a:r>
              <a:rPr lang="en-US" b="1" dirty="0" smtClean="0"/>
              <a:t>SQ)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</a:t>
            </a:r>
            <a:r>
              <a:rPr lang="id-ID" dirty="0" smtClean="0"/>
              <a:t>enis arsitektur</a:t>
            </a:r>
            <a:r>
              <a:rPr lang="en-US" dirty="0" smtClean="0"/>
              <a:t> </a:t>
            </a:r>
            <a:r>
              <a:rPr lang="id-ID" dirty="0" smtClean="0"/>
              <a:t>mikroprosesor yang menggunakan banyak jenis dan ragam instruksi.</a:t>
            </a:r>
          </a:p>
          <a:p>
            <a:r>
              <a:rPr lang="id-ID" dirty="0" smtClean="0"/>
              <a:t>Mikroprosesor jenis ini memiliki kemampuan eksekusi cepat. </a:t>
            </a:r>
            <a:endParaRPr lang="en-US" dirty="0" smtClean="0"/>
          </a:p>
          <a:p>
            <a:r>
              <a:rPr lang="id-ID" dirty="0" smtClean="0"/>
              <a:t>Contoh</a:t>
            </a:r>
            <a:r>
              <a:rPr lang="en-US" dirty="0" smtClean="0"/>
              <a:t> </a:t>
            </a:r>
            <a:r>
              <a:rPr lang="id-ID" dirty="0" smtClean="0"/>
              <a:t>mikr</a:t>
            </a:r>
            <a:r>
              <a:rPr lang="en-US" dirty="0" smtClean="0"/>
              <a:t>o</a:t>
            </a:r>
            <a:r>
              <a:rPr lang="id-ID" dirty="0" smtClean="0"/>
              <a:t>prosesornya adalah Intel 8088, 8085, 8086, Zilog Z-80 CPU, N</a:t>
            </a:r>
            <a:r>
              <a:rPr lang="en-US" dirty="0" smtClean="0"/>
              <a:t>S </a:t>
            </a:r>
            <a:r>
              <a:rPr lang="id-ID" dirty="0" smtClean="0"/>
              <a:t>32016, MC6800.</a:t>
            </a:r>
            <a:endParaRPr lang="id-ID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16 Bit </a:t>
            </a:r>
            <a:r>
              <a:rPr lang="en-US" dirty="0" err="1" smtClean="0"/>
              <a:t>khusus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Z-80 CPU mempuny</a:t>
            </a:r>
            <a:r>
              <a:rPr lang="en-US" dirty="0" smtClean="0"/>
              <a:t>a</a:t>
            </a:r>
            <a:r>
              <a:rPr lang="id-ID" dirty="0" smtClean="0"/>
              <a:t>i 4 buah register 16 bit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124200" y="2362200"/>
          <a:ext cx="3200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REGISTER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 COUNTER (PC)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STACK POINTER (SP)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 INDEX X (IX)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 INDEX Y (IY)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19400" y="4343400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Susunan</a:t>
            </a:r>
            <a:r>
              <a:rPr lang="en-US" dirty="0" smtClean="0"/>
              <a:t> Register 16-bit Z-80 CPU</a:t>
            </a:r>
            <a:endParaRPr lang="id-ID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PROGRAM COUNTER (PC)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Register 16 bit yang sering juga disebut dengan Instruction Pointer.</a:t>
            </a:r>
          </a:p>
          <a:p>
            <a:r>
              <a:rPr lang="id-ID" sz="2400" dirty="0" smtClean="0"/>
              <a:t>Instruction Pointer atau PC adalah penunjuk instruksi dalam hal ini</a:t>
            </a:r>
            <a:r>
              <a:rPr lang="en-US" sz="2400" dirty="0" smtClean="0"/>
              <a:t> </a:t>
            </a:r>
            <a:r>
              <a:rPr lang="id-ID" sz="2400" dirty="0" smtClean="0"/>
              <a:t>pemegang alama</a:t>
            </a:r>
            <a:r>
              <a:rPr lang="en-US" sz="2400" dirty="0" smtClean="0"/>
              <a:t>t</a:t>
            </a:r>
            <a:r>
              <a:rPr lang="id-ID" sz="2400" dirty="0" smtClean="0"/>
              <a:t> memori lokasi instruksi yang akan dieksekusi oleh</a:t>
            </a:r>
            <a:r>
              <a:rPr lang="en-US" sz="2400" dirty="0" smtClean="0"/>
              <a:t> </a:t>
            </a:r>
            <a:r>
              <a:rPr lang="id-ID" sz="2400" dirty="0" smtClean="0"/>
              <a:t>CPU.</a:t>
            </a:r>
          </a:p>
          <a:p>
            <a:r>
              <a:rPr lang="id-ID" sz="2400" dirty="0" smtClean="0"/>
              <a:t>PCsecara logika sebagai penunjuk bit dari address bus.</a:t>
            </a:r>
          </a:p>
          <a:p>
            <a:r>
              <a:rPr lang="id-ID" sz="2400" dirty="0" smtClean="0"/>
              <a:t>Misalnya PC=1800h berarti kondisi biner dari address bus adalah</a:t>
            </a:r>
            <a:r>
              <a:rPr lang="en-US" sz="2400" dirty="0" smtClean="0"/>
              <a:t>:</a:t>
            </a:r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4953000"/>
          <a:ext cx="815339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587"/>
                <a:gridCol w="509587"/>
                <a:gridCol w="509587"/>
                <a:gridCol w="509587"/>
                <a:gridCol w="509587"/>
                <a:gridCol w="509587"/>
                <a:gridCol w="509587"/>
                <a:gridCol w="509587"/>
                <a:gridCol w="509587"/>
                <a:gridCol w="509587"/>
                <a:gridCol w="509587"/>
                <a:gridCol w="509587"/>
                <a:gridCol w="509587"/>
                <a:gridCol w="509587"/>
                <a:gridCol w="509587"/>
                <a:gridCol w="5095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A15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A14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A13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A12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A11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A10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A9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A8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A7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A6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A5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A3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A2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A1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A0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PROGRAM COUNTER (PC)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Sebelum sebuah program dijalankan PC harus mencatat alamat awal</a:t>
            </a:r>
            <a:r>
              <a:rPr lang="en-US" sz="2400" dirty="0" smtClean="0"/>
              <a:t> </a:t>
            </a:r>
            <a:r>
              <a:rPr lang="id-ID" sz="2400" dirty="0" smtClean="0"/>
              <a:t>program.</a:t>
            </a:r>
          </a:p>
          <a:p>
            <a:r>
              <a:rPr lang="id-ID" sz="2400" dirty="0" smtClean="0"/>
              <a:t>Setelah dieksekusi PC secara otomatis naik s</a:t>
            </a:r>
            <a:r>
              <a:rPr lang="en-US" sz="2400" dirty="0" smtClean="0"/>
              <a:t>a</a:t>
            </a:r>
            <a:r>
              <a:rPr lang="id-ID" sz="2400" dirty="0" smtClean="0"/>
              <a:t>tu bit </a:t>
            </a: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id-ID" sz="2400" dirty="0" smtClean="0"/>
              <a:t>ncrement)</a:t>
            </a:r>
            <a:r>
              <a:rPr lang="en-US" sz="2400" dirty="0" smtClean="0"/>
              <a:t> </a:t>
            </a:r>
            <a:r>
              <a:rPr lang="id-ID" sz="2400" dirty="0" smtClean="0"/>
              <a:t>sampai dinyatakan berhenti atau berubah nilainya sesuai dengan</a:t>
            </a:r>
            <a:r>
              <a:rPr lang="en-US" sz="2400" dirty="0" smtClean="0"/>
              <a:t> </a:t>
            </a:r>
            <a:r>
              <a:rPr lang="es-ES" sz="2400" dirty="0" err="1" smtClean="0"/>
              <a:t>sasaran</a:t>
            </a:r>
            <a:r>
              <a:rPr lang="es-ES" sz="2400" dirty="0" smtClean="0"/>
              <a:t> </a:t>
            </a:r>
            <a:r>
              <a:rPr lang="es-ES" sz="2400" dirty="0" err="1" smtClean="0"/>
              <a:t>pencabangan</a:t>
            </a:r>
            <a:r>
              <a:rPr lang="es-ES" sz="2400" dirty="0" smtClean="0"/>
              <a:t> </a:t>
            </a:r>
            <a:r>
              <a:rPr lang="es-ES" sz="2400" dirty="0" err="1" smtClean="0"/>
              <a:t>Jump</a:t>
            </a:r>
            <a:r>
              <a:rPr lang="es-ES" sz="2400" dirty="0" smtClean="0"/>
              <a:t> dan </a:t>
            </a:r>
            <a:r>
              <a:rPr lang="es-ES" sz="2400" dirty="0" err="1" smtClean="0"/>
              <a:t>Branch</a:t>
            </a:r>
            <a:r>
              <a:rPr lang="es-ES" sz="2400" dirty="0" smtClean="0"/>
              <a:t>.</a:t>
            </a:r>
          </a:p>
          <a:p>
            <a:r>
              <a:rPr lang="id-ID" sz="2400" dirty="0" smtClean="0"/>
              <a:t>PC juga sebagai pemegang alamat </a:t>
            </a:r>
            <a:r>
              <a:rPr lang="en-US" sz="2400" i="1" dirty="0" smtClean="0"/>
              <a:t>I/O</a:t>
            </a:r>
            <a:r>
              <a:rPr lang="id-ID" sz="2400" i="1" dirty="0" smtClean="0"/>
              <a:t> menggunakan separo jumlah</a:t>
            </a:r>
            <a:r>
              <a:rPr lang="en-US" sz="2400" i="1" dirty="0" smtClean="0"/>
              <a:t> </a:t>
            </a:r>
            <a:r>
              <a:rPr lang="en-US" sz="2400" dirty="0" smtClean="0"/>
              <a:t>bit </a:t>
            </a:r>
            <a:r>
              <a:rPr lang="en-US" sz="2400" dirty="0" err="1" smtClean="0"/>
              <a:t>addres</a:t>
            </a:r>
            <a:r>
              <a:rPr lang="en-US" sz="2400" dirty="0" smtClean="0"/>
              <a:t> bus </a:t>
            </a:r>
            <a:r>
              <a:rPr lang="en-US" sz="2400" dirty="0" err="1" smtClean="0"/>
              <a:t>yailu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A0 - A7.</a:t>
            </a:r>
            <a:endParaRPr lang="id-ID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STACK POINTER (SP)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Register 16 bit sebagai pencatat atau penunjuk</a:t>
            </a:r>
            <a:r>
              <a:rPr lang="en-US" dirty="0" smtClean="0"/>
              <a:t> </a:t>
            </a:r>
            <a:r>
              <a:rPr lang="id-ID" dirty="0" smtClean="0"/>
              <a:t>/pointer alamat stack</a:t>
            </a:r>
            <a:r>
              <a:rPr lang="en-US" dirty="0" smtClean="0"/>
              <a:t> </a:t>
            </a:r>
            <a:r>
              <a:rPr lang="id-ID" dirty="0" smtClean="0"/>
              <a:t>atau penggalan memori (RWM).</a:t>
            </a:r>
          </a:p>
          <a:p>
            <a:r>
              <a:rPr lang="id-ID" dirty="0" smtClean="0"/>
              <a:t>Berhubungan dengan operasi pembentukan stack perintah PUSH d</a:t>
            </a:r>
            <a:r>
              <a:rPr lang="en-US" dirty="0" smtClean="0"/>
              <a:t>a</a:t>
            </a:r>
            <a:r>
              <a:rPr lang="id-ID" dirty="0" smtClean="0"/>
              <a:t>n</a:t>
            </a:r>
            <a:r>
              <a:rPr lang="en-US" dirty="0" smtClean="0"/>
              <a:t> </a:t>
            </a:r>
            <a:r>
              <a:rPr lang="id-ID" dirty="0" smtClean="0"/>
              <a:t>POP.</a:t>
            </a:r>
          </a:p>
          <a:p>
            <a:r>
              <a:rPr lang="es-ES" dirty="0" err="1" smtClean="0"/>
              <a:t>Isi</a:t>
            </a:r>
            <a:r>
              <a:rPr lang="es-ES" dirty="0" smtClean="0"/>
              <a:t> SP </a:t>
            </a:r>
            <a:r>
              <a:rPr lang="es-ES" dirty="0" err="1" smtClean="0"/>
              <a:t>berubah</a:t>
            </a:r>
            <a:r>
              <a:rPr lang="es-ES" dirty="0" smtClean="0"/>
              <a:t> secara </a:t>
            </a:r>
            <a:r>
              <a:rPr lang="es-ES" dirty="0" err="1" smtClean="0"/>
              <a:t>otomatis</a:t>
            </a:r>
            <a:r>
              <a:rPr lang="es-ES" dirty="0" smtClean="0"/>
              <a:t> pada </a:t>
            </a:r>
            <a:r>
              <a:rPr lang="es-ES" dirty="0" err="1" smtClean="0"/>
              <a:t>setiap</a:t>
            </a:r>
            <a:r>
              <a:rPr lang="es-ES" dirty="0" smtClean="0"/>
              <a:t> </a:t>
            </a:r>
            <a:r>
              <a:rPr lang="es-ES" dirty="0" err="1" smtClean="0"/>
              <a:t>operasi</a:t>
            </a:r>
            <a:r>
              <a:rPr lang="es-ES" dirty="0" smtClean="0"/>
              <a:t> PUSH dan POP.</a:t>
            </a:r>
          </a:p>
          <a:p>
            <a:r>
              <a:rPr lang="id-ID" dirty="0" smtClean="0"/>
              <a:t>Operasi PUSH don POP adalah operasi transfer data khusus antara</a:t>
            </a:r>
            <a:r>
              <a:rPr lang="en-US" dirty="0" smtClean="0"/>
              <a:t> </a:t>
            </a:r>
            <a:r>
              <a:rPr lang="id-ID" dirty="0" smtClean="0"/>
              <a:t>register den</a:t>
            </a:r>
            <a:r>
              <a:rPr lang="en-US" dirty="0" err="1" smtClean="0"/>
              <a:t>ga</a:t>
            </a:r>
            <a:r>
              <a:rPr lang="id-ID" dirty="0" smtClean="0"/>
              <a:t>n memori (RWM</a:t>
            </a:r>
            <a:r>
              <a:rPr lang="en-US" dirty="0" smtClean="0"/>
              <a:t>)</a:t>
            </a:r>
            <a:endParaRPr lang="id-ID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STACK POINTER (SP)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Proses op</a:t>
            </a:r>
            <a:r>
              <a:rPr lang="en-US" dirty="0" smtClean="0"/>
              <a:t>era</a:t>
            </a:r>
            <a:r>
              <a:rPr lang="id-ID" dirty="0" smtClean="0"/>
              <a:t>si </a:t>
            </a:r>
            <a:r>
              <a:rPr lang="en-US" dirty="0" smtClean="0"/>
              <a:t>PUSH-</a:t>
            </a:r>
            <a:r>
              <a:rPr lang="id-ID" dirty="0" smtClean="0"/>
              <a:t>POP m</a:t>
            </a:r>
            <a:r>
              <a:rPr lang="en-US" dirty="0" err="1" smtClean="0"/>
              <a:t>enggunakan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LIFO (Last </a:t>
            </a:r>
            <a:r>
              <a:rPr lang="id-ID" dirty="0" smtClean="0"/>
              <a:t>In First Out)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FlLO</a:t>
            </a:r>
            <a:r>
              <a:rPr lang="en-US" dirty="0" smtClean="0"/>
              <a:t>(First In Last Out).</a:t>
            </a:r>
          </a:p>
          <a:p>
            <a:r>
              <a:rPr lang="id-ID" dirty="0" smtClean="0"/>
              <a:t>Perintah PUSH bekerja menumpuk data dari suatu register ke memori</a:t>
            </a:r>
          </a:p>
          <a:p>
            <a:r>
              <a:rPr lang="en-US" dirty="0" err="1" smtClean="0"/>
              <a:t>Perintah</a:t>
            </a:r>
            <a:r>
              <a:rPr lang="en-US" dirty="0" smtClean="0"/>
              <a:t> POP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register</a:t>
            </a:r>
            <a:endParaRPr lang="id-ID" dirty="0" smtClean="0"/>
          </a:p>
          <a:p>
            <a:r>
              <a:rPr lang="en-US" dirty="0" err="1" smtClean="0"/>
              <a:t>Penggunaan</a:t>
            </a:r>
            <a:r>
              <a:rPr lang="en-US" dirty="0" smtClean="0"/>
              <a:t> PUSH-POP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luasan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id-ID" dirty="0" smtClean="0"/>
              <a:t>pada sistim mikroprosesor.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STACK POINTER (SP)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438400"/>
          <a:ext cx="82296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752600"/>
                <a:gridCol w="5943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Mnemonic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Operasi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 SP, 1B00h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r>
                        <a:rPr lang="en-US" baseline="0" dirty="0" smtClean="0"/>
                        <a:t> SP </a:t>
                      </a:r>
                      <a:r>
                        <a:rPr lang="en-US" baseline="0" dirty="0" err="1" smtClean="0"/>
                        <a:t>mencatat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alamat</a:t>
                      </a:r>
                      <a:r>
                        <a:rPr lang="en-US" baseline="0" dirty="0" smtClean="0"/>
                        <a:t> 1B00h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 BC, </a:t>
                      </a:r>
                      <a:r>
                        <a:rPr lang="en-US" dirty="0" err="1" smtClean="0"/>
                        <a:t>BBCCh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 B=</a:t>
                      </a:r>
                      <a:r>
                        <a:rPr lang="en-US" dirty="0" err="1" smtClean="0"/>
                        <a:t>BBh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C=</a:t>
                      </a:r>
                      <a:r>
                        <a:rPr lang="en-US" baseline="0" dirty="0" err="1" smtClean="0"/>
                        <a:t>CCh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 DE, </a:t>
                      </a:r>
                      <a:r>
                        <a:rPr lang="en-US" dirty="0" err="1" smtClean="0"/>
                        <a:t>DDEEh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 D=</a:t>
                      </a:r>
                      <a:r>
                        <a:rPr lang="en-US" dirty="0" err="1" smtClean="0"/>
                        <a:t>DDh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E=</a:t>
                      </a:r>
                      <a:r>
                        <a:rPr lang="en-US" dirty="0" err="1" smtClean="0"/>
                        <a:t>Eeh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PUSH DE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Simpan</a:t>
                      </a:r>
                      <a:r>
                        <a:rPr lang="en-US" baseline="0" dirty="0" smtClean="0"/>
                        <a:t> data </a:t>
                      </a:r>
                      <a:r>
                        <a:rPr lang="en-US" baseline="0" dirty="0" err="1" smtClean="0"/>
                        <a:t>DDEEh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</a:t>
                      </a:r>
                      <a:r>
                        <a:rPr lang="en-US" baseline="0" dirty="0" smtClean="0"/>
                        <a:t> Stack;</a:t>
                      </a:r>
                    </a:p>
                    <a:p>
                      <a:r>
                        <a:rPr lang="en-US" baseline="0" dirty="0" err="1" smtClean="0"/>
                        <a:t>Alamat</a:t>
                      </a:r>
                      <a:r>
                        <a:rPr lang="en-US" baseline="0" dirty="0" smtClean="0"/>
                        <a:t> 1AFF=</a:t>
                      </a:r>
                      <a:r>
                        <a:rPr lang="en-US" baseline="0" dirty="0" err="1" smtClean="0"/>
                        <a:t>DDh</a:t>
                      </a:r>
                      <a:r>
                        <a:rPr lang="en-US" baseline="0" dirty="0" smtClean="0"/>
                        <a:t>; </a:t>
                      </a:r>
                      <a:r>
                        <a:rPr lang="en-US" baseline="0" dirty="0" err="1" smtClean="0"/>
                        <a:t>Alamat</a:t>
                      </a:r>
                      <a:r>
                        <a:rPr lang="en-US" baseline="0" dirty="0" smtClean="0"/>
                        <a:t> 1AFE=</a:t>
                      </a:r>
                      <a:r>
                        <a:rPr lang="en-US" baseline="0" dirty="0" err="1" smtClean="0"/>
                        <a:t>EEh;SP</a:t>
                      </a:r>
                      <a:r>
                        <a:rPr lang="en-US" baseline="0" dirty="0" smtClean="0"/>
                        <a:t>=1AFEh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PUSH BC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Simpan</a:t>
                      </a:r>
                      <a:r>
                        <a:rPr lang="en-US" baseline="0" dirty="0" smtClean="0"/>
                        <a:t> data </a:t>
                      </a:r>
                      <a:r>
                        <a:rPr lang="en-US" baseline="0" dirty="0" err="1" smtClean="0"/>
                        <a:t>BBCCh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</a:t>
                      </a:r>
                      <a:r>
                        <a:rPr lang="en-US" baseline="0" dirty="0" smtClean="0"/>
                        <a:t> Stack;</a:t>
                      </a:r>
                    </a:p>
                    <a:p>
                      <a:r>
                        <a:rPr lang="en-US" baseline="0" dirty="0" err="1" smtClean="0"/>
                        <a:t>Alamat</a:t>
                      </a:r>
                      <a:r>
                        <a:rPr lang="en-US" baseline="0" dirty="0" smtClean="0"/>
                        <a:t> 1AFD=</a:t>
                      </a:r>
                      <a:r>
                        <a:rPr lang="en-US" baseline="0" dirty="0" err="1" smtClean="0"/>
                        <a:t>BBh</a:t>
                      </a:r>
                      <a:r>
                        <a:rPr lang="en-US" baseline="0" dirty="0" smtClean="0"/>
                        <a:t>; </a:t>
                      </a:r>
                      <a:r>
                        <a:rPr lang="en-US" baseline="0" dirty="0" err="1" smtClean="0"/>
                        <a:t>Alamat</a:t>
                      </a:r>
                      <a:r>
                        <a:rPr lang="en-US" baseline="0" dirty="0" smtClean="0"/>
                        <a:t> 1AFC=</a:t>
                      </a:r>
                      <a:r>
                        <a:rPr lang="en-US" baseline="0" dirty="0" err="1" smtClean="0"/>
                        <a:t>CCh;SP</a:t>
                      </a:r>
                      <a:r>
                        <a:rPr lang="en-US" baseline="0" dirty="0" smtClean="0"/>
                        <a:t>=1AFCh</a:t>
                      </a:r>
                      <a:endParaRPr lang="id-ID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POP IX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Isi stack dimasukkan ke register IX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kumimoji="0" lang="id-ID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Register IX = BBCCh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SP= 1AFE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POP IY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Isi stack dimasukkan ke register IY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kumimoji="0" lang="id-ID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Register IY = DDEEh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SP= 1BOO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REGISTER</a:t>
            </a:r>
            <a:r>
              <a:rPr lang="en-US" b="1" dirty="0" smtClean="0"/>
              <a:t> </a:t>
            </a:r>
            <a:r>
              <a:rPr lang="id-ID" b="1" dirty="0" smtClean="0"/>
              <a:t>INDEKS (IX d</a:t>
            </a:r>
            <a:r>
              <a:rPr lang="en-US" b="1" dirty="0" smtClean="0"/>
              <a:t>A</a:t>
            </a:r>
            <a:r>
              <a:rPr lang="id-ID" b="1" dirty="0" smtClean="0"/>
              <a:t>n IY)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Register IX d</a:t>
            </a:r>
            <a:r>
              <a:rPr lang="en-US" dirty="0" smtClean="0"/>
              <a:t>a</a:t>
            </a:r>
            <a:r>
              <a:rPr lang="id-ID" dirty="0" smtClean="0"/>
              <a:t>n IY adalah register 16 bit yang independen satu sama</a:t>
            </a:r>
            <a:r>
              <a:rPr lang="en-US" dirty="0" smtClean="0"/>
              <a:t> </a:t>
            </a:r>
            <a:r>
              <a:rPr lang="id-ID" dirty="0" smtClean="0"/>
              <a:t>lain.</a:t>
            </a:r>
          </a:p>
          <a:p>
            <a:r>
              <a:rPr lang="fi-FI" dirty="0" smtClean="0"/>
              <a:t>Digunakan untuk menyediakan alamat awal 16 bit pada </a:t>
            </a:r>
            <a:r>
              <a:rPr lang="id-ID" dirty="0" smtClean="0"/>
              <a:t>pengalamatan berindeks.</a:t>
            </a:r>
          </a:p>
          <a:p>
            <a:r>
              <a:rPr lang="id-ID" dirty="0" smtClean="0"/>
              <a:t>Memiliki kemampuan untuk menunjuk alamat memori menggunakan</a:t>
            </a:r>
            <a:r>
              <a:rPr lang="en-US" dirty="0" smtClean="0"/>
              <a:t> </a:t>
            </a:r>
            <a:r>
              <a:rPr lang="id-ID" dirty="0" smtClean="0"/>
              <a:t>angka indeks berdasarkan alamat awal yang tercatat pada register IX</a:t>
            </a:r>
            <a:r>
              <a:rPr lang="en-US" dirty="0" smtClean="0"/>
              <a:t> </a:t>
            </a:r>
            <a:r>
              <a:rPr lang="id-ID" dirty="0" smtClean="0"/>
              <a:t>atau IY.</a:t>
            </a:r>
          </a:p>
          <a:p>
            <a:r>
              <a:rPr lang="id-ID" dirty="0" smtClean="0"/>
              <a:t>Keuntungan rill d</a:t>
            </a:r>
            <a:r>
              <a:rPr lang="en-US" dirty="0" err="1" smtClean="0"/>
              <a:t>ari</a:t>
            </a:r>
            <a:r>
              <a:rPr lang="en-US" dirty="0" smtClean="0"/>
              <a:t> </a:t>
            </a:r>
            <a:r>
              <a:rPr lang="id-ID" dirty="0" smtClean="0"/>
              <a:t>register ini adalah memperpendek waktu eksekusi</a:t>
            </a:r>
            <a:r>
              <a:rPr lang="en-US" dirty="0" smtClean="0"/>
              <a:t> </a:t>
            </a:r>
            <a:r>
              <a:rPr lang="id-ID" dirty="0" smtClean="0"/>
              <a:t>dan lebih menyingkat program.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REGISTER</a:t>
            </a:r>
            <a:r>
              <a:rPr lang="en-US" b="1" dirty="0" smtClean="0"/>
              <a:t> </a:t>
            </a:r>
            <a:r>
              <a:rPr lang="id-ID" b="1" dirty="0" smtClean="0"/>
              <a:t>INDEKS (IX d</a:t>
            </a:r>
            <a:r>
              <a:rPr lang="en-US" b="1" dirty="0" smtClean="0"/>
              <a:t>A</a:t>
            </a:r>
            <a:r>
              <a:rPr lang="id-ID" b="1" dirty="0" smtClean="0"/>
              <a:t>n IY)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286000"/>
          <a:ext cx="8077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  <a:gridCol w="571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Mnemonic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Operasi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</a:t>
                      </a:r>
                      <a:r>
                        <a:rPr lang="en-US" baseline="0" dirty="0" smtClean="0"/>
                        <a:t> IX, 1900h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Register IX diisi data 2 byte 1900h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 IY, 2000h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Register IYdiisi data 2 byte 2000h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LD(IX+00), 19h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Memori alamat 1900 diisi data 19h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LD(IY+05),</a:t>
                      </a:r>
                      <a:r>
                        <a:rPr lang="en-US" baseline="0" dirty="0" smtClean="0"/>
                        <a:t> 20h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Memori alamat 2000 diisi data 20h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LD(IX+05), 19h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Memori alamat 1905 diisi data 19h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LD(IY+05),</a:t>
                      </a:r>
                      <a:r>
                        <a:rPr lang="en-US" baseline="0" dirty="0" smtClean="0"/>
                        <a:t> 20h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Memori alamat 2005 diisi data 20h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REGISTER</a:t>
            </a:r>
            <a:r>
              <a:rPr lang="en-US" b="1" dirty="0" smtClean="0"/>
              <a:t> </a:t>
            </a:r>
            <a:r>
              <a:rPr lang="id-ID" b="1" dirty="0" smtClean="0"/>
              <a:t>R (Re</a:t>
            </a:r>
            <a:r>
              <a:rPr lang="en-US" b="1" dirty="0" smtClean="0"/>
              <a:t>f</a:t>
            </a:r>
            <a:r>
              <a:rPr lang="id-ID" b="1" dirty="0" smtClean="0"/>
              <a:t>resh/ Penyeg</a:t>
            </a:r>
            <a:r>
              <a:rPr lang="en-US" b="1" dirty="0" smtClean="0"/>
              <a:t>a</a:t>
            </a:r>
            <a:r>
              <a:rPr lang="id-ID" b="1" dirty="0" smtClean="0"/>
              <a:t>r)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Digunakan untuk menyediakan 7 bit (A0- A6) alamat lokasi memori </a:t>
            </a:r>
            <a:r>
              <a:rPr lang="id-ID" dirty="0" smtClean="0"/>
              <a:t>yang akan disegarkan.</a:t>
            </a:r>
          </a:p>
          <a:p>
            <a:r>
              <a:rPr lang="id-ID" dirty="0" smtClean="0"/>
              <a:t>Berfungsi untuk memelihara kesegar</a:t>
            </a:r>
            <a:r>
              <a:rPr lang="en-US" dirty="0" smtClean="0"/>
              <a:t>a</a:t>
            </a:r>
            <a:r>
              <a:rPr lang="id-ID" dirty="0" smtClean="0"/>
              <a:t>n data pada memori din</a:t>
            </a:r>
            <a:r>
              <a:rPr lang="en-US" dirty="0" smtClean="0"/>
              <a:t>a</a:t>
            </a:r>
            <a:r>
              <a:rPr lang="id-ID" dirty="0" smtClean="0"/>
              <a:t>mik</a:t>
            </a:r>
            <a:r>
              <a:rPr lang="en-US" dirty="0" smtClean="0"/>
              <a:t> </a:t>
            </a:r>
            <a:r>
              <a:rPr lang="id-ID" dirty="0" smtClean="0"/>
              <a:t>jenis RWM.</a:t>
            </a:r>
          </a:p>
          <a:p>
            <a:r>
              <a:rPr lang="id-ID" dirty="0" smtClean="0"/>
              <a:t>Secara otomatis setiap 2 mili detik </a:t>
            </a:r>
            <a:r>
              <a:rPr lang="en-US" dirty="0" smtClean="0"/>
              <a:t>d</a:t>
            </a:r>
            <a:r>
              <a:rPr lang="id-ID" dirty="0" smtClean="0"/>
              <a:t>isegarkan.</a:t>
            </a:r>
            <a:endParaRPr lang="en-US" dirty="0" smtClean="0"/>
          </a:p>
          <a:p>
            <a:r>
              <a:rPr lang="id-ID" dirty="0" smtClean="0"/>
              <a:t>Tidak ter</a:t>
            </a:r>
            <a:r>
              <a:rPr lang="en-US" dirty="0" smtClean="0"/>
              <a:t>m</a:t>
            </a:r>
            <a:r>
              <a:rPr lang="id-ID" dirty="0" smtClean="0"/>
              <a:t>anfaatkan jika menggunakan memori static.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Memori</a:t>
            </a:r>
            <a:r>
              <a:rPr lang="en-US" dirty="0" smtClean="0"/>
              <a:t> </a:t>
            </a:r>
            <a:r>
              <a:rPr lang="id-ID" dirty="0" smtClean="0"/>
              <a:t>dinamik adalah kapasitor dimana isi data akan</a:t>
            </a:r>
            <a:r>
              <a:rPr lang="en-US" dirty="0" smtClean="0"/>
              <a:t> </a:t>
            </a:r>
            <a:r>
              <a:rPr lang="id-ID" dirty="0" smtClean="0"/>
              <a:t>bertahan dalam batas</a:t>
            </a:r>
            <a:r>
              <a:rPr lang="en-US" dirty="0" smtClean="0"/>
              <a:t> </a:t>
            </a:r>
            <a:r>
              <a:rPr lang="id-ID" dirty="0" smtClean="0"/>
              <a:t>waktu sehingga perlu disegarkan.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Memori static adalah sebuah Flip</a:t>
            </a:r>
            <a:r>
              <a:rPr lang="en-US" dirty="0" smtClean="0"/>
              <a:t>-</a:t>
            </a:r>
            <a:r>
              <a:rPr lang="it-IT" dirty="0" smtClean="0"/>
              <a:t>Flop dimana data tetap mantap.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REGISTER INTERUPSI ( I 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Register 8 bit yang menyediakan byte alamat orde tertinggi bila CPU</a:t>
            </a:r>
            <a:r>
              <a:rPr lang="en-US" dirty="0" smtClean="0"/>
              <a:t> </a:t>
            </a:r>
            <a:r>
              <a:rPr lang="id-ID" dirty="0" smtClean="0"/>
              <a:t>memasuki subrutin interupsi.</a:t>
            </a:r>
          </a:p>
          <a:p>
            <a:r>
              <a:rPr lang="id-ID" dirty="0" smtClean="0"/>
              <a:t>Al</a:t>
            </a:r>
            <a:r>
              <a:rPr lang="en-US" dirty="0" smtClean="0"/>
              <a:t>a</a:t>
            </a:r>
            <a:r>
              <a:rPr lang="id-ID" dirty="0" smtClean="0"/>
              <a:t>mat interupsi orde rendah diberikan oleh program melalui</a:t>
            </a:r>
            <a:r>
              <a:rPr lang="en-US" dirty="0" smtClean="0"/>
              <a:t> </a:t>
            </a:r>
            <a:r>
              <a:rPr lang="id-ID" dirty="0" smtClean="0"/>
              <a:t>perangkat interupsi.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Reduce Instruction Set Computer (RIS</a:t>
            </a:r>
            <a:r>
              <a:rPr lang="en-US" b="1" dirty="0" smtClean="0"/>
              <a:t>C)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Jenis</a:t>
            </a:r>
            <a:r>
              <a:rPr lang="en-US" dirty="0" smtClean="0"/>
              <a:t> </a:t>
            </a:r>
            <a:r>
              <a:rPr lang="id-ID" dirty="0" smtClean="0"/>
              <a:t>mikroprosesor dengan arsitektur instruction set yang lebih</a:t>
            </a:r>
            <a:r>
              <a:rPr lang="en-US" dirty="0" smtClean="0"/>
              <a:t> </a:t>
            </a:r>
            <a:r>
              <a:rPr lang="id-ID" dirty="0" smtClean="0"/>
              <a:t>sederh</a:t>
            </a:r>
            <a:r>
              <a:rPr lang="en-US" dirty="0" smtClean="0"/>
              <a:t>a</a:t>
            </a:r>
            <a:r>
              <a:rPr lang="id-ID" dirty="0" smtClean="0"/>
              <a:t>n</a:t>
            </a:r>
            <a:r>
              <a:rPr lang="en-US" dirty="0" smtClean="0"/>
              <a:t>a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id-ID" dirty="0" smtClean="0"/>
              <a:t>Arsitektur ini lebih baru dibandingkan dengan arsitektur</a:t>
            </a:r>
            <a:r>
              <a:rPr lang="en-US" dirty="0" smtClean="0"/>
              <a:t> </a:t>
            </a:r>
            <a:r>
              <a:rPr lang="id-ID" dirty="0" smtClean="0"/>
              <a:t>C</a:t>
            </a:r>
            <a:r>
              <a:rPr lang="en-US" dirty="0" smtClean="0"/>
              <a:t>ISC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id-ID" dirty="0" smtClean="0"/>
              <a:t>Arsitektur RISC</a:t>
            </a:r>
            <a:r>
              <a:rPr lang="en-US" dirty="0" smtClean="0"/>
              <a:t> </a:t>
            </a:r>
            <a:r>
              <a:rPr lang="id-ID" dirty="0" smtClean="0"/>
              <a:t>memiliki sedikit instruksi</a:t>
            </a:r>
            <a:r>
              <a:rPr lang="en-US" dirty="0" smtClean="0"/>
              <a:t>,</a:t>
            </a:r>
            <a:r>
              <a:rPr lang="id-ID" dirty="0" smtClean="0"/>
              <a:t> banyak register. </a:t>
            </a:r>
            <a:endParaRPr lang="en-US" dirty="0" smtClean="0"/>
          </a:p>
          <a:p>
            <a:r>
              <a:rPr lang="id-ID" dirty="0" smtClean="0"/>
              <a:t>Contoh</a:t>
            </a:r>
            <a:r>
              <a:rPr lang="en-US" dirty="0" smtClean="0"/>
              <a:t> </a:t>
            </a:r>
            <a:r>
              <a:rPr lang="id-ID" dirty="0" smtClean="0"/>
              <a:t>m</a:t>
            </a:r>
            <a:r>
              <a:rPr lang="en-US" dirty="0" err="1" smtClean="0"/>
              <a:t>ikropro</a:t>
            </a:r>
            <a:r>
              <a:rPr lang="id-ID" dirty="0" smtClean="0"/>
              <a:t>sesornya ad</a:t>
            </a:r>
            <a:r>
              <a:rPr lang="en-US" dirty="0" smtClean="0"/>
              <a:t>a</a:t>
            </a:r>
            <a:r>
              <a:rPr lang="id-ID" dirty="0" smtClean="0"/>
              <a:t>lah </a:t>
            </a:r>
            <a:r>
              <a:rPr lang="en-US" dirty="0" smtClean="0"/>
              <a:t>A</a:t>
            </a:r>
            <a:r>
              <a:rPr lang="id-ID" dirty="0" smtClean="0"/>
              <a:t>MD 2900, MIPS R2000, SUN SPAR</a:t>
            </a:r>
            <a:r>
              <a:rPr lang="en-US" dirty="0" smtClean="0"/>
              <a:t>C</a:t>
            </a:r>
            <a:r>
              <a:rPr lang="id-ID" dirty="0" smtClean="0"/>
              <a:t>, MC</a:t>
            </a:r>
            <a:r>
              <a:rPr lang="en-US" dirty="0" smtClean="0"/>
              <a:t> </a:t>
            </a:r>
            <a:r>
              <a:rPr lang="id-ID" dirty="0" smtClean="0"/>
              <a:t>8800, ATME</a:t>
            </a:r>
            <a:r>
              <a:rPr lang="en-US" dirty="0" smtClean="0"/>
              <a:t>L</a:t>
            </a:r>
            <a:r>
              <a:rPr lang="id-ID" dirty="0" smtClean="0"/>
              <a:t> 9051200, 9052313, 9052323, 9052343, 9054434,9058515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REGISTER FLAG ( F 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2400" dirty="0" smtClean="0"/>
              <a:t>Register 8 bit pencatat status yang sangat penting dalam setiap</a:t>
            </a:r>
            <a:r>
              <a:rPr lang="en-US" sz="2400" dirty="0" smtClean="0"/>
              <a:t> </a:t>
            </a:r>
            <a:r>
              <a:rPr lang="nb-NO" sz="2400" i="1" dirty="0" smtClean="0"/>
              <a:t>operasi hitung dan logika sebuah mikroprosesor.</a:t>
            </a:r>
          </a:p>
          <a:p>
            <a:r>
              <a:rPr lang="id-ID" sz="2400" dirty="0" smtClean="0"/>
              <a:t>Status akhir dari sebuah step proses program atau instruksi sangat</a:t>
            </a:r>
            <a:r>
              <a:rPr lang="en-US" sz="2400" dirty="0" smtClean="0"/>
              <a:t> </a:t>
            </a:r>
            <a:r>
              <a:rPr lang="id-ID" sz="2400" dirty="0" smtClean="0"/>
              <a:t>dibutuhkan dalam membangun keputusan.</a:t>
            </a:r>
          </a:p>
          <a:p>
            <a:r>
              <a:rPr lang="id-ID" sz="2400" dirty="0" smtClean="0"/>
              <a:t>Keputusan untuk mencabang atau melompat dapat dikontrol</a:t>
            </a:r>
            <a:r>
              <a:rPr lang="en-US" sz="2400" dirty="0" smtClean="0"/>
              <a:t> </a:t>
            </a:r>
            <a:r>
              <a:rPr lang="nn-NO" sz="2400" dirty="0" smtClean="0"/>
              <a:t>menggunakan status yang tercatat di Reg. F.</a:t>
            </a:r>
          </a:p>
          <a:p>
            <a:r>
              <a:rPr lang="id-ID" sz="2400" dirty="0" smtClean="0"/>
              <a:t>Bila ALU telah menyelesaikan </a:t>
            </a:r>
            <a:r>
              <a:rPr lang="id-ID" sz="2400" i="1" dirty="0" smtClean="0"/>
              <a:t>operasi hitung/nalar atau logika,</a:t>
            </a:r>
            <a:r>
              <a:rPr lang="en-US" sz="2400" i="1" dirty="0" smtClean="0"/>
              <a:t> </a:t>
            </a:r>
            <a:r>
              <a:rPr lang="id-ID" sz="2400" dirty="0" smtClean="0"/>
              <a:t>hasilnya </a:t>
            </a:r>
            <a:r>
              <a:rPr lang="en-US" sz="2400" dirty="0" smtClean="0"/>
              <a:t>a</a:t>
            </a:r>
            <a:r>
              <a:rPr lang="id-ID" sz="2400" dirty="0" smtClean="0"/>
              <a:t>k</a:t>
            </a:r>
            <a:r>
              <a:rPr lang="en-US" sz="2400" dirty="0" smtClean="0"/>
              <a:t>a</a:t>
            </a:r>
            <a:r>
              <a:rPr lang="id-ID" sz="2400" dirty="0" smtClean="0"/>
              <a:t>n disimpan di register A, d</a:t>
            </a:r>
            <a:r>
              <a:rPr lang="en-US" sz="2400" dirty="0" smtClean="0"/>
              <a:t>a</a:t>
            </a:r>
            <a:r>
              <a:rPr lang="id-ID" sz="2400" dirty="0" smtClean="0"/>
              <a:t>n bersamaan dengan itu</a:t>
            </a:r>
            <a:r>
              <a:rPr lang="en-US" sz="2400" dirty="0" smtClean="0"/>
              <a:t> </a:t>
            </a:r>
            <a:r>
              <a:rPr lang="id-ID" sz="2400" dirty="0" smtClean="0"/>
              <a:t>status operasi akan dicatat kondisinya bit demi bit di register F.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REGISTER FLAG ( F 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2400" dirty="0" smtClean="0"/>
              <a:t>Ada tujuh jenis status pada Mikroprosesor Z-80 CPU dan makna</a:t>
            </a:r>
            <a:r>
              <a:rPr lang="en-US" sz="2400" dirty="0" smtClean="0"/>
              <a:t> </a:t>
            </a:r>
            <a:r>
              <a:rPr lang="id-ID" sz="2400" dirty="0" smtClean="0"/>
              <a:t>masing status adalah sbb :</a:t>
            </a:r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4384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Z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P/V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3429000"/>
            <a:ext cx="748923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Carry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3962400"/>
            <a:ext cx="1236236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Non Carry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7239000" y="4495800"/>
            <a:ext cx="1749197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Parity/Overflow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5029200"/>
            <a:ext cx="1223412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Half Carry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7239000" y="5562600"/>
            <a:ext cx="659155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Zero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7239000" y="6096000"/>
            <a:ext cx="761999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Sign</a:t>
            </a:r>
            <a:endParaRPr lang="id-ID" dirty="0"/>
          </a:p>
        </p:txBody>
      </p:sp>
      <p:cxnSp>
        <p:nvCxnSpPr>
          <p:cNvPr id="12" name="Elbow Connector 11"/>
          <p:cNvCxnSpPr>
            <a:endCxn id="6" idx="1"/>
          </p:cNvCxnSpPr>
          <p:nvPr/>
        </p:nvCxnSpPr>
        <p:spPr>
          <a:xfrm>
            <a:off x="5715000" y="3200400"/>
            <a:ext cx="1524000" cy="946666"/>
          </a:xfrm>
          <a:prstGeom prst="bentConnector3">
            <a:avLst>
              <a:gd name="adj1" fmla="val -848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6477000" y="3200400"/>
            <a:ext cx="762000" cy="413266"/>
          </a:xfrm>
          <a:prstGeom prst="bentConnector3">
            <a:avLst>
              <a:gd name="adj1" fmla="val -848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endCxn id="7" idx="1"/>
          </p:cNvCxnSpPr>
          <p:nvPr/>
        </p:nvCxnSpPr>
        <p:spPr>
          <a:xfrm>
            <a:off x="4953000" y="3200400"/>
            <a:ext cx="2286000" cy="1480066"/>
          </a:xfrm>
          <a:prstGeom prst="bentConnector3">
            <a:avLst>
              <a:gd name="adj1" fmla="val -508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>
            <a:off x="3429000" y="3200400"/>
            <a:ext cx="3810000" cy="2013466"/>
          </a:xfrm>
          <a:prstGeom prst="bentConnector3">
            <a:avLst>
              <a:gd name="adj1" fmla="val -237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endCxn id="9" idx="1"/>
          </p:cNvCxnSpPr>
          <p:nvPr/>
        </p:nvCxnSpPr>
        <p:spPr>
          <a:xfrm>
            <a:off x="1905000" y="3200400"/>
            <a:ext cx="5334000" cy="2546866"/>
          </a:xfrm>
          <a:prstGeom prst="bentConnector3">
            <a:avLst>
              <a:gd name="adj1" fmla="val -121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endCxn id="10" idx="1"/>
          </p:cNvCxnSpPr>
          <p:nvPr/>
        </p:nvCxnSpPr>
        <p:spPr>
          <a:xfrm>
            <a:off x="1143000" y="3200400"/>
            <a:ext cx="6096000" cy="3080266"/>
          </a:xfrm>
          <a:prstGeom prst="bentConnector3">
            <a:avLst>
              <a:gd name="adj1" fmla="val -339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REGISTER FLAG ( F )</a:t>
            </a:r>
            <a:endParaRPr lang="id-ID" dirty="0"/>
          </a:p>
        </p:txBody>
      </p:sp>
      <p:pic>
        <p:nvPicPr>
          <p:cNvPr id="1026" name="Picture 2" descr="C:\Documents and Settings\Abu Qoyyim\Application Data\PixelMetrics\CaptureWiz\Tem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05000"/>
            <a:ext cx="8382000" cy="42672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Carry dan Half Carry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Carry adalah limpahan yang terjadi dari bit B7 ke bit B8 untuk operasi 8</a:t>
            </a:r>
            <a:r>
              <a:rPr lang="en-US" dirty="0" smtClean="0"/>
              <a:t> </a:t>
            </a:r>
            <a:r>
              <a:rPr lang="id-ID" dirty="0" smtClean="0"/>
              <a:t>bit dan Iimpahan dari bit B15</a:t>
            </a:r>
            <a:r>
              <a:rPr lang="en-US" dirty="0" smtClean="0"/>
              <a:t> </a:t>
            </a:r>
            <a:r>
              <a:rPr lang="id-ID" dirty="0" smtClean="0"/>
              <a:t>ke bit B16</a:t>
            </a:r>
            <a:r>
              <a:rPr lang="en-US" dirty="0" smtClean="0"/>
              <a:t> </a:t>
            </a:r>
            <a:r>
              <a:rPr lang="id-ID" dirty="0" smtClean="0"/>
              <a:t>untuk operasi 16 bit.</a:t>
            </a:r>
          </a:p>
          <a:p>
            <a:r>
              <a:rPr lang="id-ID" dirty="0" smtClean="0"/>
              <a:t>Bit carry bernilai 1 jika sebuah operasi penjumlahan 8 bit melebihi FFh=</a:t>
            </a:r>
            <a:r>
              <a:rPr lang="en-US" dirty="0" smtClean="0"/>
              <a:t> </a:t>
            </a:r>
            <a:r>
              <a:rPr lang="id-ID" dirty="0" smtClean="0"/>
              <a:t>255d dan untuk operasi 16 bit melebihi nilai FFFFh= 65535d.</a:t>
            </a:r>
          </a:p>
          <a:p>
            <a:r>
              <a:rPr lang="id-ID" dirty="0" smtClean="0"/>
              <a:t>Half Carry adalah Iimpahan yang terjadi dari bit B3 ke bit B4 untuk</a:t>
            </a:r>
            <a:r>
              <a:rPr lang="en-US" dirty="0" smtClean="0"/>
              <a:t> </a:t>
            </a:r>
            <a:r>
              <a:rPr lang="id-ID" dirty="0" smtClean="0"/>
              <a:t>operasi 8 bit dan Iimpahan dari bit B7 ke bit B8 untuk operasi 16 bit.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Carry dan Half Carry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id-ID" dirty="0"/>
          </a:p>
        </p:txBody>
      </p:sp>
      <p:pic>
        <p:nvPicPr>
          <p:cNvPr id="69636" name="Picture 4" descr="C:\Documents and Settings\Abu Qoyyim\Application Data\PixelMetrics\CaptureWiz\Tem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676400"/>
            <a:ext cx="5334000" cy="48540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Carry dan Half Carry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Pada operasi pengurangan SUB Bit Carry pada Flag dapat bermakna</a:t>
            </a:r>
            <a:r>
              <a:rPr lang="en-US" dirty="0" smtClean="0"/>
              <a:t> </a:t>
            </a:r>
            <a:r>
              <a:rPr lang="pt-BR" dirty="0" smtClean="0"/>
              <a:t>sebagai Borrow. Dalam hal ini nilai Flag N = 1.</a:t>
            </a:r>
          </a:p>
          <a:p>
            <a:r>
              <a:rPr lang="id-ID" dirty="0" smtClean="0"/>
              <a:t>Bit carry flag digunakan sebagai pendeteksi status dalam operasi JP C,</a:t>
            </a:r>
            <a:r>
              <a:rPr lang="en-US" dirty="0" smtClean="0"/>
              <a:t> </a:t>
            </a:r>
            <a:r>
              <a:rPr lang="id-ID" dirty="0" smtClean="0"/>
              <a:t>JP NC, JR</a:t>
            </a:r>
            <a:r>
              <a:rPr lang="en-US" dirty="0" smtClean="0"/>
              <a:t> </a:t>
            </a:r>
            <a:r>
              <a:rPr lang="id-ID" dirty="0" smtClean="0"/>
              <a:t>C,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JR NC, CALL</a:t>
            </a:r>
            <a:r>
              <a:rPr lang="en-US" dirty="0" smtClean="0"/>
              <a:t> </a:t>
            </a:r>
            <a:r>
              <a:rPr lang="id-ID" dirty="0" smtClean="0"/>
              <a:t>C, CALL</a:t>
            </a:r>
            <a:r>
              <a:rPr lang="en-US" dirty="0" smtClean="0"/>
              <a:t> </a:t>
            </a:r>
            <a:r>
              <a:rPr lang="id-ID" dirty="0" smtClean="0"/>
              <a:t>NC, RET</a:t>
            </a:r>
            <a:r>
              <a:rPr lang="en-US" dirty="0" smtClean="0"/>
              <a:t> </a:t>
            </a:r>
            <a:r>
              <a:rPr lang="id-ID" dirty="0" smtClean="0"/>
              <a:t>C, RET</a:t>
            </a:r>
            <a:r>
              <a:rPr lang="en-US" dirty="0" smtClean="0"/>
              <a:t> </a:t>
            </a:r>
            <a:r>
              <a:rPr lang="id-ID" dirty="0" smtClean="0"/>
              <a:t>N</a:t>
            </a:r>
            <a:r>
              <a:rPr lang="en-US" dirty="0" smtClean="0"/>
              <a:t>C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Parity dan Overflow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Digunakan un</a:t>
            </a:r>
            <a:r>
              <a:rPr lang="en-US" dirty="0" smtClean="0"/>
              <a:t>t</a:t>
            </a:r>
            <a:r>
              <a:rPr lang="id-ID" dirty="0" smtClean="0"/>
              <a:t>uk du</a:t>
            </a:r>
            <a:r>
              <a:rPr lang="en-US" dirty="0" smtClean="0"/>
              <a:t>a</a:t>
            </a:r>
            <a:r>
              <a:rPr lang="id-ID" dirty="0" smtClean="0"/>
              <a:t> fungsi berbeda dalam satu bit.</a:t>
            </a:r>
          </a:p>
          <a:p>
            <a:r>
              <a:rPr lang="id-ID" dirty="0" smtClean="0"/>
              <a:t>Bit B2 dinyatakan sebagai pencatat Paritas jika operasi sebelumnya</a:t>
            </a:r>
            <a:r>
              <a:rPr lang="en-US" dirty="0" smtClean="0"/>
              <a:t> </a:t>
            </a:r>
            <a:r>
              <a:rPr lang="id-ID" dirty="0" smtClean="0"/>
              <a:t>adalah operasi logika d</a:t>
            </a:r>
            <a:r>
              <a:rPr lang="en-US" dirty="0" smtClean="0"/>
              <a:t>a</a:t>
            </a:r>
            <a:r>
              <a:rPr lang="id-ID" dirty="0" smtClean="0"/>
              <a:t>n B2 sebagai pencatat Overflow jika operasi</a:t>
            </a:r>
            <a:r>
              <a:rPr lang="en-US" dirty="0" smtClean="0"/>
              <a:t> </a:t>
            </a:r>
            <a:r>
              <a:rPr lang="id-ID" dirty="0" smtClean="0"/>
              <a:t>sebelumnya adalah operasi aritmetika.</a:t>
            </a:r>
          </a:p>
          <a:p>
            <a:r>
              <a:rPr lang="id-ID" dirty="0" smtClean="0"/>
              <a:t>Jika operasi logika menghasilkan bit ''1'' dalam jumlah yang genap</a:t>
            </a:r>
            <a:r>
              <a:rPr lang="en-US" dirty="0" smtClean="0"/>
              <a:t> </a:t>
            </a:r>
            <a:r>
              <a:rPr lang="id-ID" dirty="0" smtClean="0"/>
              <a:t>maka P = 1 d</a:t>
            </a:r>
            <a:r>
              <a:rPr lang="en-US" dirty="0" smtClean="0"/>
              <a:t>a</a:t>
            </a:r>
            <a:r>
              <a:rPr lang="id-ID" dirty="0" smtClean="0"/>
              <a:t>n jika operasi logika menghasilkan bit ''1'' dalam jumlah</a:t>
            </a:r>
            <a:r>
              <a:rPr lang="en-US" dirty="0" smtClean="0"/>
              <a:t> </a:t>
            </a:r>
            <a:r>
              <a:rPr lang="id-ID" dirty="0" smtClean="0"/>
              <a:t>yang gan</a:t>
            </a:r>
            <a:r>
              <a:rPr lang="en-US" dirty="0" smtClean="0"/>
              <a:t>j</a:t>
            </a:r>
            <a:r>
              <a:rPr lang="id-ID" dirty="0" smtClean="0"/>
              <a:t>il maka </a:t>
            </a:r>
            <a:r>
              <a:rPr lang="en-US" dirty="0" smtClean="0"/>
              <a:t>P</a:t>
            </a:r>
            <a:r>
              <a:rPr lang="id-ID" dirty="0" smtClean="0"/>
              <a:t>=</a:t>
            </a:r>
            <a:r>
              <a:rPr lang="en-US" dirty="0" smtClean="0"/>
              <a:t>0</a:t>
            </a:r>
            <a:r>
              <a:rPr lang="id-ID" dirty="0" smtClean="0"/>
              <a:t>.</a:t>
            </a:r>
          </a:p>
          <a:p>
            <a:r>
              <a:rPr lang="id-ID" dirty="0" smtClean="0"/>
              <a:t>Overflow dapat diartikan sebagai suatu keadaan melimpah atau </a:t>
            </a:r>
            <a:r>
              <a:rPr lang="id-ID" i="1" dirty="0" smtClean="0"/>
              <a:t>luber</a:t>
            </a:r>
            <a:r>
              <a:rPr lang="en-US" dirty="0" smtClean="0"/>
              <a:t> </a:t>
            </a:r>
            <a:r>
              <a:rPr lang="id-ID" dirty="0" smtClean="0"/>
              <a:t>yaitu suatu keadaan pada operasi bilangan biner bertand</a:t>
            </a:r>
            <a:r>
              <a:rPr lang="en-US" dirty="0" smtClean="0"/>
              <a:t>a </a:t>
            </a:r>
            <a:r>
              <a:rPr lang="nn-NO" dirty="0" smtClean="0"/>
              <a:t>komplemen 2 melebihi batas maksimum range (-128 sampai dengan </a:t>
            </a:r>
            <a:r>
              <a:rPr lang="id-ID" dirty="0" smtClean="0"/>
              <a:t>+127).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Secara hukum matematis overflow menandakan suatu</a:t>
            </a:r>
            <a:r>
              <a:rPr lang="en-US" dirty="0" smtClean="0"/>
              <a:t> </a:t>
            </a:r>
            <a:r>
              <a:rPr lang="id-ID" dirty="0" smtClean="0"/>
              <a:t>keadaan yang salah. Yaitu positif tambah positif hasilnya negatif a</a:t>
            </a:r>
            <a:r>
              <a:rPr lang="en-US" dirty="0" smtClean="0"/>
              <a:t>t</a:t>
            </a:r>
            <a:r>
              <a:rPr lang="id-ID" dirty="0" smtClean="0"/>
              <a:t>au</a:t>
            </a:r>
            <a:r>
              <a:rPr lang="en-US" dirty="0" smtClean="0"/>
              <a:t> </a:t>
            </a:r>
            <a:r>
              <a:rPr lang="id-ID" dirty="0" smtClean="0"/>
              <a:t>negatif tambah negatif hasilnya positif.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Zerro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Sebagai penunjuk apakah hasil operasi ALU bern</a:t>
            </a:r>
            <a:r>
              <a:rPr lang="en-US" dirty="0" err="1" smtClean="0"/>
              <a:t>i</a:t>
            </a:r>
            <a:r>
              <a:rPr lang="id-ID" dirty="0" smtClean="0"/>
              <a:t>l</a:t>
            </a:r>
            <a:r>
              <a:rPr lang="en-US" dirty="0" err="1" smtClean="0"/>
              <a:t>ai</a:t>
            </a:r>
            <a:r>
              <a:rPr lang="id-ID" dirty="0" smtClean="0"/>
              <a:t> nol atau tidak.</a:t>
            </a:r>
          </a:p>
          <a:p>
            <a:r>
              <a:rPr lang="id-ID" dirty="0" smtClean="0"/>
              <a:t>Sangat efektif digunakan untuk pendeteksian pencabangan dalam</a:t>
            </a:r>
            <a:r>
              <a:rPr lang="en-US" dirty="0" smtClean="0"/>
              <a:t> </a:t>
            </a:r>
            <a:r>
              <a:rPr lang="id-ID" dirty="0" smtClean="0"/>
              <a:t>perintah JP Z, JP NZ,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JR</a:t>
            </a:r>
            <a:r>
              <a:rPr lang="en-US" dirty="0" smtClean="0"/>
              <a:t> </a:t>
            </a:r>
            <a:r>
              <a:rPr lang="id-ID" dirty="0" smtClean="0"/>
              <a:t>Z, JR</a:t>
            </a:r>
            <a:r>
              <a:rPr lang="en-US" dirty="0" smtClean="0"/>
              <a:t> </a:t>
            </a:r>
            <a:r>
              <a:rPr lang="id-ID" dirty="0" smtClean="0"/>
              <a:t>NZ, DJNZ, CALL</a:t>
            </a:r>
            <a:r>
              <a:rPr lang="en-US" dirty="0" smtClean="0"/>
              <a:t> </a:t>
            </a:r>
            <a:r>
              <a:rPr lang="id-ID" dirty="0" smtClean="0"/>
              <a:t>Z, CALL</a:t>
            </a:r>
            <a:r>
              <a:rPr lang="en-US" dirty="0" smtClean="0"/>
              <a:t> </a:t>
            </a:r>
            <a:r>
              <a:rPr lang="id-ID" dirty="0" smtClean="0"/>
              <a:t>NZ, RET</a:t>
            </a:r>
            <a:r>
              <a:rPr lang="en-US" dirty="0" smtClean="0"/>
              <a:t> </a:t>
            </a:r>
            <a:r>
              <a:rPr lang="id-ID" dirty="0" smtClean="0"/>
              <a:t>Z, RET</a:t>
            </a:r>
            <a:r>
              <a:rPr lang="en-US" dirty="0" smtClean="0"/>
              <a:t> </a:t>
            </a:r>
            <a:r>
              <a:rPr lang="id-ID" dirty="0" smtClean="0"/>
              <a:t>NZ.</a:t>
            </a:r>
          </a:p>
          <a:p>
            <a:r>
              <a:rPr lang="id-ID" dirty="0" smtClean="0"/>
              <a:t>Sering membingungkan bagi pemula karena jika h</a:t>
            </a:r>
            <a:r>
              <a:rPr lang="en-US" dirty="0" smtClean="0"/>
              <a:t>a</a:t>
            </a:r>
            <a:r>
              <a:rPr lang="id-ID" dirty="0" smtClean="0"/>
              <a:t>s</a:t>
            </a:r>
            <a:r>
              <a:rPr lang="en-US" dirty="0" err="1" smtClean="0"/>
              <a:t>i</a:t>
            </a:r>
            <a:r>
              <a:rPr lang="id-ID" dirty="0" smtClean="0"/>
              <a:t>l oper</a:t>
            </a:r>
            <a:r>
              <a:rPr lang="en-US" dirty="0" smtClean="0"/>
              <a:t>a</a:t>
            </a:r>
            <a:r>
              <a:rPr lang="id-ID" dirty="0" smtClean="0"/>
              <a:t>si s</a:t>
            </a:r>
            <a:r>
              <a:rPr lang="en-US" dirty="0" smtClean="0"/>
              <a:t>a</a:t>
            </a:r>
            <a:r>
              <a:rPr lang="id-ID" dirty="0" smtClean="0"/>
              <a:t>ma</a:t>
            </a:r>
            <a:r>
              <a:rPr lang="en-US" dirty="0" smtClean="0"/>
              <a:t> </a:t>
            </a:r>
            <a:r>
              <a:rPr lang="id-ID" dirty="0" smtClean="0"/>
              <a:t>dengan nol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id-ID" dirty="0" smtClean="0"/>
              <a:t>Z=1,d</a:t>
            </a:r>
            <a:r>
              <a:rPr lang="en-US" dirty="0" smtClean="0"/>
              <a:t>a</a:t>
            </a:r>
            <a:r>
              <a:rPr lang="id-ID" dirty="0" smtClean="0"/>
              <a:t>n jika h</a:t>
            </a:r>
            <a:r>
              <a:rPr lang="en-US" dirty="0" err="1" smtClean="0"/>
              <a:t>asil</a:t>
            </a:r>
            <a:r>
              <a:rPr lang="id-ID" dirty="0" smtClean="0"/>
              <a:t> operasi tidak s</a:t>
            </a:r>
            <a:r>
              <a:rPr lang="en-US" dirty="0" smtClean="0"/>
              <a:t>a</a:t>
            </a:r>
            <a:r>
              <a:rPr lang="id-ID" dirty="0" smtClean="0"/>
              <a:t>ma nol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id-ID" dirty="0" smtClean="0"/>
              <a:t>Z=</a:t>
            </a:r>
            <a:r>
              <a:rPr lang="en-US" dirty="0" smtClean="0"/>
              <a:t>0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Bit penanda bilangan in</a:t>
            </a:r>
            <a:r>
              <a:rPr lang="en-US" dirty="0" err="1" smtClean="0"/>
              <a:t>i</a:t>
            </a:r>
            <a:r>
              <a:rPr lang="id-ID" dirty="0" smtClean="0"/>
              <a:t> memberikan tanda apakah nilai hasil operasi</a:t>
            </a:r>
            <a:r>
              <a:rPr lang="en-US" dirty="0" smtClean="0"/>
              <a:t> </a:t>
            </a:r>
            <a:r>
              <a:rPr lang="pt-BR" dirty="0" smtClean="0"/>
              <a:t>ALU positif atau negatif.</a:t>
            </a:r>
          </a:p>
          <a:p>
            <a:r>
              <a:rPr lang="pt-BR" dirty="0" smtClean="0"/>
              <a:t>Positif atau negatifnya hasil ALU ditentukan </a:t>
            </a:r>
            <a:r>
              <a:rPr lang="id-ID" dirty="0" smtClean="0"/>
              <a:t>oleh ni</a:t>
            </a:r>
            <a:r>
              <a:rPr lang="en-US" dirty="0" smtClean="0"/>
              <a:t>la</a:t>
            </a:r>
            <a:r>
              <a:rPr lang="id-ID" dirty="0" smtClean="0"/>
              <a:t>i bit B7 (MSB</a:t>
            </a:r>
            <a:r>
              <a:rPr lang="en-US" dirty="0" smtClean="0"/>
              <a:t>)</a:t>
            </a:r>
            <a:r>
              <a:rPr lang="id-ID" dirty="0" smtClean="0"/>
              <a:t>. Jika bit B7 = 1 maka nilai bilangan 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id-ID" dirty="0" smtClean="0"/>
              <a:t> jik</a:t>
            </a:r>
            <a:r>
              <a:rPr lang="en-US" dirty="0" smtClean="0"/>
              <a:t>a</a:t>
            </a:r>
            <a:r>
              <a:rPr lang="id-ID" dirty="0" smtClean="0"/>
              <a:t> bit B7 = 0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id-ID" dirty="0" smtClean="0"/>
              <a:t> tersebut ad</a:t>
            </a:r>
            <a:r>
              <a:rPr lang="en-US" dirty="0" smtClean="0"/>
              <a:t>a</a:t>
            </a:r>
            <a:r>
              <a:rPr lang="id-ID" dirty="0" smtClean="0"/>
              <a:t>lah</a:t>
            </a:r>
            <a:r>
              <a:rPr lang="en-US" dirty="0" smtClean="0"/>
              <a:t> </a:t>
            </a:r>
            <a:r>
              <a:rPr lang="id-ID" dirty="0" smtClean="0"/>
              <a:t>posi</a:t>
            </a:r>
            <a:r>
              <a:rPr lang="en-US" dirty="0" smtClean="0"/>
              <a:t>t</a:t>
            </a:r>
            <a:r>
              <a:rPr lang="id-ID" dirty="0" smtClean="0"/>
              <a:t>if.</a:t>
            </a:r>
            <a:endParaRPr lang="en-US" dirty="0" smtClean="0"/>
          </a:p>
          <a:p>
            <a:r>
              <a:rPr lang="sv-SE" dirty="0" smtClean="0"/>
              <a:t>Bit Sign diperhatikan jika bekerja dalam format bilangan bertanda (signed bit), sedangkan jika bekerja dalam format bilangan tidak bertanda (unsigned bit) maka bit sign diabaikan.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MODE PENGALAMATAN </a:t>
            </a:r>
            <a:r>
              <a:rPr lang="id-ID" b="1" i="1" dirty="0" smtClean="0"/>
              <a:t>(ADDRESSING MODE)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 </a:t>
            </a:r>
            <a:r>
              <a:rPr lang="en-US" dirty="0" err="1" smtClean="0"/>
              <a:t>pengalamatan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mikroprosesor</a:t>
            </a:r>
            <a:r>
              <a:rPr lang="en-US" dirty="0" smtClean="0"/>
              <a:t> </a:t>
            </a:r>
            <a:r>
              <a:rPr lang="en-US" dirty="0" err="1" smtClean="0"/>
              <a:t>Zilog</a:t>
            </a:r>
            <a:r>
              <a:rPr lang="en-US" dirty="0" smtClean="0"/>
              <a:t> Z-80 </a:t>
            </a:r>
            <a:r>
              <a:rPr lang="en-US" dirty="0" err="1" smtClean="0"/>
              <a:t>ada</a:t>
            </a:r>
            <a:r>
              <a:rPr lang="en-US" dirty="0" smtClean="0"/>
              <a:t> 7 </a:t>
            </a:r>
            <a:r>
              <a:rPr lang="en-US" dirty="0" err="1" smtClean="0"/>
              <a:t>macam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Immediate Addressing Mode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Register Addressing Mode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Direct Addressing Mode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Indirect Addressing Mode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Indexed Addressing Mode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Extended Addressing Mode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Relative Addressing Mode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Reduce Instruction Set Computer (RIS</a:t>
            </a:r>
            <a:r>
              <a:rPr lang="en-US" b="1" dirty="0" smtClean="0"/>
              <a:t>C)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Ciri-ciri RISC:</a:t>
            </a:r>
            <a:endParaRPr lang="en-US" dirty="0" smtClean="0"/>
          </a:p>
          <a:p>
            <a:pPr lvl="1">
              <a:buFontTx/>
              <a:buChar char="›"/>
            </a:pPr>
            <a:r>
              <a:rPr lang="en-US" dirty="0" smtClean="0"/>
              <a:t>I</a:t>
            </a:r>
            <a:r>
              <a:rPr lang="id-ID" dirty="0" smtClean="0"/>
              <a:t>nstruksi bersifat tunggal</a:t>
            </a:r>
          </a:p>
          <a:p>
            <a:pPr lvl="1">
              <a:buFontTx/>
              <a:buChar char="›"/>
            </a:pPr>
            <a:r>
              <a:rPr lang="id-ID" dirty="0" smtClean="0"/>
              <a:t>Ukuran instruksi umumnya 4 byte</a:t>
            </a:r>
          </a:p>
          <a:p>
            <a:pPr lvl="1">
              <a:buFontTx/>
              <a:buChar char="›"/>
            </a:pPr>
            <a:r>
              <a:rPr lang="id-ID" dirty="0" smtClean="0"/>
              <a:t>Jumlah mode pengalamatan (Addresing mode)</a:t>
            </a:r>
            <a:r>
              <a:rPr lang="en-US" dirty="0" smtClean="0"/>
              <a:t> </a:t>
            </a:r>
            <a:r>
              <a:rPr lang="id-ID" dirty="0" smtClean="0"/>
              <a:t>lebih sedikit</a:t>
            </a:r>
            <a:r>
              <a:rPr lang="en-US" dirty="0" smtClean="0"/>
              <a:t> </a:t>
            </a:r>
            <a:r>
              <a:rPr lang="id-ID" dirty="0" smtClean="0"/>
              <a:t>dibawah lima,</a:t>
            </a:r>
          </a:p>
          <a:p>
            <a:pPr lvl="1">
              <a:buFontTx/>
              <a:buChar char="›"/>
            </a:pPr>
            <a:r>
              <a:rPr lang="id-ID" dirty="0" smtClean="0"/>
              <a:t>Tidak ada mode pengalamatan tidak langsung </a:t>
            </a:r>
            <a:r>
              <a:rPr lang="en-US" dirty="0" smtClean="0"/>
              <a:t>(I</a:t>
            </a:r>
            <a:r>
              <a:rPr lang="id-ID" dirty="0" smtClean="0"/>
              <a:t>nderect</a:t>
            </a:r>
            <a:r>
              <a:rPr lang="en-US" dirty="0" smtClean="0"/>
              <a:t> </a:t>
            </a:r>
            <a:r>
              <a:rPr lang="id-ID" dirty="0" smtClean="0"/>
              <a:t>Addresing Model</a:t>
            </a:r>
            <a:r>
              <a:rPr lang="en-US" dirty="0" smtClean="0"/>
              <a:t>)</a:t>
            </a:r>
            <a:r>
              <a:rPr lang="id-ID" dirty="0" smtClean="0"/>
              <a:t>,</a:t>
            </a:r>
            <a:endParaRPr lang="id-ID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Immediate Addressing Mode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disebut juga dengan istilah pengalamatan</a:t>
            </a:r>
            <a:r>
              <a:rPr lang="en-US" dirty="0" smtClean="0"/>
              <a:t> </a:t>
            </a:r>
            <a:r>
              <a:rPr lang="id-ID" dirty="0" smtClean="0"/>
              <a:t>segera</a:t>
            </a:r>
            <a:endParaRPr lang="en-US" dirty="0" smtClean="0"/>
          </a:p>
          <a:p>
            <a:r>
              <a:rPr lang="id-ID" dirty="0" smtClean="0"/>
              <a:t>cara yang paling sederhana untuk membangkitkan</a:t>
            </a:r>
            <a:r>
              <a:rPr lang="en-US" dirty="0" smtClean="0"/>
              <a:t> </a:t>
            </a:r>
            <a:r>
              <a:rPr lang="it-IT" dirty="0" smtClean="0"/>
              <a:t>data pada destinasi dengan cara membuat data menjadi bagian dari </a:t>
            </a:r>
            <a:r>
              <a:rPr lang="id-ID" dirty="0" smtClean="0"/>
              <a:t>opcode. </a:t>
            </a:r>
            <a:endParaRPr lang="en-US" dirty="0" smtClean="0"/>
          </a:p>
          <a:p>
            <a:r>
              <a:rPr lang="id-ID" dirty="0" smtClean="0"/>
              <a:t>Sumber data sec</a:t>
            </a:r>
            <a:r>
              <a:rPr lang="en-US" dirty="0" err="1" smtClean="0"/>
              <a:t>ara</a:t>
            </a:r>
            <a:r>
              <a:rPr lang="id-ID" dirty="0" smtClean="0"/>
              <a:t> langsung dinyatakan sebagai bag</a:t>
            </a:r>
            <a:r>
              <a:rPr lang="en-US" dirty="0" err="1" smtClean="0"/>
              <a:t>ia</a:t>
            </a:r>
            <a:r>
              <a:rPr lang="id-ID" dirty="0" smtClean="0"/>
              <a:t>n dari</a:t>
            </a:r>
            <a:r>
              <a:rPr lang="en-US" dirty="0" smtClean="0"/>
              <a:t> </a:t>
            </a:r>
            <a:r>
              <a:rPr lang="id-ID" dirty="0" smtClean="0"/>
              <a:t>perintahnya. </a:t>
            </a:r>
            <a:endParaRPr lang="en-US" dirty="0" smtClean="0"/>
          </a:p>
          <a:p>
            <a:r>
              <a:rPr lang="id-ID" dirty="0" smtClean="0"/>
              <a:t>Pada saat </a:t>
            </a:r>
            <a:r>
              <a:rPr lang="id-ID" i="1" dirty="0" smtClean="0"/>
              <a:t>Z-</a:t>
            </a:r>
            <a:r>
              <a:rPr lang="en-US" i="1" dirty="0" smtClean="0"/>
              <a:t>80</a:t>
            </a:r>
            <a:r>
              <a:rPr lang="id-ID" i="1" dirty="0" smtClean="0"/>
              <a:t> CPU mengeksekusi perintah ini, program</a:t>
            </a:r>
            <a:r>
              <a:rPr lang="en-US" i="1" dirty="0" smtClean="0"/>
              <a:t> </a:t>
            </a:r>
            <a:r>
              <a:rPr lang="id-ID" dirty="0" smtClean="0"/>
              <a:t>counter secara otomatis naik satu digit untuk mengambil data secara</a:t>
            </a:r>
            <a:r>
              <a:rPr lang="en-US" dirty="0" smtClean="0"/>
              <a:t> </a:t>
            </a:r>
            <a:r>
              <a:rPr lang="id-ID" dirty="0" smtClean="0"/>
              <a:t>langsung dari memori.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Immediate Addressing Mode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Pola immediate addressing mode dan contoh perintahnya adalah sebagai</a:t>
            </a:r>
            <a:r>
              <a:rPr lang="en-US" dirty="0" smtClean="0"/>
              <a:t> </a:t>
            </a:r>
            <a:r>
              <a:rPr lang="id-ID" dirty="0" smtClean="0"/>
              <a:t>berikut:</a:t>
            </a:r>
            <a:endParaRPr lang="id-ID" dirty="0"/>
          </a:p>
        </p:txBody>
      </p:sp>
      <p:pic>
        <p:nvPicPr>
          <p:cNvPr id="72706" name="Picture 2" descr="C:\Documents and Settings\Abu Qoyyim\Application Data\PixelMetrics\CaptureWiz\Temp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667000"/>
            <a:ext cx="6409698" cy="1295400"/>
          </a:xfrm>
          <a:prstGeom prst="rect">
            <a:avLst/>
          </a:prstGeom>
          <a:noFill/>
        </p:spPr>
      </p:pic>
      <p:pic>
        <p:nvPicPr>
          <p:cNvPr id="72708" name="Picture 4" descr="C:\Documents and Settings\Abu Qoyyim\Application Data\PixelMetrics\CaptureWiz\Temp\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4267200"/>
            <a:ext cx="638458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Register Addressing Mode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Register addressing mode adalah model pengalamatan alih data dimana</a:t>
            </a:r>
            <a:r>
              <a:rPr lang="en-US" dirty="0" smtClean="0"/>
              <a:t> </a:t>
            </a:r>
            <a:r>
              <a:rPr lang="id-ID" dirty="0" smtClean="0"/>
              <a:t>nama register A, B, C, </a:t>
            </a:r>
            <a:r>
              <a:rPr lang="en-US" dirty="0" smtClean="0"/>
              <a:t>D</a:t>
            </a:r>
            <a:r>
              <a:rPr lang="id-ID" dirty="0" smtClean="0"/>
              <a:t>, E, H, L, IX, IY, dan SP</a:t>
            </a:r>
            <a:r>
              <a:rPr lang="en-US" dirty="0" smtClean="0"/>
              <a:t> </a:t>
            </a:r>
            <a:r>
              <a:rPr lang="id-ID" dirty="0" smtClean="0"/>
              <a:t>digunakan sebagai bagian</a:t>
            </a:r>
            <a:r>
              <a:rPr lang="en-US" dirty="0" smtClean="0"/>
              <a:t> </a:t>
            </a:r>
            <a:r>
              <a:rPr lang="id-ID" dirty="0" smtClean="0"/>
              <a:t>dari opcode mnemonik baik sebagai source atau sebagai destinasi.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Register Addressing Mode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Model</a:t>
            </a:r>
            <a:r>
              <a:rPr lang="en-US" sz="2800" dirty="0" smtClean="0"/>
              <a:t> </a:t>
            </a:r>
            <a:r>
              <a:rPr lang="id-ID" sz="2800" dirty="0" smtClean="0"/>
              <a:t>dan contoh register addressing mode sebagai berikut:</a:t>
            </a:r>
            <a:endParaRPr lang="id-ID" sz="2800" dirty="0"/>
          </a:p>
        </p:txBody>
      </p:sp>
      <p:pic>
        <p:nvPicPr>
          <p:cNvPr id="81922" name="Picture 2" descr="C:\Documents and Settings\Abu Qoyyim\Application Data\PixelMetrics\CaptureWiz\Temp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209800"/>
            <a:ext cx="4038600" cy="1778315"/>
          </a:xfrm>
          <a:prstGeom prst="rect">
            <a:avLst/>
          </a:prstGeom>
          <a:noFill/>
        </p:spPr>
      </p:pic>
      <p:pic>
        <p:nvPicPr>
          <p:cNvPr id="81924" name="Picture 4" descr="C:\Documents and Settings\Abu Qoyyim\Application Data\PixelMetrics\CaptureWiz\Temp\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4191000"/>
            <a:ext cx="6477000" cy="2335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Direct Addressing Mode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Direct addressing </a:t>
            </a:r>
            <a:r>
              <a:rPr lang="en-US" dirty="0" smtClean="0"/>
              <a:t>mode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mode </a:t>
            </a:r>
            <a:r>
              <a:rPr lang="en-US" dirty="0" err="1" smtClean="0"/>
              <a:t>pengalamatan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M</a:t>
            </a:r>
            <a:r>
              <a:rPr lang="id-ID" dirty="0" smtClean="0"/>
              <a:t>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id-ID" dirty="0" smtClean="0"/>
              <a:t> menggunakan pengalamatan dengan</a:t>
            </a:r>
            <a:r>
              <a:rPr lang="en-US" dirty="0" smtClean="0"/>
              <a:t> </a:t>
            </a:r>
            <a:r>
              <a:rPr lang="id-ID" dirty="0" smtClean="0"/>
              <a:t>penunjukan alamat secara langsung salah satu dari 256 byte alamat </a:t>
            </a:r>
            <a:r>
              <a:rPr lang="en-US" i="1" dirty="0" smtClean="0"/>
              <a:t>I/O</a:t>
            </a:r>
            <a:r>
              <a:rPr lang="id-ID" i="1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Direct Addressing Mode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Model dan contoh direc</a:t>
            </a:r>
            <a:r>
              <a:rPr lang="en-US" dirty="0" smtClean="0"/>
              <a:t>t</a:t>
            </a:r>
            <a:r>
              <a:rPr lang="id-ID" dirty="0" smtClean="0"/>
              <a:t> addressing mode sebagai berikut:</a:t>
            </a:r>
            <a:endParaRPr lang="id-ID" dirty="0"/>
          </a:p>
        </p:txBody>
      </p:sp>
      <p:pic>
        <p:nvPicPr>
          <p:cNvPr id="82946" name="Picture 2" descr="C:\Documents and Settings\Abu Qoyyim\Application Data\PixelMetrics\CaptureWiz\Temp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133600"/>
            <a:ext cx="4495800" cy="1921734"/>
          </a:xfrm>
          <a:prstGeom prst="rect">
            <a:avLst/>
          </a:prstGeom>
          <a:noFill/>
        </p:spPr>
      </p:pic>
      <p:pic>
        <p:nvPicPr>
          <p:cNvPr id="82948" name="Picture 4" descr="C:\Documents and Settings\Abu Qoyyim\Application Data\PixelMetrics\CaptureWiz\Temp\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267200"/>
            <a:ext cx="7313845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Indirect Addresing Mode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Menggunakan register sebagai pencatat atau pemegang alamat</a:t>
            </a:r>
            <a:r>
              <a:rPr lang="en-US" dirty="0" smtClean="0"/>
              <a:t> </a:t>
            </a:r>
            <a:r>
              <a:rPr lang="id-ID" dirty="0" smtClean="0"/>
              <a:t>aktual yang akan digunakan untuk memindahkan data</a:t>
            </a:r>
          </a:p>
          <a:p>
            <a:r>
              <a:rPr lang="id-ID" dirty="0" smtClean="0"/>
              <a:t>Register itu sendiri bukan alamat</a:t>
            </a:r>
          </a:p>
          <a:p>
            <a:r>
              <a:rPr lang="id-ID" dirty="0" smtClean="0"/>
              <a:t>Menggunakan Register BC, DE, HL, dan SP</a:t>
            </a:r>
            <a:r>
              <a:rPr lang="en-US" dirty="0" smtClean="0"/>
              <a:t> </a:t>
            </a:r>
            <a:r>
              <a:rPr lang="id-ID" dirty="0" smtClean="0"/>
              <a:t>sebagai Pointer data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Indirect Addresing Mode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Indirect Addressing Mode:</a:t>
            </a:r>
            <a:endParaRPr lang="id-ID" dirty="0"/>
          </a:p>
        </p:txBody>
      </p:sp>
      <p:pic>
        <p:nvPicPr>
          <p:cNvPr id="84994" name="Picture 2" descr="C:\Documents and Settings\Abu Qoyyim\Application Data\PixelMetrics\CaptureWiz\Temp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102" y="2286000"/>
            <a:ext cx="8050338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Indexed Addresing Mode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Menggunakan register sebagai penc</a:t>
            </a:r>
            <a:r>
              <a:rPr lang="en-US" dirty="0" smtClean="0"/>
              <a:t>a</a:t>
            </a:r>
            <a:r>
              <a:rPr lang="id-ID" dirty="0" smtClean="0"/>
              <a:t>t</a:t>
            </a:r>
            <a:r>
              <a:rPr lang="en-US" smtClean="0"/>
              <a:t>a</a:t>
            </a:r>
            <a:r>
              <a:rPr lang="id-ID" smtClean="0"/>
              <a:t>t </a:t>
            </a:r>
            <a:r>
              <a:rPr lang="id-ID" dirty="0" smtClean="0"/>
              <a:t>atau pemegang alamat</a:t>
            </a:r>
            <a:r>
              <a:rPr lang="en-US" dirty="0" smtClean="0"/>
              <a:t> </a:t>
            </a:r>
            <a:r>
              <a:rPr lang="id-ID" dirty="0" smtClean="0"/>
              <a:t>aktual yang akan digunakan untuk memindahkan data</a:t>
            </a:r>
          </a:p>
          <a:p>
            <a:r>
              <a:rPr lang="id-ID" dirty="0" smtClean="0"/>
              <a:t>Register itu sendiri bukan alamat</a:t>
            </a:r>
          </a:p>
          <a:p>
            <a:r>
              <a:rPr lang="id-ID" dirty="0" smtClean="0"/>
              <a:t>Menggunakan Register IX d</a:t>
            </a:r>
            <a:r>
              <a:rPr lang="en-US" dirty="0" smtClean="0"/>
              <a:t>a</a:t>
            </a:r>
            <a:r>
              <a:rPr lang="id-ID" dirty="0" smtClean="0"/>
              <a:t>n IY</a:t>
            </a:r>
            <a:r>
              <a:rPr lang="en-US" dirty="0" smtClean="0"/>
              <a:t> </a:t>
            </a:r>
            <a:r>
              <a:rPr lang="id-ID" dirty="0" smtClean="0"/>
              <a:t>sebagai Pointer data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Indexed Addresing Mode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Indexed Addressing Mode:</a:t>
            </a:r>
            <a:endParaRPr lang="id-ID" dirty="0"/>
          </a:p>
        </p:txBody>
      </p:sp>
      <p:pic>
        <p:nvPicPr>
          <p:cNvPr id="87042" name="Picture 2" descr="C:\Documents and Settings\Abu Qoyyim\Application Data\PixelMetrics\CaptureWiz\Temp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133600"/>
            <a:ext cx="8098515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Reduce Instruction Set Computer (RIS</a:t>
            </a:r>
            <a:r>
              <a:rPr lang="en-US" b="1" dirty="0" smtClean="0"/>
              <a:t>C)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Ciri-ciri RISC:</a:t>
            </a:r>
            <a:endParaRPr lang="en-US" dirty="0" smtClean="0"/>
          </a:p>
          <a:p>
            <a:pPr lvl="1">
              <a:buFontTx/>
              <a:buChar char="›"/>
            </a:pPr>
            <a:r>
              <a:rPr lang="en-US" dirty="0" smtClean="0"/>
              <a:t>I</a:t>
            </a:r>
            <a:r>
              <a:rPr lang="id-ID" dirty="0" smtClean="0"/>
              <a:t>nstruksi bersifat tunggal</a:t>
            </a:r>
          </a:p>
          <a:p>
            <a:pPr lvl="1">
              <a:buFontTx/>
              <a:buChar char="›"/>
            </a:pPr>
            <a:r>
              <a:rPr lang="id-ID" dirty="0" smtClean="0"/>
              <a:t>Ukuran instruksi umumnya 4 byte</a:t>
            </a:r>
          </a:p>
          <a:p>
            <a:pPr lvl="1">
              <a:buFontTx/>
              <a:buChar char="›"/>
            </a:pPr>
            <a:r>
              <a:rPr lang="id-ID" dirty="0" smtClean="0"/>
              <a:t>Jumlah mode pengalamatan (Addresing mode)</a:t>
            </a:r>
            <a:r>
              <a:rPr lang="en-US" dirty="0" smtClean="0"/>
              <a:t> </a:t>
            </a:r>
            <a:r>
              <a:rPr lang="id-ID" dirty="0" smtClean="0"/>
              <a:t>lebih sedikit</a:t>
            </a:r>
            <a:r>
              <a:rPr lang="en-US" dirty="0" smtClean="0"/>
              <a:t> </a:t>
            </a:r>
            <a:r>
              <a:rPr lang="id-ID" dirty="0" smtClean="0"/>
              <a:t>dibawah lima,</a:t>
            </a:r>
          </a:p>
          <a:p>
            <a:pPr lvl="1">
              <a:buFontTx/>
              <a:buChar char="›"/>
            </a:pPr>
            <a:r>
              <a:rPr lang="id-ID" dirty="0" smtClean="0"/>
              <a:t>Tidak ada mode pengalamatan tidak langsung </a:t>
            </a:r>
            <a:r>
              <a:rPr lang="en-US" dirty="0" smtClean="0"/>
              <a:t>(I</a:t>
            </a:r>
            <a:r>
              <a:rPr lang="id-ID" dirty="0" smtClean="0"/>
              <a:t>nderect</a:t>
            </a:r>
            <a:r>
              <a:rPr lang="en-US" dirty="0" smtClean="0"/>
              <a:t> </a:t>
            </a:r>
            <a:r>
              <a:rPr lang="id-ID" dirty="0" smtClean="0"/>
              <a:t>Addresing Model</a:t>
            </a:r>
            <a:r>
              <a:rPr lang="en-US" dirty="0" smtClean="0"/>
              <a:t>)</a:t>
            </a:r>
            <a:r>
              <a:rPr lang="id-ID" dirty="0" smtClean="0"/>
              <a:t>,</a:t>
            </a:r>
            <a:endParaRPr lang="id-ID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Extended Addresing Mode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Menggunakan data immediate 16 bit sebagai pencatat atau</a:t>
            </a:r>
            <a:r>
              <a:rPr lang="en-US" dirty="0" smtClean="0"/>
              <a:t> </a:t>
            </a:r>
            <a:r>
              <a:rPr lang="id-ID" dirty="0" smtClean="0"/>
              <a:t>pemegang alamat aktual yang akan digunakan untuk</a:t>
            </a:r>
            <a:r>
              <a:rPr lang="en-US" dirty="0" smtClean="0"/>
              <a:t> </a:t>
            </a:r>
            <a:r>
              <a:rPr lang="id-ID" dirty="0" smtClean="0"/>
              <a:t>memindahkan data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Extended Addressing Mode:</a:t>
            </a:r>
          </a:p>
          <a:p>
            <a:pPr>
              <a:buNone/>
            </a:pPr>
            <a:endParaRPr lang="id-ID" dirty="0"/>
          </a:p>
        </p:txBody>
      </p:sp>
      <p:pic>
        <p:nvPicPr>
          <p:cNvPr id="89090" name="Picture 2" descr="C:\Documents and Settings\Abu Qoyyim\Application Data\PixelMetrics\CaptureWiz\Temp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733800"/>
            <a:ext cx="7954099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Relati</a:t>
            </a:r>
            <a:r>
              <a:rPr lang="en-US" b="1" dirty="0" smtClean="0"/>
              <a:t>VE</a:t>
            </a:r>
            <a:r>
              <a:rPr lang="id-ID" b="1" dirty="0" smtClean="0"/>
              <a:t> Addresing Mode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Mode pengalamatan dengan nilai offset diantara -120 s/d +127.</a:t>
            </a:r>
          </a:p>
          <a:p>
            <a:r>
              <a:rPr lang="id-ID" dirty="0" smtClean="0"/>
              <a:t>Bergerak mundur dari posisi program counter bernilai negatif</a:t>
            </a:r>
          </a:p>
          <a:p>
            <a:r>
              <a:rPr lang="id-ID" dirty="0" smtClean="0"/>
              <a:t>Nilai offset:</a:t>
            </a:r>
          </a:p>
          <a:p>
            <a:pPr>
              <a:buNone/>
            </a:pPr>
            <a:r>
              <a:rPr lang="fi-FI" dirty="0" smtClean="0"/>
              <a:t>		e = (alamat sumber + 2) - Alamat tujuan</a:t>
            </a:r>
          </a:p>
          <a:p>
            <a:pPr>
              <a:buNone/>
            </a:pPr>
            <a:r>
              <a:rPr lang="it-IT" dirty="0" smtClean="0"/>
              <a:t>		dimana hasil e di komplemen duakan</a:t>
            </a:r>
          </a:p>
          <a:p>
            <a:endParaRPr lang="en-US" dirty="0" smtClean="0"/>
          </a:p>
          <a:p>
            <a:r>
              <a:rPr lang="id-ID" dirty="0" smtClean="0"/>
              <a:t>Bergerak maju dari posisi program counter bernilai positif</a:t>
            </a:r>
          </a:p>
          <a:p>
            <a:r>
              <a:rPr lang="id-ID" dirty="0" smtClean="0"/>
              <a:t>Nilai offset:</a:t>
            </a:r>
          </a:p>
          <a:p>
            <a:pPr>
              <a:buNone/>
            </a:pPr>
            <a:r>
              <a:rPr lang="fi-FI" dirty="0" smtClean="0"/>
              <a:t>		e = Alamat tujuan - (alamat sumber -2)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KEMASAN </a:t>
            </a:r>
            <a:r>
              <a:rPr lang="en-US" dirty="0" err="1" smtClean="0"/>
              <a:t>mikroprosesor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Ada empat jenis bentuk kemasan mikroprosesor :</a:t>
            </a:r>
          </a:p>
          <a:p>
            <a:pPr marL="914400" lvl="1" indent="-514350">
              <a:buAutoNum type="arabicPeriod"/>
            </a:pPr>
            <a:r>
              <a:rPr lang="fi-FI" dirty="0" smtClean="0"/>
              <a:t>PDIP: Plastic Dual Inline Package</a:t>
            </a:r>
          </a:p>
          <a:p>
            <a:pPr marL="914400" lvl="1" indent="-514350">
              <a:buAutoNum type="arabicPeriod"/>
            </a:pPr>
            <a:r>
              <a:rPr lang="fi-FI" dirty="0" smtClean="0"/>
              <a:t>PLCC: Plastic J-Lieded Chip Carrier</a:t>
            </a:r>
          </a:p>
          <a:p>
            <a:pPr marL="914400" lvl="1" indent="-514350">
              <a:buAutoNum type="arabicPeriod"/>
            </a:pPr>
            <a:r>
              <a:rPr lang="fi-FI" dirty="0" smtClean="0"/>
              <a:t>TQFP: Plastic Gull Wing Quad Flat Package</a:t>
            </a:r>
          </a:p>
          <a:p>
            <a:pPr marL="914400" lvl="1" indent="-514350">
              <a:buAutoNum type="arabicPeriod"/>
            </a:pPr>
            <a:r>
              <a:rPr lang="fi-FI" dirty="0" smtClean="0"/>
              <a:t>SOIC: Plastic Gull Wing Small Outline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329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Reduce Instruction Set Computer (RIS</a:t>
            </a:r>
            <a:r>
              <a:rPr lang="en-US" b="1" dirty="0" smtClean="0"/>
              <a:t>C)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Ciri-ciri RISC:</a:t>
            </a:r>
            <a:endParaRPr lang="en-US" dirty="0" smtClean="0"/>
          </a:p>
          <a:p>
            <a:pPr lvl="1">
              <a:buFontTx/>
              <a:buChar char="›"/>
            </a:pPr>
            <a:r>
              <a:rPr lang="en-US" dirty="0" smtClean="0"/>
              <a:t>I</a:t>
            </a:r>
            <a:r>
              <a:rPr lang="id-ID" dirty="0" smtClean="0"/>
              <a:t>nstruksi bersifat tunggal</a:t>
            </a:r>
            <a:endParaRPr lang="en-US" dirty="0" smtClean="0"/>
          </a:p>
          <a:p>
            <a:pPr lvl="1">
              <a:buFontTx/>
              <a:buChar char="›"/>
            </a:pPr>
            <a:r>
              <a:rPr lang="id-ID" dirty="0" smtClean="0"/>
              <a:t>Tidak ada operasi yang menggabungkan operasi LOAD/STORE</a:t>
            </a:r>
            <a:r>
              <a:rPr lang="en-US" dirty="0" smtClean="0"/>
              <a:t> </a:t>
            </a:r>
            <a:r>
              <a:rPr lang="id-ID" dirty="0" smtClean="0"/>
              <a:t>dengan operasi aritmetika</a:t>
            </a:r>
            <a:endParaRPr lang="en-US" dirty="0" smtClean="0"/>
          </a:p>
          <a:p>
            <a:pPr lvl="1">
              <a:buFontTx/>
              <a:buChar char="›"/>
            </a:pPr>
            <a:r>
              <a:rPr lang="id-ID" dirty="0" smtClean="0"/>
              <a:t>Setiap instruksi dalam satu lokasi memori memiliki lebih dari satu</a:t>
            </a:r>
            <a:r>
              <a:rPr lang="en-US" dirty="0" smtClean="0"/>
              <a:t> </a:t>
            </a:r>
            <a:r>
              <a:rPr lang="id-ID" dirty="0" smtClean="0"/>
              <a:t>operand.</a:t>
            </a:r>
            <a:endParaRPr lang="en-US" dirty="0" smtClean="0"/>
          </a:p>
          <a:p>
            <a:pPr lvl="1">
              <a:buFontTx/>
              <a:buChar char="›"/>
            </a:pPr>
            <a:r>
              <a:rPr lang="id-ID" dirty="0" smtClean="0"/>
              <a:t>Tidak mendukung sembarang peralatan</a:t>
            </a:r>
            <a:endParaRPr lang="en-US" dirty="0" smtClean="0"/>
          </a:p>
          <a:p>
            <a:pPr lvl="1">
              <a:buFontTx/>
              <a:buChar char="›"/>
            </a:pPr>
            <a:r>
              <a:rPr lang="fi-FI" dirty="0" smtClean="0"/>
              <a:t>Satu instruksi satu alamat data,</a:t>
            </a:r>
          </a:p>
          <a:p>
            <a:pPr lvl="1">
              <a:buFontTx/>
              <a:buChar char="›"/>
            </a:pPr>
            <a:r>
              <a:rPr lang="id-ID" dirty="0" smtClean="0"/>
              <a:t>Minimal 32 register interger dapat direferensikan secara eksplisit,</a:t>
            </a:r>
            <a:endParaRPr lang="en-US" dirty="0" smtClean="0"/>
          </a:p>
          <a:p>
            <a:pPr lvl="1">
              <a:buFontTx/>
              <a:buChar char="›"/>
            </a:pPr>
            <a:r>
              <a:rPr lang="id-ID" dirty="0" smtClean="0"/>
              <a:t>Minimal 16 register floating point direferensikan secara eksplisit.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Mikroprosesor Supers</a:t>
            </a:r>
            <a:r>
              <a:rPr lang="en-US" dirty="0" smtClean="0"/>
              <a:t>KA</a:t>
            </a:r>
            <a:r>
              <a:rPr lang="id-ID" dirty="0" smtClean="0"/>
              <a:t>lar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mikroprosesor yang menggunakan</a:t>
            </a:r>
            <a:r>
              <a:rPr lang="en-US" dirty="0" smtClean="0"/>
              <a:t> </a:t>
            </a:r>
            <a:r>
              <a:rPr lang="id-ID" dirty="0" smtClean="0"/>
              <a:t>instruksi-instruksi biasa (aritmetika, Floating PORint, store, branch)</a:t>
            </a:r>
            <a:r>
              <a:rPr lang="en-US" dirty="0" smtClean="0"/>
              <a:t> </a:t>
            </a:r>
            <a:r>
              <a:rPr lang="id-ID" dirty="0" smtClean="0"/>
              <a:t>tetapi b</a:t>
            </a:r>
            <a:r>
              <a:rPr lang="en-US" dirty="0" err="1" smtClean="0"/>
              <a:t>isa</a:t>
            </a:r>
            <a:r>
              <a:rPr lang="id-ID" dirty="0" smtClean="0"/>
              <a:t> diinisialisasi secara simultan dan dapat dieksekusi secara</a:t>
            </a:r>
            <a:r>
              <a:rPr lang="en-US" dirty="0" smtClean="0"/>
              <a:t> </a:t>
            </a:r>
            <a:r>
              <a:rPr lang="id-ID" dirty="0" smtClean="0"/>
              <a:t>independen. </a:t>
            </a:r>
            <a:endParaRPr lang="en-US" dirty="0" smtClean="0"/>
          </a:p>
          <a:p>
            <a:r>
              <a:rPr lang="id-ID" dirty="0" smtClean="0"/>
              <a:t>Contoh: IBM RS 6000, Pentium (CISC</a:t>
            </a:r>
            <a:r>
              <a:rPr lang="en-US" dirty="0" smtClean="0"/>
              <a:t> </a:t>
            </a:r>
            <a:r>
              <a:rPr lang="id-ID" dirty="0" smtClean="0"/>
              <a:t>dengan konsep</a:t>
            </a:r>
            <a:r>
              <a:rPr lang="en-US" dirty="0" smtClean="0"/>
              <a:t> </a:t>
            </a:r>
            <a:r>
              <a:rPr lang="id-ID" dirty="0" smtClean="0"/>
              <a:t>superscalar) .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509</TotalTime>
  <Words>4320</Words>
  <Application>Microsoft Office PowerPoint</Application>
  <PresentationFormat>On-screen Show (4:3)</PresentationFormat>
  <Paragraphs>577</Paragraphs>
  <Slides>73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4" baseType="lpstr">
      <vt:lpstr>Trek</vt:lpstr>
      <vt:lpstr>BAB II Unit Mikroprosesor</vt:lpstr>
      <vt:lpstr>Arsitektur Mikroprosesor</vt:lpstr>
      <vt:lpstr>Internal Software Design</vt:lpstr>
      <vt:lpstr>Complex Instruction Set Computer (ClSQ)</vt:lpstr>
      <vt:lpstr>Reduce Instruction Set Computer (RISC)</vt:lpstr>
      <vt:lpstr>Reduce Instruction Set Computer (RISC)</vt:lpstr>
      <vt:lpstr>Reduce Instruction Set Computer (RISC)</vt:lpstr>
      <vt:lpstr>Reduce Instruction Set Computer (RISC)</vt:lpstr>
      <vt:lpstr>Mikroprosesor SupersKAlar</vt:lpstr>
      <vt:lpstr>Internal Hardware Design</vt:lpstr>
      <vt:lpstr>Internal Hardware Design</vt:lpstr>
      <vt:lpstr>Arsitektur I/O Terisolasi</vt:lpstr>
      <vt:lpstr>Arsitektur I/O Terisolasi</vt:lpstr>
      <vt:lpstr>Arsitektur I/O Terisolasi</vt:lpstr>
      <vt:lpstr>Arsitektur I/O Terisolasi</vt:lpstr>
      <vt:lpstr>Arsitektur I/O Terisolasi</vt:lpstr>
      <vt:lpstr>Arsitektur I/O Terisolasi</vt:lpstr>
      <vt:lpstr>Arsitektur I/O Terpetakan dalam Memori</vt:lpstr>
      <vt:lpstr>Arsitektur I/O Terpetakan dalam Memori</vt:lpstr>
      <vt:lpstr>Arsitektur Harvard</vt:lpstr>
      <vt:lpstr>MIKROPROSESOR ZILOG Z-80</vt:lpstr>
      <vt:lpstr>MIKROPROSESOR ZILOG Z-80</vt:lpstr>
      <vt:lpstr>MIKROPROSESOR ZILOG Z-80</vt:lpstr>
      <vt:lpstr>MIKROPROSESOR ZILOG Z-80</vt:lpstr>
      <vt:lpstr>MIKROPROSESOR ZILOG Z-80</vt:lpstr>
      <vt:lpstr>MIKROPROSESOR ZILOG Z-80</vt:lpstr>
      <vt:lpstr>MIKROPROSESOR ZILOG Z-80</vt:lpstr>
      <vt:lpstr>Internal hardware design z-80 cpu</vt:lpstr>
      <vt:lpstr>Aritmetika logic Unit (AlU)</vt:lpstr>
      <vt:lpstr>Aritmetika logic Unit (AlU)</vt:lpstr>
      <vt:lpstr>Aritmetika logic Unit (AlU)</vt:lpstr>
      <vt:lpstr>Aritmetika logic Unit (AlU)</vt:lpstr>
      <vt:lpstr>Register Internal Z-80 CPU</vt:lpstr>
      <vt:lpstr>Register Intemal Z-80 CPU</vt:lpstr>
      <vt:lpstr>Register Intemal Z-80 CPU</vt:lpstr>
      <vt:lpstr>Register Utama</vt:lpstr>
      <vt:lpstr>REGISTER UTAMA</vt:lpstr>
      <vt:lpstr>Register utama 16 Bit</vt:lpstr>
      <vt:lpstr>Register utama 16 Bit</vt:lpstr>
      <vt:lpstr>Register 16 Bit khusus</vt:lpstr>
      <vt:lpstr>PROGRAM COUNTER (PC)</vt:lpstr>
      <vt:lpstr>PROGRAM COUNTER (PC)</vt:lpstr>
      <vt:lpstr>STACK POINTER (SP)</vt:lpstr>
      <vt:lpstr>STACK POINTER (SP)</vt:lpstr>
      <vt:lpstr>STACK POINTER (SP)</vt:lpstr>
      <vt:lpstr>REGISTER INDEKS (IX dAn IY)</vt:lpstr>
      <vt:lpstr>REGISTER INDEKS (IX dAn IY)</vt:lpstr>
      <vt:lpstr>REGISTER R (Refresh/ Penyegar)</vt:lpstr>
      <vt:lpstr>REGISTER INTERUPSI ( I )</vt:lpstr>
      <vt:lpstr>REGISTER FLAG ( F )</vt:lpstr>
      <vt:lpstr>REGISTER FLAG ( F )</vt:lpstr>
      <vt:lpstr>REGISTER FLAG ( F )</vt:lpstr>
      <vt:lpstr>Carry dan Half Carry</vt:lpstr>
      <vt:lpstr>Carry dan Half Carry</vt:lpstr>
      <vt:lpstr>Carry dan Half Carry</vt:lpstr>
      <vt:lpstr>Parity dan Overflow</vt:lpstr>
      <vt:lpstr>Zerro</vt:lpstr>
      <vt:lpstr>SIGN</vt:lpstr>
      <vt:lpstr>MODE PENGALAMATAN (ADDRESSING MODE)</vt:lpstr>
      <vt:lpstr>Immediate Addressing Mode</vt:lpstr>
      <vt:lpstr>Immediate Addressing Mode</vt:lpstr>
      <vt:lpstr>Register Addressing Mode</vt:lpstr>
      <vt:lpstr>Register Addressing Mode</vt:lpstr>
      <vt:lpstr>Direct Addressing Mode</vt:lpstr>
      <vt:lpstr>Direct Addressing Mode</vt:lpstr>
      <vt:lpstr>Indirect Addresing Mode</vt:lpstr>
      <vt:lpstr>Indirect Addresing Mode</vt:lpstr>
      <vt:lpstr>Indexed Addresing Mode</vt:lpstr>
      <vt:lpstr>Indexed Addresing Mode</vt:lpstr>
      <vt:lpstr>Extended Addresing Mode</vt:lpstr>
      <vt:lpstr>RelatiVE Addresing Mode</vt:lpstr>
      <vt:lpstr>KEMASAN mikroprosesor</vt:lpstr>
      <vt:lpstr>PowerPoint Presentation</vt:lpstr>
    </vt:vector>
  </TitlesOfParts>
  <Company>Universitas Negeri Yogayakarta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 Unit Mikroprosesor</dc:title>
  <dc:creator>Ilmawan Mustaqim,S.Pd.T,M.T.</dc:creator>
  <cp:lastModifiedBy>Ilmawan Mustaqim</cp:lastModifiedBy>
  <cp:revision>41</cp:revision>
  <dcterms:created xsi:type="dcterms:W3CDTF">2011-03-09T15:31:53Z</dcterms:created>
  <dcterms:modified xsi:type="dcterms:W3CDTF">2011-07-17T15:21:35Z</dcterms:modified>
</cp:coreProperties>
</file>