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7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4" r:id="rId42"/>
    <p:sldId id="296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81" autoAdjust="0"/>
  </p:normalViewPr>
  <p:slideViewPr>
    <p:cSldViewPr>
      <p:cViewPr>
        <p:scale>
          <a:sx n="88" d="100"/>
          <a:sy n="88" d="100"/>
        </p:scale>
        <p:origin x="-12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4CF36-8843-4859-9C5B-00EEA3CB0F84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E7409-B50A-4537-BE9F-C9ABC32DBAD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186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 mikroprosesor agar dapat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berfungsi memerlukan sebuah sistim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disebut </a:t>
            </a:r>
            <a:r>
              <a:rPr lang="id-I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sistim mikroprosesor.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 Kendali 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(Control bus) terdiri dari 4 -10 saluran parale!. CPU mengirim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keluar atau menerima sinyal kendali melalui saluran bus kendoli What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gambar 4). Bentuk-bentuk bus kendali adalah </a:t>
            </a: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Pembacaan memori,</a:t>
            </a:r>
          </a:p>
          <a:p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Penulisan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Pembacaan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 110,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Penulisan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 110,Reset,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 Request, 110Request, don sebagainya tergantung enis CPU-nya.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 Kendali adalah seperangkot bit pengendali yang berfungsi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mengatur: (1) Penyerempokan memori, (2) Penverernpckcn </a:t>
            </a: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1/0, (3)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Penjodualan MPU, Interupsi, DMA, (4) Pembentuk clock, dan reset.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 adolah sebuah sistim yang dapat digombarkan secara sederhana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 gambar .5. Mecermati gambar 5 maka sebuah komputer adalah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 sistim mikroprosesor.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 utama sebuah komputer: (1)CPU; (2) Memori; dan (3)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/0. Ketiga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 tersebut dihubungkan satu soma lain menggunokan saluran yang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Ketiga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(1)Address Bus; (2) Data Bus; (3) Control Bus.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 ini merupakan bagian yang mcmungkinkan komputcr untuk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mengambil data dari luar otou mengirim data ke luar. Peripheral semacam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keyboard, ter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minal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video/monitor, printer 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modem dihubungkan kebagian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I/O. Secara nyat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piranti yang digunakan untuk interface bus komputer ke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peralatan luar disebut </a:t>
            </a:r>
            <a:r>
              <a:rPr lang="id-I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Port. Port input menyediakan saluran untuk keyboard,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 to Digital Converter (ADC) mouse, joystick,don scanner. Sedangkan Port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menyediakan saluran untuk printer, plotter, monitor, don sejenisnya.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beker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mengendalikan operasi komputer. CPU mengambil kode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biner instruksi dori memori, kemudian mendekode instruksi tersebut dalam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urutan aksi yang sangat sederhana. Sebuah CPU terdiri dari </a:t>
            </a:r>
            <a:r>
              <a:rPr lang="id-I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Aritmetic logic</a:t>
            </a:r>
          </a:p>
          <a:p>
            <a:r>
              <a:rPr lang="id-I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(AlU). yang dapat membangun fungsi penjumlahan (Add), Pengurangan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(Subtract), OR, AND, Invert,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XOR.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juga memiliki register-register. Salah satu register dari CPU berfungsi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pencacah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alomat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(Program Counter=PCI yang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memegong ala mat sebuah instruksi atau data berikutnya yang akan diambil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 memori, register umum, otau ala mat I/O.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juga memiliki bagian penting yang disebut dengan Control Unit yang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bekerja membangkitkan sinyal kendali.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beker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mengendalikan operasi komputer. CPU mengambil kode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biner instruksi dori memori, kemudian mendekode instruksi tersebut dalam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urutan aksi yang sangat sederhana. Sebuah CPU terdiri dari </a:t>
            </a:r>
            <a:r>
              <a:rPr lang="id-I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Aritmetic logic</a:t>
            </a:r>
          </a:p>
          <a:p>
            <a:r>
              <a:rPr lang="id-I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(AlU). yang dapat membangun fungsi penjumlahan (Add), Pengurangan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(Subtract), OR, AND, Invert,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XOR.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juga memiliki register-register. Salah satu register dari CPU berfungsi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pencacah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alomat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(Program Counter=PCI yang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memegong ala mat sebuah instruksi atau data berikutnya yang akan diambil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 memori, register umum, otau ala mat I/O.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juga memiliki bagian penting yang disebut dengan Control Unit yang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bekerja membangkitkan sinyal kendali.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 mendapatkan gambaran yang jelas, bagaimana bagian-bagian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 sebuah komputer bekerja perhatikan contoh ilustrasi berikut sampai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 dapat mengesekusi sebuah program sederhana.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Diasumsikan CPU (8088 atau 8086) mengambil instruksi dan data dari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 satu byte, kode biner yang tersimpan di memori adalah lokasinya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 dari alamat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00100h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Aksi pertama dari komputer mengerjakan langkah pengambilan byte instruksi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pertama di memori. Langkah ini dinyatakan dengan baris 1A.</a:t>
            </a:r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Urutan Program (Sequence)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1A. CPU membangkitkan alamat instruksi pertama ke memori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1B. CPU membangkitkan sinyal kendali pembacaan memori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1C Byte instruksi diambil dari memori dan dialihkan ke CPU melalui data bus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2A. Alamat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lokasi memori berikutnya disiapkan untuk mengambil byte instruksi ke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2B. CPU membangkitkan sinyal kendali pembacaan memori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2C Byte alamat port dikirim dari memori ke CPU melalui data bus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2D. CPU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mengirim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keluar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alamat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address bus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2E 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mengirim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sinyal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kendali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pembacaan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endParaRPr lang="id-ID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2F. 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darl por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dikirirn ke CPU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bus.</a:t>
            </a:r>
            <a:endParaRPr lang="id-ID" dirty="0" smtClean="0"/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3A. CPU mengirim ala mat instruksi berikutnya ke memori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3B. CPU membangkitkan sinyal kendali pembacaan memori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3C Byte instruksi diambil dari memori 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dialihkan ke CPU melalui data bus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Alamat lok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 berikutnya dis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iapkan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untuk mengambil byte instruksi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berikutnya.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4B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CPU mem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bangkitkan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sln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yal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 kendali pembacaan memori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4C Angka 07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dikirlm 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 memor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 CPU melalul data bus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CPU mengirimkan alamat instruksi berikutnya ke memori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58. CPU membangkitkan sinyal kend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 pembacaan memori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Byte instruksi diambil dari memori dan dialihkan ke CPU melalui data bus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6A. Alamat lokasi memori berikutnya disiapkan untuk mengambil byte instruksiberikutnya.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6B. CPU membangkitkan sinyal kendali pembacaan memori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yte alamat port dikirim dari memori ke CPU melalui data bus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6D. CPU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mengirim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alamat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address bus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6E. CPU mengirim data ke port melalui data bus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6F. CPU mengirim sinyal write ke Port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/>
              <a:t>Mengingat makin banyaknya macam dan </a:t>
            </a:r>
            <a:r>
              <a:rPr lang="en-US" sz="1200" dirty="0" smtClean="0"/>
              <a:t>j</a:t>
            </a:r>
            <a:r>
              <a:rPr lang="id-ID" sz="1200" dirty="0" smtClean="0"/>
              <a:t>enis mikroprosesor yang ada</a:t>
            </a:r>
            <a:r>
              <a:rPr lang="en-US" sz="1200" dirty="0" smtClean="0"/>
              <a:t> </a:t>
            </a:r>
            <a:r>
              <a:rPr lang="fi-FI" sz="1200" dirty="0" smtClean="0"/>
              <a:t>sampai saat ini, maka sebagai pemakai kita perlu menentukan macam </a:t>
            </a:r>
            <a:r>
              <a:rPr lang="id-ID" sz="1200" dirty="0" smtClean="0"/>
              <a:t>komponen yang paling sesuai dengan keperluan kita. </a:t>
            </a:r>
            <a:endParaRPr lang="en-US" sz="1200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 utama sebuah sistim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 tersusun dari lima unit p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Unit mikroprosesor atau </a:t>
            </a: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Microprocessor Unit ( </a:t>
            </a:r>
            <a:r>
              <a:rPr lang="id-ID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MPU) atau CPU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Unit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Only Memory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(ROM)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Unit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Write Memory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(RWM)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Unit masukan keluaran terprogram atau </a:t>
            </a: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Programmable Input Output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id-I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(PlO)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Unit </a:t>
            </a: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detak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Clock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MPU adalah sebuah CP</a:t>
            </a:r>
            <a:r>
              <a:rPr lang="en-US" dirty="0" smtClean="0"/>
              <a:t>U</a:t>
            </a:r>
            <a:r>
              <a:rPr lang="id-ID" dirty="0" smtClean="0"/>
              <a:t> yang tersusun dari tiga bagian pokok yaitu :</a:t>
            </a:r>
          </a:p>
          <a:p>
            <a:r>
              <a:rPr lang="id-ID" i="1" dirty="0" smtClean="0"/>
              <a:t>• Control Unit (CU)</a:t>
            </a:r>
          </a:p>
          <a:p>
            <a:r>
              <a:rPr lang="id-ID" i="1" dirty="0" smtClean="0"/>
              <a:t>• Arithmetic Logic Unit (ALU)</a:t>
            </a:r>
          </a:p>
          <a:p>
            <a:r>
              <a:rPr lang="id-ID" i="1" dirty="0" smtClean="0"/>
              <a:t>• Register Unit (RU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 menyimpan program dan data yang digunakan pada sistim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 harus dilengkapi dengan Memori. Jadi memori mutlak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diperlukan dalam sistim mikroprosesor. Tanpa ada .. memori sistim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 tidak dapat bekerja terutama memori program dalam ROM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Alih data diantara MPU/CPU dengan komponen luar berlangsung pad 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 Data (gambar 4). Data bus terdiri dari 8, 16, 32, 64 atau lebih saluran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parolel. Ditunjukkan dengan tanda panah duo arah yang bermakna bahwa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saluran tersebut adalah bidirectional atau duo aroh. Ini artinya bahwa CPU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 membaca data melalui saluran tersebut dari lokasi memori maupun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menulis data menggunakan saluran tersebut ke lokasi mernori don juga ke</a:t>
            </a:r>
          </a:p>
          <a:p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Port. Banyak pironti akan terhubung pada data bus namun hanya ado satu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piranti yang oktif dalam satu waktu akses. Setiap piranti yang terhubung ke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bus harus menggunakan tri state buffer sehingga dapat berkeadaan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floating/berimpedansi tinggi jika tidak sedang digunakan.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 standar memiliki saluran bus data 8 bit duo arah artinya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alih data atau informasi berlangsung pad a 8 saluran paralel dari MPU ke unit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 diluar MPU atau dari unit lain di luar ke MPU.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Alih data diantara MPU/CPU dengan komponen luar berlangsung pad 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 Data (gambar 4). Data bus terdiri dari 8, 16, 32, 64 atau lebih saluran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parolel. Ditunjukkan dengan tanda panah duo arah yang bermakna bahwa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saluran tersebut adalah bidirectional atau duo aroh. Ini artinya bahwa CPU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 membaca data melalui saluran tersebut dari lokasi memori maupun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menulis data menggunakan saluran tersebut ke lokasi mernori don juga ke</a:t>
            </a:r>
          </a:p>
          <a:p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Port. Banyak pironti akan terhubung pada data bus namun hanya ado satu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piranti yang oktif dalam satu waktu akses. Setiap piranti yang terhubung ke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bus harus menggunakan tri state buffer sehingga dapat berkeadaan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floating/berimpedansi tinggi jika tidak sedang digunakan.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 standar memiliki saluran bus data 8 bit du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arah artinya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alih data atau informasi berlangsung pada 8 saluran paralel dari MPU ke unit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 diluar MPU atau dari unit lain di luar ke MPU.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 menetapkan kemana data itu dikirim atau dari mono data itu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diambil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 ala mat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(Address Bus)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Iihat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gombor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4). Bus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alamat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bertugas menetapkan don memilih satu lokasi memori otau satu lokasi I/O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hendak diakses.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 alamat terdiri dari 16, 20, 24, atau lebih saluran sinycl parole!. Pada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saluran CPU mengirim ala mat lokasi memori yang akan ditulisi atau lokasi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 yang akan dibaca. Jumlah lokasi memori yong dopat dialamati oleh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 CPU ditentukan oleh jumlah bit address bus. Jlko jumlah bit address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 adalah N maka jumlah lokasi memori yang dapat dialamat = 2N.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Z-80 CPU denqcn iurnloh address bus 16 mampu mengalamati memori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216=64 Kb. CPU dengan 20 bit saluran alamat dapat mengalamati memori 220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1.048.576 byte.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 menetapkan kemana data itu dikirim atau dari mono data itu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diambil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 ala mat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(Address Bus)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Iihat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gombor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4). Bus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alamat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bertugas menetapkan don memilih satu lokasi memori otau satu lokasi I/O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hendak diakses.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 alamat terdiri dari 16, 20, 24, atau lebih saluran sinycl parole!. Pada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saluran CPU mengirim ala mat lokasi memori yang akan ditulisi atau lokasi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 yang akan dibaca. Jumlah lokasi memori yong dopat dialamati oleh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 CPU ditentukan oleh jumlah bit address bus. Jlko jumlah bit address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 adalah N maka jumlah lokasi memori yang dapat dialamat = 2N.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Z-80 CPU denqcn iurnloh address bus 16 mampu mengalamati memori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216=64 Kb. CPU dengan 20 bit saluran alamat dapat mengalamati memori 220</a:t>
            </a:r>
          </a:p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1.048.576 byte.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E7409-B50A-4537-BE9F-C9ABC32DBADE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16A2B5-8F4B-4611-9183-850E8FB8A500}" type="datetimeFigureOut">
              <a:rPr lang="id-ID" smtClean="0"/>
              <a:pPr/>
              <a:t>17/07/2011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B47F66-DA23-414F-8B45-2C76BC708F70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371600"/>
            <a:ext cx="42702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Sist</a:t>
            </a:r>
            <a:r>
              <a:rPr lang="en-US" b="1" dirty="0" smtClean="0"/>
              <a:t>e</a:t>
            </a:r>
            <a:r>
              <a:rPr lang="id-ID" b="1" dirty="0" smtClean="0"/>
              <a:t>m Mikroprosesor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Ilmawan</a:t>
            </a:r>
            <a:r>
              <a:rPr lang="en-US" sz="2400" dirty="0" smtClean="0"/>
              <a:t> </a:t>
            </a:r>
            <a:r>
              <a:rPr lang="en-US" sz="2400" dirty="0" err="1" smtClean="0"/>
              <a:t>Mustaqim</a:t>
            </a:r>
            <a:r>
              <a:rPr lang="en-US" sz="2400" dirty="0" smtClean="0"/>
              <a:t>, </a:t>
            </a:r>
            <a:r>
              <a:rPr lang="en-US" sz="2400" dirty="0" err="1" smtClean="0"/>
              <a:t>S.Pd.T</a:t>
            </a:r>
            <a:r>
              <a:rPr lang="en-US" sz="2400" dirty="0" smtClean="0"/>
              <a:t>, M.T</a:t>
            </a:r>
            <a:endParaRPr lang="id-ID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5105400"/>
            <a:ext cx="7854696" cy="990600"/>
          </a:xfrm>
          <a:prstGeom prst="rect">
            <a:avLst/>
          </a:prstGeom>
        </p:spPr>
        <p:txBody>
          <a:bodyPr vert="horz" lIns="0" rIns="18288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1" i="0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Jurusan</a:t>
            </a:r>
            <a:r>
              <a:rPr kumimoji="0" lang="en-US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Elektro</a:t>
            </a:r>
            <a:endParaRPr kumimoji="0" lang="en-US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Universitas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Negeri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Yogyakarta</a:t>
            </a:r>
            <a:endParaRPr kumimoji="0" lang="id-ID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micro-profess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2600"/>
            <a:ext cx="4142406" cy="5105400"/>
          </a:xfrm>
          <a:prstGeom prst="rect">
            <a:avLst/>
          </a:prstGeom>
        </p:spPr>
      </p:pic>
      <p:pic>
        <p:nvPicPr>
          <p:cNvPr id="6" name="Picture 5" descr="bismilah da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-1"/>
            <a:ext cx="2133600" cy="580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Perpindahan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MPU/CPU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Bus </a:t>
            </a:r>
            <a:r>
              <a:rPr lang="en-US" sz="2400" dirty="0" err="1" smtClean="0"/>
              <a:t>Data</a:t>
            </a:r>
            <a:r>
              <a:rPr lang="en-US" sz="2400" dirty="0" err="1" smtClean="0">
                <a:sym typeface="Symbol"/>
              </a:rPr>
              <a:t></a:t>
            </a:r>
            <a:r>
              <a:rPr lang="en-US" sz="2400" dirty="0" err="1" smtClean="0"/>
              <a:t>bidirectional</a:t>
            </a:r>
            <a:endParaRPr lang="en-US" sz="2400" dirty="0" smtClean="0"/>
          </a:p>
          <a:p>
            <a:r>
              <a:rPr lang="id-ID" sz="2400" dirty="0" smtClean="0"/>
              <a:t>Data bus terdiri dari 8, 16, 32, 64 atau lebih saluran</a:t>
            </a:r>
            <a:r>
              <a:rPr lang="en-US" sz="2400" dirty="0" smtClean="0"/>
              <a:t> </a:t>
            </a:r>
            <a:r>
              <a:rPr lang="id-ID" sz="2400" dirty="0" smtClean="0"/>
              <a:t>par</a:t>
            </a:r>
            <a:r>
              <a:rPr lang="en-US" sz="2400" dirty="0" smtClean="0"/>
              <a:t>a</a:t>
            </a:r>
            <a:r>
              <a:rPr lang="id-ID" sz="2400" dirty="0" smtClean="0"/>
              <a:t>lel.</a:t>
            </a:r>
            <a:endParaRPr lang="en-US" sz="2400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29698" name="Picture 2" descr="C:\Documents and Settings\Abu Qoyyim\Application Data\PixelMetrics\CaptureWiz\Tem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429000"/>
            <a:ext cx="5459069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5791200"/>
            <a:ext cx="352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Diagram Format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Bus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2800" smtClean="0"/>
              <a:t>CPU </a:t>
            </a:r>
            <a:r>
              <a:rPr lang="id-ID" sz="2800" dirty="0" smtClean="0"/>
              <a:t>membaca/</a:t>
            </a:r>
            <a:r>
              <a:rPr lang="id-ID" dirty="0" smtClean="0"/>
              <a:t>menulis data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id-ID" dirty="0" smtClean="0"/>
              <a:t> lokasi me</a:t>
            </a:r>
            <a:r>
              <a:rPr lang="en-US" dirty="0" smtClean="0"/>
              <a:t>m</a:t>
            </a:r>
            <a:r>
              <a:rPr lang="id-ID" dirty="0" smtClean="0"/>
              <a:t>ori,</a:t>
            </a:r>
            <a:r>
              <a:rPr lang="sv-SE" dirty="0" smtClean="0"/>
              <a:t>Port</a:t>
            </a:r>
            <a:r>
              <a:rPr lang="id-ID" dirty="0" smtClean="0"/>
              <a:t>.</a:t>
            </a:r>
            <a:r>
              <a:rPr lang="sv-SE" dirty="0" smtClean="0"/>
              <a:t> </a:t>
            </a:r>
            <a:r>
              <a:rPr lang="id-ID" dirty="0" smtClean="0"/>
              <a:t>(</a:t>
            </a:r>
            <a:r>
              <a:rPr lang="sv-SE" dirty="0" smtClean="0"/>
              <a:t>melalui saluran Bus Data</a:t>
            </a:r>
            <a:r>
              <a:rPr lang="id-ID" dirty="0" smtClean="0"/>
              <a:t>)</a:t>
            </a:r>
            <a:endParaRPr lang="sv-SE" dirty="0" smtClean="0"/>
          </a:p>
          <a:p>
            <a:r>
              <a:rPr lang="id-ID" dirty="0" smtClean="0"/>
              <a:t>Banyak pir</a:t>
            </a:r>
            <a:r>
              <a:rPr lang="en-US" dirty="0" smtClean="0"/>
              <a:t>a</a:t>
            </a:r>
            <a:r>
              <a:rPr lang="id-ID" dirty="0" smtClean="0"/>
              <a:t>nti akan terhubung pada data bus namun hanya ad</a:t>
            </a:r>
            <a:r>
              <a:rPr lang="en-US" dirty="0" smtClean="0"/>
              <a:t>a</a:t>
            </a:r>
            <a:r>
              <a:rPr lang="id-ID" dirty="0" smtClean="0"/>
              <a:t> satu</a:t>
            </a:r>
            <a:r>
              <a:rPr lang="en-US" dirty="0" smtClean="0"/>
              <a:t> </a:t>
            </a:r>
            <a:r>
              <a:rPr lang="id-ID" dirty="0" smtClean="0"/>
              <a:t>piranti yang </a:t>
            </a:r>
            <a:r>
              <a:rPr lang="en-US" dirty="0" smtClean="0"/>
              <a:t>a</a:t>
            </a:r>
            <a:r>
              <a:rPr lang="id-ID" dirty="0" smtClean="0"/>
              <a:t>ktif dalam satu waktu akses.</a:t>
            </a:r>
            <a:endParaRPr lang="en-US" dirty="0" smtClean="0"/>
          </a:p>
          <a:p>
            <a:r>
              <a:rPr lang="id-ID" dirty="0" smtClean="0"/>
              <a:t>Setiap piranti yang terhubung ke</a:t>
            </a:r>
            <a:r>
              <a:rPr lang="en-US" dirty="0" smtClean="0"/>
              <a:t> </a:t>
            </a:r>
            <a:r>
              <a:rPr lang="id-ID" dirty="0" smtClean="0"/>
              <a:t>data bus harus menggunakan tri state buffer sehingga dapat berkeadaan</a:t>
            </a:r>
            <a:r>
              <a:rPr lang="en-US" dirty="0" smtClean="0"/>
              <a:t> </a:t>
            </a:r>
            <a:r>
              <a:rPr lang="id-ID" dirty="0" smtClean="0"/>
              <a:t>floating/berimpedansi tinggi jika tidak sedang digunakan.</a:t>
            </a:r>
            <a:endParaRPr lang="en-US" dirty="0" smtClean="0"/>
          </a:p>
          <a:p>
            <a:r>
              <a:rPr lang="id-ID" sz="2800" dirty="0" smtClean="0"/>
              <a:t>Mikroprosesor standar memiliki saluran bus data 8 bit du</a:t>
            </a:r>
            <a:r>
              <a:rPr lang="en-US" sz="2800" dirty="0" smtClean="0"/>
              <a:t>a</a:t>
            </a:r>
            <a:r>
              <a:rPr lang="id-ID" sz="2800" dirty="0" smtClean="0"/>
              <a:t> arah artinya</a:t>
            </a:r>
            <a:r>
              <a:rPr lang="en-US" sz="2800" dirty="0" smtClean="0"/>
              <a:t> </a:t>
            </a:r>
            <a:r>
              <a:rPr lang="id-ID" sz="2800" dirty="0" smtClean="0"/>
              <a:t>alih data atau informasi berlangsung pada 8 saluran paralel dari MPU ke unit</a:t>
            </a:r>
            <a:r>
              <a:rPr lang="en-US" sz="2800" dirty="0" smtClean="0"/>
              <a:t> </a:t>
            </a:r>
            <a:r>
              <a:rPr lang="id-ID" sz="2800" dirty="0" smtClean="0"/>
              <a:t>lain diluar MPU atau dari unit lain di luar ke MPU.</a:t>
            </a:r>
            <a:endParaRPr lang="id-ID" dirty="0" smtClean="0"/>
          </a:p>
          <a:p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Bus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Untuk menetapkan kemana data itu dikirim atau dari m</a:t>
            </a:r>
            <a:r>
              <a:rPr lang="en-US" sz="2800" dirty="0" smtClean="0"/>
              <a:t>a</a:t>
            </a:r>
            <a:r>
              <a:rPr lang="id-ID" sz="2800" dirty="0" smtClean="0"/>
              <a:t>n</a:t>
            </a:r>
            <a:r>
              <a:rPr lang="en-US" sz="2800" dirty="0" smtClean="0"/>
              <a:t>a</a:t>
            </a:r>
            <a:r>
              <a:rPr lang="id-ID" sz="2800" dirty="0" smtClean="0"/>
              <a:t> data itu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bus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</a:t>
            </a:r>
            <a:r>
              <a:rPr lang="en-US" sz="2800" i="1" dirty="0" smtClean="0"/>
              <a:t>(Address Bus)</a:t>
            </a:r>
          </a:p>
          <a:p>
            <a:r>
              <a:rPr lang="en-US" sz="2800" i="1" dirty="0" smtClean="0"/>
              <a:t>Bus </a:t>
            </a:r>
            <a:r>
              <a:rPr lang="en-US" sz="2800" i="1" dirty="0" err="1" smtClean="0"/>
              <a:t>alamat</a:t>
            </a:r>
            <a:r>
              <a:rPr lang="en-US" sz="2800" i="1" dirty="0" smtClean="0"/>
              <a:t> </a:t>
            </a:r>
            <a:r>
              <a:rPr lang="fi-FI" sz="2800" dirty="0" smtClean="0"/>
              <a:t>bertugas menetapkan dan memilih satu lokasi memori atau satu lokasi I/O </a:t>
            </a:r>
            <a:r>
              <a:rPr lang="id-ID" sz="2800" dirty="0" smtClean="0"/>
              <a:t>yang hendak diakses.</a:t>
            </a:r>
            <a:endParaRPr lang="en-US" sz="2800" dirty="0" smtClean="0"/>
          </a:p>
          <a:p>
            <a:r>
              <a:rPr lang="it-IT" sz="2800" dirty="0" smtClean="0"/>
              <a:t>Bus alamat terdiri dari 16, 20, 24, atau lebih saluran sinyal paralel. </a:t>
            </a:r>
          </a:p>
          <a:p>
            <a:pPr>
              <a:buNone/>
            </a:pPr>
            <a:endParaRPr lang="id-ID" sz="28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Bus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Pada </a:t>
            </a:r>
            <a:r>
              <a:rPr lang="fi-FI" sz="2800" dirty="0" smtClean="0"/>
              <a:t>saluran CPU mengirim alamat lokasi memori yang akan ditulisi atau lokasi </a:t>
            </a:r>
            <a:r>
              <a:rPr lang="id-ID" sz="2800" dirty="0" smtClean="0"/>
              <a:t>memori yang akan dibaca. </a:t>
            </a:r>
            <a:endParaRPr lang="en-US" sz="2800" dirty="0" smtClean="0"/>
          </a:p>
          <a:p>
            <a:r>
              <a:rPr lang="id-ID" sz="2800" dirty="0" smtClean="0"/>
              <a:t>Jumlah lokasi memori y</a:t>
            </a:r>
            <a:r>
              <a:rPr lang="en-US" sz="2800" dirty="0" smtClean="0"/>
              <a:t>a</a:t>
            </a:r>
            <a:r>
              <a:rPr lang="id-ID" sz="2800" dirty="0" smtClean="0"/>
              <a:t>ng d</a:t>
            </a:r>
            <a:r>
              <a:rPr lang="en-US" sz="2800" dirty="0" smtClean="0"/>
              <a:t>a</a:t>
            </a:r>
            <a:r>
              <a:rPr lang="id-ID" sz="2800" dirty="0" smtClean="0"/>
              <a:t>pat dialamati oleh</a:t>
            </a:r>
            <a:r>
              <a:rPr lang="en-US" sz="2800" dirty="0" smtClean="0"/>
              <a:t> </a:t>
            </a:r>
            <a:r>
              <a:rPr lang="id-ID" sz="2800" dirty="0" smtClean="0"/>
              <a:t>sebuah CPU ditentukan oleh jumlah bit address bus. </a:t>
            </a:r>
            <a:endParaRPr lang="en-US" sz="2800" dirty="0" smtClean="0"/>
          </a:p>
          <a:p>
            <a:r>
              <a:rPr lang="id-ID" sz="2800" dirty="0" smtClean="0"/>
              <a:t>J</a:t>
            </a:r>
            <a:r>
              <a:rPr lang="en-US" sz="2800" dirty="0" err="1" smtClean="0"/>
              <a:t>i</a:t>
            </a:r>
            <a:r>
              <a:rPr lang="id-ID" sz="2800" dirty="0" smtClean="0"/>
              <a:t>k</a:t>
            </a:r>
            <a:r>
              <a:rPr lang="en-US" sz="2800" dirty="0" smtClean="0"/>
              <a:t>a</a:t>
            </a:r>
            <a:r>
              <a:rPr lang="id-ID" sz="2800" dirty="0" smtClean="0"/>
              <a:t> jumlah bit address</a:t>
            </a:r>
            <a:r>
              <a:rPr lang="en-US" sz="2800" dirty="0" smtClean="0"/>
              <a:t> </a:t>
            </a:r>
            <a:r>
              <a:rPr lang="id-ID" sz="2800" dirty="0" smtClean="0"/>
              <a:t>bus adalah N maka jumlah lokasi memori yang dapat dialamat</a:t>
            </a:r>
            <a:r>
              <a:rPr lang="en-US" sz="2800" dirty="0" err="1" smtClean="0"/>
              <a:t>i</a:t>
            </a:r>
            <a:r>
              <a:rPr lang="en-US" sz="2800" dirty="0" smtClean="0"/>
              <a:t> =2</a:t>
            </a:r>
            <a:r>
              <a:rPr lang="en-US" sz="2800" baseline="30000" dirty="0" smtClean="0"/>
              <a:t>N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800" dirty="0" smtClean="0"/>
              <a:t>Bus Kendali </a:t>
            </a:r>
            <a:r>
              <a:rPr lang="it-IT" sz="2800" i="1" dirty="0" smtClean="0"/>
              <a:t>(Control bus) terdiri dari 4 -10 saluran paralel. </a:t>
            </a:r>
          </a:p>
          <a:p>
            <a:r>
              <a:rPr lang="it-IT" sz="2800" i="1" dirty="0" smtClean="0"/>
              <a:t>CPU mengirim </a:t>
            </a:r>
            <a:r>
              <a:rPr lang="id-ID" sz="2800" dirty="0" smtClean="0"/>
              <a:t>keluar atau menerima sinyal kendali melalui saluran bus kend</a:t>
            </a:r>
            <a:r>
              <a:rPr lang="en-US" sz="2800" dirty="0" smtClean="0"/>
              <a:t>a</a:t>
            </a:r>
            <a:r>
              <a:rPr lang="id-ID" sz="2800" dirty="0" smtClean="0"/>
              <a:t>li</a:t>
            </a:r>
            <a:r>
              <a:rPr lang="en-US" sz="2800" dirty="0" smtClean="0"/>
              <a:t>.</a:t>
            </a:r>
          </a:p>
          <a:p>
            <a:r>
              <a:rPr lang="id-ID" sz="2800" dirty="0" smtClean="0"/>
              <a:t>Bentuk-bentuk bus kendali adalah</a:t>
            </a:r>
            <a:r>
              <a:rPr lang="en-US" sz="2800" dirty="0" smtClean="0"/>
              <a:t>:</a:t>
            </a:r>
            <a:r>
              <a:rPr lang="id-ID" sz="2800" dirty="0" smtClean="0"/>
              <a:t> </a:t>
            </a:r>
            <a:r>
              <a:rPr lang="id-ID" sz="2800" i="1" dirty="0" smtClean="0"/>
              <a:t>Pembacaan memori,</a:t>
            </a:r>
            <a:r>
              <a:rPr lang="en-US" sz="2800" i="1" dirty="0" smtClean="0"/>
              <a:t> </a:t>
            </a:r>
            <a:r>
              <a:rPr lang="fr-FR" sz="2800" i="1" dirty="0" err="1" smtClean="0"/>
              <a:t>Penulisan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ke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memori</a:t>
            </a:r>
            <a:r>
              <a:rPr lang="fr-FR" sz="2800" i="1" dirty="0" smtClean="0"/>
              <a:t>, </a:t>
            </a:r>
            <a:r>
              <a:rPr lang="fr-FR" sz="2800" i="1" dirty="0" err="1" smtClean="0"/>
              <a:t>Pembacaan</a:t>
            </a:r>
            <a:r>
              <a:rPr lang="fr-FR" sz="2800" i="1" dirty="0" smtClean="0"/>
              <a:t> Port I/O, </a:t>
            </a:r>
            <a:r>
              <a:rPr lang="fr-FR" sz="2800" i="1" dirty="0" err="1" smtClean="0"/>
              <a:t>Penulisan</a:t>
            </a:r>
            <a:r>
              <a:rPr lang="fr-FR" sz="2800" i="1" dirty="0" smtClean="0"/>
              <a:t> Port I/O, Reset, </a:t>
            </a:r>
            <a:r>
              <a:rPr lang="fr-FR" sz="2800" i="1" dirty="0" err="1" smtClean="0"/>
              <a:t>Interrupt</a:t>
            </a:r>
            <a:r>
              <a:rPr lang="fr-FR" sz="2800" i="1" dirty="0" smtClean="0"/>
              <a:t>, </a:t>
            </a:r>
            <a:r>
              <a:rPr lang="id-ID" sz="2800" i="1" dirty="0" smtClean="0"/>
              <a:t>Memori Request, </a:t>
            </a:r>
            <a:r>
              <a:rPr lang="en-US" sz="2800" i="1" dirty="0" smtClean="0"/>
              <a:t>I/O </a:t>
            </a:r>
            <a:r>
              <a:rPr lang="id-ID" sz="2800" i="1" dirty="0" smtClean="0"/>
              <a:t>Request, d</a:t>
            </a:r>
            <a:r>
              <a:rPr lang="en-US" sz="2800" i="1" dirty="0" smtClean="0"/>
              <a:t>a</a:t>
            </a:r>
            <a:r>
              <a:rPr lang="id-ID" sz="2800" i="1" dirty="0" smtClean="0"/>
              <a:t>n sebagainya tergantung </a:t>
            </a:r>
            <a:r>
              <a:rPr lang="en-US" sz="2800" i="1" dirty="0" smtClean="0"/>
              <a:t>j</a:t>
            </a:r>
            <a:r>
              <a:rPr lang="id-ID" sz="2800" i="1" dirty="0" smtClean="0"/>
              <a:t>enis CPU-nya.</a:t>
            </a:r>
          </a:p>
          <a:p>
            <a:r>
              <a:rPr lang="id-ID" sz="2800" dirty="0" smtClean="0"/>
              <a:t>Bus Kendali adalah seperangk</a:t>
            </a:r>
            <a:r>
              <a:rPr lang="en-US" sz="2800" dirty="0" smtClean="0"/>
              <a:t>a</a:t>
            </a:r>
            <a:r>
              <a:rPr lang="id-ID" sz="2800" dirty="0" smtClean="0"/>
              <a:t>t bit pengendali yang berfungsi</a:t>
            </a:r>
            <a:r>
              <a:rPr lang="en-US" sz="2800" dirty="0" smtClean="0"/>
              <a:t> </a:t>
            </a:r>
            <a:r>
              <a:rPr lang="id-ID" sz="2800" dirty="0" smtClean="0"/>
              <a:t>mengatur: </a:t>
            </a:r>
            <a:endParaRPr lang="en-US" sz="2800" dirty="0" smtClean="0"/>
          </a:p>
          <a:p>
            <a:pPr marL="880110" lvl="1" indent="-514350">
              <a:buAutoNum type="arabicPeriod"/>
            </a:pPr>
            <a:r>
              <a:rPr lang="id-ID" dirty="0" smtClean="0"/>
              <a:t>Penyeremp</a:t>
            </a:r>
            <a:r>
              <a:rPr lang="en-US" dirty="0" smtClean="0"/>
              <a:t>a</a:t>
            </a:r>
            <a:r>
              <a:rPr lang="id-ID" dirty="0" smtClean="0"/>
              <a:t>kan memori, </a:t>
            </a:r>
            <a:endParaRPr lang="en-US" dirty="0" smtClean="0"/>
          </a:p>
          <a:p>
            <a:pPr marL="880110" lvl="1" indent="-514350">
              <a:buAutoNum type="arabicPeriod"/>
            </a:pPr>
            <a:r>
              <a:rPr lang="en-US" dirty="0" err="1" smtClean="0"/>
              <a:t>Penyerempakan</a:t>
            </a:r>
            <a:r>
              <a:rPr lang="en-US" dirty="0" smtClean="0"/>
              <a:t> I/O</a:t>
            </a:r>
            <a:r>
              <a:rPr lang="id-ID" i="1" dirty="0" smtClean="0"/>
              <a:t>,</a:t>
            </a:r>
            <a:endParaRPr lang="en-US" i="1" dirty="0" smtClean="0"/>
          </a:p>
          <a:p>
            <a:pPr marL="880110" lvl="1" indent="-514350">
              <a:buAutoNum type="arabicPeriod"/>
            </a:pPr>
            <a:r>
              <a:rPr lang="id-ID" dirty="0" smtClean="0"/>
              <a:t>Penj</a:t>
            </a:r>
            <a:r>
              <a:rPr lang="en-US" dirty="0" smtClean="0"/>
              <a:t>a</a:t>
            </a:r>
            <a:r>
              <a:rPr lang="id-ID" dirty="0" smtClean="0"/>
              <a:t>d</a:t>
            </a:r>
            <a:r>
              <a:rPr lang="en-US" dirty="0" smtClean="0"/>
              <a:t>w</a:t>
            </a:r>
            <a:r>
              <a:rPr lang="id-ID" dirty="0" smtClean="0"/>
              <a:t>alan MPU, Interupsi, DMA, </a:t>
            </a:r>
            <a:endParaRPr lang="en-US" dirty="0" smtClean="0"/>
          </a:p>
          <a:p>
            <a:pPr marL="880110" lvl="1" indent="-514350">
              <a:buAutoNum type="arabicPeriod"/>
            </a:pPr>
            <a:r>
              <a:rPr lang="id-ID" dirty="0" smtClean="0"/>
              <a:t>Pembentuk clock, dan reset.</a:t>
            </a:r>
            <a:endParaRPr lang="id-ID" i="1" dirty="0" smtClean="0"/>
          </a:p>
          <a:p>
            <a:pPr>
              <a:buNone/>
            </a:pP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Komputer Mikro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1746" name="Picture 2" descr="C:\Documents and Settings\Abu Qoyyim\Application Data\PixelMetrics\CaptureWiz\Tem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95600"/>
            <a:ext cx="6983569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5181600"/>
            <a:ext cx="340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Blok Diagram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Bagian memori merupakan gabungan dari memori elektronik RWM d</a:t>
            </a:r>
            <a:r>
              <a:rPr lang="en-US" dirty="0" smtClean="0"/>
              <a:t>a</a:t>
            </a:r>
            <a:r>
              <a:rPr lang="id-ID" dirty="0" smtClean="0"/>
              <a:t>n</a:t>
            </a:r>
            <a:r>
              <a:rPr lang="en-US" dirty="0" smtClean="0"/>
              <a:t> </a:t>
            </a:r>
            <a:r>
              <a:rPr lang="id-ID" dirty="0" smtClean="0"/>
              <a:t>ROM. </a:t>
            </a:r>
            <a:endParaRPr lang="en-US" dirty="0" smtClean="0"/>
          </a:p>
          <a:p>
            <a:r>
              <a:rPr lang="id-ID" dirty="0" smtClean="0"/>
              <a:t>Disamping juga magnetik floppy disk, magnetik hard disk, atau laser</a:t>
            </a:r>
            <a:r>
              <a:rPr lang="en-US" dirty="0" smtClean="0"/>
              <a:t> </a:t>
            </a:r>
            <a:r>
              <a:rPr lang="id-ID" dirty="0" smtClean="0"/>
              <a:t>optical disk/CD</a:t>
            </a:r>
            <a:r>
              <a:rPr lang="en-US" dirty="0" smtClean="0"/>
              <a:t>/DVD/</a:t>
            </a:r>
            <a:r>
              <a:rPr lang="en-US" dirty="0" err="1" smtClean="0"/>
              <a:t>BlueRay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 smtClean="0"/>
              <a:t>Pemakaian memori memiliki du</a:t>
            </a:r>
            <a:r>
              <a:rPr lang="en-US" dirty="0" smtClean="0"/>
              <a:t>a</a:t>
            </a:r>
            <a:r>
              <a:rPr lang="id-ID" dirty="0" smtClean="0"/>
              <a:t> tujuan :</a:t>
            </a:r>
          </a:p>
          <a:p>
            <a:pPr marL="880110" lvl="1" indent="-514350">
              <a:buAutoNum type="arabicPeriod"/>
            </a:pPr>
            <a:r>
              <a:rPr lang="id-ID" dirty="0" smtClean="0"/>
              <a:t>Menyimpan kode biner untuk urutan instruksi yang disebut dengan program</a:t>
            </a:r>
            <a:r>
              <a:rPr lang="en-US" dirty="0" smtClean="0"/>
              <a:t>,</a:t>
            </a:r>
          </a:p>
          <a:p>
            <a:pPr marL="880110" lvl="1" indent="-514350">
              <a:buAutoNum type="arabicPeriod"/>
            </a:pPr>
            <a:r>
              <a:rPr lang="id-ID" dirty="0" smtClean="0"/>
              <a:t>Menyimpan kode biner data selama komputer bekerja.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(I/O)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merupakan bagian yang m</a:t>
            </a:r>
            <a:r>
              <a:rPr lang="en-US" sz="2800" dirty="0" smtClean="0"/>
              <a:t>e</a:t>
            </a:r>
            <a:r>
              <a:rPr lang="id-ID" sz="2800" dirty="0" smtClean="0"/>
              <a:t>mungkinkan komput</a:t>
            </a:r>
            <a:r>
              <a:rPr lang="en-US" sz="2800" dirty="0" smtClean="0"/>
              <a:t>e</a:t>
            </a:r>
            <a:r>
              <a:rPr lang="id-ID" sz="2800" dirty="0" smtClean="0"/>
              <a:t>r untuk</a:t>
            </a:r>
            <a:r>
              <a:rPr lang="en-US" sz="2800" dirty="0" smtClean="0"/>
              <a:t> </a:t>
            </a:r>
            <a:r>
              <a:rPr lang="pt-BR" sz="2800" dirty="0" smtClean="0"/>
              <a:t>mengambil data dari luar atau mengirim data ke luar.</a:t>
            </a:r>
          </a:p>
          <a:p>
            <a:r>
              <a:rPr lang="pt-BR" sz="2800" dirty="0" smtClean="0"/>
              <a:t>peripheral semacam </a:t>
            </a:r>
            <a:r>
              <a:rPr lang="id-ID" sz="2800" dirty="0" smtClean="0"/>
              <a:t>keyboard, ter</a:t>
            </a:r>
            <a:r>
              <a:rPr lang="en-US" sz="2800" dirty="0" err="1" smtClean="0"/>
              <a:t>minal</a:t>
            </a:r>
            <a:r>
              <a:rPr lang="id-ID" sz="2800" dirty="0" smtClean="0"/>
              <a:t>: video/monitor, printer d</a:t>
            </a:r>
            <a:r>
              <a:rPr lang="en-US" sz="2800" dirty="0" smtClean="0"/>
              <a:t>a</a:t>
            </a:r>
            <a:r>
              <a:rPr lang="id-ID" sz="2800" dirty="0" smtClean="0"/>
              <a:t>n modem dihubungkan ke</a:t>
            </a:r>
            <a:r>
              <a:rPr lang="en-US" sz="2800" dirty="0" smtClean="0"/>
              <a:t> </a:t>
            </a:r>
            <a:r>
              <a:rPr lang="id-ID" sz="2800" dirty="0" smtClean="0"/>
              <a:t>bagian</a:t>
            </a:r>
            <a:r>
              <a:rPr lang="en-US" sz="2800" dirty="0" smtClean="0"/>
              <a:t> </a:t>
            </a:r>
            <a:r>
              <a:rPr lang="id-ID" sz="2800" dirty="0" smtClean="0"/>
              <a:t>I/O</a:t>
            </a:r>
            <a:r>
              <a:rPr lang="en-US" sz="2800" dirty="0" smtClean="0"/>
              <a:t>.</a:t>
            </a:r>
            <a:endParaRPr lang="pt-BR" sz="2800" dirty="0" smtClean="0"/>
          </a:p>
          <a:p>
            <a:r>
              <a:rPr lang="id-ID" sz="2800" dirty="0" smtClean="0"/>
              <a:t>piranti yang digunakan untuk interface bus komputer ke</a:t>
            </a:r>
            <a:r>
              <a:rPr lang="en-US" sz="2800" dirty="0" smtClean="0"/>
              <a:t> </a:t>
            </a:r>
            <a:r>
              <a:rPr lang="id-ID" sz="2800" dirty="0" smtClean="0"/>
              <a:t>peralatan luar disebut </a:t>
            </a:r>
            <a:r>
              <a:rPr lang="id-ID" sz="2800" b="1" dirty="0" smtClean="0"/>
              <a:t>Port</a:t>
            </a:r>
            <a:endParaRPr lang="en-US" sz="2800" b="1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CENTRAL PROCESSING UNIT (CPU)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CPU beker</a:t>
            </a:r>
            <a:r>
              <a:rPr lang="en-US" sz="2800" dirty="0" err="1" smtClean="0"/>
              <a:t>ja</a:t>
            </a:r>
            <a:r>
              <a:rPr lang="id-ID" sz="2800" dirty="0" smtClean="0"/>
              <a:t> mengendalikan operasi komputer.</a:t>
            </a:r>
            <a:endParaRPr lang="en-US" sz="2800" dirty="0" smtClean="0"/>
          </a:p>
          <a:p>
            <a:r>
              <a:rPr lang="id-ID" sz="2800" dirty="0" smtClean="0"/>
              <a:t>CPU mengambil kode</a:t>
            </a:r>
            <a:r>
              <a:rPr lang="en-US" sz="2800" dirty="0" smtClean="0"/>
              <a:t> </a:t>
            </a:r>
            <a:r>
              <a:rPr lang="id-ID" sz="2800" dirty="0" smtClean="0"/>
              <a:t>biner instruksi d</a:t>
            </a:r>
            <a:r>
              <a:rPr lang="en-US" sz="2800" dirty="0" smtClean="0"/>
              <a:t>a</a:t>
            </a:r>
            <a:r>
              <a:rPr lang="id-ID" sz="2800" dirty="0" smtClean="0"/>
              <a:t>ri memori, kemudian mendekode instruksi tersebut dalam</a:t>
            </a:r>
            <a:r>
              <a:rPr lang="en-US" sz="2800" dirty="0" smtClean="0"/>
              <a:t> </a:t>
            </a:r>
            <a:r>
              <a:rPr lang="id-ID" sz="2800" dirty="0" smtClean="0"/>
              <a:t>urutan aksi yang sangat sederhana.</a:t>
            </a:r>
            <a:endParaRPr lang="en-US" sz="2800" dirty="0" smtClean="0"/>
          </a:p>
          <a:p>
            <a:r>
              <a:rPr lang="id-ID" sz="2800" dirty="0" smtClean="0"/>
              <a:t> Sebuah CPU terdiri dari </a:t>
            </a:r>
            <a:r>
              <a:rPr lang="id-ID" sz="2800" b="1" dirty="0" smtClean="0"/>
              <a:t>Aritmetic </a:t>
            </a:r>
            <a:r>
              <a:rPr lang="en-US" sz="2800" b="1" dirty="0" smtClean="0"/>
              <a:t>L</a:t>
            </a:r>
            <a:r>
              <a:rPr lang="id-ID" sz="2800" b="1" dirty="0" smtClean="0"/>
              <a:t>ogic</a:t>
            </a:r>
            <a:r>
              <a:rPr lang="en-US" sz="2800" b="1" dirty="0" smtClean="0"/>
              <a:t> </a:t>
            </a:r>
            <a:r>
              <a:rPr lang="id-ID" sz="2800" b="1" dirty="0" smtClean="0"/>
              <a:t>Unit (A</a:t>
            </a:r>
            <a:r>
              <a:rPr lang="en-US" sz="2800" b="1" dirty="0" smtClean="0"/>
              <a:t>L</a:t>
            </a:r>
            <a:r>
              <a:rPr lang="id-ID" sz="2800" b="1" dirty="0" smtClean="0"/>
              <a:t>U)</a:t>
            </a:r>
            <a:r>
              <a:rPr lang="en-US" sz="2800" b="1" dirty="0" smtClean="0"/>
              <a:t> </a:t>
            </a:r>
            <a:r>
              <a:rPr lang="id-ID" sz="2800" dirty="0" smtClean="0"/>
              <a:t>yang dapat membangun fungsi </a:t>
            </a:r>
            <a:r>
              <a:rPr lang="en-US" sz="2800" dirty="0" smtClean="0"/>
              <a:t>p</a:t>
            </a:r>
            <a:r>
              <a:rPr lang="id-ID" sz="2800" dirty="0" smtClean="0"/>
              <a:t>enjumlahan (Add), Pengurangan</a:t>
            </a:r>
            <a:r>
              <a:rPr lang="en-US" sz="2800" dirty="0" smtClean="0"/>
              <a:t> (Subtract), </a:t>
            </a:r>
            <a:r>
              <a:rPr lang="en-US" sz="2800" dirty="0" err="1" smtClean="0"/>
              <a:t>Logika</a:t>
            </a:r>
            <a:r>
              <a:rPr lang="en-US" sz="2800" dirty="0" smtClean="0"/>
              <a:t> OR, AND, Invert, </a:t>
            </a:r>
            <a:r>
              <a:rPr lang="en-US" sz="2800" dirty="0" err="1" smtClean="0"/>
              <a:t>atau</a:t>
            </a:r>
            <a:r>
              <a:rPr lang="en-US" sz="2800" dirty="0" smtClean="0"/>
              <a:t> XOR.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CENTRAL PROCESSING UNIT (CPU)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CPU juga memiliki register-register. Salah satu register dari CPU 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pencacah</a:t>
            </a:r>
            <a:r>
              <a:rPr lang="en-US" sz="2800" dirty="0" smtClean="0"/>
              <a:t>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(Program Counter= PCI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id-ID" sz="2800" dirty="0" smtClean="0"/>
              <a:t>memeg</a:t>
            </a:r>
            <a:r>
              <a:rPr lang="en-US" sz="2800" dirty="0" smtClean="0"/>
              <a:t>a</a:t>
            </a:r>
            <a:r>
              <a:rPr lang="id-ID" sz="2800" dirty="0" smtClean="0"/>
              <a:t>ng alamat sebuah instruksi atau data berikutnya yang akan diambil</a:t>
            </a:r>
            <a:r>
              <a:rPr lang="en-US" sz="2800" dirty="0" smtClean="0"/>
              <a:t> </a:t>
            </a:r>
            <a:r>
              <a:rPr lang="it-IT" sz="2800" dirty="0" smtClean="0"/>
              <a:t>dari memori, register umum, atau alamat I/O.</a:t>
            </a:r>
          </a:p>
          <a:p>
            <a:r>
              <a:rPr lang="id-ID" sz="2800" dirty="0" smtClean="0"/>
              <a:t>CPU juga memiliki bagian penting yang disebut dengan Control Unit yang</a:t>
            </a:r>
            <a:r>
              <a:rPr lang="en-US" sz="2800" dirty="0" smtClean="0"/>
              <a:t> </a:t>
            </a:r>
            <a:r>
              <a:rPr lang="id-ID" sz="2800" dirty="0" smtClean="0"/>
              <a:t>bekerja </a:t>
            </a:r>
            <a:r>
              <a:rPr lang="en-US" sz="2800" dirty="0" smtClean="0"/>
              <a:t>m</a:t>
            </a:r>
            <a:r>
              <a:rPr lang="id-ID" sz="2800" dirty="0" smtClean="0"/>
              <a:t>embangkitkan sinyal kendali.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Sistim Mikroprosesor?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Sistim </a:t>
            </a:r>
            <a:r>
              <a:rPr lang="en-US" dirty="0" smtClean="0"/>
              <a:t>=</a:t>
            </a:r>
            <a:r>
              <a:rPr lang="id-ID" dirty="0" smtClean="0"/>
              <a:t> gabungan dari beberapa elemen atau komponen yang</a:t>
            </a:r>
            <a:r>
              <a:rPr lang="en-US" dirty="0" smtClean="0"/>
              <a:t> m</a:t>
            </a:r>
            <a:r>
              <a:rPr lang="id-ID" dirty="0" smtClean="0"/>
              <a:t>embangun suatu fungsi tertentu.</a:t>
            </a:r>
            <a:endParaRPr lang="en-US" dirty="0" smtClean="0"/>
          </a:p>
          <a:p>
            <a:r>
              <a:rPr lang="id-ID" b="1" dirty="0" smtClean="0"/>
              <a:t>Mikroprosesor </a:t>
            </a:r>
            <a:r>
              <a:rPr lang="en-US" b="1" dirty="0" smtClean="0"/>
              <a:t>:</a:t>
            </a:r>
          </a:p>
          <a:p>
            <a:pPr lvl="1">
              <a:buFontTx/>
              <a:buChar char="-"/>
            </a:pPr>
            <a:r>
              <a:rPr lang="id-ID" b="1" dirty="0" smtClean="0"/>
              <a:t>secara fisik </a:t>
            </a:r>
            <a:r>
              <a:rPr lang="id-ID" dirty="0" smtClean="0"/>
              <a:t>adalah</a:t>
            </a:r>
            <a:r>
              <a:rPr lang="en-US" dirty="0" smtClean="0"/>
              <a:t> </a:t>
            </a:r>
            <a:r>
              <a:rPr lang="id-ID" dirty="0" smtClean="0"/>
              <a:t>sebuah Chip rangkaian terintegrasi</a:t>
            </a:r>
            <a:r>
              <a:rPr lang="en-US" dirty="0" smtClean="0"/>
              <a:t> </a:t>
            </a:r>
            <a:r>
              <a:rPr lang="id-ID" dirty="0" smtClean="0"/>
              <a:t>(I</a:t>
            </a:r>
            <a:r>
              <a:rPr lang="en-US" dirty="0" smtClean="0"/>
              <a:t>C)</a:t>
            </a:r>
            <a:r>
              <a:rPr lang="id-ID" dirty="0" smtClean="0"/>
              <a:t> mikroelektronika dalam paduan</a:t>
            </a:r>
            <a:r>
              <a:rPr lang="en-US" dirty="0" smtClean="0"/>
              <a:t> </a:t>
            </a:r>
            <a:r>
              <a:rPr lang="sv-SE" dirty="0" smtClean="0"/>
              <a:t>skala yang sangat besar. </a:t>
            </a:r>
          </a:p>
          <a:p>
            <a:pPr lvl="1">
              <a:buFontTx/>
              <a:buChar char="-"/>
            </a:pPr>
            <a:r>
              <a:rPr lang="sv-SE" b="1" dirty="0" smtClean="0"/>
              <a:t>secara </a:t>
            </a:r>
            <a:r>
              <a:rPr lang="id-ID" b="1" dirty="0" smtClean="0"/>
              <a:t>fungsi </a:t>
            </a:r>
            <a:r>
              <a:rPr lang="en-US" dirty="0" smtClean="0"/>
              <a:t>m</a:t>
            </a:r>
            <a:r>
              <a:rPr lang="id-ID" dirty="0" smtClean="0"/>
              <a:t>ikroprosesor didisain</a:t>
            </a:r>
            <a:r>
              <a:rPr lang="en-US" dirty="0" smtClean="0"/>
              <a:t> </a:t>
            </a:r>
            <a:r>
              <a:rPr lang="id-ID" dirty="0" smtClean="0"/>
              <a:t>bekerja sebagai pelaksana instruksi</a:t>
            </a:r>
            <a:r>
              <a:rPr lang="en-US" dirty="0" smtClean="0"/>
              <a:t> </a:t>
            </a:r>
            <a:r>
              <a:rPr lang="id-ID" dirty="0" smtClean="0"/>
              <a:t>atau program, pengendali sistim serta</a:t>
            </a:r>
            <a:r>
              <a:rPr lang="en-US" dirty="0" smtClean="0"/>
              <a:t> </a:t>
            </a:r>
            <a:r>
              <a:rPr lang="it-IT" dirty="0" smtClean="0"/>
              <a:t>sebagai pusat pengolah data digital </a:t>
            </a:r>
            <a:r>
              <a:rPr lang="en-US" i="1" dirty="0" smtClean="0"/>
              <a:t>called: </a:t>
            </a:r>
            <a:r>
              <a:rPr lang="id-ID" i="1" dirty="0" smtClean="0"/>
              <a:t>Centra</a:t>
            </a:r>
            <a:r>
              <a:rPr lang="en-US" i="1" dirty="0" smtClean="0"/>
              <a:t>l</a:t>
            </a:r>
            <a:r>
              <a:rPr lang="id-ID" i="1" dirty="0" smtClean="0"/>
              <a:t> Processing Unit (CPU)</a:t>
            </a:r>
            <a:endParaRPr lang="sv-SE" dirty="0" smtClean="0"/>
          </a:p>
        </p:txBody>
      </p:sp>
      <p:pic>
        <p:nvPicPr>
          <p:cNvPr id="6" name="Picture 5" descr="micro-professor-fron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1800" y="0"/>
            <a:ext cx="2152200" cy="109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HAR</a:t>
            </a:r>
            <a:r>
              <a:rPr lang="en-US" sz="3600" b="1" dirty="0" smtClean="0"/>
              <a:t>D</a:t>
            </a:r>
            <a:r>
              <a:rPr lang="id-ID" sz="3600" b="1" dirty="0" smtClean="0"/>
              <a:t>WARE, SOFTWARE, dan FIRMWARE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Hardware </a:t>
            </a:r>
            <a:r>
              <a:rPr lang="id-ID" dirty="0" smtClean="0"/>
              <a:t>adalah nama atau sebutan perangkat fisik atau perangkat keras</a:t>
            </a:r>
            <a:r>
              <a:rPr lang="en-US" dirty="0" smtClean="0"/>
              <a:t> </a:t>
            </a:r>
            <a:r>
              <a:rPr lang="id-ID" dirty="0" smtClean="0"/>
              <a:t>rangkaian dari komputer. </a:t>
            </a:r>
            <a:endParaRPr lang="en-US" dirty="0" smtClean="0"/>
          </a:p>
          <a:p>
            <a:r>
              <a:rPr lang="id-ID" b="1" dirty="0" smtClean="0"/>
              <a:t>Software </a:t>
            </a:r>
            <a:r>
              <a:rPr lang="id-ID" dirty="0" smtClean="0"/>
              <a:t>merujuk pada pengertian apa yang</a:t>
            </a:r>
            <a:r>
              <a:rPr lang="en-US" dirty="0" smtClean="0"/>
              <a:t> </a:t>
            </a:r>
            <a:r>
              <a:rPr lang="id-ID" dirty="0" smtClean="0"/>
              <a:t>disebut dengan program yang ditulis untuk komputer. </a:t>
            </a:r>
            <a:endParaRPr lang="en-US" dirty="0" smtClean="0"/>
          </a:p>
          <a:p>
            <a:r>
              <a:rPr lang="id-ID" b="1" dirty="0" smtClean="0"/>
              <a:t>Fi</a:t>
            </a:r>
            <a:r>
              <a:rPr lang="en-US" b="1" dirty="0" err="1" smtClean="0"/>
              <a:t>rm</a:t>
            </a:r>
            <a:r>
              <a:rPr lang="id-ID" b="1" dirty="0" smtClean="0"/>
              <a:t>ware </a:t>
            </a:r>
            <a:r>
              <a:rPr lang="id-ID" dirty="0" smtClean="0"/>
              <a:t>adalah</a:t>
            </a:r>
            <a:r>
              <a:rPr lang="en-US" dirty="0" smtClean="0"/>
              <a:t> </a:t>
            </a:r>
            <a:r>
              <a:rPr lang="id-ID" dirty="0" smtClean="0"/>
              <a:t>program yang disimpan dalam ROM atau peralatan lain yang dapat</a:t>
            </a:r>
            <a:r>
              <a:rPr lang="en-US" dirty="0" smtClean="0"/>
              <a:t> </a:t>
            </a:r>
            <a:r>
              <a:rPr lang="id-ID" dirty="0" smtClean="0"/>
              <a:t>menyimpan informasi secara permanen jika power dalam keadaan off.</a:t>
            </a: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EXECUTION SEQUENCE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Sebuah mikroprosesor harus dapat melakukan proses:</a:t>
            </a:r>
          </a:p>
          <a:p>
            <a:pPr>
              <a:buFontTx/>
              <a:buChar char="-"/>
            </a:pPr>
            <a:r>
              <a:rPr lang="it-IT" dirty="0" smtClean="0"/>
              <a:t>Fetch Data atau mengambil data baik dari memori maupun dari </a:t>
            </a:r>
            <a:r>
              <a:rPr lang="it-IT" i="1" dirty="0" smtClean="0"/>
              <a:t>I/O </a:t>
            </a:r>
            <a:r>
              <a:rPr lang="id-ID" dirty="0" smtClean="0"/>
              <a:t>dengan proses Read Data.</a:t>
            </a:r>
            <a:endParaRPr lang="en-US" dirty="0" smtClean="0"/>
          </a:p>
          <a:p>
            <a:pPr>
              <a:buFontTx/>
              <a:buChar char="-"/>
            </a:pPr>
            <a:r>
              <a:rPr lang="pt-BR" dirty="0" smtClean="0"/>
              <a:t>Process Data atau mengolah data dalam salah satu operasi </a:t>
            </a:r>
            <a:r>
              <a:rPr lang="id-ID" dirty="0" smtClean="0"/>
              <a:t>Aritmetika atau Logika.</a:t>
            </a:r>
            <a:endParaRPr lang="en-US" dirty="0" smtClean="0"/>
          </a:p>
          <a:p>
            <a:pPr>
              <a:buFontTx/>
              <a:buChar char="-"/>
            </a:pPr>
            <a:r>
              <a:rPr lang="id-ID" dirty="0" smtClean="0"/>
              <a:t>Write Data atau menulis data ke memori atau </a:t>
            </a:r>
            <a:r>
              <a:rPr lang="en-US" i="1" dirty="0" smtClean="0"/>
              <a:t>I/O.</a:t>
            </a:r>
          </a:p>
          <a:p>
            <a:pPr>
              <a:buFontTx/>
              <a:buChar char="-"/>
            </a:pPr>
            <a:r>
              <a:rPr lang="id-ID" dirty="0" smtClean="0"/>
              <a:t>Fetch Instruction atau mengambil instruksi yaitu membaca instruksi</a:t>
            </a:r>
            <a:r>
              <a:rPr lang="en-US" dirty="0" smtClean="0"/>
              <a:t> </a:t>
            </a:r>
            <a:r>
              <a:rPr lang="id-ID" dirty="0" smtClean="0"/>
              <a:t>dari memori .</a:t>
            </a:r>
          </a:p>
          <a:p>
            <a:pPr>
              <a:buFontTx/>
              <a:buChar char="-"/>
            </a:pPr>
            <a:r>
              <a:rPr lang="id-ID" dirty="0" smtClean="0"/>
              <a:t>Interpret Instruction atau menterjemahkan instruksi. </a:t>
            </a:r>
            <a:endParaRPr lang="en-US" dirty="0" smtClean="0"/>
          </a:p>
          <a:p>
            <a:pPr>
              <a:buFontTx/>
              <a:buChar char="-"/>
            </a:pPr>
            <a:r>
              <a:rPr lang="id-ID" dirty="0" smtClean="0"/>
              <a:t>Instruksi ha</a:t>
            </a:r>
            <a:r>
              <a:rPr lang="en-US" dirty="0" err="1" smtClean="0"/>
              <a:t>ru</a:t>
            </a:r>
            <a:r>
              <a:rPr lang="id-ID" dirty="0" smtClean="0"/>
              <a:t>s</a:t>
            </a:r>
            <a:r>
              <a:rPr lang="en-US" dirty="0" smtClean="0"/>
              <a:t> </a:t>
            </a:r>
            <a:r>
              <a:rPr lang="id-ID" dirty="0" smtClean="0"/>
              <a:t>didekode untuk menentukan aksi dari suatu instruksi yang harus</a:t>
            </a:r>
            <a:r>
              <a:rPr lang="en-US" dirty="0" smtClean="0"/>
              <a:t> </a:t>
            </a:r>
            <a:r>
              <a:rPr lang="id-ID" dirty="0" smtClean="0"/>
              <a:t>dilakukan.</a:t>
            </a:r>
          </a:p>
          <a:p>
            <a:pPr>
              <a:buFontTx/>
              <a:buChar char="-"/>
            </a:pPr>
            <a:endParaRPr lang="id-ID" i="1" dirty="0" smtClean="0"/>
          </a:p>
          <a:p>
            <a:pPr>
              <a:buFontTx/>
              <a:buChar char="-"/>
            </a:pPr>
            <a:endParaRPr lang="id-ID" dirty="0" smtClean="0"/>
          </a:p>
          <a:p>
            <a:pPr>
              <a:buFontTx/>
              <a:buChar char="-"/>
            </a:pPr>
            <a:endParaRPr lang="id-ID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/>
              <a:t>EXECUTION SEQUENCE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67200" cy="4389120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Contoh suatu program menggunakan tiga perintah sebagai berikut:</a:t>
            </a:r>
          </a:p>
          <a:p>
            <a:pPr marL="880110" lvl="1" indent="-514350">
              <a:buAutoNum type="arabicPeriod"/>
            </a:pPr>
            <a:r>
              <a:rPr lang="id-ID" dirty="0" smtClean="0"/>
              <a:t>Memasukk</a:t>
            </a:r>
            <a:r>
              <a:rPr lang="en-US" dirty="0" smtClean="0"/>
              <a:t>an</a:t>
            </a:r>
            <a:r>
              <a:rPr lang="id-ID" dirty="0" smtClean="0"/>
              <a:t> sebuah nil</a:t>
            </a:r>
            <a:r>
              <a:rPr lang="en-US" dirty="0" smtClean="0"/>
              <a:t>a</a:t>
            </a:r>
            <a:r>
              <a:rPr lang="id-ID" dirty="0" smtClean="0"/>
              <a:t>i dari keyboard yang terhubung ke Port pad</a:t>
            </a:r>
            <a:r>
              <a:rPr lang="en-US" dirty="0" smtClean="0"/>
              <a:t>a </a:t>
            </a:r>
            <a:r>
              <a:rPr lang="id-ID" dirty="0" smtClean="0"/>
              <a:t>alamat 05h</a:t>
            </a:r>
            <a:endParaRPr lang="en-US" dirty="0" smtClean="0"/>
          </a:p>
          <a:p>
            <a:pPr marL="880110" lvl="1" indent="-514350">
              <a:buFont typeface="Wingdings 2"/>
              <a:buAutoNum type="arabicPeriod"/>
            </a:pPr>
            <a:r>
              <a:rPr lang="id-ID" dirty="0" smtClean="0"/>
              <a:t>Menambahkannya dengan 7 dari nilai yang terbaca</a:t>
            </a:r>
            <a:endParaRPr lang="en-US" dirty="0" smtClean="0"/>
          </a:p>
          <a:p>
            <a:pPr marL="880110" lvl="1" indent="-514350">
              <a:buFont typeface="Wingdings 2"/>
              <a:buAutoNum type="arabicPeriod"/>
            </a:pPr>
            <a:r>
              <a:rPr lang="id-ID" dirty="0" smtClean="0"/>
              <a:t>Mengeluarkan h</a:t>
            </a:r>
            <a:r>
              <a:rPr lang="en-US" dirty="0" smtClean="0"/>
              <a:t>a</a:t>
            </a:r>
            <a:r>
              <a:rPr lang="id-ID" dirty="0" smtClean="0"/>
              <a:t>s</a:t>
            </a:r>
            <a:r>
              <a:rPr lang="en-US" dirty="0" err="1" smtClean="0"/>
              <a:t>i</a:t>
            </a:r>
            <a:r>
              <a:rPr lang="id-ID" dirty="0" smtClean="0"/>
              <a:t>l penambahan ke display yang terhubung ke Port</a:t>
            </a:r>
            <a:r>
              <a:rPr lang="en-US" dirty="0" smtClean="0"/>
              <a:t> </a:t>
            </a:r>
            <a:r>
              <a:rPr lang="id-ID" dirty="0" smtClean="0"/>
              <a:t>alamat 02h</a:t>
            </a:r>
          </a:p>
        </p:txBody>
      </p:sp>
      <p:pic>
        <p:nvPicPr>
          <p:cNvPr id="4" name="Picture 2" descr="C:\Documents and Settings\Abu Qoyyim\Application Data\PixelMetrics\CaptureWiz\Tem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705225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/>
              <a:t>EXECUTION SEQUENCE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txBody>
          <a:bodyPr/>
          <a:lstStyle/>
          <a:p>
            <a:r>
              <a:rPr lang="en-US" sz="2400" dirty="0" smtClean="0"/>
              <a:t>Program yang </a:t>
            </a:r>
            <a:r>
              <a:rPr lang="en-US" sz="2400" dirty="0" err="1" smtClean="0"/>
              <a:t>dijalankan</a:t>
            </a:r>
            <a:r>
              <a:rPr lang="en-US" sz="2400" dirty="0" smtClean="0"/>
              <a:t>:</a:t>
            </a:r>
          </a:p>
          <a:p>
            <a:pPr lvl="1">
              <a:buNone/>
            </a:pPr>
            <a:r>
              <a:rPr lang="fr-FR" sz="2000" dirty="0" smtClean="0"/>
              <a:t>1. </a:t>
            </a:r>
            <a:r>
              <a:rPr lang="fr-FR" sz="2000" dirty="0" err="1" smtClean="0"/>
              <a:t>Membaca</a:t>
            </a:r>
            <a:r>
              <a:rPr lang="fr-FR" sz="2000" dirty="0" smtClean="0"/>
              <a:t> input dari Port 05.</a:t>
            </a:r>
          </a:p>
          <a:p>
            <a:pPr lvl="1">
              <a:buNone/>
            </a:pPr>
            <a:r>
              <a:rPr lang="id-ID" sz="2000" dirty="0" smtClean="0"/>
              <a:t>2. Menambahkan nilai terbaca dengan 7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lvl="1">
              <a:buNone/>
            </a:pPr>
            <a:r>
              <a:rPr lang="id-ID" sz="2000" dirty="0" smtClean="0"/>
              <a:t>3. Mengeluarkan h</a:t>
            </a:r>
            <a:r>
              <a:rPr lang="en-US" sz="2000" dirty="0" smtClean="0"/>
              <a:t>a</a:t>
            </a:r>
            <a:r>
              <a:rPr lang="id-ID" sz="2000" dirty="0" smtClean="0"/>
              <a:t>sil penjumlahan ke Port 02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0" y="3276600"/>
          <a:ext cx="4724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19200"/>
                <a:gridCol w="838200"/>
                <a:gridCol w="1600200"/>
              </a:tblGrid>
              <a:tr h="5781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Memori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ISI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Biner</a:t>
                      </a:r>
                      <a:r>
                        <a:rPr lang="en-US" dirty="0" smtClean="0"/>
                        <a:t>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ISI</a:t>
                      </a:r>
                    </a:p>
                    <a:p>
                      <a:r>
                        <a:rPr lang="en-US" dirty="0" smtClean="0"/>
                        <a:t>(Hex)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Operasi</a:t>
                      </a:r>
                      <a:endParaRPr lang="en-US" dirty="0" smtClean="0"/>
                    </a:p>
                    <a:p>
                      <a:endParaRPr lang="id-ID" dirty="0"/>
                    </a:p>
                  </a:txBody>
                  <a:tcPr/>
                </a:tc>
              </a:tr>
              <a:tr h="330364">
                <a:tc>
                  <a:txBody>
                    <a:bodyPr/>
                    <a:lstStyle/>
                    <a:p>
                      <a:r>
                        <a:rPr lang="en-US" dirty="0" smtClean="0"/>
                        <a:t>00100h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1110 0100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FROM</a:t>
                      </a:r>
                      <a:endParaRPr lang="id-ID" dirty="0"/>
                    </a:p>
                  </a:txBody>
                  <a:tcPr/>
                </a:tc>
              </a:tr>
              <a:tr h="330364">
                <a:tc>
                  <a:txBody>
                    <a:bodyPr/>
                    <a:lstStyle/>
                    <a:p>
                      <a:r>
                        <a:rPr lang="en-US" dirty="0" smtClean="0"/>
                        <a:t>00101h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0000 0101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05h</a:t>
                      </a:r>
                      <a:endParaRPr lang="id-ID" dirty="0"/>
                    </a:p>
                  </a:txBody>
                  <a:tcPr/>
                </a:tc>
              </a:tr>
              <a:tr h="330364">
                <a:tc>
                  <a:txBody>
                    <a:bodyPr/>
                    <a:lstStyle/>
                    <a:p>
                      <a:r>
                        <a:rPr lang="en-US" dirty="0" smtClean="0"/>
                        <a:t>00102h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0000 0100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</a:t>
                      </a:r>
                      <a:endParaRPr lang="id-ID" dirty="0"/>
                    </a:p>
                  </a:txBody>
                  <a:tcPr/>
                </a:tc>
              </a:tr>
              <a:tr h="330364">
                <a:tc>
                  <a:txBody>
                    <a:bodyPr/>
                    <a:lstStyle/>
                    <a:p>
                      <a:r>
                        <a:rPr lang="en-US" dirty="0" smtClean="0"/>
                        <a:t>00103h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0000 0111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07h</a:t>
                      </a:r>
                      <a:endParaRPr lang="id-ID" dirty="0"/>
                    </a:p>
                  </a:txBody>
                  <a:tcPr/>
                </a:tc>
              </a:tr>
              <a:tr h="330364">
                <a:tc>
                  <a:txBody>
                    <a:bodyPr/>
                    <a:lstStyle/>
                    <a:p>
                      <a:r>
                        <a:rPr lang="en-US" dirty="0" smtClean="0"/>
                        <a:t>00104h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1110 0110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TO</a:t>
                      </a:r>
                      <a:endParaRPr lang="id-ID" dirty="0"/>
                    </a:p>
                  </a:txBody>
                  <a:tcPr/>
                </a:tc>
              </a:tr>
              <a:tr h="330364">
                <a:tc>
                  <a:txBody>
                    <a:bodyPr/>
                    <a:lstStyle/>
                    <a:p>
                      <a:r>
                        <a:rPr lang="en-US" dirty="0" smtClean="0"/>
                        <a:t>00105h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0000 0010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 02h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6172200"/>
            <a:ext cx="490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Alamat dan isi memori untuk program tiga step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Rangkuman Operasi Komputer Sederhana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CPU melakukan fetching data instruksi atau data dari memori (membaca</a:t>
            </a:r>
            <a:r>
              <a:rPr lang="en-US" sz="2400" dirty="0" smtClean="0"/>
              <a:t> </a:t>
            </a:r>
            <a:r>
              <a:rPr lang="id-ID" sz="2400" dirty="0" smtClean="0"/>
              <a:t>memor</a:t>
            </a:r>
            <a:r>
              <a:rPr lang="en-US" sz="2400" dirty="0" err="1" smtClean="0"/>
              <a:t>i</a:t>
            </a:r>
            <a:r>
              <a:rPr lang="id-ID" sz="2400" dirty="0" smtClean="0"/>
              <a:t>) deng</a:t>
            </a:r>
            <a:r>
              <a:rPr lang="en-US" sz="2400" dirty="0" smtClean="0"/>
              <a:t>a</a:t>
            </a:r>
            <a:r>
              <a:rPr lang="id-ID" sz="2400" dirty="0" smtClean="0"/>
              <a:t>n mengelu</a:t>
            </a:r>
            <a:r>
              <a:rPr lang="en-US" sz="2400" dirty="0" smtClean="0"/>
              <a:t>a</a:t>
            </a:r>
            <a:r>
              <a:rPr lang="id-ID" sz="2400" dirty="0" smtClean="0"/>
              <a:t>rk</a:t>
            </a:r>
            <a:r>
              <a:rPr lang="en-US" sz="2400" dirty="0" smtClean="0"/>
              <a:t>a</a:t>
            </a:r>
            <a:r>
              <a:rPr lang="id-ID" sz="2400" dirty="0" smtClean="0"/>
              <a:t>n alamat memor</a:t>
            </a:r>
            <a:r>
              <a:rPr lang="en-US" sz="2400" dirty="0" err="1" smtClean="0"/>
              <a:t>i</a:t>
            </a:r>
            <a:r>
              <a:rPr lang="id-ID" sz="2400" dirty="0" smtClean="0"/>
              <a:t> y</a:t>
            </a:r>
            <a:r>
              <a:rPr lang="en-US" sz="2400" dirty="0" smtClean="0"/>
              <a:t>a</a:t>
            </a:r>
            <a:r>
              <a:rPr lang="id-ID" sz="2400" dirty="0" smtClean="0"/>
              <a:t>ng d</a:t>
            </a:r>
            <a:r>
              <a:rPr lang="en-US" sz="2400" dirty="0" err="1" smtClean="0"/>
              <a:t>i</a:t>
            </a:r>
            <a:r>
              <a:rPr lang="id-ID" sz="2400" dirty="0" smtClean="0"/>
              <a:t>akses mel</a:t>
            </a:r>
            <a:r>
              <a:rPr lang="en-US" sz="2400" dirty="0" smtClean="0"/>
              <a:t>a</a:t>
            </a:r>
            <a:r>
              <a:rPr lang="id-ID" sz="2400" dirty="0" smtClean="0"/>
              <a:t>lui </a:t>
            </a:r>
            <a:r>
              <a:rPr lang="en-US" sz="2400" dirty="0" smtClean="0"/>
              <a:t>a</a:t>
            </a:r>
            <a:r>
              <a:rPr lang="id-ID" sz="2400" dirty="0" smtClean="0"/>
              <a:t>ddress</a:t>
            </a:r>
            <a:r>
              <a:rPr lang="en-US" sz="2400" dirty="0" smtClean="0"/>
              <a:t> </a:t>
            </a:r>
            <a:r>
              <a:rPr lang="id-ID" sz="2400" dirty="0" smtClean="0"/>
              <a:t>bus dan sinyal pembacaan memori melalui control bus. </a:t>
            </a:r>
            <a:endParaRPr lang="en-US" sz="2400" dirty="0" smtClean="0"/>
          </a:p>
          <a:p>
            <a:r>
              <a:rPr lang="id-ID" sz="2400" dirty="0" smtClean="0"/>
              <a:t>Instruksi atau data</a:t>
            </a:r>
            <a:r>
              <a:rPr lang="en-US" sz="2400" dirty="0" smtClean="0"/>
              <a:t> </a:t>
            </a:r>
            <a:r>
              <a:rPr lang="id-ID" sz="2400" dirty="0" smtClean="0"/>
              <a:t>dalam memori yang teralamati dikirim dari memori ke CPU melalui data bus.</a:t>
            </a:r>
            <a:endParaRPr lang="en-US" sz="2400" dirty="0" smtClean="0"/>
          </a:p>
          <a:p>
            <a:r>
              <a:rPr lang="en-US" sz="2400" dirty="0" smtClean="0"/>
              <a:t>C</a:t>
            </a:r>
            <a:r>
              <a:rPr lang="id-ID" sz="2400" dirty="0" smtClean="0"/>
              <a:t>PU dapat menulis data dalam RAM dengan mengirim keluar sebuah alamat</a:t>
            </a:r>
            <a:r>
              <a:rPr lang="en-US" sz="2400" dirty="0" smtClean="0"/>
              <a:t> </a:t>
            </a:r>
            <a:r>
              <a:rPr lang="id-ID" sz="2400" dirty="0" smtClean="0"/>
              <a:t>melalui address bus, mengirim data melalui data bus, dan </a:t>
            </a:r>
            <a:r>
              <a:rPr lang="en-US" sz="2400" dirty="0" smtClean="0"/>
              <a:t>m</a:t>
            </a:r>
            <a:r>
              <a:rPr lang="id-ID" sz="2400" dirty="0" smtClean="0"/>
              <a:t>embangkitkan</a:t>
            </a:r>
            <a:r>
              <a:rPr lang="en-US" sz="2400" dirty="0" smtClean="0"/>
              <a:t> </a:t>
            </a:r>
            <a:r>
              <a:rPr lang="it-IT" sz="2400" dirty="0" smtClean="0"/>
              <a:t>sinyal kendali penulisan melalui control bus.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Rangkuman Operasi Komputer Sederhana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Untuk membaca data dari Port, CPU mengirim alamat port malalui addres</a:t>
            </a:r>
            <a:r>
              <a:rPr lang="en-US" sz="2400" dirty="0" smtClean="0"/>
              <a:t> </a:t>
            </a:r>
            <a:r>
              <a:rPr lang="id-ID" sz="2400" dirty="0" smtClean="0"/>
              <a:t>bus dan mengirim sinyal pembacaan I/O malalui control bus. Data dari Port</a:t>
            </a:r>
            <a:r>
              <a:rPr lang="en-US" sz="2400" dirty="0" smtClean="0"/>
              <a:t> </a:t>
            </a:r>
            <a:r>
              <a:rPr lang="it-IT" sz="2400" dirty="0" smtClean="0"/>
              <a:t>dialihkan ke CPU melalui data bus.</a:t>
            </a:r>
          </a:p>
          <a:p>
            <a:r>
              <a:rPr lang="id-ID" sz="2400" dirty="0" smtClean="0"/>
              <a:t>Untuk menulis data ke Port CPU mengirim alamat port malalui addres bus</a:t>
            </a:r>
            <a:r>
              <a:rPr lang="en-US" sz="2400" dirty="0" smtClean="0"/>
              <a:t> </a:t>
            </a:r>
            <a:r>
              <a:rPr lang="id-ID" sz="2400" dirty="0" smtClean="0"/>
              <a:t>dan mengirim sinyal penulisan </a:t>
            </a:r>
            <a:r>
              <a:rPr lang="en-US" sz="2400" dirty="0" smtClean="0"/>
              <a:t>I/O</a:t>
            </a:r>
            <a:r>
              <a:rPr lang="id-ID" sz="2400" dirty="0" smtClean="0"/>
              <a:t> m</a:t>
            </a:r>
            <a:r>
              <a:rPr lang="en-US" sz="2400" dirty="0" smtClean="0"/>
              <a:t>e</a:t>
            </a:r>
            <a:r>
              <a:rPr lang="id-ID" sz="2400" dirty="0" smtClean="0"/>
              <a:t>la</a:t>
            </a:r>
            <a:r>
              <a:rPr lang="en-US" sz="2400" dirty="0" smtClean="0"/>
              <a:t>l</a:t>
            </a:r>
            <a:r>
              <a:rPr lang="id-ID" sz="2400" dirty="0" smtClean="0"/>
              <a:t>ui control bus.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Data dari CPUdi</a:t>
            </a:r>
            <a:r>
              <a:rPr lang="en-US" sz="2400" dirty="0" smtClean="0"/>
              <a:t>a</a:t>
            </a:r>
            <a:r>
              <a:rPr lang="id-ID" sz="2400" dirty="0" smtClean="0"/>
              <a:t>lihk</a:t>
            </a:r>
            <a:r>
              <a:rPr lang="en-US" sz="2400" dirty="0" smtClean="0"/>
              <a:t>a</a:t>
            </a:r>
            <a:r>
              <a:rPr lang="id-ID" sz="2400" dirty="0" smtClean="0"/>
              <a:t>n ke Port m</a:t>
            </a:r>
            <a:r>
              <a:rPr lang="en-US" sz="2400" dirty="0" smtClean="0"/>
              <a:t>e</a:t>
            </a:r>
            <a:r>
              <a:rPr lang="id-ID" sz="2400" dirty="0" smtClean="0"/>
              <a:t>lalui data bus.</a:t>
            </a:r>
            <a:endParaRPr lang="en-US" sz="2400" dirty="0" smtClean="0"/>
          </a:p>
          <a:p>
            <a:r>
              <a:rPr lang="pt-BR" sz="2400" dirty="0" smtClean="0"/>
              <a:t>Komputer fetches setiap instruksi program dalam SEQUENCE,mendekode </a:t>
            </a:r>
            <a:r>
              <a:rPr lang="id-ID" sz="2400" dirty="0" smtClean="0"/>
              <a:t>instruksi dan mengeksekusinya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JENIS-JENIS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Mikrokomputer (single chip processor)</a:t>
            </a:r>
          </a:p>
          <a:p>
            <a:r>
              <a:rPr lang="en-US" dirty="0" smtClean="0"/>
              <a:t>Desktop (fit conveniently on a standard business desk)</a:t>
            </a:r>
          </a:p>
          <a:p>
            <a:r>
              <a:rPr lang="id-ID" dirty="0" smtClean="0"/>
              <a:t>Portable</a:t>
            </a:r>
            <a:r>
              <a:rPr lang="en-US" dirty="0" smtClean="0"/>
              <a:t>:</a:t>
            </a:r>
            <a:endParaRPr lang="id-ID" dirty="0" smtClean="0"/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Laptop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N</a:t>
            </a:r>
            <a:r>
              <a:rPr lang="en-US" dirty="0" smtClean="0"/>
              <a:t>e</a:t>
            </a:r>
            <a:r>
              <a:rPr lang="id-ID" dirty="0" smtClean="0"/>
              <a:t>tbook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P</a:t>
            </a:r>
            <a:r>
              <a:rPr lang="en-US" dirty="0" smtClean="0"/>
              <a:t>a</a:t>
            </a:r>
            <a:r>
              <a:rPr lang="id-ID" dirty="0" smtClean="0"/>
              <a:t>l</a:t>
            </a:r>
            <a:r>
              <a:rPr lang="en-US" dirty="0" err="1" smtClean="0"/>
              <a:t>mt</a:t>
            </a:r>
            <a:r>
              <a:rPr lang="id-ID" dirty="0" smtClean="0"/>
              <a:t>op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Pen-based</a:t>
            </a:r>
            <a:endParaRPr lang="en-US" dirty="0" smtClean="0"/>
          </a:p>
          <a:p>
            <a:pPr lvl="1">
              <a:buFont typeface="Constantia" pitchFamily="18" charset="0"/>
              <a:buChar char="›"/>
            </a:pPr>
            <a:r>
              <a:rPr lang="en-US" dirty="0" smtClean="0"/>
              <a:t>Tablet PC</a:t>
            </a:r>
          </a:p>
          <a:p>
            <a:pPr lvl="1">
              <a:buFont typeface="Constantia" pitchFamily="18" charset="0"/>
              <a:buChar char="›"/>
            </a:pPr>
            <a:r>
              <a:rPr lang="en-US" dirty="0" smtClean="0"/>
              <a:t>Etc.</a:t>
            </a:r>
            <a:endParaRPr lang="id-ID" dirty="0" smtClean="0"/>
          </a:p>
          <a:p>
            <a:r>
              <a:rPr lang="id-ID" dirty="0" smtClean="0"/>
              <a:t>Worksta</a:t>
            </a:r>
            <a:r>
              <a:rPr lang="en-US" dirty="0" smtClean="0"/>
              <a:t>t</a:t>
            </a:r>
            <a:r>
              <a:rPr lang="id-ID" dirty="0" smtClean="0"/>
              <a:t>io</a:t>
            </a:r>
            <a:r>
              <a:rPr lang="en-US" dirty="0" smtClean="0"/>
              <a:t>n</a:t>
            </a:r>
            <a:r>
              <a:rPr lang="id-ID" dirty="0" smtClean="0"/>
              <a:t>s</a:t>
            </a:r>
          </a:p>
          <a:p>
            <a:r>
              <a:rPr lang="id-ID" dirty="0" smtClean="0"/>
              <a:t>Minicomputers</a:t>
            </a:r>
          </a:p>
          <a:p>
            <a:r>
              <a:rPr lang="id-ID" dirty="0" smtClean="0"/>
              <a:t>Ma</a:t>
            </a:r>
            <a:r>
              <a:rPr lang="en-US" dirty="0" err="1" smtClean="0"/>
              <a:t>i</a:t>
            </a:r>
            <a:r>
              <a:rPr lang="id-ID" dirty="0" smtClean="0"/>
              <a:t>nfra</a:t>
            </a:r>
            <a:r>
              <a:rPr lang="en-US" dirty="0" smtClean="0"/>
              <a:t>me</a:t>
            </a:r>
            <a:r>
              <a:rPr lang="id-ID" dirty="0" smtClean="0"/>
              <a:t>s</a:t>
            </a:r>
          </a:p>
          <a:p>
            <a:r>
              <a:rPr lang="id-ID" dirty="0" smtClean="0"/>
              <a:t>Supercompu</a:t>
            </a:r>
            <a:r>
              <a:rPr lang="en-US" dirty="0" smtClean="0"/>
              <a:t>t</a:t>
            </a:r>
            <a:r>
              <a:rPr lang="id-ID" dirty="0" smtClean="0"/>
              <a:t>ers</a:t>
            </a:r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</a:t>
            </a:r>
            <a:r>
              <a:rPr lang="en-US" dirty="0" smtClean="0"/>
              <a:t>a</a:t>
            </a:r>
            <a:r>
              <a:rPr lang="id-ID" dirty="0" smtClean="0"/>
              <a:t>infram</a:t>
            </a:r>
            <a:r>
              <a:rPr lang="en-US" dirty="0" smtClean="0"/>
              <a:t>e</a:t>
            </a:r>
            <a:r>
              <a:rPr lang="id-ID" dirty="0" smtClean="0"/>
              <a:t> </a:t>
            </a:r>
            <a:r>
              <a:rPr lang="en-US" dirty="0" smtClean="0"/>
              <a:t>a</a:t>
            </a:r>
            <a:r>
              <a:rPr lang="id-ID" dirty="0" smtClean="0"/>
              <a:t>d</a:t>
            </a:r>
            <a:r>
              <a:rPr lang="en-US" dirty="0" smtClean="0"/>
              <a:t>a</a:t>
            </a:r>
            <a:r>
              <a:rPr lang="id-ID" dirty="0" smtClean="0"/>
              <a:t>l</a:t>
            </a:r>
            <a:r>
              <a:rPr lang="en-US" dirty="0" smtClean="0"/>
              <a:t>a</a:t>
            </a:r>
            <a:r>
              <a:rPr lang="id-ID" dirty="0" smtClean="0"/>
              <a:t>h kompu</a:t>
            </a:r>
            <a:r>
              <a:rPr lang="en-US" dirty="0" smtClean="0"/>
              <a:t>t</a:t>
            </a:r>
            <a:r>
              <a:rPr lang="id-ID" dirty="0" smtClean="0"/>
              <a:t>er y</a:t>
            </a:r>
            <a:r>
              <a:rPr lang="en-US" dirty="0" smtClean="0"/>
              <a:t>a</a:t>
            </a:r>
            <a:r>
              <a:rPr lang="id-ID" dirty="0" smtClean="0"/>
              <a:t>ng memiliki kemampu</a:t>
            </a:r>
            <a:r>
              <a:rPr lang="en-US" dirty="0" smtClean="0"/>
              <a:t>a</a:t>
            </a:r>
            <a:r>
              <a:rPr lang="id-ID" dirty="0" smtClean="0"/>
              <a:t>n terbesar d</a:t>
            </a:r>
            <a:r>
              <a:rPr lang="en-US" dirty="0" smtClean="0"/>
              <a:t>a</a:t>
            </a:r>
            <a:r>
              <a:rPr lang="id-ID" dirty="0" smtClean="0"/>
              <a:t>n</a:t>
            </a:r>
            <a:r>
              <a:rPr lang="en-US" dirty="0" smtClean="0"/>
              <a:t> p</a:t>
            </a:r>
            <a:r>
              <a:rPr lang="id-ID" dirty="0" smtClean="0"/>
              <a:t>owerfull (d</a:t>
            </a:r>
            <a:r>
              <a:rPr lang="en-US" dirty="0" smtClean="0"/>
              <a:t>a</a:t>
            </a:r>
            <a:r>
              <a:rPr lang="id-ID" dirty="0" smtClean="0"/>
              <a:t>pa</a:t>
            </a:r>
            <a:r>
              <a:rPr lang="en-US" dirty="0" smtClean="0"/>
              <a:t>t</a:t>
            </a:r>
            <a:r>
              <a:rPr lang="id-ID" dirty="0" smtClean="0"/>
              <a:t> berukuran selu</a:t>
            </a:r>
            <a:r>
              <a:rPr lang="en-US" dirty="0" smtClean="0"/>
              <a:t>a</a:t>
            </a:r>
            <a:r>
              <a:rPr lang="id-ID" dirty="0" smtClean="0"/>
              <a:t>s kamar/ruang</a:t>
            </a:r>
            <a:r>
              <a:rPr lang="en-US" dirty="0" smtClean="0"/>
              <a:t>)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Dirancang bekerja dengan</a:t>
            </a:r>
            <a:r>
              <a:rPr lang="en-US" dirty="0" smtClean="0"/>
              <a:t> </a:t>
            </a:r>
            <a:r>
              <a:rPr lang="id-ID" dirty="0" smtClean="0"/>
              <a:t>kecepatan ting</a:t>
            </a:r>
            <a:r>
              <a:rPr lang="en-US" dirty="0" smtClean="0"/>
              <a:t>g</a:t>
            </a:r>
            <a:r>
              <a:rPr lang="id-ID" dirty="0" smtClean="0"/>
              <a:t>i d</a:t>
            </a:r>
            <a:r>
              <a:rPr lang="en-US" dirty="0" smtClean="0"/>
              <a:t>a</a:t>
            </a:r>
            <a:r>
              <a:rPr lang="id-ID" dirty="0" smtClean="0"/>
              <a:t>n data word yang besar (64 bit</a:t>
            </a:r>
            <a:r>
              <a:rPr lang="en-US" dirty="0" smtClean="0"/>
              <a:t>) a</a:t>
            </a:r>
            <a:r>
              <a:rPr lang="id-ID" dirty="0" smtClean="0"/>
              <a:t>tau lebih. </a:t>
            </a:r>
            <a:endParaRPr lang="en-US" dirty="0" smtClean="0"/>
          </a:p>
          <a:p>
            <a:r>
              <a:rPr lang="id-ID" dirty="0" smtClean="0"/>
              <a:t>Komputer jenis</a:t>
            </a:r>
            <a:r>
              <a:rPr lang="en-US" dirty="0" smtClean="0"/>
              <a:t> </a:t>
            </a:r>
            <a:r>
              <a:rPr lang="id-ID" dirty="0" smtClean="0"/>
              <a:t>ini digunakan untuk pengendalian d</a:t>
            </a:r>
            <a:r>
              <a:rPr lang="en-US" dirty="0" smtClean="0"/>
              <a:t>a</a:t>
            </a:r>
            <a:r>
              <a:rPr lang="id-ID" dirty="0" smtClean="0"/>
              <a:t>lam pertahanan militer, pengolahan</a:t>
            </a:r>
            <a:r>
              <a:rPr lang="en-US" dirty="0" smtClean="0"/>
              <a:t> </a:t>
            </a:r>
            <a:r>
              <a:rPr lang="id-ID" dirty="0" smtClean="0"/>
              <a:t>data dalam bisnis.</a:t>
            </a:r>
            <a:endParaRPr lang="en-US" dirty="0" smtClean="0"/>
          </a:p>
          <a:p>
            <a:r>
              <a:rPr lang="id-ID" dirty="0" smtClean="0"/>
              <a:t>Contohnya </a:t>
            </a:r>
            <a:r>
              <a:rPr lang="en-US" dirty="0" smtClean="0"/>
              <a:t>a</a:t>
            </a:r>
            <a:r>
              <a:rPr lang="id-ID" dirty="0" smtClean="0"/>
              <a:t>d</a:t>
            </a:r>
            <a:r>
              <a:rPr lang="en-US" dirty="0" smtClean="0"/>
              <a:t>a</a:t>
            </a:r>
            <a:r>
              <a:rPr lang="id-ID" dirty="0" smtClean="0"/>
              <a:t>l</a:t>
            </a:r>
            <a:r>
              <a:rPr lang="en-US" dirty="0" smtClean="0"/>
              <a:t>a</a:t>
            </a:r>
            <a:r>
              <a:rPr lang="id-ID" dirty="0" smtClean="0"/>
              <a:t>h IBM 4381, Honeywell DPS8,</a:t>
            </a:r>
            <a:r>
              <a:rPr lang="en-US" dirty="0" smtClean="0"/>
              <a:t> </a:t>
            </a:r>
            <a:r>
              <a:rPr lang="id-ID" dirty="0" smtClean="0"/>
              <a:t>d</a:t>
            </a:r>
            <a:r>
              <a:rPr lang="en-US" dirty="0" smtClean="0"/>
              <a:t>a</a:t>
            </a:r>
            <a:r>
              <a:rPr lang="id-ID" dirty="0" smtClean="0"/>
              <a:t>n Carry Y-MO/832.</a:t>
            </a: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724400" cy="43891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d-ID" dirty="0" smtClean="0"/>
              <a:t>Minikomputer dengan sk</a:t>
            </a:r>
            <a:r>
              <a:rPr lang="en-US" dirty="0" smtClean="0"/>
              <a:t>a</a:t>
            </a:r>
            <a:r>
              <a:rPr lang="id-ID" dirty="0" smtClean="0"/>
              <a:t>l</a:t>
            </a:r>
            <a:r>
              <a:rPr lang="en-US" dirty="0" smtClean="0"/>
              <a:t>a</a:t>
            </a:r>
            <a:r>
              <a:rPr lang="id-ID" dirty="0" smtClean="0"/>
              <a:t> yang lebih kecil dari mainframe berukuran</a:t>
            </a:r>
            <a:r>
              <a:rPr lang="en-US" dirty="0" smtClean="0"/>
              <a:t> </a:t>
            </a:r>
            <a:r>
              <a:rPr lang="id-ID" dirty="0" smtClean="0"/>
              <a:t>satu rak. Bekerja s</a:t>
            </a:r>
            <a:r>
              <a:rPr lang="en-US" dirty="0" smtClean="0"/>
              <a:t>e</a:t>
            </a:r>
            <a:r>
              <a:rPr lang="id-ID" dirty="0" smtClean="0"/>
              <a:t>dikit lebih </a:t>
            </a:r>
            <a:r>
              <a:rPr lang="en-US" dirty="0" smtClean="0"/>
              <a:t>l</a:t>
            </a:r>
            <a:r>
              <a:rPr lang="id-ID" dirty="0" smtClean="0"/>
              <a:t>ambat dengan data 32 bit. Komputer semacam</a:t>
            </a:r>
            <a:r>
              <a:rPr lang="en-US" dirty="0" smtClean="0"/>
              <a:t> </a:t>
            </a:r>
            <a:r>
              <a:rPr lang="it-IT" dirty="0" smtClean="0"/>
              <a:t>ini digunakan untuk pengolahan data dalam bisnis, kontrol di industri, dan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Digital Equipment Corporation VAX 6360, Data </a:t>
            </a:r>
            <a:r>
              <a:rPr lang="id-ID" dirty="0" smtClean="0"/>
              <a:t>General MV/80001</a:t>
            </a:r>
            <a:r>
              <a:rPr lang="en-US" dirty="0" smtClean="0"/>
              <a:t>1</a:t>
            </a:r>
            <a:r>
              <a:rPr lang="id-ID" dirty="0" smtClean="0"/>
              <a:t>.</a:t>
            </a:r>
          </a:p>
          <a:p>
            <a:pPr algn="just"/>
            <a:r>
              <a:rPr lang="id-ID" dirty="0" smtClean="0"/>
              <a:t>Mikrokomputer</a:t>
            </a:r>
            <a:r>
              <a:rPr lang="en-US" dirty="0" smtClean="0"/>
              <a:t> a</a:t>
            </a:r>
            <a:r>
              <a:rPr lang="id-ID" dirty="0" smtClean="0"/>
              <a:t>dalah komputer dengan kategori kecil, bekerja dalam</a:t>
            </a:r>
            <a:r>
              <a:rPr lang="en-US" dirty="0" smtClean="0"/>
              <a:t> </a:t>
            </a:r>
            <a:r>
              <a:rPr lang="id-ID" dirty="0" smtClean="0"/>
              <a:t>range 4 bit sampai dengan 32 bit d</a:t>
            </a:r>
            <a:r>
              <a:rPr lang="en-US" dirty="0" smtClean="0"/>
              <a:t>a</a:t>
            </a:r>
            <a:r>
              <a:rPr lang="id-ID" dirty="0" smtClean="0"/>
              <a:t>n dapat meng-address jutaan byte</a:t>
            </a:r>
            <a:r>
              <a:rPr lang="en-US" dirty="0" smtClean="0"/>
              <a:t> </a:t>
            </a:r>
            <a:r>
              <a:rPr lang="id-ID" dirty="0" smtClean="0"/>
              <a:t>memori.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Komponen utamanya disebut dengan Mikroprosesor yang lebih</a:t>
            </a:r>
            <a:r>
              <a:rPr lang="en-US" dirty="0" smtClean="0"/>
              <a:t> </a:t>
            </a:r>
            <a:r>
              <a:rPr lang="sv-SE" dirty="0" smtClean="0"/>
              <a:t>dikenal dengan sebutan Central Processing Unit (CPU).</a:t>
            </a:r>
            <a:endParaRPr lang="id-ID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981200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Rangkuman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Komputer atau mikrokomputer tersusun dari CPU, Memori, dan beberapa</a:t>
            </a:r>
            <a:r>
              <a:rPr lang="en-US" dirty="0" smtClean="0"/>
              <a:t> </a:t>
            </a:r>
            <a:r>
              <a:rPr lang="id-ID" dirty="0" smtClean="0"/>
              <a:t>rangkaian</a:t>
            </a:r>
            <a:r>
              <a:rPr lang="en-US" dirty="0" smtClean="0"/>
              <a:t> I/O</a:t>
            </a:r>
            <a:r>
              <a:rPr lang="id-ID" dirty="0" smtClean="0"/>
              <a:t>.</a:t>
            </a:r>
          </a:p>
          <a:p>
            <a:r>
              <a:rPr lang="id-ID" dirty="0" smtClean="0"/>
              <a:t>Ketiga bagian tersebut dihubungkan satu sama lain menggunakan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BUS </a:t>
            </a:r>
            <a:r>
              <a:rPr lang="en-US" dirty="0" err="1" smtClean="0"/>
              <a:t>yaitu</a:t>
            </a:r>
            <a:r>
              <a:rPr lang="en-US" dirty="0" smtClean="0"/>
              <a:t> bus data, bus </a:t>
            </a:r>
            <a:r>
              <a:rPr lang="en-US" dirty="0" err="1" smtClean="0"/>
              <a:t>alamat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bus </a:t>
            </a:r>
            <a:r>
              <a:rPr lang="en-US" dirty="0" err="1" smtClean="0"/>
              <a:t>kontrol</a:t>
            </a:r>
            <a:r>
              <a:rPr lang="en-US" dirty="0" smtClean="0"/>
              <a:t>.</a:t>
            </a:r>
          </a:p>
          <a:p>
            <a:r>
              <a:rPr lang="id-ID" dirty="0" smtClean="0"/>
              <a:t>Sekuen dari instruksi atau program untuk sebuah program disimpan</a:t>
            </a:r>
            <a:r>
              <a:rPr lang="en-US" dirty="0" smtClean="0"/>
              <a:t> </a:t>
            </a:r>
            <a:r>
              <a:rPr lang="it-IT" dirty="0" smtClean="0"/>
              <a:t>dalam bentuk kode biner dalam lokasi-Iokasi memori.</a:t>
            </a:r>
          </a:p>
          <a:p>
            <a:r>
              <a:rPr lang="id-ID" dirty="0" smtClean="0"/>
              <a:t>CPU melakukan langkah pengambilan/feches sebuah instruksi dari</a:t>
            </a:r>
            <a:r>
              <a:rPr lang="en-US" dirty="0" smtClean="0"/>
              <a:t> </a:t>
            </a:r>
            <a:r>
              <a:rPr lang="id-ID" dirty="0" smtClean="0"/>
              <a:t>memori, mendekode insfruksi tersebut untuk menetapkan aksi apa yang</a:t>
            </a:r>
            <a:r>
              <a:rPr lang="en-US" dirty="0" smtClean="0"/>
              <a:t> </a:t>
            </a:r>
            <a:r>
              <a:rPr lang="id-ID" dirty="0" smtClean="0"/>
              <a:t>harus dikerjakan.</a:t>
            </a:r>
          </a:p>
          <a:p>
            <a:r>
              <a:rPr lang="id-ID" dirty="0" smtClean="0"/>
              <a:t>CPU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mikrokomputer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Mikroprosesor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Sistim Mikroprosesor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id-ID" dirty="0" smtClean="0"/>
              <a:t>ebuah sistim yang dibangun dari</a:t>
            </a:r>
            <a:r>
              <a:rPr lang="en-US" dirty="0" smtClean="0"/>
              <a:t> </a:t>
            </a:r>
            <a:r>
              <a:rPr lang="id-ID" dirty="0" smtClean="0"/>
              <a:t>beberapa komponen/elemen dalam hal</a:t>
            </a:r>
            <a:r>
              <a:rPr lang="en-US" dirty="0" smtClean="0"/>
              <a:t> </a:t>
            </a:r>
            <a:r>
              <a:rPr lang="it-IT" dirty="0" smtClean="0"/>
              <a:t>ini </a:t>
            </a:r>
            <a:r>
              <a:rPr lang="it-IT" b="1" i="1" dirty="0" smtClean="0"/>
              <a:t>Central Processing Unit (CPU)~</a:t>
            </a:r>
            <a:r>
              <a:rPr lang="en-US" b="1" i="1" dirty="0" smtClean="0"/>
              <a:t>Memory </a:t>
            </a:r>
            <a:r>
              <a:rPr lang="en-US" b="1" i="1" dirty="0" err="1" smtClean="0"/>
              <a:t>Unit~Input</a:t>
            </a:r>
            <a:r>
              <a:rPr lang="en-US" b="1" i="1" dirty="0" smtClean="0"/>
              <a:t> Output Unit, </a:t>
            </a:r>
            <a:r>
              <a:rPr lang="en-US" b="1" i="1" dirty="0" err="1" smtClean="0"/>
              <a:t>dan</a:t>
            </a:r>
            <a:r>
              <a:rPr lang="en-US" b="1" i="1" dirty="0" smtClean="0"/>
              <a:t> </a:t>
            </a:r>
            <a:r>
              <a:rPr lang="id-ID" dirty="0" smtClean="0"/>
              <a:t>yang bekerja sebagai pengolah data</a:t>
            </a:r>
            <a:r>
              <a:rPr lang="en-US" dirty="0" smtClean="0"/>
              <a:t> </a:t>
            </a:r>
            <a:r>
              <a:rPr lang="id-ID" dirty="0" smtClean="0"/>
              <a:t>elektronik digital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Perkembangan Mikroprosesor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Cara umum yang digunakan untuk mengklasifikasikan </a:t>
            </a:r>
            <a:r>
              <a:rPr lang="en-US" dirty="0" smtClean="0"/>
              <a:t>m</a:t>
            </a:r>
            <a:r>
              <a:rPr lang="id-ID" dirty="0" smtClean="0"/>
              <a:t>ikroprosesor</a:t>
            </a:r>
            <a:r>
              <a:rPr lang="en-US" dirty="0" smtClean="0"/>
              <a:t> </a:t>
            </a:r>
            <a:r>
              <a:rPr lang="id-ID" dirty="0" smtClean="0"/>
              <a:t>adalah dengan klasifikasi atas dasar jumlah bit kerja dari ALU, jumlah bit</a:t>
            </a:r>
            <a:r>
              <a:rPr lang="en-US" dirty="0" smtClean="0"/>
              <a:t> </a:t>
            </a:r>
            <a:r>
              <a:rPr lang="id-ID" dirty="0" smtClean="0"/>
              <a:t>addres bus atau jumlah bit address. </a:t>
            </a:r>
            <a:endParaRPr lang="en-US" dirty="0" smtClean="0"/>
          </a:p>
          <a:p>
            <a:r>
              <a:rPr lang="id-ID" dirty="0" smtClean="0"/>
              <a:t>Mikroprosesor yang pertama kali</a:t>
            </a:r>
            <a:r>
              <a:rPr lang="en-US" dirty="0" smtClean="0"/>
              <a:t> </a:t>
            </a:r>
            <a:r>
              <a:rPr lang="id-ID" dirty="0" smtClean="0"/>
              <a:t>ditemukan adalah seri 4004 yang diproduksi tahun 1971. Tersusun dari 2300</a:t>
            </a:r>
            <a:r>
              <a:rPr lang="en-US" dirty="0" smtClean="0"/>
              <a:t> </a:t>
            </a:r>
            <a:r>
              <a:rPr lang="id-ID" dirty="0" smtClean="0"/>
              <a:t>transistor PMOS dengan data 4 bit digunakan sebagai CPU pada kalkulator.</a:t>
            </a:r>
          </a:p>
          <a:p>
            <a:r>
              <a:rPr lang="id-ID" dirty="0" smtClean="0"/>
              <a:t>Para insinyur pada saat itu telah memprediksikan bahwa mikroprosesor akan</a:t>
            </a:r>
            <a:r>
              <a:rPr lang="en-US" dirty="0" smtClean="0"/>
              <a:t> </a:t>
            </a:r>
            <a:r>
              <a:rPr lang="id-ID" dirty="0" smtClean="0"/>
              <a:t>menggantikan hampir semua peralatan kombinasional atau sekuensial. Karena</a:t>
            </a:r>
            <a:r>
              <a:rPr lang="en-US" dirty="0" smtClean="0"/>
              <a:t> </a:t>
            </a:r>
            <a:r>
              <a:rPr lang="id-ID" dirty="0" smtClean="0"/>
              <a:t>fungsinya yang sangat </a:t>
            </a:r>
            <a:r>
              <a:rPr lang="en-US" dirty="0" smtClean="0"/>
              <a:t>f</a:t>
            </a:r>
            <a:r>
              <a:rPr lang="id-ID" dirty="0" smtClean="0"/>
              <a:t>leksibel hanya dengan merubah program tanpa meredesign</a:t>
            </a:r>
            <a:r>
              <a:rPr lang="en-US" dirty="0" smtClean="0"/>
              <a:t> </a:t>
            </a:r>
            <a:r>
              <a:rPr lang="id-ID" dirty="0" smtClean="0"/>
              <a:t>hardware.</a:t>
            </a:r>
          </a:p>
          <a:p>
            <a:r>
              <a:rPr lang="id-ID" dirty="0" smtClean="0"/>
              <a:t>Kemudian pada tahun 1972 intel melahirkan bayi mikroprosesor kedua</a:t>
            </a:r>
            <a:r>
              <a:rPr lang="en-US" dirty="0" smtClean="0"/>
              <a:t> </a:t>
            </a:r>
            <a:r>
              <a:rPr lang="id-ID" dirty="0" smtClean="0"/>
              <a:t>yang diberi nama 8008 dengan 8 bit data. Lalu pada tahun 1974 Intel</a:t>
            </a:r>
            <a:r>
              <a:rPr lang="en-US" dirty="0" smtClean="0"/>
              <a:t> </a:t>
            </a:r>
            <a:r>
              <a:rPr lang="id-ID" dirty="0" smtClean="0"/>
              <a:t>memperkenalkan 8080 dengan instruksi jauh lebih banyak. 8080 disebut</a:t>
            </a:r>
            <a:r>
              <a:rPr lang="en-US" dirty="0" smtClean="0"/>
              <a:t> </a:t>
            </a:r>
            <a:r>
              <a:rPr lang="id-ID" dirty="0" smtClean="0"/>
              <a:t>sebagai mikroprosesor generasi dua.</a:t>
            </a:r>
          </a:p>
          <a:p>
            <a:r>
              <a:rPr lang="id-ID" dirty="0" smtClean="0"/>
              <a:t>Segera setelah Intel memproduksi 8080</a:t>
            </a:r>
            <a:r>
              <a:rPr lang="en-US" dirty="0" smtClean="0"/>
              <a:t>,</a:t>
            </a:r>
            <a:r>
              <a:rPr lang="id-ID" i="1" dirty="0" smtClean="0"/>
              <a:t> Motorola mengeluarkan MC</a:t>
            </a:r>
            <a:r>
              <a:rPr lang="en-US" i="1" dirty="0" smtClean="0"/>
              <a:t> </a:t>
            </a:r>
            <a:r>
              <a:rPr lang="id-ID" dirty="0" smtClean="0"/>
              <a:t>6800 dengan 8 bit data. </a:t>
            </a:r>
            <a:endParaRPr lang="en-US" dirty="0" smtClean="0"/>
          </a:p>
          <a:p>
            <a:r>
              <a:rPr lang="id-ID" dirty="0" smtClean="0"/>
              <a:t>Disamping juga Zilog mengeluarkan mikroprosesor Z-80 CPU.</a:t>
            </a: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Control Technology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Arah pengembangan mikroprosesor juga pada sistim kendali. Piranti ini</a:t>
            </a:r>
            <a:r>
              <a:rPr lang="en-US" dirty="0" smtClean="0"/>
              <a:t> </a:t>
            </a:r>
            <a:r>
              <a:rPr lang="id-ID" dirty="0" smtClean="0"/>
              <a:t>digunakan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id-ID" dirty="0" smtClean="0"/>
              <a:t> kendali mesin yang "Smart" semacam </a:t>
            </a:r>
            <a:r>
              <a:rPr lang="id-ID" i="1" dirty="0" smtClean="0"/>
              <a:t>oven</a:t>
            </a:r>
            <a:r>
              <a:rPr lang="en-US" i="1" dirty="0" smtClean="0"/>
              <a:t> </a:t>
            </a:r>
            <a:r>
              <a:rPr lang="id-ID" dirty="0" smtClean="0"/>
              <a:t>microwave, Mesin Cuci, Mesin jahit, </a:t>
            </a:r>
            <a:r>
              <a:rPr lang="en-US" dirty="0" smtClean="0"/>
              <a:t>s</a:t>
            </a:r>
            <a:r>
              <a:rPr lang="id-ID" dirty="0" smtClean="0"/>
              <a:t>ist</a:t>
            </a:r>
            <a:r>
              <a:rPr lang="en-US" dirty="0" smtClean="0"/>
              <a:t>e</a:t>
            </a:r>
            <a:r>
              <a:rPr lang="id-ID" dirty="0" smtClean="0"/>
              <a:t>m pengapian. Peralatan mikroprosesor</a:t>
            </a:r>
            <a:r>
              <a:rPr lang="en-US" dirty="0" smtClean="0"/>
              <a:t> </a:t>
            </a:r>
            <a:r>
              <a:rPr lang="id-ID" dirty="0" smtClean="0"/>
              <a:t>semacam ini disebu</a:t>
            </a:r>
            <a:r>
              <a:rPr lang="en-US" dirty="0" smtClean="0"/>
              <a:t>t</a:t>
            </a:r>
            <a:r>
              <a:rPr lang="id-ID" dirty="0" smtClean="0"/>
              <a:t> Mikrokon</a:t>
            </a:r>
            <a:r>
              <a:rPr lang="en-US" dirty="0" smtClean="0"/>
              <a:t>t</a:t>
            </a:r>
            <a:r>
              <a:rPr lang="id-ID" dirty="0" smtClean="0"/>
              <a:t>roler" In</a:t>
            </a:r>
            <a:r>
              <a:rPr lang="en-US" dirty="0" smtClean="0"/>
              <a:t>t</a:t>
            </a:r>
            <a:r>
              <a:rPr lang="id-ID" dirty="0" smtClean="0"/>
              <a:t>el mengeluarkan 8051, Motorolla</a:t>
            </a:r>
            <a:r>
              <a:rPr lang="en-US" dirty="0" smtClean="0"/>
              <a:t> </a:t>
            </a:r>
            <a:r>
              <a:rPr lang="id-ID" dirty="0" smtClean="0"/>
              <a:t>mengeluarkan MC 6801.</a:t>
            </a:r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CPU Tuju</a:t>
            </a:r>
            <a:r>
              <a:rPr lang="en-US" b="1" dirty="0" smtClean="0"/>
              <a:t>a</a:t>
            </a:r>
            <a:r>
              <a:rPr lang="id-ID" b="1" dirty="0" smtClean="0"/>
              <a:t>n Umu</a:t>
            </a:r>
            <a:r>
              <a:rPr lang="en-US" b="1" dirty="0" smtClean="0"/>
              <a:t>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Arah perkembangan mikroprosesor yang ke tiga adalah CPU untuk</a:t>
            </a:r>
            <a:r>
              <a:rPr lang="en-US" dirty="0" smtClean="0"/>
              <a:t> </a:t>
            </a:r>
            <a:r>
              <a:rPr lang="id-ID" dirty="0" smtClean="0"/>
              <a:t>keperluan umum </a:t>
            </a:r>
            <a:r>
              <a:rPr lang="en-US" dirty="0" smtClean="0"/>
              <a:t>a</a:t>
            </a:r>
            <a:r>
              <a:rPr lang="id-ID" dirty="0" smtClean="0"/>
              <a:t>tau dalam bahasa asing disebut general-purpose CPU yang</a:t>
            </a:r>
            <a:r>
              <a:rPr lang="en-US" dirty="0" smtClean="0"/>
              <a:t> </a:t>
            </a:r>
            <a:r>
              <a:rPr lang="id-ID" dirty="0" smtClean="0"/>
              <a:t>digunakan pada kompu</a:t>
            </a:r>
            <a:r>
              <a:rPr lang="en-US" dirty="0" smtClean="0"/>
              <a:t>t</a:t>
            </a:r>
            <a:r>
              <a:rPr lang="id-ID" dirty="0" smtClean="0"/>
              <a:t>er semacam P</a:t>
            </a:r>
            <a:r>
              <a:rPr lang="en-US" dirty="0" smtClean="0"/>
              <a:t>C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Setelah Intel memproduksi 8085 dan</a:t>
            </a:r>
            <a:r>
              <a:rPr lang="en-US" dirty="0" smtClean="0"/>
              <a:t> </a:t>
            </a:r>
            <a:r>
              <a:rPr lang="it-IT" dirty="0" smtClean="0"/>
              <a:t>Motorolla memproduksi MC6800, Motorolla kemudian memproduksi MC6809 </a:t>
            </a:r>
            <a:r>
              <a:rPr lang="id-ID" dirty="0" smtClean="0"/>
              <a:t>dengan instruksi 16 bit. </a:t>
            </a:r>
            <a:endParaRPr lang="en-US" dirty="0" smtClean="0"/>
          </a:p>
          <a:p>
            <a:r>
              <a:rPr lang="id-ID" dirty="0" smtClean="0"/>
              <a:t>Kemudian pada tahun 1978 Intel mengeluarkan 8086</a:t>
            </a:r>
            <a:r>
              <a:rPr lang="en-US" dirty="0" smtClean="0"/>
              <a:t> </a:t>
            </a:r>
            <a:r>
              <a:rPr lang="id-ID" dirty="0" smtClean="0"/>
              <a:t>dengan pengolahan data 16 bit full.</a:t>
            </a:r>
          </a:p>
          <a:p>
            <a:r>
              <a:rPr lang="id-ID" dirty="0" smtClean="0"/>
              <a:t>Banyak mikroprosesor 16 bit kemudian bermunculan seperti Texas</a:t>
            </a:r>
            <a:r>
              <a:rPr lang="en-US" dirty="0" smtClean="0"/>
              <a:t> </a:t>
            </a:r>
            <a:r>
              <a:rPr lang="id-ID" dirty="0" smtClean="0"/>
              <a:t>Instrumen mengeluarkan seri 9900. Segera setelah Intel mengeluarkan 8086</a:t>
            </a:r>
            <a:r>
              <a:rPr lang="en-US" dirty="0" smtClean="0"/>
              <a:t>, M</a:t>
            </a:r>
            <a:r>
              <a:rPr lang="sv-SE" dirty="0" smtClean="0"/>
              <a:t>otorola mengeluarkan 68000 dengan kemampuan 16 bit dan dapat </a:t>
            </a:r>
            <a:r>
              <a:rPr lang="id-ID" dirty="0" smtClean="0"/>
              <a:t>mengalamati jutaan byte memori.</a:t>
            </a:r>
          </a:p>
          <a:p>
            <a:r>
              <a:rPr lang="id-ID" dirty="0" smtClean="0"/>
              <a:t>Evolusi berjalan terus ke mikroprosesor 32 bit yang bekerja dengan</a:t>
            </a:r>
            <a:r>
              <a:rPr lang="en-US" dirty="0" smtClean="0"/>
              <a:t> </a:t>
            </a:r>
            <a:r>
              <a:rPr lang="id-ID" dirty="0" smtClean="0"/>
              <a:t>kemampuan giga byte atau tera byte memori.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Contoh mikroprosesornya adalah</a:t>
            </a:r>
            <a:r>
              <a:rPr lang="en-US" dirty="0" smtClean="0"/>
              <a:t> </a:t>
            </a:r>
            <a:r>
              <a:rPr lang="id-ID" dirty="0" smtClean="0"/>
              <a:t>80386, Motorolla MC68020</a:t>
            </a:r>
            <a:endParaRPr lang="id-ID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Mikroprosesor 8086, 8088,80186, 80286.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8086 adalah mikroprosesor 16 bit yang digunakan sebagai CPU pada</a:t>
            </a:r>
            <a:r>
              <a:rPr lang="en-US" sz="2400" dirty="0" smtClean="0"/>
              <a:t> </a:t>
            </a:r>
            <a:r>
              <a:rPr lang="id-ID" sz="2400" dirty="0" smtClean="0"/>
              <a:t>komputer mikro dengan seri XT. Terminologi 16 bit artinya Aritmetik Logic Unit,</a:t>
            </a:r>
            <a:r>
              <a:rPr lang="en-US" sz="2400" dirty="0" smtClean="0"/>
              <a:t> </a:t>
            </a:r>
            <a:r>
              <a:rPr lang="id-ID" sz="2400" dirty="0" smtClean="0"/>
              <a:t>Internal Register, dan kebanyakan instruksinya dirancang bekerja dengan </a:t>
            </a:r>
            <a:r>
              <a:rPr lang="en-US" sz="2400" dirty="0" smtClean="0"/>
              <a:t>16</a:t>
            </a:r>
            <a:r>
              <a:rPr lang="id-ID" sz="2400" dirty="0" smtClean="0"/>
              <a:t>-bit</a:t>
            </a:r>
            <a:r>
              <a:rPr lang="en-US" sz="2400" dirty="0" smtClean="0"/>
              <a:t> binary word. </a:t>
            </a:r>
          </a:p>
          <a:p>
            <a:r>
              <a:rPr lang="en-US" sz="2400" dirty="0" smtClean="0"/>
              <a:t>8086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16 bit data bus,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membaca</a:t>
            </a:r>
            <a:r>
              <a:rPr lang="en-US" sz="2400" dirty="0" smtClean="0"/>
              <a:t> data </a:t>
            </a:r>
            <a:r>
              <a:rPr lang="id-ID" sz="2400" dirty="0" smtClean="0"/>
              <a:t>dari dan m</a:t>
            </a:r>
            <a:r>
              <a:rPr lang="en-US" sz="2400" dirty="0" smtClean="0"/>
              <a:t>en</a:t>
            </a:r>
            <a:r>
              <a:rPr lang="id-ID" sz="2400" dirty="0" smtClean="0"/>
              <a:t>ulis data ke memori dan port masing-masing 16 bit atau 8 bit</a:t>
            </a:r>
            <a:r>
              <a:rPr lang="en-US" sz="2400" dirty="0" smtClean="0"/>
              <a:t> </a:t>
            </a:r>
            <a:r>
              <a:rPr lang="id-ID" sz="2400" dirty="0" smtClean="0"/>
              <a:t>pada satu satuan waktu. </a:t>
            </a:r>
            <a:endParaRPr lang="en-US" sz="2400" dirty="0" smtClean="0"/>
          </a:p>
          <a:p>
            <a:r>
              <a:rPr lang="id-ID" sz="2400" dirty="0" smtClean="0"/>
              <a:t>8086 memiliki addres bus 20 bit sehingga dapat</a:t>
            </a:r>
            <a:r>
              <a:rPr lang="en-US" sz="2400" dirty="0" smtClean="0"/>
              <a:t> </a:t>
            </a:r>
            <a:r>
              <a:rPr lang="it-IT" sz="2400" dirty="0" smtClean="0"/>
              <a:t>mengalamati memori sebanyak 220 atau 1.048.576 lokasi memori.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Mikroprosesor 8086, 8088,80186, 80286.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Intel 8088 memiliki ALU yang sama, dan register yang sama, dan juga </a:t>
            </a:r>
            <a:r>
              <a:rPr lang="nn-NO" sz="2000" dirty="0" smtClean="0"/>
              <a:t>instruction set yang sama dengan 8086. Bedanya 8088 memiliki data bus </a:t>
            </a:r>
            <a:r>
              <a:rPr lang="sv-SE" sz="2000" dirty="0" smtClean="0"/>
              <a:t>hanya 8 bit sehingga 8088 hanya dapat mengakses data 8 bit dari memori atau </a:t>
            </a:r>
            <a:r>
              <a:rPr lang="id-ID" sz="2000" dirty="0" smtClean="0"/>
              <a:t>port. Untuk membaca 16 bit word 8088 harus melakukannya dalam dua ka</a:t>
            </a:r>
            <a:r>
              <a:rPr lang="en-US" sz="2000" dirty="0" err="1" smtClean="0"/>
              <a:t>li</a:t>
            </a:r>
            <a:r>
              <a:rPr lang="en-US" sz="2000" dirty="0" smtClean="0"/>
              <a:t> </a:t>
            </a:r>
            <a:r>
              <a:rPr lang="id-ID" sz="2000" dirty="0" smtClean="0"/>
              <a:t>proses.</a:t>
            </a:r>
          </a:p>
          <a:p>
            <a:r>
              <a:rPr lang="id-ID" sz="2000" dirty="0" smtClean="0"/>
              <a:t>Intel 80186 merupakan pengembangan dari 8086 dan 8088. Tambahan</a:t>
            </a:r>
            <a:r>
              <a:rPr lang="en-US" sz="2000" dirty="0" smtClean="0"/>
              <a:t> </a:t>
            </a:r>
            <a:r>
              <a:rPr lang="id-ID" sz="2000" dirty="0" smtClean="0"/>
              <a:t>yang ada pada 80186 atau 80188 masing-masing memiliki piranti peripheralterprogram terintegrasi.</a:t>
            </a:r>
          </a:p>
          <a:p>
            <a:r>
              <a:rPr lang="id-ID" sz="2000" dirty="0" smtClean="0"/>
              <a:t>Intel 80286 adalah advanced versi dari 8086 khusus dirancang sebagai</a:t>
            </a:r>
            <a:r>
              <a:rPr lang="en-US" sz="2000" dirty="0" smtClean="0"/>
              <a:t> </a:t>
            </a:r>
            <a:r>
              <a:rPr lang="id-ID" sz="2000" dirty="0" smtClean="0"/>
              <a:t>CPU multiuser atau Multitasking Microcomputer, 80286 digunakan sebagai CPU</a:t>
            </a:r>
            <a:r>
              <a:rPr lang="en-US" sz="2000" dirty="0" smtClean="0"/>
              <a:t> </a:t>
            </a:r>
            <a:r>
              <a:rPr lang="id-ID" sz="2000" dirty="0" smtClean="0"/>
              <a:t>pada IBM PC</a:t>
            </a:r>
            <a:r>
              <a:rPr lang="en-US" sz="2000" dirty="0" smtClean="0"/>
              <a:t>/</a:t>
            </a:r>
            <a:r>
              <a:rPr lang="id-ID" sz="2000" dirty="0" smtClean="0"/>
              <a:t>AT.</a:t>
            </a:r>
            <a:endParaRPr lang="id-ID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8086 Internal Architecture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800" cy="4389120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Memahami kerja mikroprosesor dapat dipelajari dari Bagaimana CPU</a:t>
            </a:r>
            <a:r>
              <a:rPr lang="en-US" dirty="0" smtClean="0"/>
              <a:t> </a:t>
            </a:r>
            <a:r>
              <a:rPr lang="id-ID" dirty="0" smtClean="0"/>
              <a:t>mengirim alamat keluar, mengirim sinyal kontrol, d</a:t>
            </a:r>
            <a:r>
              <a:rPr lang="en-US" dirty="0" smtClean="0"/>
              <a:t>a</a:t>
            </a:r>
            <a:r>
              <a:rPr lang="id-ID" dirty="0" smtClean="0"/>
              <a:t>n membaca instruksi d</a:t>
            </a:r>
            <a:r>
              <a:rPr lang="en-US" dirty="0" smtClean="0"/>
              <a:t>a</a:t>
            </a:r>
            <a:r>
              <a:rPr lang="id-ID" dirty="0" smtClean="0"/>
              <a:t>n</a:t>
            </a:r>
            <a:r>
              <a:rPr lang="en-US" dirty="0" smtClean="0"/>
              <a:t> </a:t>
            </a:r>
            <a:r>
              <a:rPr lang="pt-BR" dirty="0" smtClean="0"/>
              <a:t>data pada internal register, mengirim keluar dan membaca dari ke Port atau </a:t>
            </a:r>
            <a:r>
              <a:rPr lang="id-ID" dirty="0" smtClean="0"/>
              <a:t>memori.</a:t>
            </a:r>
          </a:p>
          <a:p>
            <a:r>
              <a:rPr lang="id-ID" dirty="0" smtClean="0"/>
              <a:t>CPU dibagi menjadi dua bagian fungsi khusus yang disebut 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Bus Interface</a:t>
            </a:r>
            <a:r>
              <a:rPr lang="en-US" dirty="0" smtClean="0"/>
              <a:t> U</a:t>
            </a:r>
            <a:r>
              <a:rPr lang="id-ID" dirty="0" smtClean="0"/>
              <a:t>nit </a:t>
            </a:r>
            <a:r>
              <a:rPr lang="en-US" dirty="0" smtClean="0"/>
              <a:t>(</a:t>
            </a:r>
            <a:r>
              <a:rPr lang="id-ID" dirty="0" smtClean="0"/>
              <a:t>BIU</a:t>
            </a:r>
            <a:r>
              <a:rPr lang="en-US" dirty="0" smtClean="0"/>
              <a:t>) </a:t>
            </a:r>
            <a:r>
              <a:rPr lang="id-ID" dirty="0" smtClean="0"/>
              <a:t>dan Execution Unit (EU</a:t>
            </a:r>
            <a:r>
              <a:rPr lang="en-US" dirty="0" smtClean="0"/>
              <a:t>).</a:t>
            </a:r>
            <a:endParaRPr lang="id-ID" dirty="0"/>
          </a:p>
        </p:txBody>
      </p:sp>
      <p:pic>
        <p:nvPicPr>
          <p:cNvPr id="53250" name="Picture 2" descr="C:\Documents and Settings\Abu Qoyyim\Application Data\PixelMetrics\CaptureWiz\Tem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81200"/>
            <a:ext cx="5181600" cy="4328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6324600"/>
            <a:ext cx="262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Blok Diagram Intel 8086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BUS INTERFACE UNIT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BIU mengirim keluar alamat, mengambil instruksi dari memori, membaca</a:t>
            </a:r>
            <a:r>
              <a:rPr lang="en-US" dirty="0" smtClean="0"/>
              <a:t> </a:t>
            </a:r>
            <a:r>
              <a:rPr lang="it-IT" dirty="0" smtClean="0"/>
              <a:t>data dari port dan memori, serta menulis data ke port atau memori. </a:t>
            </a:r>
          </a:p>
          <a:p>
            <a:r>
              <a:rPr lang="it-IT" dirty="0" smtClean="0"/>
              <a:t>Dengan </a:t>
            </a:r>
            <a:r>
              <a:rPr lang="pt-BR" dirty="0" smtClean="0"/>
              <a:t>kata lain BIU menangani semua transfer data dan pengalamatan pada bus </a:t>
            </a:r>
            <a:r>
              <a:rPr lang="id-ID" dirty="0" smtClean="0"/>
              <a:t>untuk unit eksekusi.</a:t>
            </a:r>
          </a:p>
          <a:p>
            <a:r>
              <a:rPr lang="id-ID" dirty="0" smtClean="0"/>
              <a:t>Untuk meningkatkan kecepatan eksekusi program, BIU mengambil</a:t>
            </a:r>
            <a:r>
              <a:rPr lang="en-US" dirty="0" smtClean="0"/>
              <a:t> </a:t>
            </a:r>
            <a:r>
              <a:rPr lang="id-ID" dirty="0" smtClean="0"/>
              <a:t>sebanyak 7 byte instruksi yang ditahan di EU dengan menggunakan prinsip</a:t>
            </a:r>
            <a:r>
              <a:rPr lang="en-US" dirty="0" smtClean="0"/>
              <a:t> first-in-first-out group </a:t>
            </a:r>
            <a:r>
              <a:rPr lang="en-US" dirty="0" err="1" smtClean="0"/>
              <a:t>pada</a:t>
            </a:r>
            <a:r>
              <a:rPr lang="en-US" dirty="0" smtClean="0"/>
              <a:t> register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QUEUE.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BUS INTERFACE UNIT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BIU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id-ID" dirty="0" smtClean="0"/>
              <a:t>dapat melakukan pengambilan byte instruksi jika EU telah selesai</a:t>
            </a:r>
            <a:r>
              <a:rPr lang="en-US" dirty="0" smtClean="0"/>
              <a:t> </a:t>
            </a:r>
            <a:r>
              <a:rPr lang="id-ID" dirty="0" smtClean="0"/>
              <a:t>mendekoding instruksi d</a:t>
            </a:r>
            <a:r>
              <a:rPr lang="en-US" dirty="0" smtClean="0"/>
              <a:t>a</a:t>
            </a:r>
            <a:r>
              <a:rPr lang="id-ID" dirty="0" smtClean="0"/>
              <a:t>n mengeksekusi instruksi tanpa membutuhkan bus.</a:t>
            </a:r>
          </a:p>
          <a:p>
            <a:r>
              <a:rPr lang="id-ID" dirty="0" smtClean="0"/>
              <a:t>Jika EU</a:t>
            </a:r>
            <a:r>
              <a:rPr lang="en-US" dirty="0" smtClean="0"/>
              <a:t> </a:t>
            </a:r>
            <a:r>
              <a:rPr lang="id-ID" dirty="0" smtClean="0"/>
              <a:t>siap untuk instruksi berikutnya, EU membaca instruksi dari QUEUE</a:t>
            </a:r>
            <a:r>
              <a:rPr lang="en-US" dirty="0" smtClean="0"/>
              <a:t> </a:t>
            </a:r>
            <a:r>
              <a:rPr lang="id-ID" dirty="0" smtClean="0"/>
              <a:t>pada</a:t>
            </a:r>
            <a:r>
              <a:rPr lang="en-US" dirty="0" smtClean="0"/>
              <a:t> </a:t>
            </a:r>
            <a:r>
              <a:rPr lang="id-ID" dirty="0" smtClean="0"/>
              <a:t>BIU. Cara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id-ID" dirty="0" smtClean="0"/>
              <a:t>jauh</a:t>
            </a:r>
            <a:r>
              <a:rPr lang="en-US" dirty="0" smtClean="0"/>
              <a:t> l</a:t>
            </a:r>
            <a:r>
              <a:rPr lang="id-ID" dirty="0" smtClean="0"/>
              <a:t>ebih cepat da</a:t>
            </a:r>
            <a:r>
              <a:rPr lang="en-US" dirty="0" smtClean="0"/>
              <a:t>l</a:t>
            </a:r>
            <a:r>
              <a:rPr lang="id-ID" dirty="0" smtClean="0"/>
              <a:t>am ha</a:t>
            </a:r>
            <a:r>
              <a:rPr lang="en-US" dirty="0" smtClean="0"/>
              <a:t>l</a:t>
            </a:r>
            <a:r>
              <a:rPr lang="id-ID" dirty="0" smtClean="0"/>
              <a:t> pengiriman a</a:t>
            </a:r>
            <a:r>
              <a:rPr lang="en-US" dirty="0" smtClean="0"/>
              <a:t>l</a:t>
            </a:r>
            <a:r>
              <a:rPr lang="id-ID" dirty="0" smtClean="0"/>
              <a:t>amat pada sistim me</a:t>
            </a:r>
            <a:r>
              <a:rPr lang="en-US" dirty="0" smtClean="0"/>
              <a:t>m</a:t>
            </a:r>
            <a:r>
              <a:rPr lang="id-ID" dirty="0" smtClean="0"/>
              <a:t>ori dan</a:t>
            </a:r>
            <a:r>
              <a:rPr lang="en-US" dirty="0" smtClean="0"/>
              <a:t> </a:t>
            </a:r>
            <a:r>
              <a:rPr lang="id-ID" dirty="0" smtClean="0"/>
              <a:t>menunggu memori untuk mengirimkan kemba</a:t>
            </a:r>
            <a:r>
              <a:rPr lang="en-US" dirty="0" smtClean="0"/>
              <a:t>l</a:t>
            </a:r>
            <a:r>
              <a:rPr lang="id-ID" dirty="0" smtClean="0"/>
              <a:t>i byte instruksi berikutnya.</a:t>
            </a:r>
          </a:p>
          <a:p>
            <a:r>
              <a:rPr lang="id-ID" dirty="0" smtClean="0"/>
              <a:t>M</a:t>
            </a:r>
            <a:r>
              <a:rPr lang="en-US" dirty="0" smtClean="0"/>
              <a:t>e</a:t>
            </a:r>
            <a:r>
              <a:rPr lang="id-ID" dirty="0" smtClean="0"/>
              <a:t>ngamhil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Pipelining.</a:t>
            </a:r>
            <a:endParaRPr lang="id-ID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SEGMENT REGISTER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BIU </a:t>
            </a:r>
            <a:r>
              <a:rPr lang="en-US" sz="2800" dirty="0" smtClean="0"/>
              <a:t>m</a:t>
            </a:r>
            <a:r>
              <a:rPr lang="id-ID" sz="2800" dirty="0" smtClean="0"/>
              <a:t>e</a:t>
            </a:r>
            <a:r>
              <a:rPr lang="en-US" sz="2800" dirty="0" smtClean="0"/>
              <a:t>m</a:t>
            </a:r>
            <a:r>
              <a:rPr lang="id-ID" sz="2800" dirty="0" smtClean="0"/>
              <a:t>iliki segment register 16 bit. Diantaranya adalah register Code</a:t>
            </a:r>
            <a:r>
              <a:rPr lang="en-US" sz="2800" dirty="0" smtClean="0"/>
              <a:t> </a:t>
            </a:r>
            <a:r>
              <a:rPr lang="id-ID" sz="2800" dirty="0" smtClean="0"/>
              <a:t>Segment (CS)</a:t>
            </a:r>
            <a:r>
              <a:rPr lang="en-US" sz="2800" dirty="0" smtClean="0"/>
              <a:t> </a:t>
            </a:r>
            <a:r>
              <a:rPr lang="id-ID" sz="2800" dirty="0" smtClean="0"/>
              <a:t>d</a:t>
            </a:r>
            <a:r>
              <a:rPr lang="en-US" sz="2800" dirty="0" smtClean="0"/>
              <a:t>a</a:t>
            </a:r>
            <a:r>
              <a:rPr lang="id-ID" sz="2800" dirty="0" smtClean="0"/>
              <a:t>n register Stack Segment (SS),</a:t>
            </a:r>
            <a:r>
              <a:rPr lang="en-US" sz="2800" dirty="0" smtClean="0"/>
              <a:t> </a:t>
            </a:r>
            <a:r>
              <a:rPr lang="id-ID" sz="2800" dirty="0" smtClean="0"/>
              <a:t>register Extra Segment (ES),</a:t>
            </a:r>
            <a:r>
              <a:rPr lang="en-US" sz="2800" dirty="0" smtClean="0"/>
              <a:t> </a:t>
            </a:r>
            <a:r>
              <a:rPr lang="id-ID" sz="2800" dirty="0" smtClean="0"/>
              <a:t>d</a:t>
            </a:r>
            <a:r>
              <a:rPr lang="en-US" sz="2800" dirty="0" smtClean="0"/>
              <a:t>a</a:t>
            </a:r>
            <a:r>
              <a:rPr lang="id-ID" sz="2800" dirty="0" smtClean="0"/>
              <a:t>n</a:t>
            </a:r>
            <a:r>
              <a:rPr lang="en-US" sz="2800" dirty="0" smtClean="0"/>
              <a:t> </a:t>
            </a:r>
            <a:r>
              <a:rPr lang="id-ID" sz="2800" dirty="0" smtClean="0"/>
              <a:t>register Data Segment (OS).</a:t>
            </a:r>
            <a:endParaRPr lang="id-ID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Pengelompokan Mikroprosesor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Mikroprosesor sebagai komponen utama da</a:t>
            </a:r>
            <a:r>
              <a:rPr lang="en-US" dirty="0" smtClean="0"/>
              <a:t>l</a:t>
            </a:r>
            <a:r>
              <a:rPr lang="id-ID" dirty="0" smtClean="0"/>
              <a:t>am sist</a:t>
            </a:r>
            <a:r>
              <a:rPr lang="en-US" smtClean="0"/>
              <a:t>e</a:t>
            </a:r>
            <a:r>
              <a:rPr lang="id-ID" smtClean="0"/>
              <a:t>m </a:t>
            </a:r>
            <a:r>
              <a:rPr lang="id-ID" dirty="0" smtClean="0"/>
              <a:t>mikroprosesor</a:t>
            </a:r>
            <a:r>
              <a:rPr lang="en-US" dirty="0" smtClean="0"/>
              <a:t> </a:t>
            </a:r>
            <a:r>
              <a:rPr lang="id-ID" dirty="0" smtClean="0"/>
              <a:t>dapat dikelompokkan menurut: </a:t>
            </a:r>
            <a:endParaRPr lang="en-US" dirty="0" smtClean="0"/>
          </a:p>
          <a:p>
            <a:pPr lvl="1">
              <a:buNone/>
            </a:pPr>
            <a:r>
              <a:rPr lang="id-ID" dirty="0" smtClean="0"/>
              <a:t>(a) Teknologi yang digunakan ; </a:t>
            </a:r>
            <a:endParaRPr lang="en-US" dirty="0" smtClean="0"/>
          </a:p>
          <a:p>
            <a:pPr lvl="1">
              <a:buNone/>
            </a:pPr>
            <a:r>
              <a:rPr lang="id-ID" dirty="0" smtClean="0"/>
              <a:t>(b) Jumlah Bit</a:t>
            </a:r>
            <a:r>
              <a:rPr lang="en-US" dirty="0" smtClean="0"/>
              <a:t> </a:t>
            </a:r>
            <a:r>
              <a:rPr lang="id-ID" dirty="0" smtClean="0"/>
              <a:t>Data; </a:t>
            </a:r>
            <a:endParaRPr lang="en-US" dirty="0" smtClean="0"/>
          </a:p>
          <a:p>
            <a:pPr lvl="1">
              <a:buNone/>
            </a:pPr>
            <a:r>
              <a:rPr lang="id-ID" dirty="0" smtClean="0"/>
              <a:t>(c) Kemampuan atau Karakteristik Mikroprosesor.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Unit mikroprosesor atau </a:t>
            </a:r>
            <a:r>
              <a:rPr lang="id-ID" sz="2800" i="1" dirty="0" smtClean="0"/>
              <a:t>Microprocessor Unit (</a:t>
            </a:r>
            <a:r>
              <a:rPr lang="id-ID" sz="2800" b="1" i="1" dirty="0" smtClean="0"/>
              <a:t>MPU) </a:t>
            </a:r>
            <a:r>
              <a:rPr lang="id-ID" sz="2800" i="1" dirty="0" smtClean="0"/>
              <a:t>atau </a:t>
            </a:r>
            <a:r>
              <a:rPr lang="it-IT" sz="2800" i="1" dirty="0" smtClean="0"/>
              <a:t>Central Processing Unit </a:t>
            </a:r>
            <a:r>
              <a:rPr lang="it-IT" sz="2800" b="1" i="1" dirty="0" smtClean="0"/>
              <a:t>(</a:t>
            </a:r>
            <a:r>
              <a:rPr lang="id-ID" sz="2800" b="1" i="1" dirty="0" smtClean="0"/>
              <a:t>CPU</a:t>
            </a:r>
            <a:r>
              <a:rPr lang="en-US" sz="2800" b="1" i="1" dirty="0" smtClean="0"/>
              <a:t>)</a:t>
            </a:r>
          </a:p>
          <a:p>
            <a:r>
              <a:rPr lang="en-US" sz="2800" dirty="0" smtClean="0"/>
              <a:t>Unit </a:t>
            </a:r>
            <a:r>
              <a:rPr lang="en-US" sz="2800" dirty="0" err="1" smtClean="0"/>
              <a:t>memori</a:t>
            </a:r>
            <a:r>
              <a:rPr lang="en-US" sz="2800" dirty="0" smtClean="0"/>
              <a:t> </a:t>
            </a:r>
            <a:r>
              <a:rPr lang="en-US" sz="2800" dirty="0" err="1" smtClean="0"/>
              <a:t>baca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i="1" dirty="0" smtClean="0"/>
              <a:t>Read Only Memory </a:t>
            </a:r>
            <a:r>
              <a:rPr lang="en-US" sz="2800" b="1" i="1" dirty="0" smtClean="0"/>
              <a:t>(ROM)</a:t>
            </a:r>
            <a:endParaRPr lang="id-ID" sz="2800" b="1" i="1" dirty="0" smtClean="0"/>
          </a:p>
          <a:p>
            <a:r>
              <a:rPr lang="en-US" sz="2800" dirty="0" smtClean="0"/>
              <a:t>Unit </a:t>
            </a:r>
            <a:r>
              <a:rPr lang="en-US" sz="2800" dirty="0" err="1" smtClean="0"/>
              <a:t>memori</a:t>
            </a:r>
            <a:r>
              <a:rPr lang="en-US" sz="2800" dirty="0" smtClean="0"/>
              <a:t> </a:t>
            </a:r>
            <a:r>
              <a:rPr lang="en-US" sz="2800" dirty="0" err="1" smtClean="0"/>
              <a:t>baca</a:t>
            </a:r>
            <a:r>
              <a:rPr lang="en-US" sz="2800" dirty="0" smtClean="0"/>
              <a:t> </a:t>
            </a:r>
            <a:r>
              <a:rPr lang="en-US" sz="2800" dirty="0" err="1" smtClean="0"/>
              <a:t>tulis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i="1" dirty="0" smtClean="0"/>
              <a:t>Read Write Memory </a:t>
            </a:r>
            <a:r>
              <a:rPr lang="en-US" sz="2800" b="1" i="1" dirty="0" smtClean="0"/>
              <a:t>(RWM)</a:t>
            </a:r>
          </a:p>
          <a:p>
            <a:r>
              <a:rPr lang="id-ID" sz="2800" dirty="0" smtClean="0"/>
              <a:t>Unit masukan keluaran terprogram atau </a:t>
            </a:r>
            <a:r>
              <a:rPr lang="id-ID" sz="2800" i="1" dirty="0" smtClean="0"/>
              <a:t>Programmable Input Output</a:t>
            </a:r>
            <a:r>
              <a:rPr lang="en-US" sz="2800" i="1" dirty="0" smtClean="0"/>
              <a:t> </a:t>
            </a:r>
            <a:r>
              <a:rPr lang="id-ID" sz="2800" b="1" dirty="0" smtClean="0"/>
              <a:t>(PlO)</a:t>
            </a:r>
            <a:endParaRPr lang="en-US" sz="2800" b="1" i="1" dirty="0" smtClean="0"/>
          </a:p>
          <a:p>
            <a:r>
              <a:rPr lang="id-ID" sz="2800" dirty="0" smtClean="0"/>
              <a:t>Unit</a:t>
            </a:r>
            <a:r>
              <a:rPr lang="en-US" sz="2800" dirty="0" smtClean="0"/>
              <a:t> </a:t>
            </a:r>
            <a:r>
              <a:rPr lang="en-US" sz="2800" dirty="0" err="1" smtClean="0"/>
              <a:t>detak</a:t>
            </a:r>
            <a:r>
              <a:rPr lang="id-ID" sz="2800" dirty="0"/>
              <a:t>/</a:t>
            </a:r>
            <a:r>
              <a:rPr lang="en-US" sz="2800" dirty="0" err="1" smtClean="0"/>
              <a:t>pewaktu</a:t>
            </a:r>
            <a:r>
              <a:rPr lang="en-US" sz="2800" dirty="0" smtClean="0"/>
              <a:t> (</a:t>
            </a:r>
            <a:r>
              <a:rPr lang="id-ID" sz="2800" i="1" dirty="0" smtClean="0"/>
              <a:t>Clock</a:t>
            </a:r>
            <a:r>
              <a:rPr lang="en-US" sz="2800" i="1" dirty="0" smtClean="0"/>
              <a:t>)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114300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Pengelompokan Mikroprosesor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48200" y="1524000"/>
          <a:ext cx="4267199" cy="5111750"/>
        </p:xfrm>
        <a:graphic>
          <a:graphicData uri="http://schemas.openxmlformats.org/drawingml/2006/table">
            <a:tbl>
              <a:tblPr/>
              <a:tblGrid>
                <a:gridCol w="228599"/>
                <a:gridCol w="381000"/>
                <a:gridCol w="609600"/>
                <a:gridCol w="457200"/>
                <a:gridCol w="457200"/>
                <a:gridCol w="457200"/>
                <a:gridCol w="533400"/>
                <a:gridCol w="533400"/>
                <a:gridCol w="609600"/>
              </a:tblGrid>
              <a:tr h="1460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Jumlah Bit Data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Contoh uP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Jenis Teknologi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Tahun Buatan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Clock (MHz)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Karakteristik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921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Kecepatan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Daya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Kepadatan (10</a:t>
                      </a:r>
                      <a:r>
                        <a:rPr lang="en-US" sz="700" b="1" baseline="30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700" b="1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4 bit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4004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4040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8008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PMOS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Rendah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Sedang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Tinggi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 bit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8080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8085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8088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6800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6802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6809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6801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6805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Z80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NMOS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1979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Rendah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Sedang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Sefang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0,029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16 bit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8086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80186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80188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80286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80288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68000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Z8000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9900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HMOS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NMOS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1978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1982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1982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Rendah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Sedang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Sedang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0.029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0.029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0,134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32 bit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80386DX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80386SX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80486DX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80486SX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68020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NS32032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WE3200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NMOS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1985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1988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1989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1991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16-33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16-33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25-50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16-33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Rendah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Sedang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Sedang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0,275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0,275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1,185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32 bit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64 bit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P54vrt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Pent Pro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Pent II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Pent III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Itanium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NMOS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1994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1995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1998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1999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75-150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150-200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233-450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450-600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533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Rendah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Sedang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latin typeface="Calibri"/>
                          <a:ea typeface="Calibri"/>
                          <a:cs typeface="Times New Roman"/>
                        </a:rPr>
                        <a:t>Sedang</a:t>
                      </a:r>
                      <a:endParaRPr lang="id-ID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alibri"/>
                          <a:ea typeface="Calibri"/>
                          <a:cs typeface="Times New Roman"/>
                        </a:rPr>
                        <a:t>3,1</a:t>
                      </a:r>
                      <a:endParaRPr lang="id-ID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alibri"/>
                          <a:ea typeface="Calibri"/>
                          <a:cs typeface="Times New Roman"/>
                        </a:rPr>
                        <a:t>5,5</a:t>
                      </a:r>
                      <a:endParaRPr lang="id-ID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alibri"/>
                          <a:ea typeface="Calibri"/>
                          <a:cs typeface="Times New Roman"/>
                        </a:rPr>
                        <a:t>7,5</a:t>
                      </a:r>
                      <a:endParaRPr lang="id-ID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alibri"/>
                          <a:ea typeface="Calibri"/>
                          <a:cs typeface="Times New Roman"/>
                        </a:rPr>
                        <a:t>9,5</a:t>
                      </a:r>
                      <a:endParaRPr lang="id-ID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74" marR="43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Pengelompokan Mikroprosesor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Disamping teknologi PMOS (Metal-Oxide Semiconductor kanal P) dan</a:t>
            </a:r>
            <a:r>
              <a:rPr lang="en-US" sz="2400" dirty="0" smtClean="0"/>
              <a:t> </a:t>
            </a:r>
            <a:r>
              <a:rPr lang="id-ID" sz="2400" dirty="0" smtClean="0"/>
              <a:t>teknologi NMOS (Metal-Oxide </a:t>
            </a:r>
            <a:r>
              <a:rPr lang="en-US" sz="2400" dirty="0" smtClean="0"/>
              <a:t>S</a:t>
            </a:r>
            <a:r>
              <a:rPr lang="id-ID" sz="2400" dirty="0" smtClean="0"/>
              <a:t>emiconductor kanal N) yang paling banyak</a:t>
            </a:r>
            <a:r>
              <a:rPr lang="en-US" sz="2400" dirty="0" smtClean="0"/>
              <a:t> </a:t>
            </a:r>
            <a:r>
              <a:rPr lang="id-ID" sz="2400" dirty="0" smtClean="0"/>
              <a:t>digunakan sebagai teknologi pembuatan mikroprosesor masih ada teknologi</a:t>
            </a:r>
            <a:r>
              <a:rPr lang="en-US" sz="2400" dirty="0" smtClean="0"/>
              <a:t> </a:t>
            </a:r>
            <a:r>
              <a:rPr lang="id-ID" sz="2400" dirty="0" smtClean="0"/>
              <a:t>lain yaitu :</a:t>
            </a:r>
          </a:p>
          <a:p>
            <a:pPr lvl="1">
              <a:buFont typeface="Constantia" pitchFamily="18" charset="0"/>
              <a:buChar char="›"/>
            </a:pPr>
            <a:r>
              <a:rPr lang="id-ID" sz="2000" dirty="0" smtClean="0"/>
              <a:t>Teknologi CMOS </a:t>
            </a:r>
            <a:r>
              <a:rPr lang="id-ID" sz="2000" i="1" dirty="0" smtClean="0"/>
              <a:t>(Complementary Metal-Oxide</a:t>
            </a:r>
            <a:r>
              <a:rPr lang="en-US" sz="2000" i="1" dirty="0" smtClean="0"/>
              <a:t> </a:t>
            </a:r>
            <a:r>
              <a:rPr lang="id-ID" sz="2000" i="1" dirty="0" smtClean="0"/>
              <a:t>Semiconductor)</a:t>
            </a:r>
          </a:p>
          <a:p>
            <a:pPr lvl="1">
              <a:buFont typeface="Constantia" pitchFamily="18" charset="0"/>
              <a:buChar char="›"/>
            </a:pPr>
            <a:r>
              <a:rPr lang="id-ID" sz="2000" dirty="0" smtClean="0"/>
              <a:t>Teknologi bipolar </a:t>
            </a:r>
            <a:r>
              <a:rPr lang="en-US" sz="2000" dirty="0" smtClean="0"/>
              <a:t>j</a:t>
            </a:r>
            <a:r>
              <a:rPr lang="id-ID" sz="2000" dirty="0" smtClean="0"/>
              <a:t>enis ECl (Emitter - Coupled - Logic)</a:t>
            </a:r>
            <a:endParaRPr lang="en-US" sz="2000" dirty="0" smtClean="0"/>
          </a:p>
          <a:p>
            <a:pPr lvl="1">
              <a:buFont typeface="Constantia" pitchFamily="18" charset="0"/>
              <a:buChar char="›"/>
            </a:pPr>
            <a:r>
              <a:rPr lang="id-ID" sz="2000" dirty="0" smtClean="0"/>
              <a:t>Teknologl Bipolar </a:t>
            </a:r>
            <a:r>
              <a:rPr lang="en-US" sz="2000" dirty="0" smtClean="0"/>
              <a:t>j</a:t>
            </a:r>
            <a:r>
              <a:rPr lang="id-ID" sz="2000" dirty="0" smtClean="0"/>
              <a:t>en</a:t>
            </a:r>
            <a:r>
              <a:rPr lang="en-US" sz="2000" dirty="0" err="1" smtClean="0"/>
              <a:t>i</a:t>
            </a:r>
            <a:r>
              <a:rPr lang="id-ID" sz="2000" dirty="0" smtClean="0"/>
              <a:t>s Schottky</a:t>
            </a:r>
          </a:p>
          <a:p>
            <a:pPr lvl="1">
              <a:buFont typeface="Constantia" pitchFamily="18" charset="0"/>
              <a:buChar char="›"/>
            </a:pPr>
            <a:r>
              <a:rPr lang="id-ID" sz="2000" dirty="0" smtClean="0"/>
              <a:t>Teknologi Bipolar jenis</a:t>
            </a:r>
            <a:r>
              <a:rPr lang="en-US" sz="2000" dirty="0" smtClean="0"/>
              <a:t> I2L</a:t>
            </a:r>
            <a:r>
              <a:rPr lang="id-ID" sz="2000" dirty="0" smtClean="0"/>
              <a:t>(Integrated -Injection -logic)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Pengelompokan Mikroprosesor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Dalam memilih</a:t>
            </a:r>
            <a:r>
              <a:rPr lang="en-US" sz="3200" dirty="0" smtClean="0"/>
              <a:t> </a:t>
            </a:r>
            <a:r>
              <a:rPr lang="id-ID" sz="3200" dirty="0" smtClean="0"/>
              <a:t>komponen mikroprosesor beberapa hal pertimbangan perlu</a:t>
            </a:r>
            <a:r>
              <a:rPr lang="en-US" sz="3200" dirty="0" smtClean="0"/>
              <a:t> </a:t>
            </a:r>
            <a:r>
              <a:rPr lang="id-ID" sz="3200" dirty="0" smtClean="0"/>
              <a:t>dikaji misalnya:</a:t>
            </a:r>
            <a:endParaRPr lang="en-US" sz="3200" dirty="0" smtClean="0"/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Pertimbangan Sistim </a:t>
            </a:r>
            <a:r>
              <a:rPr lang="en-US" dirty="0" smtClean="0"/>
              <a:t>m</a:t>
            </a:r>
            <a:r>
              <a:rPr lang="id-ID" dirty="0" smtClean="0"/>
              <a:t>eliputi karakteristik sistim, jumlah supplier, harga, dan</a:t>
            </a:r>
            <a:r>
              <a:rPr lang="en-US" dirty="0" smtClean="0"/>
              <a:t> </a:t>
            </a:r>
            <a:r>
              <a:rPr lang="id-ID" dirty="0" smtClean="0"/>
              <a:t>ke</a:t>
            </a:r>
            <a:r>
              <a:rPr lang="en-US" dirty="0" smtClean="0"/>
              <a:t>t</a:t>
            </a:r>
            <a:r>
              <a:rPr lang="id-ID" dirty="0" smtClean="0"/>
              <a:t>ersediaan.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Pertimbangan hardware meliputi jumlah bit data, macam,</a:t>
            </a:r>
            <a:r>
              <a:rPr lang="en-US" dirty="0" smtClean="0"/>
              <a:t> </a:t>
            </a:r>
            <a:r>
              <a:rPr lang="id-ID" dirty="0" smtClean="0"/>
              <a:t>kemampuan</a:t>
            </a:r>
            <a:r>
              <a:rPr lang="en-US" dirty="0" smtClean="0"/>
              <a:t> </a:t>
            </a:r>
            <a:r>
              <a:rPr lang="nl-NL" dirty="0" smtClean="0"/>
              <a:t>dan waktu instruksi dan macam bahasa.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Merupakan bagian dari sistim mikroprosesor yang mengatur denyut</a:t>
            </a:r>
            <a:r>
              <a:rPr lang="en-US" dirty="0" smtClean="0"/>
              <a:t> </a:t>
            </a:r>
            <a:r>
              <a:rPr lang="id-ID" dirty="0" smtClean="0"/>
              <a:t>kerja MPU. </a:t>
            </a:r>
            <a:endParaRPr lang="en-US" dirty="0" smtClean="0"/>
          </a:p>
          <a:p>
            <a:r>
              <a:rPr lang="id-ID" dirty="0" smtClean="0"/>
              <a:t>Sehingga frekuensi clock berkaitan dengan kecepatan kerja</a:t>
            </a:r>
            <a:r>
              <a:rPr lang="en-US" dirty="0" smtClean="0"/>
              <a:t> </a:t>
            </a:r>
            <a:r>
              <a:rPr lang="id-ID" dirty="0" smtClean="0"/>
              <a:t>komputer. </a:t>
            </a:r>
            <a:endParaRPr lang="en-US" dirty="0" smtClean="0"/>
          </a:p>
          <a:p>
            <a:r>
              <a:rPr lang="id-ID" dirty="0" smtClean="0"/>
              <a:t>Beberapa jenis MPU ada yang menggunakan detak sistim tungg</a:t>
            </a:r>
            <a:r>
              <a:rPr lang="en-US" dirty="0" smtClean="0"/>
              <a:t>a</a:t>
            </a:r>
            <a:r>
              <a:rPr lang="id-ID" dirty="0" smtClean="0"/>
              <a:t>l</a:t>
            </a:r>
            <a:r>
              <a:rPr lang="en-US" dirty="0" smtClean="0"/>
              <a:t> </a:t>
            </a:r>
            <a:r>
              <a:rPr lang="id-ID" dirty="0" smtClean="0"/>
              <a:t>d</a:t>
            </a:r>
            <a:r>
              <a:rPr lang="en-US" dirty="0" smtClean="0"/>
              <a:t>a</a:t>
            </a:r>
            <a:r>
              <a:rPr lang="id-ID" dirty="0" smtClean="0"/>
              <a:t>n ad</a:t>
            </a:r>
            <a:r>
              <a:rPr lang="en-US" dirty="0" smtClean="0"/>
              <a:t>a</a:t>
            </a:r>
            <a:r>
              <a:rPr lang="id-ID" dirty="0" smtClean="0"/>
              <a:t> juga sistim gand</a:t>
            </a:r>
            <a:r>
              <a:rPr lang="en-US" dirty="0" smtClean="0"/>
              <a:t>a</a:t>
            </a:r>
            <a:r>
              <a:rPr lang="id-ID" dirty="0" smtClean="0"/>
              <a:t> (du</a:t>
            </a:r>
            <a:r>
              <a:rPr lang="en-US" dirty="0" smtClean="0"/>
              <a:t>a</a:t>
            </a:r>
            <a:r>
              <a:rPr lang="id-ID" dirty="0" smtClean="0"/>
              <a:t> f</a:t>
            </a:r>
            <a:r>
              <a:rPr lang="en-US" dirty="0" smtClean="0"/>
              <a:t>a</a:t>
            </a:r>
            <a:r>
              <a:rPr lang="id-ID" dirty="0" smtClean="0"/>
              <a:t>se).</a:t>
            </a:r>
            <a:endParaRPr lang="en-US" dirty="0" smtClean="0"/>
          </a:p>
          <a:p>
            <a:r>
              <a:rPr lang="id-ID" dirty="0" smtClean="0"/>
              <a:t>Detak dap</a:t>
            </a:r>
            <a:r>
              <a:rPr lang="en-US" dirty="0" smtClean="0"/>
              <a:t>a</a:t>
            </a:r>
            <a:r>
              <a:rPr lang="id-ID" dirty="0" smtClean="0"/>
              <a:t>t dibangkitk</a:t>
            </a:r>
            <a:r>
              <a:rPr lang="en-US" dirty="0" smtClean="0"/>
              <a:t>a</a:t>
            </a:r>
            <a:r>
              <a:rPr lang="id-ID" dirty="0" smtClean="0"/>
              <a:t>n</a:t>
            </a:r>
            <a:r>
              <a:rPr lang="en-US" dirty="0" smtClean="0"/>
              <a:t> </a:t>
            </a:r>
            <a:r>
              <a:rPr lang="id-ID" dirty="0" smtClean="0"/>
              <a:t>menggunakan sistim diskrit </a:t>
            </a:r>
            <a:r>
              <a:rPr lang="en-US" dirty="0" smtClean="0"/>
              <a:t>a</a:t>
            </a:r>
            <a:r>
              <a:rPr lang="id-ID" dirty="0" smtClean="0"/>
              <a:t>t</a:t>
            </a:r>
            <a:r>
              <a:rPr lang="en-US" dirty="0" smtClean="0"/>
              <a:t>a</a:t>
            </a:r>
            <a:r>
              <a:rPr lang="id-ID" dirty="0" smtClean="0"/>
              <a:t>u IC khusus. </a:t>
            </a:r>
            <a:endParaRPr lang="en-US" dirty="0" smtClean="0"/>
          </a:p>
          <a:p>
            <a:r>
              <a:rPr lang="id-ID" dirty="0" smtClean="0"/>
              <a:t>Intel memperkenalkan IC 8224</a:t>
            </a:r>
            <a:r>
              <a:rPr lang="en-US" dirty="0" smtClean="0"/>
              <a:t> </a:t>
            </a:r>
            <a:r>
              <a:rPr lang="id-ID" dirty="0" smtClean="0"/>
              <a:t>untuk penggerak detak.</a:t>
            </a:r>
            <a:endParaRPr lang="id-ID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Pengendalian Sistim Mikroprosesor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MPU d</a:t>
            </a:r>
            <a:r>
              <a:rPr lang="en-US" dirty="0" smtClean="0"/>
              <a:t>a</a:t>
            </a:r>
            <a:r>
              <a:rPr lang="id-ID" dirty="0" smtClean="0"/>
              <a:t>l</a:t>
            </a:r>
            <a:r>
              <a:rPr lang="en-US" dirty="0" smtClean="0"/>
              <a:t>a</a:t>
            </a:r>
            <a:r>
              <a:rPr lang="id-ID" dirty="0" smtClean="0"/>
              <a:t>m suatu sistim mikroprosesor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id-ID" dirty="0" smtClean="0"/>
              <a:t> fungsiny</a:t>
            </a:r>
            <a:r>
              <a:rPr lang="en-US" dirty="0" smtClean="0"/>
              <a:t>a</a:t>
            </a:r>
            <a:r>
              <a:rPr lang="id-ID" dirty="0" smtClean="0"/>
              <a:t> seb</a:t>
            </a:r>
            <a:r>
              <a:rPr lang="en-US" dirty="0" smtClean="0"/>
              <a:t>a</a:t>
            </a:r>
            <a:r>
              <a:rPr lang="id-ID" dirty="0" smtClean="0"/>
              <a:t>g</a:t>
            </a:r>
            <a:r>
              <a:rPr lang="en-US" dirty="0" smtClean="0"/>
              <a:t>a</a:t>
            </a:r>
            <a:r>
              <a:rPr lang="id-ID" dirty="0" smtClean="0"/>
              <a:t>i</a:t>
            </a:r>
            <a:r>
              <a:rPr lang="en-US" dirty="0" smtClean="0"/>
              <a:t> </a:t>
            </a:r>
            <a:r>
              <a:rPr lang="id-ID" dirty="0" smtClean="0"/>
              <a:t>pengend</a:t>
            </a:r>
            <a:r>
              <a:rPr lang="en-US" dirty="0" smtClean="0"/>
              <a:t>a</a:t>
            </a:r>
            <a:r>
              <a:rPr lang="id-ID" dirty="0" smtClean="0"/>
              <a:t>li sistim bekerja seb</a:t>
            </a:r>
            <a:r>
              <a:rPr lang="en-US" dirty="0" smtClean="0"/>
              <a:t>a</a:t>
            </a:r>
            <a:r>
              <a:rPr lang="id-ID" dirty="0" smtClean="0"/>
              <a:t>g</a:t>
            </a:r>
            <a:r>
              <a:rPr lang="en-US" dirty="0" smtClean="0"/>
              <a:t>a</a:t>
            </a:r>
            <a:r>
              <a:rPr lang="id-ID" dirty="0" smtClean="0"/>
              <a:t>i :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Pengendali sistim</a:t>
            </a:r>
          </a:p>
          <a:p>
            <a:pPr lvl="1">
              <a:buFont typeface="Constantia" pitchFamily="18" charset="0"/>
              <a:buChar char="›"/>
            </a:pPr>
            <a:r>
              <a:rPr lang="en-US" dirty="0" smtClean="0"/>
              <a:t>P</a:t>
            </a:r>
            <a:r>
              <a:rPr lang="id-ID" dirty="0" smtClean="0"/>
              <a:t>engendali bus/salur</a:t>
            </a:r>
            <a:r>
              <a:rPr lang="en-US" dirty="0" smtClean="0"/>
              <a:t>a</a:t>
            </a:r>
            <a:r>
              <a:rPr lang="id-ID" dirty="0" smtClean="0"/>
              <a:t>n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Dikendalikan oleh al</a:t>
            </a:r>
            <a:r>
              <a:rPr lang="en-US" dirty="0" smtClean="0"/>
              <a:t>a</a:t>
            </a:r>
            <a:r>
              <a:rPr lang="id-ID" dirty="0" smtClean="0"/>
              <a:t>t luar.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Pengendalian Sistim Mikroprosesor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Penyerempakan memori dan penyerempakan I/O pada </a:t>
            </a:r>
            <a:r>
              <a:rPr lang="en-US" dirty="0" err="1" smtClean="0"/>
              <a:t>intinya</a:t>
            </a:r>
            <a:r>
              <a:rPr lang="en-US" dirty="0" smtClean="0"/>
              <a:t> </a:t>
            </a:r>
            <a:r>
              <a:rPr lang="id-ID" dirty="0" smtClean="0"/>
              <a:t>analogis. </a:t>
            </a:r>
            <a:endParaRPr lang="en-US" dirty="0" smtClean="0"/>
          </a:p>
          <a:p>
            <a:r>
              <a:rPr lang="id-ID" dirty="0" smtClean="0"/>
              <a:t>Digunakan prosedur jabat tangan. </a:t>
            </a:r>
            <a:endParaRPr lang="en-US" dirty="0" smtClean="0"/>
          </a:p>
          <a:p>
            <a:r>
              <a:rPr lang="id-ID" dirty="0" smtClean="0"/>
              <a:t>Dalam operasi "b</a:t>
            </a:r>
            <a:r>
              <a:rPr lang="en-US" dirty="0" err="1" smtClean="0"/>
              <a:t>aca</a:t>
            </a:r>
            <a:r>
              <a:rPr lang="id-ID" dirty="0" smtClean="0"/>
              <a:t>" suatu</a:t>
            </a:r>
            <a:r>
              <a:rPr lang="en-US" dirty="0" smtClean="0"/>
              <a:t> </a:t>
            </a:r>
            <a:r>
              <a:rPr lang="id-ID" dirty="0" smtClean="0"/>
              <a:t>status sinyal </a:t>
            </a:r>
            <a:r>
              <a:rPr lang="en-US" dirty="0" smtClean="0"/>
              <a:t>“</a:t>
            </a:r>
            <a:r>
              <a:rPr lang="id-ID" dirty="0" smtClean="0"/>
              <a:t>s</a:t>
            </a:r>
            <a:r>
              <a:rPr lang="en-US" dirty="0" err="1" smtClean="0"/>
              <a:t>ia</a:t>
            </a:r>
            <a:r>
              <a:rPr lang="id-ID" dirty="0" smtClean="0"/>
              <a:t>p</a:t>
            </a:r>
            <a:r>
              <a:rPr lang="en-US" dirty="0" smtClean="0"/>
              <a:t>”</a:t>
            </a:r>
            <a:r>
              <a:rPr lang="id-ID" dirty="0" smtClean="0"/>
              <a:t> (ready) akan menunjukkan</a:t>
            </a:r>
            <a:r>
              <a:rPr lang="en-US" dirty="0" smtClean="0"/>
              <a:t> </a:t>
            </a:r>
            <a:r>
              <a:rPr lang="id-ID" dirty="0" smtClean="0"/>
              <a:t>tersedianya data. </a:t>
            </a:r>
            <a:endParaRPr lang="en-US" dirty="0" smtClean="0"/>
          </a:p>
          <a:p>
            <a:r>
              <a:rPr lang="id-ID" dirty="0" smtClean="0"/>
              <a:t>Kemudian</a:t>
            </a:r>
            <a:r>
              <a:rPr lang="en-US" dirty="0" smtClean="0"/>
              <a:t> </a:t>
            </a:r>
            <a:r>
              <a:rPr lang="id-ID" dirty="0" smtClean="0"/>
              <a:t>data dialihkan ke bus data. </a:t>
            </a:r>
            <a:endParaRPr lang="en-US" dirty="0" smtClean="0"/>
          </a:p>
          <a:p>
            <a:r>
              <a:rPr lang="id-ID" dirty="0" smtClean="0"/>
              <a:t>Pada beberapa alat I/O dibangkitkan suatu</a:t>
            </a:r>
            <a:r>
              <a:rPr lang="en-US" dirty="0" smtClean="0"/>
              <a:t> </a:t>
            </a:r>
            <a:r>
              <a:rPr lang="id-ID" dirty="0" smtClean="0"/>
              <a:t>siny</a:t>
            </a:r>
            <a:r>
              <a:rPr lang="en-US" dirty="0" smtClean="0"/>
              <a:t>a</a:t>
            </a:r>
            <a:r>
              <a:rPr lang="id-ID" dirty="0" smtClean="0"/>
              <a:t>l "pengakuan" (</a:t>
            </a:r>
            <a:r>
              <a:rPr lang="en-US" dirty="0" smtClean="0"/>
              <a:t>a</a:t>
            </a:r>
            <a:r>
              <a:rPr lang="id-ID" dirty="0" smtClean="0"/>
              <a:t>ck</a:t>
            </a:r>
            <a:r>
              <a:rPr lang="en-US" dirty="0" smtClean="0"/>
              <a:t>no</a:t>
            </a:r>
            <a:r>
              <a:rPr lang="id-ID" dirty="0" smtClean="0"/>
              <a:t>wled</a:t>
            </a:r>
            <a:r>
              <a:rPr lang="en-US" dirty="0" smtClean="0"/>
              <a:t>g</a:t>
            </a:r>
            <a:r>
              <a:rPr lang="id-ID" dirty="0" smtClean="0"/>
              <a:t>e) untuk memberitahukan penerimaan</a:t>
            </a:r>
            <a:r>
              <a:rPr lang="en-US" dirty="0" smtClean="0"/>
              <a:t> </a:t>
            </a:r>
            <a:r>
              <a:rPr lang="id-ID" dirty="0" smtClean="0"/>
              <a:t>data. </a:t>
            </a:r>
            <a:endParaRPr lang="en-US" dirty="0" smtClean="0"/>
          </a:p>
          <a:p>
            <a:r>
              <a:rPr lang="id-ID" dirty="0" smtClean="0"/>
              <a:t>Pemb</a:t>
            </a:r>
            <a:r>
              <a:rPr lang="en-US" dirty="0" smtClean="0"/>
              <a:t>a</a:t>
            </a:r>
            <a:r>
              <a:rPr lang="id-ID" dirty="0" smtClean="0"/>
              <a:t>ngkitan sinyal pengakuan ini menggun</a:t>
            </a:r>
            <a:r>
              <a:rPr lang="en-US" dirty="0" smtClean="0"/>
              <a:t>a</a:t>
            </a:r>
            <a:r>
              <a:rPr lang="id-ID" dirty="0" smtClean="0"/>
              <a:t>kan sistim t</a:t>
            </a:r>
            <a:r>
              <a:rPr lang="en-US" dirty="0" smtClean="0"/>
              <a:t>a</a:t>
            </a:r>
            <a:r>
              <a:rPr lang="id-ID" dirty="0" smtClean="0"/>
              <a:t>k</a:t>
            </a:r>
            <a:r>
              <a:rPr lang="en-US" dirty="0" smtClean="0"/>
              <a:t> </a:t>
            </a:r>
            <a:r>
              <a:rPr lang="id-ID" dirty="0" smtClean="0"/>
              <a:t>serempak </a:t>
            </a:r>
            <a:r>
              <a:rPr lang="en-US" dirty="0" smtClean="0"/>
              <a:t>(</a:t>
            </a:r>
            <a:r>
              <a:rPr lang="id-ID" dirty="0" smtClean="0"/>
              <a:t>asinkron</a:t>
            </a:r>
            <a:r>
              <a:rPr lang="en-US" dirty="0" smtClean="0"/>
              <a:t>)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P</a:t>
            </a:r>
            <a:r>
              <a:rPr lang="en-US" dirty="0" smtClean="0"/>
              <a:t>a</a:t>
            </a:r>
            <a:r>
              <a:rPr lang="id-ID" dirty="0" smtClean="0"/>
              <a:t>d</a:t>
            </a:r>
            <a:r>
              <a:rPr lang="en-US" dirty="0" smtClean="0"/>
              <a:t>a</a:t>
            </a:r>
            <a:r>
              <a:rPr lang="id-ID" dirty="0" smtClean="0"/>
              <a:t> sistim sinkron tidak diperluk</a:t>
            </a:r>
            <a:r>
              <a:rPr lang="en-US" dirty="0" smtClean="0"/>
              <a:t>a</a:t>
            </a:r>
            <a:r>
              <a:rPr lang="id-ID" dirty="0" smtClean="0"/>
              <a:t>n adanya</a:t>
            </a:r>
            <a:r>
              <a:rPr lang="en-US" dirty="0" smtClean="0"/>
              <a:t> </a:t>
            </a:r>
            <a:r>
              <a:rPr lang="id-ID" dirty="0" smtClean="0"/>
              <a:t>pembangkit</a:t>
            </a:r>
            <a:r>
              <a:rPr lang="en-US" dirty="0" smtClean="0"/>
              <a:t>a</a:t>
            </a:r>
            <a:r>
              <a:rPr lang="id-ID" dirty="0" smtClean="0"/>
              <a:t>n sinyal pengakuan.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/>
              <a:t>Pengendalian Sistim Mikroprosesor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Ciri dari sistim sinkron odalah: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Kecepatan yang lebih tinggi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Jumlah saluran bus pengendali lebih sedikit</a:t>
            </a:r>
          </a:p>
          <a:p>
            <a:pPr lvl="1">
              <a:buFont typeface="Constantia" pitchFamily="18" charset="0"/>
              <a:buChar char="›"/>
            </a:pPr>
            <a:r>
              <a:rPr lang="fi-FI" dirty="0" smtClean="0"/>
              <a:t>Pembatasan kecepotan pada alat-alat I/O.</a:t>
            </a:r>
          </a:p>
          <a:p>
            <a:r>
              <a:rPr lang="fi-FI" dirty="0" smtClean="0"/>
              <a:t>Pada sistim asinkron tercirikan adanya :</a:t>
            </a:r>
          </a:p>
          <a:p>
            <a:pPr lvl="1">
              <a:buFont typeface="Constantia" pitchFamily="18" charset="0"/>
              <a:buChar char="›"/>
            </a:pPr>
            <a:r>
              <a:rPr lang="id-ID" dirty="0" smtClean="0"/>
              <a:t>Juml</a:t>
            </a:r>
            <a:r>
              <a:rPr lang="en-US" dirty="0" smtClean="0"/>
              <a:t>a</a:t>
            </a:r>
            <a:r>
              <a:rPr lang="id-ID" dirty="0" smtClean="0"/>
              <a:t>h saluran bus pengend</a:t>
            </a:r>
            <a:r>
              <a:rPr lang="en-US" dirty="0" smtClean="0"/>
              <a:t>a</a:t>
            </a:r>
            <a:r>
              <a:rPr lang="id-ID" dirty="0" smtClean="0"/>
              <a:t>li lebih banyak</a:t>
            </a:r>
          </a:p>
          <a:p>
            <a:pPr lvl="1">
              <a:buFont typeface="Constantia" pitchFamily="18" charset="0"/>
              <a:buChar char="›"/>
            </a:pPr>
            <a:r>
              <a:rPr lang="sv-SE" dirty="0" smtClean="0"/>
              <a:t>Memungkinkan penggunaan piranti berkecepatan berbeda dalam satu </a:t>
            </a:r>
            <a:r>
              <a:rPr lang="id-ID" dirty="0" smtClean="0"/>
              <a:t>sistim y</a:t>
            </a:r>
            <a:r>
              <a:rPr lang="en-US" dirty="0" smtClean="0"/>
              <a:t>a</a:t>
            </a:r>
            <a:r>
              <a:rPr lang="id-ID" dirty="0" smtClean="0"/>
              <a:t>ng sama.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Blok Diagram </a:t>
            </a:r>
            <a:r>
              <a:rPr lang="en-US" sz="4400" dirty="0" err="1" smtClean="0"/>
              <a:t>Sistem</a:t>
            </a:r>
            <a:r>
              <a:rPr lang="en-US" sz="4400" dirty="0" smtClean="0"/>
              <a:t> </a:t>
            </a:r>
            <a:r>
              <a:rPr lang="en-US" sz="4400" dirty="0" err="1" smtClean="0"/>
              <a:t>Mikroprosesor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C:\Documents and Settings\Abu Qoyyim\Application Data\PixelMetrics\CaptureWiz\Tem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8278504" cy="315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Microprocessor Unit </a:t>
            </a:r>
            <a:r>
              <a:rPr lang="en-US" dirty="0" smtClean="0"/>
              <a:t>(MPU)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MPU tersusun dari tiga bagian pokok yaitu :</a:t>
            </a:r>
            <a:endParaRPr lang="en-US" sz="3600" dirty="0" smtClean="0"/>
          </a:p>
          <a:p>
            <a:pPr marL="880110" lvl="1" indent="-514350">
              <a:buAutoNum type="arabicPeriod"/>
            </a:pPr>
            <a:r>
              <a:rPr lang="id-ID" sz="3600" i="1" dirty="0" smtClean="0"/>
              <a:t>Control Unit (CU)</a:t>
            </a:r>
            <a:endParaRPr lang="en-US" sz="3600" i="1" dirty="0" smtClean="0"/>
          </a:p>
          <a:p>
            <a:pPr marL="880110" lvl="1" indent="-514350">
              <a:buAutoNum type="arabicPeriod"/>
            </a:pPr>
            <a:r>
              <a:rPr lang="id-ID" sz="3600" i="1" dirty="0" smtClean="0"/>
              <a:t>Arithmetic Logic Unit (ALU)</a:t>
            </a:r>
            <a:endParaRPr lang="en-US" sz="3600" i="1" dirty="0" smtClean="0"/>
          </a:p>
          <a:p>
            <a:pPr marL="880110" lvl="1" indent="-514350">
              <a:buAutoNum type="arabicPeriod"/>
            </a:pPr>
            <a:r>
              <a:rPr lang="id-ID" sz="3600" i="1" dirty="0" smtClean="0"/>
              <a:t>Register Unit (RU</a:t>
            </a:r>
            <a:r>
              <a:rPr lang="en-US" sz="3600" i="1" dirty="0" smtClean="0"/>
              <a:t>)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Microprocessor Unit </a:t>
            </a:r>
            <a:r>
              <a:rPr lang="en-US" dirty="0" smtClean="0"/>
              <a:t>(MPU)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Sebagai CPU, MPU bekerja dan melakukan fungsi d</a:t>
            </a:r>
            <a:r>
              <a:rPr lang="en-US" dirty="0" err="1" smtClean="0"/>
              <a:t>asa</a:t>
            </a:r>
            <a:r>
              <a:rPr lang="id-ID" dirty="0" smtClean="0"/>
              <a:t>r </a:t>
            </a:r>
            <a:r>
              <a:rPr lang="en-US" dirty="0" smtClean="0"/>
              <a:t> </a:t>
            </a:r>
            <a:r>
              <a:rPr lang="id-ID" dirty="0" smtClean="0"/>
              <a:t>yaitu fungsi</a:t>
            </a:r>
            <a:r>
              <a:rPr lang="en-US" dirty="0" smtClean="0"/>
              <a:t> </a:t>
            </a:r>
            <a:r>
              <a:rPr lang="id-ID" dirty="0" smtClean="0"/>
              <a:t>logika dan aritmetika.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id-ID" dirty="0" smtClean="0"/>
              <a:t>Fungsi logika</a:t>
            </a:r>
            <a:r>
              <a:rPr lang="en-US" dirty="0" smtClean="0"/>
              <a:t>: </a:t>
            </a:r>
            <a:r>
              <a:rPr lang="id-ID" dirty="0" smtClean="0"/>
              <a:t>AND, OR,</a:t>
            </a:r>
            <a:r>
              <a:rPr lang="en-US" dirty="0" smtClean="0"/>
              <a:t> </a:t>
            </a:r>
            <a:r>
              <a:rPr lang="id-ID" dirty="0" smtClean="0"/>
              <a:t>XOR, CPL,dan</a:t>
            </a:r>
            <a:r>
              <a:rPr lang="en-US" dirty="0" smtClean="0"/>
              <a:t> </a:t>
            </a:r>
            <a:r>
              <a:rPr lang="id-ID" dirty="0" smtClean="0"/>
              <a:t>NEG.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F</a:t>
            </a:r>
            <a:r>
              <a:rPr lang="id-ID" dirty="0" smtClean="0"/>
              <a:t>ungsi Aritmetika : ADD, SUB, ADC, SBC,INC, dan</a:t>
            </a:r>
            <a:r>
              <a:rPr lang="en-US" dirty="0" smtClean="0"/>
              <a:t> </a:t>
            </a:r>
            <a:r>
              <a:rPr lang="id-ID" dirty="0" smtClean="0"/>
              <a:t>DEC.</a:t>
            </a:r>
            <a:endParaRPr lang="en-US" dirty="0" smtClean="0"/>
          </a:p>
          <a:p>
            <a:r>
              <a:rPr lang="id-ID" dirty="0" smtClean="0"/>
              <a:t>MPU juga</a:t>
            </a:r>
            <a:r>
              <a:rPr lang="en-US" dirty="0" smtClean="0"/>
              <a:t> </a:t>
            </a:r>
            <a:r>
              <a:rPr lang="id-ID" dirty="0" smtClean="0"/>
              <a:t>melakukan fungsi pengalihan data dengan menggunakan perintah MOV,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LOAD, EXCHANGE, PUSH, </a:t>
            </a:r>
            <a:r>
              <a:rPr lang="en-US" dirty="0" err="1" smtClean="0"/>
              <a:t>dan</a:t>
            </a:r>
            <a:r>
              <a:rPr lang="en-US" dirty="0" smtClean="0"/>
              <a:t> POP.</a:t>
            </a:r>
            <a:endParaRPr lang="id-ID" dirty="0" smtClean="0"/>
          </a:p>
          <a:p>
            <a:pPr marL="514350" indent="-514350">
              <a:buNone/>
            </a:pPr>
            <a:endParaRPr lang="id-ID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Microprocessor Unit </a:t>
            </a:r>
            <a:r>
              <a:rPr lang="en-US" dirty="0" smtClean="0"/>
              <a:t>(MPU)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id-ID" dirty="0" smtClean="0"/>
              <a:t>enyimpan program dan data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MEMORI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program </a:t>
            </a:r>
            <a:r>
              <a:rPr lang="en-US" dirty="0" err="1" smtClean="0"/>
              <a:t>dalam</a:t>
            </a:r>
            <a:r>
              <a:rPr lang="en-US" dirty="0" smtClean="0"/>
              <a:t> ROM.</a:t>
            </a:r>
          </a:p>
          <a:p>
            <a:r>
              <a:rPr lang="id-ID" dirty="0" smtClean="0"/>
              <a:t> I/O unit dipersiapkan untuk menghubungkan MPU dengan alat-alat</a:t>
            </a:r>
            <a:r>
              <a:rPr lang="en-US" dirty="0" smtClean="0"/>
              <a:t> </a:t>
            </a:r>
            <a:r>
              <a:rPr lang="id-ID" dirty="0" smtClean="0"/>
              <a:t>input-output luar </a:t>
            </a:r>
            <a:r>
              <a:rPr lang="en-US" dirty="0" smtClean="0"/>
              <a:t>(</a:t>
            </a:r>
            <a:r>
              <a:rPr lang="en-US" dirty="0" err="1" smtClean="0"/>
              <a:t>i.e</a:t>
            </a:r>
            <a:r>
              <a:rPr lang="en-US" dirty="0" smtClean="0"/>
              <a:t>: </a:t>
            </a:r>
            <a:r>
              <a:rPr lang="id-ID" dirty="0" smtClean="0"/>
              <a:t>keyboard. Monitor, Printer, Mouse, </a:t>
            </a:r>
            <a:r>
              <a:rPr lang="en-US" dirty="0" smtClean="0"/>
              <a:t>etc)</a:t>
            </a:r>
            <a:endParaRPr lang="id-ID" dirty="0" smtClean="0"/>
          </a:p>
          <a:p>
            <a:pPr marL="514350" indent="-514350">
              <a:buNone/>
            </a:pPr>
            <a:endParaRPr lang="id-ID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Sistim</a:t>
            </a:r>
            <a:r>
              <a:rPr lang="en-US" dirty="0" smtClean="0"/>
              <a:t> Bus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Mikroprosesor berkomunikasi dengan unit memori, unit I/O</a:t>
            </a:r>
            <a:r>
              <a:rPr lang="en-US" dirty="0" smtClean="0"/>
              <a:t> </a:t>
            </a:r>
            <a:r>
              <a:rPr lang="id-ID" dirty="0" smtClean="0"/>
              <a:t>menggunakan saluran yang disebut dengan </a:t>
            </a:r>
            <a:r>
              <a:rPr lang="id-ID" b="1" dirty="0" smtClean="0"/>
              <a:t>BUS.</a:t>
            </a:r>
            <a:endParaRPr lang="en-US" b="1" dirty="0" smtClean="0"/>
          </a:p>
          <a:p>
            <a:r>
              <a:rPr lang="id-ID" dirty="0" smtClean="0"/>
              <a:t>Setiap mikroprosesor</a:t>
            </a:r>
            <a:r>
              <a:rPr lang="en-US" dirty="0" smtClean="0"/>
              <a:t> </a:t>
            </a:r>
            <a:r>
              <a:rPr lang="id-ID" dirty="0" smtClean="0"/>
              <a:t>dilengkapi dengan tiga bus sebagai berikut:</a:t>
            </a:r>
            <a:endParaRPr lang="en-US" dirty="0" smtClean="0"/>
          </a:p>
          <a:p>
            <a:pPr>
              <a:buNone/>
            </a:pPr>
            <a:endParaRPr lang="id-ID" dirty="0" smtClean="0"/>
          </a:p>
        </p:txBody>
      </p:sp>
      <p:pic>
        <p:nvPicPr>
          <p:cNvPr id="3074" name="Picture 2" descr="C:\Documents and Settings\Abu Qoyyim\Application Data\PixelMetrics\CaptureWiz\Tem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191000"/>
            <a:ext cx="5943600" cy="212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845</TotalTime>
  <Words>4687</Words>
  <Application>Microsoft Office PowerPoint</Application>
  <PresentationFormat>On-screen Show (4:3)</PresentationFormat>
  <Paragraphs>537</Paragraphs>
  <Slides>47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Sistem Mikroprosesor</vt:lpstr>
      <vt:lpstr>Apa itu Sistim Mikroprosesor?</vt:lpstr>
      <vt:lpstr>Sistim Mikroprosesor</vt:lpstr>
      <vt:lpstr>Komponen Utama</vt:lpstr>
      <vt:lpstr>Blok Diagram Sistem Mikroprosesor</vt:lpstr>
      <vt:lpstr>Microprocessor Unit (MPU)</vt:lpstr>
      <vt:lpstr>Microprocessor Unit (MPU)</vt:lpstr>
      <vt:lpstr>Microprocessor Unit (MPU)</vt:lpstr>
      <vt:lpstr>Sistim Bus</vt:lpstr>
      <vt:lpstr>Bus Data</vt:lpstr>
      <vt:lpstr>Bus Data</vt:lpstr>
      <vt:lpstr>Address Bus</vt:lpstr>
      <vt:lpstr>Address Bus</vt:lpstr>
      <vt:lpstr>Control Bus</vt:lpstr>
      <vt:lpstr>Komputer Mikro</vt:lpstr>
      <vt:lpstr>Memori</vt:lpstr>
      <vt:lpstr>Input/Output (I/O)</vt:lpstr>
      <vt:lpstr>CENTRAL PROCESSING UNIT (CPU)</vt:lpstr>
      <vt:lpstr>CENTRAL PROCESSING UNIT (CPU)</vt:lpstr>
      <vt:lpstr>HARDWARE, SOFTWARE, dan FIRMWARE</vt:lpstr>
      <vt:lpstr>EXECUTION SEQUENCE</vt:lpstr>
      <vt:lpstr>EXECUTION SEQUENCE</vt:lpstr>
      <vt:lpstr>EXECUTION SEQUENCE</vt:lpstr>
      <vt:lpstr>Rangkuman Operasi Komputer Sederhana</vt:lpstr>
      <vt:lpstr>Rangkuman Operasi Komputer Sederhana</vt:lpstr>
      <vt:lpstr>JENIS-JENIS KOMPUTER</vt:lpstr>
      <vt:lpstr>Jenis-jenis Komputer</vt:lpstr>
      <vt:lpstr>Jenis-jenis Komputer</vt:lpstr>
      <vt:lpstr>Rangkuman</vt:lpstr>
      <vt:lpstr>Perkembangan Mikroprosesor</vt:lpstr>
      <vt:lpstr>Development Control Technology</vt:lpstr>
      <vt:lpstr>CPU Tujuan Umum</vt:lpstr>
      <vt:lpstr>Mikroprosesor 8086, 8088,80186, 80286.</vt:lpstr>
      <vt:lpstr>Mikroprosesor 8086, 8088,80186, 80286.</vt:lpstr>
      <vt:lpstr>8086 Internal Architecture</vt:lpstr>
      <vt:lpstr>BUS INTERFACE UNIT</vt:lpstr>
      <vt:lpstr>BUS INTERFACE UNIT</vt:lpstr>
      <vt:lpstr>SEGMENT REGISTER</vt:lpstr>
      <vt:lpstr>Pengelompokan Mikroprosesor</vt:lpstr>
      <vt:lpstr>Pengelompokan Mikroprosesor</vt:lpstr>
      <vt:lpstr>Pengelompokan Mikroprosesor</vt:lpstr>
      <vt:lpstr>Pengelompokan Mikroprosesor</vt:lpstr>
      <vt:lpstr>Clock</vt:lpstr>
      <vt:lpstr>Pengendalian Sistim Mikroprosesor</vt:lpstr>
      <vt:lpstr>Pengendalian Sistim Mikroprosesor</vt:lpstr>
      <vt:lpstr>Pengendalian Sistim Mikroprosesor</vt:lpstr>
      <vt:lpstr>PowerPoint Presentation</vt:lpstr>
    </vt:vector>
  </TitlesOfParts>
  <Company>Universitas Negeri Yogayakarta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Sistim Mikroprosesor I</dc:title>
  <dc:creator>Ilmawan Mustaqim,S.Pd.T,M.T.</dc:creator>
  <cp:lastModifiedBy>Ilmawan Mustaqim</cp:lastModifiedBy>
  <cp:revision>81</cp:revision>
  <dcterms:created xsi:type="dcterms:W3CDTF">2011-03-08T03:06:49Z</dcterms:created>
  <dcterms:modified xsi:type="dcterms:W3CDTF">2011-07-17T15:21:55Z</dcterms:modified>
</cp:coreProperties>
</file>