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575BA-26E0-43B5-81C6-73D4A1F34B08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4593E-CBBD-42DE-A92B-A1A478A0CE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163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Bit : Binary Digit = ongko biner</a:t>
            </a:r>
          </a:p>
          <a:p>
            <a:r>
              <a:rPr lang="id-ID" dirty="0" smtClean="0"/>
              <a:t>Byte : Susunon dari 8 ongko bluer (bit)</a:t>
            </a:r>
          </a:p>
          <a:p>
            <a:r>
              <a:rPr lang="id-ID" dirty="0" smtClean="0"/>
              <a:t>Nibble : Susuncn dari 1\ onoko hiner (hit)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593E-CBBD-42DE-A92B-A1A478A0CE48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692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Bit : Binary Digit = ongko biner</a:t>
            </a:r>
          </a:p>
          <a:p>
            <a:r>
              <a:rPr lang="id-ID" dirty="0" smtClean="0"/>
              <a:t>Byte : Susunon dari 8 ongko bluer (bit)</a:t>
            </a:r>
          </a:p>
          <a:p>
            <a:r>
              <a:rPr lang="id-ID" smtClean="0"/>
              <a:t>Nibble : Susuncn dari 1\ onoko hiner (hit)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593E-CBBD-42DE-A92B-A1A478A0CE48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6921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Bit : Binary Digit = ongko biner</a:t>
            </a:r>
          </a:p>
          <a:p>
            <a:r>
              <a:rPr lang="id-ID" dirty="0" smtClean="0"/>
              <a:t>Byte : Susunon dari 8 ongko bluer (bit)</a:t>
            </a:r>
          </a:p>
          <a:p>
            <a:r>
              <a:rPr lang="id-ID" dirty="0" smtClean="0"/>
              <a:t>Nibble : Susuncn dari 1\ onoko hiner (hit)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593E-CBBD-42DE-A92B-A1A478A0CE48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6921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Bit : Binary Digit = ongko biner</a:t>
            </a:r>
          </a:p>
          <a:p>
            <a:r>
              <a:rPr lang="id-ID" dirty="0" smtClean="0"/>
              <a:t>Byte : Susunon dari 8 ongko bluer (bit)</a:t>
            </a:r>
          </a:p>
          <a:p>
            <a:r>
              <a:rPr lang="id-ID" dirty="0" smtClean="0"/>
              <a:t>Nibble : Susuncn dari 1\ onoko hiner (hit)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593E-CBBD-42DE-A92B-A1A478A0CE48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6921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Bit : Binary Digit = ongko biner</a:t>
            </a:r>
          </a:p>
          <a:p>
            <a:r>
              <a:rPr lang="id-ID" dirty="0" smtClean="0"/>
              <a:t>Byte : Susunon dari 8 ongko bluer (bit)</a:t>
            </a:r>
          </a:p>
          <a:p>
            <a:r>
              <a:rPr lang="id-ID" dirty="0" smtClean="0"/>
              <a:t>Nibble : Susuncn dari 1\ onoko hiner (hit)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593E-CBBD-42DE-A92B-A1A478A0CE48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6921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Bit : Binary Digit = ongko biner</a:t>
            </a:r>
          </a:p>
          <a:p>
            <a:r>
              <a:rPr lang="id-ID" dirty="0" smtClean="0"/>
              <a:t>Byte : Susunon dari 8 ongko bluer (bit)</a:t>
            </a:r>
          </a:p>
          <a:p>
            <a:r>
              <a:rPr lang="id-ID" dirty="0" smtClean="0"/>
              <a:t>Nibble : Susuncn dari 1\ onoko hiner (hit)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593E-CBBD-42DE-A92B-A1A478A0CE48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692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5ED939-B58A-4F32-8F78-58B0DD289FD1}" type="datetimeFigureOut">
              <a:rPr lang="id-ID" smtClean="0"/>
              <a:t>17/07/2011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D535009-2212-4D39-B330-BF2360A5A805}" type="slidenum">
              <a:rPr lang="id-ID" smtClean="0"/>
              <a:t>‹#›</a:t>
            </a:fld>
            <a:endParaRPr lang="id-ID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Ilmawan</a:t>
            </a:r>
            <a:r>
              <a:rPr lang="en-US" dirty="0" smtClean="0"/>
              <a:t> </a:t>
            </a:r>
            <a:r>
              <a:rPr lang="en-US" dirty="0" err="1" smtClean="0"/>
              <a:t>Mustaqim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BAB VI</a:t>
            </a:r>
            <a:br>
              <a:rPr lang="en-US" sz="4800" dirty="0" smtClean="0"/>
            </a:br>
            <a:r>
              <a:rPr lang="en-US" sz="4800" dirty="0" smtClean="0"/>
              <a:t>UNIT MEMORI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920809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Write Memory (RWM)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volatile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informasinya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hilang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jika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sumber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arus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listrik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yang </a:t>
            </a:r>
            <a:r>
              <a:rPr lang="en-US" b="1" dirty="0" err="1" smtClean="0">
                <a:solidFill>
                  <a:srgbClr val="FFFF00"/>
                </a:solidFill>
              </a:rPr>
              <a:t>diberikan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padam</a:t>
            </a:r>
            <a:r>
              <a:rPr lang="en-US" dirty="0">
                <a:solidFill>
                  <a:srgbClr val="FFFF00"/>
                </a:solidFill>
              </a:rPr>
              <a:t>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lnformasi</a:t>
            </a:r>
            <a:r>
              <a:rPr lang="en-US" dirty="0" smtClean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/>
              <a:t>bit. 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bit </a:t>
            </a:r>
            <a:r>
              <a:rPr lang="en-US" dirty="0" err="1" smtClean="0"/>
              <a:t>disebut</a:t>
            </a:r>
            <a:r>
              <a:rPr lang="en-US" dirty="0" smtClean="0"/>
              <a:t> Word. Word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bit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/>
              <a:t>unit </a:t>
            </a:r>
            <a:r>
              <a:rPr lang="en-US" dirty="0" err="1"/>
              <a:t>memori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/>
              <a:t>Word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</a:t>
            </a:r>
            <a:r>
              <a:rPr lang="en-US" dirty="0"/>
              <a:t>8 bit </a:t>
            </a:r>
            <a:r>
              <a:rPr lang="en-US" dirty="0" smtClean="0"/>
              <a:t>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Byte.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</a:t>
            </a:r>
            <a:r>
              <a:rPr lang="en-US" dirty="0" smtClean="0"/>
              <a:t>W</a:t>
            </a:r>
            <a:r>
              <a:rPr lang="id-ID" dirty="0" smtClean="0"/>
              <a:t>rite </a:t>
            </a:r>
            <a:r>
              <a:rPr lang="id-ID" dirty="0"/>
              <a:t>Memory(R</a:t>
            </a:r>
            <a:r>
              <a:rPr lang="en-US" dirty="0" smtClean="0"/>
              <a:t>W</a:t>
            </a:r>
            <a:r>
              <a:rPr lang="id-ID" dirty="0" smtClean="0"/>
              <a:t>M</a:t>
            </a:r>
            <a:r>
              <a:rPr lang="id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203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186808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Saluran</a:t>
            </a:r>
            <a:r>
              <a:rPr lang="en-US" dirty="0" smtClean="0"/>
              <a:t>/bus Data input </a:t>
            </a:r>
            <a:r>
              <a:rPr lang="en-US" dirty="0"/>
              <a:t>output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Saluran</a:t>
            </a:r>
            <a:r>
              <a:rPr lang="en-US" dirty="0" smtClean="0"/>
              <a:t>/bus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/>
              <a:t>terpilih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/transfer </a:t>
            </a:r>
            <a:r>
              <a:rPr lang="en-US" dirty="0"/>
              <a:t>data.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</a:t>
            </a:r>
            <a:r>
              <a:rPr lang="en-US" dirty="0" smtClean="0"/>
              <a:t>W</a:t>
            </a:r>
            <a:r>
              <a:rPr lang="id-ID" dirty="0" smtClean="0"/>
              <a:t>rite </a:t>
            </a:r>
            <a:r>
              <a:rPr lang="id-ID" dirty="0"/>
              <a:t>Memory(R</a:t>
            </a:r>
            <a:r>
              <a:rPr lang="en-US" dirty="0" smtClean="0"/>
              <a:t>W</a:t>
            </a:r>
            <a:r>
              <a:rPr lang="id-ID" dirty="0" smtClean="0"/>
              <a:t>M</a:t>
            </a:r>
            <a:r>
              <a:rPr lang="id-ID" dirty="0"/>
              <a:t>)</a:t>
            </a:r>
          </a:p>
        </p:txBody>
      </p:sp>
      <p:pic>
        <p:nvPicPr>
          <p:cNvPr id="1026" name="Picture 2" descr="C:\Documents and Settings\Abu Qoyyim\Application Data\PixelMetrics\CaptureWiz\Temp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28800"/>
            <a:ext cx="437243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1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data input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k</a:t>
            </a:r>
            <a:r>
              <a:rPr lang="en-US" dirty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/>
              <a:t>alamat</a:t>
            </a:r>
            <a:r>
              <a:rPr lang="en-US" dirty="0"/>
              <a:t> yang </a:t>
            </a:r>
            <a:r>
              <a:rPr lang="en-US" dirty="0" err="1"/>
              <a:t>diakses</a:t>
            </a:r>
            <a:r>
              <a:rPr lang="en-US" dirty="0"/>
              <a:t>.</a:t>
            </a:r>
          </a:p>
          <a:p>
            <a:r>
              <a:rPr lang="en-US" dirty="0" err="1"/>
              <a:t>Satu</a:t>
            </a:r>
            <a:r>
              <a:rPr lang="en-US" dirty="0"/>
              <a:t> unit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word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 bit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wordnya</a:t>
            </a:r>
            <a:r>
              <a:rPr lang="en-US" dirty="0"/>
              <a:t>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</a:t>
            </a:r>
            <a:r>
              <a:rPr lang="en-US" dirty="0" smtClean="0"/>
              <a:t>W</a:t>
            </a:r>
            <a:r>
              <a:rPr lang="id-ID" dirty="0" smtClean="0"/>
              <a:t>rite </a:t>
            </a:r>
            <a:r>
              <a:rPr lang="id-ID" dirty="0"/>
              <a:t>Memory(R</a:t>
            </a:r>
            <a:r>
              <a:rPr lang="en-US" dirty="0" smtClean="0"/>
              <a:t>W</a:t>
            </a:r>
            <a:r>
              <a:rPr lang="id-ID" dirty="0" smtClean="0"/>
              <a:t>M</a:t>
            </a:r>
            <a:r>
              <a:rPr lang="id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82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402832" cy="4572000"/>
          </a:xfrm>
        </p:spPr>
        <p:txBody>
          <a:bodyPr>
            <a:normAutofit/>
          </a:bodyPr>
          <a:lstStyle/>
          <a:p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word. </a:t>
            </a:r>
          </a:p>
          <a:p>
            <a:r>
              <a:rPr lang="en-US" dirty="0" err="1"/>
              <a:t>Setiap</a:t>
            </a:r>
            <a:r>
              <a:rPr lang="en-US" dirty="0"/>
              <a:t> word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Address. </a:t>
            </a:r>
          </a:p>
          <a:p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0 s/d 2</a:t>
            </a:r>
            <a:r>
              <a:rPr lang="en-US" baseline="30000" dirty="0"/>
              <a:t>k</a:t>
            </a:r>
            <a:r>
              <a:rPr lang="en-US" dirty="0"/>
              <a:t>- 1, </a:t>
            </a:r>
            <a:r>
              <a:rPr lang="en-US" dirty="0" err="1"/>
              <a:t>dimana</a:t>
            </a:r>
            <a:r>
              <a:rPr lang="en-US" dirty="0"/>
              <a:t> k=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address bus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</a:t>
            </a:r>
            <a:r>
              <a:rPr lang="en-US" dirty="0" smtClean="0"/>
              <a:t>W</a:t>
            </a:r>
            <a:r>
              <a:rPr lang="id-ID" dirty="0" smtClean="0"/>
              <a:t>rite </a:t>
            </a:r>
            <a:r>
              <a:rPr lang="id-ID" dirty="0"/>
              <a:t>Memory(R</a:t>
            </a:r>
            <a:r>
              <a:rPr lang="en-US" dirty="0" smtClean="0"/>
              <a:t>W</a:t>
            </a:r>
            <a:r>
              <a:rPr lang="id-ID" dirty="0" smtClean="0"/>
              <a:t>M</a:t>
            </a:r>
            <a:r>
              <a:rPr lang="id-ID" dirty="0"/>
              <a:t>)</a:t>
            </a:r>
          </a:p>
        </p:txBody>
      </p:sp>
      <p:pic>
        <p:nvPicPr>
          <p:cNvPr id="2050" name="Picture 2" descr="C:\Documents and Settings\Abu Qoyyim\Application Data\PixelMetrics\CaptureWiz\Tem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40809"/>
            <a:ext cx="4193458" cy="455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69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v"/>
              <a:tabLst>
                <a:tab pos="2060575" algn="l"/>
                <a:tab pos="2962275" algn="l"/>
              </a:tabLst>
            </a:pPr>
            <a:r>
              <a:rPr lang="en-US" dirty="0" smtClean="0"/>
              <a:t>K (Kilo) 	= 2</a:t>
            </a:r>
            <a:r>
              <a:rPr lang="en-US" baseline="30000" dirty="0" smtClean="0"/>
              <a:t>10</a:t>
            </a:r>
            <a:r>
              <a:rPr lang="en-US" dirty="0" smtClean="0"/>
              <a:t>	= 1024</a:t>
            </a:r>
          </a:p>
          <a:p>
            <a:pPr lvl="2">
              <a:buFont typeface="Wingdings" pitchFamily="2" charset="2"/>
              <a:buChar char="ü"/>
              <a:tabLst>
                <a:tab pos="2060575" algn="l"/>
                <a:tab pos="2962275" algn="l"/>
              </a:tabLst>
            </a:pPr>
            <a:r>
              <a:rPr lang="en-US" dirty="0" smtClean="0"/>
              <a:t>2K	= 2</a:t>
            </a:r>
            <a:r>
              <a:rPr lang="en-US" baseline="30000" dirty="0" smtClean="0"/>
              <a:t>11</a:t>
            </a:r>
          </a:p>
          <a:p>
            <a:pPr lvl="2">
              <a:buFont typeface="Wingdings" pitchFamily="2" charset="2"/>
              <a:buChar char="ü"/>
              <a:tabLst>
                <a:tab pos="2060575" algn="l"/>
                <a:tab pos="2962275" algn="l"/>
              </a:tabLst>
            </a:pPr>
            <a:r>
              <a:rPr lang="en-US" dirty="0"/>
              <a:t>4</a:t>
            </a:r>
            <a:r>
              <a:rPr lang="en-US" dirty="0" smtClean="0"/>
              <a:t>K</a:t>
            </a:r>
            <a:r>
              <a:rPr lang="en-US" dirty="0"/>
              <a:t>	= </a:t>
            </a:r>
            <a:r>
              <a:rPr lang="en-US" dirty="0" smtClean="0"/>
              <a:t>2</a:t>
            </a:r>
            <a:r>
              <a:rPr lang="en-US" baseline="30000" dirty="0" smtClean="0"/>
              <a:t>12</a:t>
            </a:r>
            <a:endParaRPr lang="en-US" dirty="0"/>
          </a:p>
          <a:p>
            <a:pPr lvl="2">
              <a:buFont typeface="Wingdings" pitchFamily="2" charset="2"/>
              <a:buChar char="ü"/>
              <a:tabLst>
                <a:tab pos="2060575" algn="l"/>
                <a:tab pos="2962275" algn="l"/>
              </a:tabLst>
            </a:pPr>
            <a:r>
              <a:rPr lang="en-US" dirty="0"/>
              <a:t>8</a:t>
            </a:r>
            <a:r>
              <a:rPr lang="en-US" dirty="0" smtClean="0"/>
              <a:t>K</a:t>
            </a:r>
            <a:r>
              <a:rPr lang="en-US" dirty="0"/>
              <a:t>	= </a:t>
            </a:r>
            <a:r>
              <a:rPr lang="en-US" dirty="0" smtClean="0"/>
              <a:t>2</a:t>
            </a:r>
            <a:r>
              <a:rPr lang="en-US" baseline="30000" dirty="0" smtClean="0"/>
              <a:t>13</a:t>
            </a:r>
            <a:endParaRPr lang="en-US" dirty="0"/>
          </a:p>
          <a:p>
            <a:pPr lvl="1">
              <a:buFont typeface="Wingdings" pitchFamily="2" charset="2"/>
              <a:buChar char="v"/>
              <a:tabLst>
                <a:tab pos="2060575" algn="l"/>
                <a:tab pos="2962275" algn="l"/>
              </a:tabLst>
            </a:pPr>
            <a:r>
              <a:rPr lang="en-US" dirty="0" smtClean="0"/>
              <a:t>M (Mega)	= 2</a:t>
            </a:r>
            <a:r>
              <a:rPr lang="en-US" baseline="30000" dirty="0" smtClean="0"/>
              <a:t>20</a:t>
            </a:r>
            <a:r>
              <a:rPr lang="en-US" dirty="0" smtClean="0"/>
              <a:t>	= 1048576</a:t>
            </a:r>
          </a:p>
          <a:p>
            <a:pPr lvl="2">
              <a:buFont typeface="Wingdings" pitchFamily="2" charset="2"/>
              <a:buChar char="ü"/>
              <a:tabLst>
                <a:tab pos="2060575" algn="l"/>
                <a:tab pos="2962275" algn="l"/>
              </a:tabLst>
            </a:pPr>
            <a:r>
              <a:rPr lang="en-US" dirty="0" smtClean="0"/>
              <a:t>2M	= 2</a:t>
            </a:r>
            <a:r>
              <a:rPr lang="en-US" baseline="30000" dirty="0"/>
              <a:t>2</a:t>
            </a:r>
            <a:r>
              <a:rPr lang="en-US" baseline="30000" dirty="0" smtClean="0"/>
              <a:t>1</a:t>
            </a:r>
          </a:p>
          <a:p>
            <a:pPr lvl="2">
              <a:buFont typeface="Wingdings" pitchFamily="2" charset="2"/>
              <a:buChar char="ü"/>
              <a:tabLst>
                <a:tab pos="2060575" algn="l"/>
                <a:tab pos="2962275" algn="l"/>
              </a:tabLst>
            </a:pPr>
            <a:r>
              <a:rPr lang="en-US" dirty="0" smtClean="0"/>
              <a:t>4M</a:t>
            </a:r>
            <a:r>
              <a:rPr lang="en-US" dirty="0"/>
              <a:t>	= </a:t>
            </a:r>
            <a:r>
              <a:rPr lang="en-US" dirty="0" smtClean="0"/>
              <a:t>2</a:t>
            </a:r>
            <a:r>
              <a:rPr lang="en-US" baseline="30000" dirty="0" smtClean="0"/>
              <a:t>22</a:t>
            </a:r>
            <a:endParaRPr lang="en-US" dirty="0"/>
          </a:p>
          <a:p>
            <a:pPr lvl="2">
              <a:buFont typeface="Wingdings" pitchFamily="2" charset="2"/>
              <a:buChar char="ü"/>
              <a:tabLst>
                <a:tab pos="2060575" algn="l"/>
                <a:tab pos="2962275" algn="l"/>
              </a:tabLst>
            </a:pPr>
            <a:r>
              <a:rPr lang="en-US" dirty="0" smtClean="0"/>
              <a:t>8M</a:t>
            </a:r>
            <a:r>
              <a:rPr lang="en-US" dirty="0"/>
              <a:t>	= </a:t>
            </a:r>
            <a:r>
              <a:rPr lang="en-US" dirty="0" smtClean="0"/>
              <a:t>2</a:t>
            </a:r>
            <a:r>
              <a:rPr lang="en-US" baseline="30000" dirty="0" smtClean="0"/>
              <a:t>23</a:t>
            </a:r>
            <a:endParaRPr lang="en-US" dirty="0"/>
          </a:p>
          <a:p>
            <a:pPr lvl="1">
              <a:buFont typeface="Wingdings" pitchFamily="2" charset="2"/>
              <a:buChar char="v"/>
              <a:tabLst>
                <a:tab pos="2060575" algn="l"/>
                <a:tab pos="2962275" algn="l"/>
              </a:tabLst>
            </a:pPr>
            <a:r>
              <a:rPr lang="en-US" dirty="0" smtClean="0"/>
              <a:t>G (Giga)	=2</a:t>
            </a:r>
            <a:r>
              <a:rPr lang="en-US" baseline="30000" dirty="0" smtClean="0"/>
              <a:t>30</a:t>
            </a:r>
            <a:r>
              <a:rPr lang="en-US" dirty="0" smtClean="0"/>
              <a:t>	=1073741824</a:t>
            </a:r>
          </a:p>
          <a:p>
            <a:pPr lvl="2">
              <a:buFont typeface="Wingdings" pitchFamily="2" charset="2"/>
              <a:buChar char="ü"/>
              <a:tabLst>
                <a:tab pos="2060575" algn="l"/>
                <a:tab pos="2962275" algn="l"/>
              </a:tabLst>
            </a:pPr>
            <a:r>
              <a:rPr lang="en-US" dirty="0" smtClean="0"/>
              <a:t>2G	=2</a:t>
            </a:r>
            <a:r>
              <a:rPr lang="en-US" baseline="30000" dirty="0" smtClean="0"/>
              <a:t>31</a:t>
            </a:r>
            <a:endParaRPr lang="en-US" dirty="0" smtClean="0"/>
          </a:p>
          <a:p>
            <a:pPr lvl="2">
              <a:buFont typeface="Wingdings" pitchFamily="2" charset="2"/>
              <a:buChar char="ü"/>
              <a:tabLst>
                <a:tab pos="2060575" algn="l"/>
                <a:tab pos="2962275" algn="l"/>
              </a:tabLst>
            </a:pPr>
            <a:r>
              <a:rPr lang="en-US" dirty="0" smtClean="0"/>
              <a:t>4G	=2</a:t>
            </a:r>
            <a:r>
              <a:rPr lang="en-US" baseline="30000" dirty="0" smtClean="0"/>
              <a:t>32</a:t>
            </a:r>
            <a:endParaRPr lang="en-US" dirty="0" smtClean="0"/>
          </a:p>
          <a:p>
            <a:pPr lvl="2">
              <a:buFont typeface="Wingdings" pitchFamily="2" charset="2"/>
              <a:buChar char="ü"/>
              <a:tabLst>
                <a:tab pos="2060575" algn="l"/>
                <a:tab pos="2962275" algn="l"/>
              </a:tabLst>
            </a:pPr>
            <a:r>
              <a:rPr lang="en-US" dirty="0" smtClean="0"/>
              <a:t>8G	=2</a:t>
            </a:r>
            <a:r>
              <a:rPr lang="en-US" baseline="30000" dirty="0" smtClean="0"/>
              <a:t>33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</a:t>
            </a:r>
            <a:r>
              <a:rPr lang="en-US" dirty="0" smtClean="0"/>
              <a:t>W</a:t>
            </a:r>
            <a:r>
              <a:rPr lang="id-ID" dirty="0" smtClean="0"/>
              <a:t>rite </a:t>
            </a:r>
            <a:r>
              <a:rPr lang="id-ID" dirty="0"/>
              <a:t>Memory(R</a:t>
            </a:r>
            <a:r>
              <a:rPr lang="en-US" dirty="0" smtClean="0"/>
              <a:t>W</a:t>
            </a:r>
            <a:r>
              <a:rPr lang="id-ID" dirty="0" smtClean="0"/>
              <a:t>M</a:t>
            </a:r>
            <a:r>
              <a:rPr lang="id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197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91264" cy="4572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smtClean="0"/>
              <a:t>EPROM </a:t>
            </a:r>
            <a:r>
              <a:rPr lang="en-US" sz="2400" dirty="0" err="1" smtClean="0"/>
              <a:t>seri</a:t>
            </a:r>
            <a:r>
              <a:rPr lang="en-US" sz="2400" dirty="0" smtClean="0"/>
              <a:t> </a:t>
            </a:r>
            <a:r>
              <a:rPr lang="en-US" sz="2400" dirty="0"/>
              <a:t>2716 </a:t>
            </a:r>
            <a:r>
              <a:rPr lang="en-US" sz="2400" dirty="0" err="1"/>
              <a:t>dan</a:t>
            </a:r>
            <a:r>
              <a:rPr lang="en-US" sz="2400" dirty="0"/>
              <a:t> 2732A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/>
              <a:t>data </a:t>
            </a:r>
            <a:r>
              <a:rPr lang="en-US" sz="2400" dirty="0" smtClean="0"/>
              <a:t>bus </a:t>
            </a:r>
            <a:r>
              <a:rPr lang="en-US" sz="2400" dirty="0"/>
              <a:t>8 bit </a:t>
            </a:r>
            <a:r>
              <a:rPr lang="en-US" sz="2400" dirty="0" err="1"/>
              <a:t>dan</a:t>
            </a:r>
            <a:r>
              <a:rPr lang="en-US" sz="2400" dirty="0"/>
              <a:t> address </a:t>
            </a:r>
            <a:r>
              <a:rPr lang="en-US" sz="2400" dirty="0" smtClean="0"/>
              <a:t>bus </a:t>
            </a:r>
            <a:r>
              <a:rPr lang="en-US" sz="2400" dirty="0"/>
              <a:t>11 bit </a:t>
            </a:r>
            <a:r>
              <a:rPr lang="en-US" sz="2400" dirty="0" err="1"/>
              <a:t>dan</a:t>
            </a:r>
            <a:r>
              <a:rPr lang="en-US" sz="2400" dirty="0"/>
              <a:t> 12 bit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</a:t>
            </a:r>
            <a:r>
              <a:rPr lang="en-US" sz="2400" dirty="0" err="1"/>
              <a:t>memori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?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</a:t>
            </a:r>
            <a:r>
              <a:rPr lang="en-US" dirty="0" smtClean="0"/>
              <a:t>W</a:t>
            </a:r>
            <a:r>
              <a:rPr lang="id-ID" dirty="0" smtClean="0"/>
              <a:t>rite </a:t>
            </a:r>
            <a:r>
              <a:rPr lang="id-ID" dirty="0"/>
              <a:t>Memory(R</a:t>
            </a:r>
            <a:r>
              <a:rPr lang="en-US" dirty="0" smtClean="0"/>
              <a:t>W</a:t>
            </a:r>
            <a:r>
              <a:rPr lang="id-ID" dirty="0" smtClean="0"/>
              <a:t>M</a:t>
            </a:r>
            <a:r>
              <a:rPr lang="id-ID" dirty="0"/>
              <a:t>)</a:t>
            </a:r>
          </a:p>
        </p:txBody>
      </p:sp>
      <p:pic>
        <p:nvPicPr>
          <p:cNvPr id="3074" name="Picture 2" descr="C:\Documents and Settings\Abu Qoyyim\Application Data\PixelMetrics\CaptureWiz\Tem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59793"/>
            <a:ext cx="6133440" cy="319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85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330824" cy="4572000"/>
          </a:xfrm>
        </p:spPr>
        <p:txBody>
          <a:bodyPr/>
          <a:lstStyle/>
          <a:p>
            <a:r>
              <a:rPr lang="en-US" dirty="0" err="1" smtClean="0"/>
              <a:t>Jawab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id-ID" sz="2000" dirty="0"/>
              <a:t>Untuk </a:t>
            </a:r>
            <a:r>
              <a:rPr lang="en-US" sz="2000" dirty="0" smtClean="0"/>
              <a:t>IC</a:t>
            </a:r>
            <a:r>
              <a:rPr lang="id-ID" sz="2000" dirty="0" smtClean="0"/>
              <a:t> </a:t>
            </a:r>
            <a:r>
              <a:rPr lang="id-ID" sz="2000" dirty="0"/>
              <a:t>EPROM 2716 :</a:t>
            </a:r>
          </a:p>
          <a:p>
            <a:pPr marL="0" indent="0">
              <a:buNone/>
            </a:pPr>
            <a:r>
              <a:rPr lang="id-ID" sz="2000" dirty="0"/>
              <a:t>Kapasitas: </a:t>
            </a:r>
            <a:r>
              <a:rPr lang="id-ID" sz="2000" dirty="0" smtClean="0"/>
              <a:t>2</a:t>
            </a:r>
            <a:r>
              <a:rPr lang="id-ID" sz="2000" baseline="30000" dirty="0" smtClean="0"/>
              <a:t>11</a:t>
            </a:r>
            <a:r>
              <a:rPr lang="id-ID" sz="2000" dirty="0" smtClean="0"/>
              <a:t> </a:t>
            </a:r>
            <a:r>
              <a:rPr lang="en-US" sz="2000" dirty="0" smtClean="0"/>
              <a:t>x</a:t>
            </a:r>
            <a:r>
              <a:rPr lang="id-ID" sz="2000" dirty="0" smtClean="0"/>
              <a:t> </a:t>
            </a:r>
            <a:r>
              <a:rPr lang="id-ID" sz="2000" dirty="0"/>
              <a:t>8 = 2 K x 8 Bit</a:t>
            </a:r>
          </a:p>
          <a:p>
            <a:pPr marL="0" indent="0">
              <a:buNone/>
            </a:pPr>
            <a:r>
              <a:rPr lang="id-ID" sz="2000" dirty="0"/>
              <a:t>= 2 K byte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</a:t>
            </a:r>
            <a:r>
              <a:rPr lang="en-US" dirty="0"/>
              <a:t>W</a:t>
            </a:r>
            <a:r>
              <a:rPr lang="id-ID" dirty="0"/>
              <a:t>rite Memory(R</a:t>
            </a:r>
            <a:r>
              <a:rPr lang="en-US" dirty="0"/>
              <a:t>W</a:t>
            </a:r>
            <a:r>
              <a:rPr lang="id-ID" dirty="0"/>
              <a:t>M)</a:t>
            </a:r>
          </a:p>
        </p:txBody>
      </p:sp>
      <p:pic>
        <p:nvPicPr>
          <p:cNvPr id="4098" name="Picture 2" descr="C:\Documents and Settings\Abu Qoyyim\Application Data\PixelMetrics\CaptureWiz\Tem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22" y="3301745"/>
            <a:ext cx="2240426" cy="29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940424" y="1988840"/>
            <a:ext cx="3880048" cy="42534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d-ID" sz="2000" dirty="0" smtClean="0"/>
              <a:t>Untuk </a:t>
            </a:r>
            <a:r>
              <a:rPr lang="en-US" sz="2000" dirty="0" smtClean="0"/>
              <a:t>IC</a:t>
            </a:r>
            <a:r>
              <a:rPr lang="id-ID" sz="2000" dirty="0" smtClean="0"/>
              <a:t> EPROM 2716 :</a:t>
            </a:r>
          </a:p>
          <a:p>
            <a:pPr marL="0" indent="0">
              <a:buFont typeface="Wingdings 2"/>
              <a:buNone/>
            </a:pPr>
            <a:r>
              <a:rPr lang="id-ID" sz="2000" dirty="0" smtClean="0"/>
              <a:t>Kapasitas: 2</a:t>
            </a:r>
            <a:r>
              <a:rPr lang="id-ID" sz="2000" baseline="30000" dirty="0" smtClean="0"/>
              <a:t>1</a:t>
            </a:r>
            <a:r>
              <a:rPr lang="en-US" sz="2000" baseline="30000" dirty="0" smtClean="0"/>
              <a:t>2</a:t>
            </a:r>
            <a:r>
              <a:rPr lang="id-ID" sz="2000" dirty="0" smtClean="0"/>
              <a:t> </a:t>
            </a:r>
            <a:r>
              <a:rPr lang="en-US" sz="2000" dirty="0" smtClean="0"/>
              <a:t>x</a:t>
            </a:r>
            <a:r>
              <a:rPr lang="id-ID" sz="2000" dirty="0" smtClean="0"/>
              <a:t> 8 = </a:t>
            </a:r>
            <a:r>
              <a:rPr lang="en-US" sz="2000" dirty="0" smtClean="0"/>
              <a:t>4</a:t>
            </a:r>
            <a:r>
              <a:rPr lang="id-ID" sz="2000" dirty="0" smtClean="0"/>
              <a:t> K x 8 Bit</a:t>
            </a:r>
          </a:p>
          <a:p>
            <a:pPr marL="0" indent="0">
              <a:buFont typeface="Wingdings 2"/>
              <a:buNone/>
            </a:pPr>
            <a:r>
              <a:rPr lang="id-ID" sz="2000" dirty="0" smtClean="0"/>
              <a:t>= </a:t>
            </a:r>
            <a:r>
              <a:rPr lang="en-US" sz="2000" dirty="0" smtClean="0"/>
              <a:t>4</a:t>
            </a:r>
            <a:r>
              <a:rPr lang="id-ID" sz="2000" dirty="0" smtClean="0"/>
              <a:t> K byte</a:t>
            </a:r>
            <a:endParaRPr lang="id-ID" sz="2000" dirty="0"/>
          </a:p>
        </p:txBody>
      </p:sp>
      <p:pic>
        <p:nvPicPr>
          <p:cNvPr id="4102" name="Picture 6" descr="C:\Documents and Settings\Abu Qoyyim\Application Data\PixelMetrics\CaptureWiz\Temp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01744"/>
            <a:ext cx="2232248" cy="292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6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RAM dapat membentuk dua operasi yaitu </a:t>
            </a:r>
            <a:r>
              <a:rPr lang="pt-BR" sz="2800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id-ID" sz="2800" dirty="0"/>
              <a:t>Operasi Penulisan (Write) yaitu operasi pengalihan atau </a:t>
            </a:r>
            <a:r>
              <a:rPr lang="id-ID" sz="2800" dirty="0" smtClean="0"/>
              <a:t>transfer</a:t>
            </a:r>
            <a:r>
              <a:rPr lang="en-US" sz="2800" dirty="0" smtClean="0"/>
              <a:t> </a:t>
            </a:r>
            <a:r>
              <a:rPr lang="id-ID" sz="2800" dirty="0" smtClean="0"/>
              <a:t>data </a:t>
            </a:r>
            <a:r>
              <a:rPr lang="id-ID" sz="2800" dirty="0"/>
              <a:t>baru ke dalam sel-sel </a:t>
            </a:r>
            <a:r>
              <a:rPr lang="en-US" sz="2800" dirty="0"/>
              <a:t>m</a:t>
            </a:r>
            <a:r>
              <a:rPr lang="id-ID" sz="2800" dirty="0" smtClean="0"/>
              <a:t>e</a:t>
            </a:r>
            <a:r>
              <a:rPr lang="en-US" sz="2800" dirty="0" smtClean="0"/>
              <a:t>m</a:t>
            </a:r>
            <a:r>
              <a:rPr lang="id-ID" sz="2800" dirty="0" smtClean="0"/>
              <a:t>ori</a:t>
            </a:r>
            <a:r>
              <a:rPr lang="en-US" sz="2800" dirty="0" smtClean="0"/>
              <a:t>.</a:t>
            </a:r>
            <a:endParaRPr lang="id-ID" sz="2800" dirty="0"/>
          </a:p>
          <a:p>
            <a:pPr marL="880110" lvl="1" indent="-514350">
              <a:buFont typeface="+mj-lt"/>
              <a:buAutoNum type="arabicPeriod"/>
            </a:pPr>
            <a:r>
              <a:rPr lang="id-ID" sz="2800" dirty="0"/>
              <a:t>Operasi Pernbacaan (Read) adalah operasi pengalihan </a:t>
            </a:r>
            <a:r>
              <a:rPr lang="id-ID" sz="2800" dirty="0" smtClean="0"/>
              <a:t>at</a:t>
            </a:r>
            <a:r>
              <a:rPr lang="en-US" sz="2800" dirty="0" smtClean="0"/>
              <a:t>a</a:t>
            </a:r>
            <a:r>
              <a:rPr lang="id-ID" sz="2800" dirty="0" smtClean="0"/>
              <a:t>u transfer</a:t>
            </a:r>
            <a:r>
              <a:rPr lang="en-US" sz="2800" dirty="0" smtClean="0"/>
              <a:t> </a:t>
            </a:r>
            <a:r>
              <a:rPr lang="id-ID" sz="2800" dirty="0" smtClean="0"/>
              <a:t>data </a:t>
            </a:r>
            <a:r>
              <a:rPr lang="id-ID" sz="2800" dirty="0"/>
              <a:t>dari sel-sel memori ke luar.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Operasi Penulisan dan Pembacaan</a:t>
            </a:r>
          </a:p>
        </p:txBody>
      </p:sp>
    </p:spTree>
    <p:extLst>
      <p:ext uri="{BB962C8B-B14F-4D97-AF65-F5344CB8AC3E}">
        <p14:creationId xmlns:p14="http://schemas.microsoft.com/office/powerpoint/2010/main" val="305959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Tiga langkah yan9 harus dilakukan pada saat operasi penulisan </a:t>
            </a:r>
            <a:r>
              <a:rPr lang="fi-FI" sz="2800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id-ID" sz="2800" dirty="0"/>
              <a:t>Berikan alamat biner dari sel-sel word yang dituju </a:t>
            </a:r>
            <a:r>
              <a:rPr lang="id-ID" sz="2800" dirty="0" smtClean="0"/>
              <a:t>pada saluran</a:t>
            </a:r>
            <a:r>
              <a:rPr lang="en-US" sz="2800" dirty="0" smtClean="0"/>
              <a:t> a</a:t>
            </a:r>
            <a:r>
              <a:rPr lang="id-ID" sz="2800" dirty="0" smtClean="0"/>
              <a:t>ddr</a:t>
            </a:r>
            <a:r>
              <a:rPr lang="en-US" sz="2800" dirty="0" smtClean="0"/>
              <a:t>e</a:t>
            </a:r>
            <a:r>
              <a:rPr lang="id-ID" sz="2800" dirty="0" smtClean="0"/>
              <a:t>ss bus</a:t>
            </a:r>
            <a:r>
              <a:rPr lang="id-ID" sz="2800" dirty="0"/>
              <a:t>.</a:t>
            </a:r>
          </a:p>
          <a:p>
            <a:pPr marL="880110" lvl="1" indent="-514350">
              <a:buFont typeface="+mj-lt"/>
              <a:buAutoNum type="arabicPeriod"/>
            </a:pPr>
            <a:r>
              <a:rPr lang="id-ID" sz="2800" dirty="0" smtClean="0"/>
              <a:t>B</a:t>
            </a:r>
            <a:r>
              <a:rPr lang="en-US" sz="2800" dirty="0" smtClean="0"/>
              <a:t>e</a:t>
            </a:r>
            <a:r>
              <a:rPr lang="id-ID" sz="2800" dirty="0" smtClean="0"/>
              <a:t>rikan </a:t>
            </a:r>
            <a:r>
              <a:rPr lang="id-ID" sz="2800" dirty="0"/>
              <a:t>bit-bit data </a:t>
            </a:r>
            <a:r>
              <a:rPr lang="id-ID" sz="2800" dirty="0" smtClean="0"/>
              <a:t>y</a:t>
            </a:r>
            <a:r>
              <a:rPr lang="en-US" sz="2800" dirty="0" smtClean="0"/>
              <a:t>a</a:t>
            </a:r>
            <a:r>
              <a:rPr lang="id-ID" sz="2800" dirty="0" smtClean="0"/>
              <a:t>ng </a:t>
            </a:r>
            <a:r>
              <a:rPr lang="en-US" sz="2800" dirty="0" smtClean="0"/>
              <a:t>a</a:t>
            </a:r>
            <a:r>
              <a:rPr lang="id-ID" sz="2800" dirty="0" smtClean="0"/>
              <a:t>kan </a:t>
            </a:r>
            <a:r>
              <a:rPr lang="id-ID" sz="2800" dirty="0"/>
              <a:t>disimpan </a:t>
            </a:r>
            <a:r>
              <a:rPr lang="id-ID" sz="2800" dirty="0" smtClean="0"/>
              <a:t>p</a:t>
            </a:r>
            <a:r>
              <a:rPr lang="en-US" sz="2800" dirty="0" smtClean="0"/>
              <a:t>a</a:t>
            </a:r>
            <a:r>
              <a:rPr lang="id-ID" sz="2800" dirty="0" smtClean="0"/>
              <a:t>da </a:t>
            </a:r>
            <a:r>
              <a:rPr lang="id-ID" sz="2800" dirty="0"/>
              <a:t>saluran data </a:t>
            </a:r>
            <a:r>
              <a:rPr lang="id-ID" sz="2800" dirty="0" smtClean="0"/>
              <a:t>bus</a:t>
            </a:r>
            <a:r>
              <a:rPr lang="en-US" sz="2800" dirty="0" smtClean="0"/>
              <a:t>.</a:t>
            </a:r>
            <a:endParaRPr lang="id-ID" sz="2800" dirty="0"/>
          </a:p>
          <a:p>
            <a:pPr marL="880110" lvl="1" indent="-514350">
              <a:buFont typeface="+mj-lt"/>
              <a:buAutoNum type="arabicPeriod"/>
            </a:pPr>
            <a:r>
              <a:rPr lang="en-US" sz="2800" dirty="0" err="1" smtClean="0"/>
              <a:t>Aktifkan</a:t>
            </a:r>
            <a:r>
              <a:rPr lang="en-US" sz="2800" dirty="0" smtClean="0"/>
              <a:t> input write.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Operasi Penulisan dan Pembacaan</a:t>
            </a:r>
          </a:p>
        </p:txBody>
      </p:sp>
    </p:spTree>
    <p:extLst>
      <p:ext uri="{BB962C8B-B14F-4D97-AF65-F5344CB8AC3E}">
        <p14:creationId xmlns:p14="http://schemas.microsoft.com/office/powerpoint/2010/main" val="190197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Dua langkah </a:t>
            </a:r>
            <a:r>
              <a:rPr lang="fi-FI" sz="2800" dirty="0" smtClean="0"/>
              <a:t>yan</a:t>
            </a:r>
            <a:r>
              <a:rPr lang="fi-FI" sz="2800" dirty="0"/>
              <a:t>g</a:t>
            </a:r>
            <a:r>
              <a:rPr lang="fi-FI" sz="2800" dirty="0" smtClean="0"/>
              <a:t> </a:t>
            </a:r>
            <a:r>
              <a:rPr lang="fi-FI" sz="2800" dirty="0"/>
              <a:t>harus </a:t>
            </a:r>
            <a:r>
              <a:rPr lang="fi-FI" sz="2800" dirty="0" smtClean="0"/>
              <a:t>dilakukan </a:t>
            </a:r>
            <a:r>
              <a:rPr lang="fi-FI" sz="2800" dirty="0"/>
              <a:t>pada saat operasi pembacaan </a:t>
            </a:r>
            <a:r>
              <a:rPr lang="fi-FI" sz="2800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id-ID" sz="2800" dirty="0"/>
              <a:t>Berikan </a:t>
            </a:r>
            <a:r>
              <a:rPr lang="id-ID" sz="2800" dirty="0" smtClean="0"/>
              <a:t>alamat </a:t>
            </a:r>
            <a:r>
              <a:rPr lang="id-ID" sz="2800" dirty="0"/>
              <a:t>biner dari sel-sel word yang diambil pada </a:t>
            </a:r>
            <a:r>
              <a:rPr lang="id-ID" sz="2800" dirty="0" smtClean="0"/>
              <a:t>saluran</a:t>
            </a:r>
            <a:r>
              <a:rPr lang="en-US" sz="2800" dirty="0" smtClean="0"/>
              <a:t> </a:t>
            </a:r>
            <a:r>
              <a:rPr lang="id-ID" sz="2800" dirty="0" smtClean="0"/>
              <a:t>address bus</a:t>
            </a:r>
            <a:r>
              <a:rPr lang="id-ID" sz="2800" dirty="0"/>
              <a:t>.</a:t>
            </a:r>
          </a:p>
          <a:p>
            <a:pPr marL="880110" lvl="1" indent="-514350">
              <a:buFont typeface="+mj-lt"/>
              <a:buAutoNum type="arabicPeriod"/>
            </a:pPr>
            <a:r>
              <a:rPr lang="id-ID" sz="2800" dirty="0"/>
              <a:t>Aktifkan input </a:t>
            </a:r>
            <a:r>
              <a:rPr lang="id-ID" sz="2800" dirty="0" smtClean="0"/>
              <a:t>Read</a:t>
            </a:r>
            <a:r>
              <a:rPr lang="en-US" sz="2800" dirty="0" smtClean="0"/>
              <a:t>.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Operasi Penulisan dan Pembacaan</a:t>
            </a:r>
          </a:p>
        </p:txBody>
      </p:sp>
    </p:spTree>
    <p:extLst>
      <p:ext uri="{BB962C8B-B14F-4D97-AF65-F5344CB8AC3E}">
        <p14:creationId xmlns:p14="http://schemas.microsoft.com/office/powerpoint/2010/main" val="110149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Memori merupakan komponen utama yang harus </a:t>
            </a:r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 pada </a:t>
            </a:r>
            <a:r>
              <a:rPr lang="id-ID" dirty="0"/>
              <a:t>setiap </a:t>
            </a:r>
            <a:r>
              <a:rPr lang="id-ID" dirty="0" smtClean="0"/>
              <a:t>sistim</a:t>
            </a:r>
            <a:r>
              <a:rPr lang="en-US" dirty="0" smtClean="0"/>
              <a:t> </a:t>
            </a:r>
            <a:r>
              <a:rPr lang="id-ID" dirty="0" smtClean="0"/>
              <a:t>mikroprosesor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sistim digital memori adalah kumpulan dari </a:t>
            </a:r>
            <a:r>
              <a:rPr lang="id-ID" dirty="0" smtClean="0"/>
              <a:t>beberapa</a:t>
            </a:r>
            <a:r>
              <a:rPr lang="en-US" dirty="0" smtClean="0"/>
              <a:t> </a:t>
            </a:r>
            <a:r>
              <a:rPr lang="id-ID" dirty="0" smtClean="0"/>
              <a:t>sel </a:t>
            </a:r>
            <a:r>
              <a:rPr lang="id-ID" dirty="0"/>
              <a:t>yang dapat menyimpan informasi.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hal ini memori adalah </a:t>
            </a:r>
            <a:r>
              <a:rPr lang="id-ID" dirty="0" smtClean="0"/>
              <a:t>rangkaian</a:t>
            </a:r>
            <a:r>
              <a:rPr lang="en-US" dirty="0" smtClean="0"/>
              <a:t> </a:t>
            </a:r>
            <a:r>
              <a:rPr lang="id-ID" dirty="0" smtClean="0"/>
              <a:t>elektronik </a:t>
            </a:r>
            <a:r>
              <a:rPr lang="id-ID" dirty="0"/>
              <a:t>yang dapat menyimpan dan memberikan/menyajikan kembali </a:t>
            </a:r>
            <a:r>
              <a:rPr lang="id-ID" dirty="0" smtClean="0"/>
              <a:t>data</a:t>
            </a:r>
            <a:r>
              <a:rPr lang="en-US" dirty="0" smtClean="0"/>
              <a:t> </a:t>
            </a:r>
            <a:r>
              <a:rPr lang="id-ID" dirty="0" smtClean="0"/>
              <a:t>atau </a:t>
            </a:r>
            <a:r>
              <a:rPr lang="id-ID" dirty="0"/>
              <a:t>informasi.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Memori</a:t>
            </a:r>
          </a:p>
        </p:txBody>
      </p:sp>
    </p:spTree>
    <p:extLst>
      <p:ext uri="{BB962C8B-B14F-4D97-AF65-F5344CB8AC3E}">
        <p14:creationId xmlns:p14="http://schemas.microsoft.com/office/powerpoint/2010/main" val="414926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175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Ditinjau dari sistim akses ada </a:t>
            </a:r>
            <a:r>
              <a:rPr lang="id-ID" dirty="0" smtClean="0"/>
              <a:t>du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jenis memori yaitu </a:t>
            </a:r>
            <a:r>
              <a:rPr lang="id-ID" dirty="0" smtClean="0"/>
              <a:t>: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id-ID" dirty="0"/>
              <a:t>Random Access Memory (RAM)</a:t>
            </a:r>
            <a:endParaRPr lang="en-US" dirty="0"/>
          </a:p>
          <a:p>
            <a:pPr marL="880110" lvl="1" indent="-514350">
              <a:buFont typeface="+mj-lt"/>
              <a:buAutoNum type="arabicPeriod"/>
            </a:pPr>
            <a:r>
              <a:rPr lang="id-ID" dirty="0"/>
              <a:t>Serial/Sequential AccessMemory (</a:t>
            </a:r>
            <a:r>
              <a:rPr lang="id-ID" dirty="0" smtClean="0"/>
              <a:t>SAM</a:t>
            </a:r>
            <a:r>
              <a:rPr lang="en-US" dirty="0" smtClean="0"/>
              <a:t>)</a:t>
            </a:r>
            <a:endParaRPr lang="id-ID" dirty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,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Read Only Memory (ROM)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Read Write Memory (RWM)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119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Memori </a:t>
            </a:r>
            <a:r>
              <a:rPr lang="id-ID" dirty="0"/>
              <a:t>yang bisa diakses </a:t>
            </a:r>
            <a:r>
              <a:rPr lang="id-ID" dirty="0" smtClean="0"/>
              <a:t>se</a:t>
            </a:r>
            <a:r>
              <a:rPr lang="en-US" dirty="0" smtClean="0"/>
              <a:t>c</a:t>
            </a:r>
            <a:r>
              <a:rPr lang="id-ID" dirty="0" smtClean="0"/>
              <a:t>ara a</a:t>
            </a:r>
            <a:r>
              <a:rPr lang="en-US" dirty="0" smtClean="0"/>
              <a:t>c</a:t>
            </a:r>
            <a:r>
              <a:rPr lang="id-ID" dirty="0" smtClean="0"/>
              <a:t>ak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Dalam </a:t>
            </a:r>
            <a:r>
              <a:rPr lang="id-ID" dirty="0"/>
              <a:t>hal ini RAM </a:t>
            </a:r>
            <a:r>
              <a:rPr lang="id-ID" dirty="0" smtClean="0"/>
              <a:t>menyediakan</a:t>
            </a:r>
            <a:r>
              <a:rPr lang="en-US" dirty="0" smtClean="0"/>
              <a:t> </a:t>
            </a:r>
            <a:r>
              <a:rPr lang="id-ID" dirty="0" smtClean="0"/>
              <a:t>layanan </a:t>
            </a:r>
            <a:r>
              <a:rPr lang="id-ID" dirty="0"/>
              <a:t>akses disembarang alamat tanpa syarat harus melewati </a:t>
            </a:r>
            <a:r>
              <a:rPr lang="id-ID" dirty="0" smtClean="0"/>
              <a:t>alamat</a:t>
            </a:r>
            <a:r>
              <a:rPr lang="en-US" dirty="0" smtClean="0"/>
              <a:t> </a:t>
            </a:r>
            <a:r>
              <a:rPr lang="id-ID" dirty="0" smtClean="0"/>
              <a:t>sebelumnya</a:t>
            </a:r>
            <a:r>
              <a:rPr lang="id-ID" dirty="0"/>
              <a:t>. </a:t>
            </a:r>
            <a:endParaRPr lang="en-US" dirty="0" smtClean="0"/>
          </a:p>
          <a:p>
            <a:r>
              <a:rPr lang="id-ID" dirty="0" smtClean="0"/>
              <a:t>Semua </a:t>
            </a:r>
            <a:r>
              <a:rPr lang="id-ID" dirty="0"/>
              <a:t>memori elektronik adalah RAM.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Random Access Memory (RAM</a:t>
            </a:r>
            <a:r>
              <a:rPr lang="id-ID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223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Memori jenis ini </a:t>
            </a:r>
            <a:r>
              <a:rPr lang="id-ID" dirty="0" smtClean="0"/>
              <a:t>ad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id-ID" dirty="0"/>
              <a:t>yang memberi </a:t>
            </a:r>
            <a:r>
              <a:rPr lang="id-ID" dirty="0" smtClean="0"/>
              <a:t>n</a:t>
            </a:r>
            <a:r>
              <a:rPr lang="en-US" dirty="0" smtClean="0"/>
              <a:t>a</a:t>
            </a:r>
            <a:r>
              <a:rPr lang="id-ID" dirty="0" smtClean="0"/>
              <a:t>ma </a:t>
            </a:r>
            <a:r>
              <a:rPr lang="id-ID" dirty="0"/>
              <a:t>serial memori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id-ID" dirty="0" smtClean="0"/>
              <a:t>layanan </a:t>
            </a:r>
            <a:r>
              <a:rPr lang="id-ID" dirty="0"/>
              <a:t>akses secara seri. Artinya jika pada suatu waktu akses </a:t>
            </a:r>
            <a:r>
              <a:rPr lang="id-ID" dirty="0" smtClean="0"/>
              <a:t>berada</a:t>
            </a:r>
            <a:r>
              <a:rPr lang="en-US" dirty="0" smtClean="0"/>
              <a:t> </a:t>
            </a:r>
            <a:r>
              <a:rPr lang="id-ID" dirty="0" smtClean="0"/>
              <a:t>pada sua</a:t>
            </a:r>
            <a:r>
              <a:rPr lang="en-US" dirty="0" smtClean="0"/>
              <a:t>t</a:t>
            </a:r>
            <a:r>
              <a:rPr lang="id-ID" dirty="0" smtClean="0"/>
              <a:t>u lokas</a:t>
            </a:r>
            <a:r>
              <a:rPr lang="en-US" dirty="0" smtClean="0"/>
              <a:t>i</a:t>
            </a:r>
            <a:r>
              <a:rPr lang="id-ID" dirty="0" smtClean="0"/>
              <a:t> alama</a:t>
            </a:r>
            <a:r>
              <a:rPr lang="en-US" dirty="0" smtClean="0"/>
              <a:t>t “</a:t>
            </a:r>
            <a:r>
              <a:rPr lang="id-ID" dirty="0" smtClean="0"/>
              <a:t>n</a:t>
            </a:r>
            <a:r>
              <a:rPr lang="en-US" dirty="0" smtClean="0"/>
              <a:t>”</a:t>
            </a:r>
            <a:r>
              <a:rPr lang="id-ID" dirty="0" smtClean="0"/>
              <a:t> </a:t>
            </a:r>
            <a:r>
              <a:rPr lang="id-ID" dirty="0"/>
              <a:t>ingin </a:t>
            </a:r>
            <a:r>
              <a:rPr lang="id-ID" dirty="0" smtClean="0"/>
              <a:t>melanju</a:t>
            </a:r>
            <a:r>
              <a:rPr lang="en-US" dirty="0" smtClean="0"/>
              <a:t>t</a:t>
            </a:r>
            <a:r>
              <a:rPr lang="id-ID" dirty="0" smtClean="0"/>
              <a:t>kan </a:t>
            </a:r>
            <a:r>
              <a:rPr lang="id-ID" dirty="0"/>
              <a:t>melakukan akses ke </a:t>
            </a:r>
            <a:r>
              <a:rPr lang="id-ID" dirty="0" smtClean="0"/>
              <a:t>lokas</a:t>
            </a:r>
            <a:r>
              <a:rPr lang="en-US" dirty="0" smtClean="0"/>
              <a:t>i </a:t>
            </a:r>
            <a:r>
              <a:rPr lang="en-US" dirty="0" err="1" smtClean="0"/>
              <a:t>alamat</a:t>
            </a:r>
            <a:r>
              <a:rPr lang="id-ID" dirty="0" smtClean="0"/>
              <a:t> </a:t>
            </a:r>
            <a:r>
              <a:rPr lang="en-US" dirty="0" smtClean="0"/>
              <a:t>“</a:t>
            </a:r>
            <a:r>
              <a:rPr lang="id-ID" dirty="0" smtClean="0"/>
              <a:t>n+5</a:t>
            </a:r>
            <a:r>
              <a:rPr lang="en-US" dirty="0" smtClean="0"/>
              <a:t>”</a:t>
            </a:r>
            <a:r>
              <a:rPr lang="id-ID" dirty="0" smtClean="0"/>
              <a:t> </a:t>
            </a:r>
            <a:r>
              <a:rPr lang="id-ID" dirty="0"/>
              <a:t>maka ia harus melalui akses </a:t>
            </a:r>
            <a:r>
              <a:rPr lang="id-ID" dirty="0" smtClean="0"/>
              <a:t>alama</a:t>
            </a:r>
            <a:r>
              <a:rPr lang="en-US" dirty="0" smtClean="0"/>
              <a:t>t</a:t>
            </a:r>
            <a:r>
              <a:rPr lang="id-ID" dirty="0" smtClean="0"/>
              <a:t> </a:t>
            </a:r>
            <a:r>
              <a:rPr lang="en-US" dirty="0" smtClean="0"/>
              <a:t>“</a:t>
            </a:r>
            <a:r>
              <a:rPr lang="id-ID" dirty="0" smtClean="0"/>
              <a:t>n</a:t>
            </a:r>
            <a:r>
              <a:rPr lang="id-ID" dirty="0"/>
              <a:t>+ 1" sampai </a:t>
            </a:r>
            <a:r>
              <a:rPr lang="id-ID" dirty="0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alamat </a:t>
            </a:r>
            <a:r>
              <a:rPr lang="en-US" dirty="0" smtClean="0"/>
              <a:t>“</a:t>
            </a:r>
            <a:r>
              <a:rPr lang="id-ID" dirty="0" smtClean="0"/>
              <a:t>n+4</a:t>
            </a:r>
            <a:r>
              <a:rPr lang="id-ID" dirty="0"/>
              <a:t>" baru masuk ke </a:t>
            </a:r>
            <a:r>
              <a:rPr lang="id-ID" dirty="0" smtClean="0"/>
              <a:t>alama</a:t>
            </a:r>
            <a:r>
              <a:rPr lang="en-US" dirty="0" smtClean="0"/>
              <a:t>t</a:t>
            </a:r>
            <a:r>
              <a:rPr lang="id-ID" dirty="0" smtClean="0"/>
              <a:t> </a:t>
            </a:r>
            <a:r>
              <a:rPr lang="id-ID" dirty="0"/>
              <a:t>"n+5". </a:t>
            </a:r>
            <a:r>
              <a:rPr lang="id-ID" dirty="0" smtClean="0"/>
              <a:t>Pi</a:t>
            </a:r>
            <a:r>
              <a:rPr lang="en-US" dirty="0" smtClean="0"/>
              <a:t>t</a:t>
            </a:r>
            <a:r>
              <a:rPr lang="id-ID" dirty="0" smtClean="0"/>
              <a:t>a </a:t>
            </a:r>
            <a:r>
              <a:rPr lang="id-ID" dirty="0"/>
              <a:t>kaset audio adalah </a:t>
            </a:r>
            <a:r>
              <a:rPr lang="en-US" dirty="0" smtClean="0"/>
              <a:t>c</a:t>
            </a:r>
            <a:r>
              <a:rPr lang="id-ID" dirty="0" smtClean="0"/>
              <a:t>ontoh</a:t>
            </a:r>
            <a:r>
              <a:rPr lang="en-US" dirty="0" smtClean="0"/>
              <a:t> </a:t>
            </a:r>
            <a:r>
              <a:rPr lang="id-ID" dirty="0" smtClean="0"/>
              <a:t>memori </a:t>
            </a:r>
            <a:r>
              <a:rPr lang="id-ID" dirty="0"/>
              <a:t>kategori SAM.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Serial/Sequential AccessMemory (SAM)</a:t>
            </a:r>
          </a:p>
        </p:txBody>
      </p:sp>
    </p:spTree>
    <p:extLst>
      <p:ext uri="{BB962C8B-B14F-4D97-AF65-F5344CB8AC3E}">
        <p14:creationId xmlns:p14="http://schemas.microsoft.com/office/powerpoint/2010/main" val="19170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Read Only Memory (ROM</a:t>
            </a:r>
            <a:r>
              <a:rPr lang="en-US" b="1" dirty="0" smtClean="0"/>
              <a:t>) </a:t>
            </a:r>
            <a:r>
              <a:rPr lang="en-US" dirty="0" err="1" smtClean="0"/>
              <a:t>yaitu</a:t>
            </a:r>
            <a:r>
              <a:rPr lang="en-US" dirty="0" smtClean="0"/>
              <a:t> m</a:t>
            </a:r>
            <a:r>
              <a:rPr lang="id-ID" dirty="0" smtClean="0"/>
              <a:t>emori </a:t>
            </a:r>
            <a:r>
              <a:rPr lang="id-ID" dirty="0"/>
              <a:t>yang hanya bisa dibaca. </a:t>
            </a:r>
            <a:endParaRPr lang="en-US" dirty="0" smtClean="0"/>
          </a:p>
          <a:p>
            <a:r>
              <a:rPr lang="id-ID" dirty="0" smtClean="0"/>
              <a:t>Memo</a:t>
            </a:r>
            <a:r>
              <a:rPr lang="en-US" dirty="0" err="1" smtClean="0"/>
              <a:t>ri</a:t>
            </a:r>
            <a:r>
              <a:rPr lang="en-US" dirty="0" smtClean="0"/>
              <a:t> j</a:t>
            </a:r>
            <a:r>
              <a:rPr lang="id-ID" dirty="0" smtClean="0"/>
              <a:t>enis </a:t>
            </a:r>
            <a:r>
              <a:rPr lang="id-ID" dirty="0"/>
              <a:t>ini digunakan untuk menyimpan program atau data sehingga </a:t>
            </a:r>
            <a:r>
              <a:rPr lang="id-ID" dirty="0" smtClean="0"/>
              <a:t>sering</a:t>
            </a:r>
            <a:r>
              <a:rPr lang="en-US" dirty="0" smtClean="0"/>
              <a:t> </a:t>
            </a:r>
            <a:r>
              <a:rPr lang="id-ID" dirty="0" smtClean="0"/>
              <a:t>disebut </a:t>
            </a:r>
            <a:r>
              <a:rPr lang="id-ID" dirty="0"/>
              <a:t>dengan ROM BIOS </a:t>
            </a:r>
            <a:r>
              <a:rPr lang="id-ID" dirty="0" smtClean="0"/>
              <a:t>yai</a:t>
            </a:r>
            <a:r>
              <a:rPr lang="en-US" dirty="0" smtClean="0"/>
              <a:t>t</a:t>
            </a:r>
            <a:r>
              <a:rPr lang="id-ID" dirty="0" smtClean="0"/>
              <a:t>u </a:t>
            </a:r>
            <a:r>
              <a:rPr lang="id-ID" dirty="0"/>
              <a:t>jenis memori </a:t>
            </a:r>
            <a:r>
              <a:rPr lang="id-ID" dirty="0" smtClean="0"/>
              <a:t>y</a:t>
            </a:r>
            <a:r>
              <a:rPr lang="en-US" dirty="0" smtClean="0"/>
              <a:t>a</a:t>
            </a:r>
            <a:r>
              <a:rPr lang="id-ID" dirty="0" smtClean="0"/>
              <a:t>ng </a:t>
            </a:r>
            <a:r>
              <a:rPr lang="id-ID" dirty="0"/>
              <a:t>digunakan </a:t>
            </a:r>
            <a:r>
              <a:rPr lang="id-ID" dirty="0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menyimpan </a:t>
            </a:r>
            <a:r>
              <a:rPr lang="id-ID" dirty="0"/>
              <a:t>program basic input output system. </a:t>
            </a:r>
            <a:endParaRPr lang="en-US" dirty="0" smtClean="0"/>
          </a:p>
          <a:p>
            <a:r>
              <a:rPr lang="id-ID" dirty="0" smtClean="0"/>
              <a:t>Data </a:t>
            </a:r>
            <a:r>
              <a:rPr lang="id-ID" dirty="0"/>
              <a:t>yang tersimpan </a:t>
            </a:r>
            <a:r>
              <a:rPr lang="id-ID" dirty="0" smtClean="0"/>
              <a:t>pada</a:t>
            </a:r>
            <a:r>
              <a:rPr lang="en-US" dirty="0" smtClean="0"/>
              <a:t> R</a:t>
            </a:r>
            <a:r>
              <a:rPr lang="id-ID" dirty="0" smtClean="0"/>
              <a:t>OM </a:t>
            </a:r>
            <a:r>
              <a:rPr lang="id-ID" dirty="0"/>
              <a:t>sifatnya permanen atau dalam istilah Non Volatile artinya </a:t>
            </a:r>
            <a:r>
              <a:rPr lang="id-ID" dirty="0" smtClean="0"/>
              <a:t>isi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ROM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diprogram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pembuatnya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Kelemahannya</a:t>
            </a:r>
            <a:r>
              <a:rPr lang="en-US" dirty="0" smtClean="0"/>
              <a:t> </a:t>
            </a:r>
            <a:r>
              <a:rPr lang="en-US" dirty="0"/>
              <a:t>ROM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keperluan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Only Memory (ROM)</a:t>
            </a:r>
          </a:p>
        </p:txBody>
      </p:sp>
    </p:spTree>
    <p:extLst>
      <p:ext uri="{BB962C8B-B14F-4D97-AF65-F5344CB8AC3E}">
        <p14:creationId xmlns:p14="http://schemas.microsoft.com/office/powerpoint/2010/main" val="308275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Programmable Read Only Memory (PROM</a:t>
            </a:r>
            <a:r>
              <a:rPr lang="en-US" b="1" dirty="0" smtClean="0"/>
              <a:t>):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ROM. </a:t>
            </a:r>
            <a:endParaRPr lang="en-US" dirty="0" smtClean="0"/>
          </a:p>
          <a:p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ROM </a:t>
            </a:r>
            <a:r>
              <a:rPr lang="en-US" dirty="0"/>
              <a:t>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diprogram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user. </a:t>
            </a:r>
            <a:endParaRPr lang="en-US" dirty="0" smtClean="0"/>
          </a:p>
          <a:p>
            <a:r>
              <a:rPr lang="en-US" dirty="0" err="1" smtClean="0"/>
              <a:t>Kelemahannya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user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memperbaharui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lagi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Only Memory (ROM)</a:t>
            </a:r>
          </a:p>
        </p:txBody>
      </p:sp>
    </p:spTree>
    <p:extLst>
      <p:ext uri="{BB962C8B-B14F-4D97-AF65-F5344CB8AC3E}">
        <p14:creationId xmlns:p14="http://schemas.microsoft.com/office/powerpoint/2010/main" val="321624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Erasable </a:t>
            </a:r>
            <a:r>
              <a:rPr lang="en-US" b="1" dirty="0" smtClean="0"/>
              <a:t>Programmable </a:t>
            </a:r>
            <a:r>
              <a:rPr lang="en-US" b="1" dirty="0"/>
              <a:t>Read Only Memory (EPROM) :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PROM, program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diisikan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sinar</a:t>
            </a:r>
            <a:r>
              <a:rPr lang="en-US" dirty="0"/>
              <a:t> ultra violet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diprogram</a:t>
            </a:r>
            <a:r>
              <a:rPr lang="en-US" dirty="0" smtClean="0"/>
              <a:t> </a:t>
            </a:r>
            <a:r>
              <a:rPr lang="en-US" dirty="0" err="1"/>
              <a:t>kembali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menghapus</a:t>
            </a:r>
            <a:r>
              <a:rPr lang="en-US" dirty="0"/>
              <a:t> data </a:t>
            </a:r>
            <a:r>
              <a:rPr lang="en-US" dirty="0" err="1" smtClean="0"/>
              <a:t>pada</a:t>
            </a:r>
            <a:r>
              <a:rPr lang="en-US" dirty="0"/>
              <a:t> </a:t>
            </a:r>
            <a:r>
              <a:rPr lang="en-US" dirty="0" smtClean="0"/>
              <a:t>EPROM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/>
              <a:t>UV Eraser. </a:t>
            </a:r>
            <a:endParaRPr lang="en-US" dirty="0" smtClean="0"/>
          </a:p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 EPROM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celah</a:t>
            </a:r>
            <a:r>
              <a:rPr lang="en-US" dirty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punggung</a:t>
            </a:r>
            <a:r>
              <a:rPr lang="en-US" dirty="0"/>
              <a:t> IC. </a:t>
            </a:r>
            <a:endParaRPr lang="en-US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memprogram</a:t>
            </a:r>
            <a:r>
              <a:rPr lang="en-US" dirty="0" smtClean="0"/>
              <a:t> </a:t>
            </a:r>
            <a:r>
              <a:rPr lang="en-US" dirty="0"/>
              <a:t>EPROM </a:t>
            </a:r>
            <a:r>
              <a:rPr lang="en-US" dirty="0" err="1" smtClean="0"/>
              <a:t>dinamakan</a:t>
            </a:r>
            <a:r>
              <a:rPr lang="en-US" dirty="0" smtClean="0"/>
              <a:t> EPROM Programmer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EPROM Programmer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smtClean="0"/>
              <a:t>PC.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Only Memory (ROM)</a:t>
            </a:r>
          </a:p>
        </p:txBody>
      </p:sp>
    </p:spTree>
    <p:extLst>
      <p:ext uri="{BB962C8B-B14F-4D97-AF65-F5344CB8AC3E}">
        <p14:creationId xmlns:p14="http://schemas.microsoft.com/office/powerpoint/2010/main" val="377489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Electrical Erasable Programmable Read Only Memory (</a:t>
            </a:r>
            <a:r>
              <a:rPr lang="en-US" b="1" dirty="0" smtClean="0"/>
              <a:t>EEPROM)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menyempurnakan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EPROM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memprogram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memorinya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EEPROM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memprogram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EEPROM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memprogram</a:t>
            </a:r>
            <a:r>
              <a:rPr lang="en-US" dirty="0"/>
              <a:t>. </a:t>
            </a:r>
            <a:r>
              <a:rPr lang="en-US" dirty="0" smtClean="0"/>
              <a:t>EEPROM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 smtClean="0"/>
              <a:t>celah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kaca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Read Only Memory (ROM)</a:t>
            </a:r>
          </a:p>
        </p:txBody>
      </p:sp>
    </p:spTree>
    <p:extLst>
      <p:ext uri="{BB962C8B-B14F-4D97-AF65-F5344CB8AC3E}">
        <p14:creationId xmlns:p14="http://schemas.microsoft.com/office/powerpoint/2010/main" val="228776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104</TotalTime>
  <Words>1139</Words>
  <Application>Microsoft Office PowerPoint</Application>
  <PresentationFormat>On-screen Show (4:3)</PresentationFormat>
  <Paragraphs>121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Paper</vt:lpstr>
      <vt:lpstr>BAB VI UNIT MEMORI</vt:lpstr>
      <vt:lpstr>Memori</vt:lpstr>
      <vt:lpstr>Memori</vt:lpstr>
      <vt:lpstr>Random Access Memory (RAM)</vt:lpstr>
      <vt:lpstr>Serial/Sequential AccessMemory (SAM)</vt:lpstr>
      <vt:lpstr>Read Only Memory (ROM)</vt:lpstr>
      <vt:lpstr>Read Only Memory (ROM)</vt:lpstr>
      <vt:lpstr>Read Only Memory (ROM)</vt:lpstr>
      <vt:lpstr>Read Only Memory (ROM)</vt:lpstr>
      <vt:lpstr>Read Write Memory(RWM)</vt:lpstr>
      <vt:lpstr>Read Write Memory(RWM)</vt:lpstr>
      <vt:lpstr>Read Write Memory(RWM)</vt:lpstr>
      <vt:lpstr>Read Write Memory(RWM)</vt:lpstr>
      <vt:lpstr>Read Write Memory(RWM)</vt:lpstr>
      <vt:lpstr>Read Write Memory(RWM)</vt:lpstr>
      <vt:lpstr>Read Write Memory(RWM)</vt:lpstr>
      <vt:lpstr>Operasi Penulisan dan Pembacaan</vt:lpstr>
      <vt:lpstr>Operasi Penulisan dan Pembacaan</vt:lpstr>
      <vt:lpstr>Operasi Penulisan dan Pembacaan</vt:lpstr>
      <vt:lpstr>PowerPoint Presentation</vt:lpstr>
    </vt:vector>
  </TitlesOfParts>
  <Company>Universitas Negeri Yogayakarta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Ilmawan Mustaqim,S.Pd.T,M.T.</dc:creator>
  <cp:lastModifiedBy>Ilmawan Mustaqim</cp:lastModifiedBy>
  <cp:revision>13</cp:revision>
  <dcterms:created xsi:type="dcterms:W3CDTF">2011-04-02T18:16:45Z</dcterms:created>
  <dcterms:modified xsi:type="dcterms:W3CDTF">2011-07-17T15:22:34Z</dcterms:modified>
</cp:coreProperties>
</file>