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212E7-2EEB-4F2A-8EB9-D7B288910967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FD1EC-07DF-4B2C-B03A-AD5D99E330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226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Sebelum sampai pad a perakitan sistim mikroprosesor kembali harus</a:t>
            </a:r>
          </a:p>
          <a:p>
            <a:r>
              <a:rPr lang="id-ID" dirty="0" smtClean="0"/>
              <a:t>memperhatikan apa itu sistim mikroprosesor don seperti apa arsitektur sistim</a:t>
            </a:r>
          </a:p>
          <a:p>
            <a:r>
              <a:rPr lang="id-ID" dirty="0" smtClean="0"/>
              <a:t>yang dikehendaki.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D1EC-07DF-4B2C-B03A-AD5D99E330FF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360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Rangkaian Pemilihan Parsial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D1EC-07DF-4B2C-B03A-AD5D99E330FF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227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metoda</a:t>
            </a:r>
            <a:r>
              <a:rPr lang="en-US" sz="1200" dirty="0" smtClean="0"/>
              <a:t> </a:t>
            </a:r>
            <a:r>
              <a:rPr lang="en-US" sz="1200" dirty="0" err="1" smtClean="0"/>
              <a:t>pemilihan</a:t>
            </a:r>
            <a:r>
              <a:rPr lang="en-US" sz="1200" dirty="0" smtClean="0"/>
              <a:t> chip </a:t>
            </a:r>
            <a:r>
              <a:rPr lang="en-US" sz="1200" dirty="0" err="1" smtClean="0"/>
              <a:t>dimana</a:t>
            </a:r>
            <a:r>
              <a:rPr lang="en-US" sz="1200" dirty="0" smtClean="0"/>
              <a:t> </a:t>
            </a:r>
            <a:r>
              <a:rPr lang="en-US" sz="1200" dirty="0" err="1" smtClean="0"/>
              <a:t>semua</a:t>
            </a:r>
            <a:r>
              <a:rPr lang="en-US" sz="1200" dirty="0" smtClean="0"/>
              <a:t> bit </a:t>
            </a:r>
            <a:r>
              <a:rPr lang="en-US" sz="1200" dirty="0" err="1" smtClean="0"/>
              <a:t>alamat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addres</a:t>
            </a:r>
            <a:r>
              <a:rPr lang="en-US" sz="1200" dirty="0" smtClean="0"/>
              <a:t> bus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. </a:t>
            </a:r>
          </a:p>
          <a:p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dikodekan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penuh</a:t>
            </a:r>
            <a:r>
              <a:rPr lang="en-US" sz="1200" dirty="0" smtClean="0"/>
              <a:t> </a:t>
            </a:r>
            <a:r>
              <a:rPr lang="en-US" sz="1200" dirty="0" err="1" smtClean="0"/>
              <a:t>maka</a:t>
            </a:r>
            <a:r>
              <a:rPr lang="en-US" sz="1200" dirty="0" smtClean="0"/>
              <a:t> </a:t>
            </a:r>
            <a:r>
              <a:rPr lang="en-US" sz="1200" dirty="0" err="1" smtClean="0"/>
              <a:t>semua</a:t>
            </a:r>
            <a:r>
              <a:rPr lang="en-US" sz="1200" dirty="0" smtClean="0"/>
              <a:t> </a:t>
            </a:r>
            <a:r>
              <a:rPr lang="en-US" sz="1200" dirty="0" err="1" smtClean="0"/>
              <a:t>alamat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penuh</a:t>
            </a:r>
            <a:r>
              <a:rPr lang="en-US" sz="1200" dirty="0" smtClean="0"/>
              <a:t>.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demikian</a:t>
            </a:r>
            <a:r>
              <a:rPr lang="en-US" sz="1200" dirty="0" smtClean="0"/>
              <a:t> </a:t>
            </a:r>
            <a:r>
              <a:rPr lang="en-US" sz="1200" dirty="0" err="1" smtClean="0"/>
              <a:t>sisitim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sistim</a:t>
            </a:r>
            <a:r>
              <a:rPr lang="en-US" sz="1200" dirty="0" smtClean="0"/>
              <a:t> </a:t>
            </a:r>
            <a:r>
              <a:rPr lang="en-US" sz="1200" dirty="0" err="1" smtClean="0"/>
              <a:t>besar</a:t>
            </a:r>
            <a:r>
              <a:rPr lang="en-US" sz="1200" dirty="0" smtClean="0"/>
              <a:t>.</a:t>
            </a:r>
          </a:p>
          <a:p>
            <a:r>
              <a:rPr lang="id-ID" sz="1200" dirty="0" smtClean="0"/>
              <a:t>Tabel Pemetaan Memori Pemilihan Dikodekan Sepenuhnya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D1EC-07DF-4B2C-B03A-AD5D99E330FF}" type="slidenum">
              <a:rPr lang="id-ID" smtClean="0"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91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metoda</a:t>
            </a:r>
            <a:r>
              <a:rPr lang="en-US" sz="1200" dirty="0" smtClean="0"/>
              <a:t> </a:t>
            </a:r>
            <a:r>
              <a:rPr lang="en-US" sz="1200" dirty="0" err="1" smtClean="0"/>
              <a:t>pemilihan</a:t>
            </a:r>
            <a:r>
              <a:rPr lang="en-US" sz="1200" dirty="0" smtClean="0"/>
              <a:t> chip </a:t>
            </a:r>
            <a:r>
              <a:rPr lang="en-US" sz="1200" dirty="0" err="1" smtClean="0"/>
              <a:t>dimana</a:t>
            </a:r>
            <a:r>
              <a:rPr lang="en-US" sz="1200" dirty="0" smtClean="0"/>
              <a:t> </a:t>
            </a:r>
            <a:r>
              <a:rPr lang="en-US" sz="1200" dirty="0" err="1" smtClean="0"/>
              <a:t>semua</a:t>
            </a:r>
            <a:r>
              <a:rPr lang="en-US" sz="1200" dirty="0" smtClean="0"/>
              <a:t> bit </a:t>
            </a:r>
            <a:r>
              <a:rPr lang="en-US" sz="1200" dirty="0" err="1" smtClean="0"/>
              <a:t>alamat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addres</a:t>
            </a:r>
            <a:r>
              <a:rPr lang="en-US" sz="1200" dirty="0" smtClean="0"/>
              <a:t> bus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. </a:t>
            </a:r>
          </a:p>
          <a:p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dikodekan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penuh</a:t>
            </a:r>
            <a:r>
              <a:rPr lang="en-US" sz="1200" dirty="0" smtClean="0"/>
              <a:t> </a:t>
            </a:r>
            <a:r>
              <a:rPr lang="en-US" sz="1200" dirty="0" err="1" smtClean="0"/>
              <a:t>maka</a:t>
            </a:r>
            <a:r>
              <a:rPr lang="en-US" sz="1200" dirty="0" smtClean="0"/>
              <a:t> </a:t>
            </a:r>
            <a:r>
              <a:rPr lang="en-US" sz="1200" dirty="0" err="1" smtClean="0"/>
              <a:t>semua</a:t>
            </a:r>
            <a:r>
              <a:rPr lang="en-US" sz="1200" dirty="0" smtClean="0"/>
              <a:t> </a:t>
            </a:r>
            <a:r>
              <a:rPr lang="en-US" sz="1200" dirty="0" err="1" smtClean="0"/>
              <a:t>alamat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penuh</a:t>
            </a:r>
            <a:r>
              <a:rPr lang="en-US" sz="1200" dirty="0" smtClean="0"/>
              <a:t>.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demikian</a:t>
            </a:r>
            <a:r>
              <a:rPr lang="en-US" sz="1200" dirty="0" smtClean="0"/>
              <a:t> </a:t>
            </a:r>
            <a:r>
              <a:rPr lang="en-US" sz="1200" dirty="0" err="1" smtClean="0"/>
              <a:t>sisitim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sistim</a:t>
            </a:r>
            <a:r>
              <a:rPr lang="en-US" sz="1200" dirty="0" smtClean="0"/>
              <a:t> </a:t>
            </a:r>
            <a:r>
              <a:rPr lang="en-US" sz="1200" dirty="0" err="1" smtClean="0"/>
              <a:t>besar</a:t>
            </a:r>
            <a:r>
              <a:rPr lang="en-US" sz="1200" dirty="0" smtClean="0"/>
              <a:t>.</a:t>
            </a:r>
          </a:p>
          <a:p>
            <a:r>
              <a:rPr lang="id-ID" sz="1200" smtClean="0"/>
              <a:t>Tabel Pemetaan Memori Pemilihan Dikodekan Sepenuhnya</a:t>
            </a:r>
            <a:endParaRPr lang="id-ID" sz="12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D1EC-07DF-4B2C-B03A-AD5D99E330FF}" type="slidenum">
              <a:rPr lang="id-ID" smtClean="0"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91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Sebagai suatu kasus berikut diuraikan cara-cara perakitan Z80-CPU</a:t>
            </a:r>
            <a:r>
              <a:rPr lang="en-US" dirty="0" smtClean="0"/>
              <a:t> </a:t>
            </a:r>
            <a:r>
              <a:rPr lang="id-ID" dirty="0" smtClean="0"/>
              <a:t>dengan memori dan I/O. 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FD1EC-07DF-4B2C-B03A-AD5D99E330FF}" type="slidenum">
              <a:rPr lang="id-ID" smtClean="0"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720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7/17/2011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17032"/>
            <a:ext cx="7772400" cy="1975104"/>
          </a:xfrm>
        </p:spPr>
        <p:txBody>
          <a:bodyPr/>
          <a:lstStyle/>
          <a:p>
            <a:r>
              <a:rPr lang="en-US" sz="3600" dirty="0" smtClean="0"/>
              <a:t>BAB VIII</a:t>
            </a:r>
            <a:br>
              <a:rPr lang="en-US" sz="3600" dirty="0" smtClean="0"/>
            </a:br>
            <a:r>
              <a:rPr lang="en-US" sz="3600" dirty="0" err="1" smtClean="0"/>
              <a:t>Perakitan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mikroprosesor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772400" cy="150876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96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RWM </a:t>
            </a:r>
            <a:r>
              <a:rPr lang="en-US" dirty="0" err="1" smtClean="0"/>
              <a:t>dan</a:t>
            </a:r>
            <a:r>
              <a:rPr lang="en-US" dirty="0" smtClean="0"/>
              <a:t> ROM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/>
              <a:t>chip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chip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/>
              <a:t>berurutan</a:t>
            </a:r>
            <a:r>
              <a:rPr lang="en-US" dirty="0"/>
              <a:t>.</a:t>
            </a:r>
          </a:p>
          <a:p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ROM program monitor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arah</a:t>
            </a:r>
            <a:r>
              <a:rPr lang="en-US" dirty="0"/>
              <a:t> vector reset </a:t>
            </a:r>
            <a:r>
              <a:rPr lang="en-US" dirty="0" err="1"/>
              <a:t>dari</a:t>
            </a:r>
            <a:r>
              <a:rPr lang="en-US" dirty="0"/>
              <a:t> CPU. </a:t>
            </a:r>
            <a:endParaRPr lang="en-US" dirty="0" smtClean="0"/>
          </a:p>
          <a:p>
            <a:pPr marL="354013" indent="0">
              <a:buNone/>
            </a:pPr>
            <a:r>
              <a:rPr lang="en-US" i="1" dirty="0" err="1" smtClean="0">
                <a:solidFill>
                  <a:srgbClr val="FFFF00"/>
                </a:solidFill>
              </a:rPr>
              <a:t>Sebagai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contoh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: vector </a:t>
            </a:r>
            <a:r>
              <a:rPr lang="en-US" i="1" dirty="0">
                <a:solidFill>
                  <a:srgbClr val="FFFF00"/>
                </a:solidFill>
              </a:rPr>
              <a:t>reset Z-80 </a:t>
            </a:r>
            <a:r>
              <a:rPr lang="en-US" i="1" dirty="0" smtClean="0">
                <a:solidFill>
                  <a:srgbClr val="FFFF00"/>
                </a:solidFill>
              </a:rPr>
              <a:t>CPU </a:t>
            </a:r>
            <a:r>
              <a:rPr lang="en-US" i="1" dirty="0" err="1" smtClean="0">
                <a:solidFill>
                  <a:srgbClr val="FFFF00"/>
                </a:solidFill>
              </a:rPr>
              <a:t>adalah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alamat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0000H </a:t>
            </a:r>
            <a:r>
              <a:rPr lang="en-US" i="1" dirty="0" err="1">
                <a:solidFill>
                  <a:srgbClr val="FFFF00"/>
                </a:solidFill>
              </a:rPr>
              <a:t>maka</a:t>
            </a:r>
            <a:r>
              <a:rPr lang="en-US" i="1" dirty="0">
                <a:solidFill>
                  <a:srgbClr val="FFFF00"/>
                </a:solidFill>
              </a:rPr>
              <a:t> ROM program </a:t>
            </a:r>
            <a:r>
              <a:rPr lang="en-US" i="1" dirty="0" err="1">
                <a:solidFill>
                  <a:srgbClr val="FFFF00"/>
                </a:solidFill>
              </a:rPr>
              <a:t>harus</a:t>
            </a:r>
            <a:r>
              <a:rPr lang="en-US" i="1" dirty="0">
                <a:solidFill>
                  <a:srgbClr val="FFFF00"/>
                </a:solidFill>
              </a:rPr>
              <a:t> di set </a:t>
            </a:r>
            <a:r>
              <a:rPr lang="en-US" i="1" dirty="0" err="1">
                <a:solidFill>
                  <a:srgbClr val="FFFF00"/>
                </a:solidFill>
              </a:rPr>
              <a:t>pada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alamat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0000h </a:t>
            </a:r>
            <a:r>
              <a:rPr lang="en-US" i="1" dirty="0" err="1" smtClean="0">
                <a:solidFill>
                  <a:srgbClr val="FFFF00"/>
                </a:solidFill>
              </a:rPr>
              <a:t>ke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atas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sesuai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</a:rPr>
              <a:t>dengan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dirty="0" err="1">
                <a:solidFill>
                  <a:srgbClr val="FFFF00"/>
                </a:solidFill>
              </a:rPr>
              <a:t>kapasitas</a:t>
            </a:r>
            <a:r>
              <a:rPr lang="en-US" i="1" dirty="0">
                <a:solidFill>
                  <a:srgbClr val="FFFF00"/>
                </a:solidFill>
              </a:rPr>
              <a:t> ROM yang </a:t>
            </a:r>
            <a:r>
              <a:rPr lang="en-US" i="1" dirty="0" err="1">
                <a:solidFill>
                  <a:srgbClr val="FFFF00"/>
                </a:solidFill>
              </a:rPr>
              <a:t>digunakan</a:t>
            </a:r>
            <a:r>
              <a:rPr lang="en-US" i="1" dirty="0">
                <a:solidFill>
                  <a:srgbClr val="FFFF00"/>
                </a:solidFill>
              </a:rPr>
              <a:t>.</a:t>
            </a:r>
            <a:endParaRPr lang="id-ID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MPF-1</a:t>
            </a:r>
            <a:endParaRPr lang="id-ID" i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Abu Qoyyim\Application Data\PixelMetrics\CaptureWiz\Tem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74104"/>
            <a:ext cx="3168352" cy="50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29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chip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bit </a:t>
            </a:r>
            <a:r>
              <a:rPr lang="en-US" sz="2400" dirty="0" err="1" smtClean="0"/>
              <a:t>addres</a:t>
            </a:r>
            <a:r>
              <a:rPr lang="en-US" sz="2400" dirty="0" smtClean="0"/>
              <a:t> </a:t>
            </a:r>
            <a:r>
              <a:rPr lang="en-US" sz="2400" dirty="0"/>
              <a:t>bus.</a:t>
            </a:r>
          </a:p>
          <a:p>
            <a:r>
              <a:rPr lang="en-US" sz="2400" dirty="0" err="1"/>
              <a:t>Kapasistas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chip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 smtClean="0"/>
              <a:t>addres</a:t>
            </a:r>
            <a:r>
              <a:rPr lang="en-US" sz="2400" dirty="0" smtClean="0"/>
              <a:t> </a:t>
            </a:r>
            <a:r>
              <a:rPr lang="en-US" sz="2400" dirty="0"/>
              <a:t>bus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  <a:endParaRPr lang="id-ID" sz="2400" i="1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Abu Qoyyim\Application Data\PixelMetrics\CaptureWiz\Tem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6912768" cy="357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665712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/>
              <a:t>disebelah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angka-angka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EPROM2532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smtClean="0"/>
              <a:t>0000h -</a:t>
            </a:r>
            <a:r>
              <a:rPr lang="en-US" dirty="0"/>
              <a:t>0</a:t>
            </a:r>
            <a:r>
              <a:rPr lang="en-US" dirty="0" smtClean="0"/>
              <a:t>FFFh.</a:t>
            </a:r>
          </a:p>
          <a:p>
            <a:r>
              <a:rPr lang="en-US" dirty="0" smtClean="0"/>
              <a:t>RAM </a:t>
            </a:r>
            <a:r>
              <a:rPr lang="en-US" dirty="0"/>
              <a:t>6116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1800h - </a:t>
            </a:r>
            <a:r>
              <a:rPr lang="en-US" dirty="0" smtClean="0"/>
              <a:t>1FFFh.</a:t>
            </a:r>
          </a:p>
          <a:p>
            <a:r>
              <a:rPr lang="en-US" dirty="0" smtClean="0"/>
              <a:t>EPROM 2732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2000h - 2FFFh.</a:t>
            </a:r>
            <a:endParaRPr lang="id-ID" i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Abu Qoyyim\Application Data\PixelMetrics\CaptureWiz\Tem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74104"/>
            <a:ext cx="2952328" cy="50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56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Luasan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memorinya</a:t>
            </a:r>
            <a:r>
              <a:rPr lang="en-US" dirty="0"/>
              <a:t>.</a:t>
            </a:r>
          </a:p>
          <a:p>
            <a:r>
              <a:rPr lang="en-US" dirty="0"/>
              <a:t>EPROM2532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smtClean="0"/>
              <a:t>0000h – </a:t>
            </a:r>
            <a:r>
              <a:rPr lang="en-US" dirty="0"/>
              <a:t>0</a:t>
            </a:r>
            <a:r>
              <a:rPr lang="en-US" dirty="0" smtClean="0"/>
              <a:t>FFFh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kapasitas</a:t>
            </a:r>
            <a:r>
              <a:rPr lang="en-US" dirty="0"/>
              <a:t> 4 Kbyte.</a:t>
            </a:r>
          </a:p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bit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smtClean="0"/>
              <a:t>bit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bit (n)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/>
              <a:t>1. 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pangkat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dirty="0"/>
              <a:t>.</a:t>
            </a:r>
            <a:endParaRPr lang="id-ID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6992"/>
            <a:ext cx="7772400" cy="31683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pengurangan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12 bit </a:t>
            </a:r>
            <a:r>
              <a:rPr lang="en-US" dirty="0" err="1"/>
              <a:t>angka</a:t>
            </a:r>
            <a:r>
              <a:rPr lang="en-US" dirty="0"/>
              <a:t> 1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4K </a:t>
            </a:r>
          </a:p>
          <a:p>
            <a:r>
              <a:rPr lang="en-US" dirty="0" err="1" smtClean="0"/>
              <a:t>Alamat</a:t>
            </a:r>
            <a:r>
              <a:rPr lang="en-US" dirty="0" smtClean="0"/>
              <a:t> 1000h- 17FFh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2000h </a:t>
            </a:r>
            <a:r>
              <a:rPr lang="en-US" dirty="0"/>
              <a:t>- </a:t>
            </a:r>
            <a:r>
              <a:rPr lang="en-US" dirty="0" smtClean="0"/>
              <a:t>2FFFh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/>
              <a:t>bus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16 bit, </a:t>
            </a:r>
            <a:r>
              <a:rPr lang="en-US" dirty="0" err="1"/>
              <a:t>sehingga</a:t>
            </a:r>
            <a:r>
              <a:rPr lang="en-US" dirty="0"/>
              <a:t> CPU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2</a:t>
            </a:r>
            <a:r>
              <a:rPr lang="en-US" baseline="30000" dirty="0" smtClean="0"/>
              <a:t>16 </a:t>
            </a:r>
            <a:r>
              <a:rPr lang="en-US" dirty="0" smtClean="0"/>
              <a:t>= </a:t>
            </a:r>
            <a:r>
              <a:rPr lang="en-US" dirty="0"/>
              <a:t>64 Kb.</a:t>
            </a:r>
            <a:endParaRPr lang="id-ID" i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Documents and Settings\Abu Qoyyim\Application Data\PixelMetrics\CaptureWiz\Temp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471276"/>
            <a:ext cx="544174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305672" cy="45720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Dari </a:t>
            </a:r>
            <a:r>
              <a:rPr lang="it-IT" dirty="0"/>
              <a:t>peta </a:t>
            </a:r>
            <a:r>
              <a:rPr lang="it-IT" dirty="0" smtClean="0"/>
              <a:t>memori:</a:t>
            </a:r>
          </a:p>
          <a:p>
            <a:pPr>
              <a:buFont typeface="Wingdings" pitchFamily="2" charset="2"/>
              <a:buChar char=""/>
            </a:pPr>
            <a:r>
              <a:rPr lang="id-ID" dirty="0"/>
              <a:t>EPROM2532 berkapasitas 4 kbyte, lebar </a:t>
            </a:r>
            <a:r>
              <a:rPr lang="id-ID" dirty="0" smtClean="0"/>
              <a:t>addres </a:t>
            </a:r>
            <a:r>
              <a:rPr lang="id-ID" dirty="0"/>
              <a:t>bus 12 bit (</a:t>
            </a:r>
            <a:r>
              <a:rPr lang="id-ID" dirty="0" smtClean="0"/>
              <a:t>A</a:t>
            </a:r>
            <a:r>
              <a:rPr lang="en-US" dirty="0" smtClean="0"/>
              <a:t>0</a:t>
            </a:r>
            <a:r>
              <a:rPr lang="id-ID" dirty="0" smtClean="0"/>
              <a:t> </a:t>
            </a:r>
            <a:r>
              <a:rPr lang="id-ID" dirty="0"/>
              <a:t>s/d </a:t>
            </a:r>
            <a:r>
              <a:rPr lang="id-ID" dirty="0" smtClean="0"/>
              <a:t>A</a:t>
            </a:r>
            <a:r>
              <a:rPr lang="en-US" dirty="0" smtClean="0"/>
              <a:t>11</a:t>
            </a:r>
            <a:r>
              <a:rPr lang="id-ID" dirty="0" smtClean="0"/>
              <a:t>)</a:t>
            </a:r>
            <a:endParaRPr lang="id-ID" dirty="0"/>
          </a:p>
          <a:p>
            <a:pPr>
              <a:buFont typeface="Wingdings" pitchFamily="2" charset="2"/>
              <a:buChar char=""/>
            </a:pPr>
            <a:r>
              <a:rPr lang="id-ID" dirty="0"/>
              <a:t>RAM </a:t>
            </a:r>
            <a:r>
              <a:rPr lang="id-ID" dirty="0" smtClean="0"/>
              <a:t>6116</a:t>
            </a:r>
            <a:r>
              <a:rPr lang="en-US" dirty="0" smtClean="0"/>
              <a:t> </a:t>
            </a:r>
            <a:r>
              <a:rPr lang="id-ID" dirty="0" smtClean="0"/>
              <a:t>berkapasitas </a:t>
            </a:r>
            <a:r>
              <a:rPr lang="id-ID" dirty="0"/>
              <a:t>2 Kbyte, lebar addres bus 11bit </a:t>
            </a:r>
            <a:r>
              <a:rPr lang="id-ID" dirty="0" smtClean="0"/>
              <a:t>(</a:t>
            </a:r>
            <a:r>
              <a:rPr lang="en-US" dirty="0"/>
              <a:t>A</a:t>
            </a:r>
            <a:r>
              <a:rPr lang="id-ID" dirty="0" smtClean="0"/>
              <a:t>0 </a:t>
            </a:r>
            <a:r>
              <a:rPr lang="id-ID" dirty="0"/>
              <a:t>s/d </a:t>
            </a:r>
            <a:r>
              <a:rPr lang="id-ID" dirty="0" smtClean="0"/>
              <a:t>A</a:t>
            </a:r>
            <a:r>
              <a:rPr lang="en-US" dirty="0" smtClean="0"/>
              <a:t>10</a:t>
            </a:r>
            <a:r>
              <a:rPr lang="id-ID" dirty="0" smtClean="0"/>
              <a:t>)</a:t>
            </a:r>
            <a:endParaRPr lang="id-ID" dirty="0"/>
          </a:p>
          <a:p>
            <a:pPr>
              <a:buFont typeface="Wingdings" pitchFamily="2" charset="2"/>
              <a:buChar char=""/>
            </a:pPr>
            <a:r>
              <a:rPr lang="id-ID" dirty="0"/>
              <a:t>EPROM2732 berkapasitas 4 Kbyte, lebar addres bus 12 bit </a:t>
            </a:r>
            <a:r>
              <a:rPr lang="id-ID" dirty="0" smtClean="0"/>
              <a:t>(</a:t>
            </a:r>
            <a:r>
              <a:rPr lang="en-US" dirty="0" smtClean="0"/>
              <a:t>A0</a:t>
            </a:r>
            <a:r>
              <a:rPr lang="id-ID" dirty="0" smtClean="0"/>
              <a:t> </a:t>
            </a:r>
            <a:r>
              <a:rPr lang="id-ID" dirty="0"/>
              <a:t>s/d </a:t>
            </a:r>
            <a:r>
              <a:rPr lang="id-ID" dirty="0" smtClean="0"/>
              <a:t>A</a:t>
            </a:r>
            <a:r>
              <a:rPr lang="en-US" dirty="0" smtClean="0"/>
              <a:t>11</a:t>
            </a:r>
            <a:r>
              <a:rPr lang="id-ID" dirty="0" smtClean="0"/>
              <a:t>)</a:t>
            </a:r>
            <a:endParaRPr lang="id-ID" dirty="0"/>
          </a:p>
        </p:txBody>
      </p:sp>
      <p:pic>
        <p:nvPicPr>
          <p:cNvPr id="4" name="Picture 2" descr="C:\Documents and Settings\Abu Qoyyim\Application Data\PixelMetrics\CaptureWiz\Temp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74104"/>
            <a:ext cx="3168352" cy="504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7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i="1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Documents and Settings\Abu Qoyyim\Application Data\PixelMetrics\CaptureWiz\Temp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819393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31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</a:t>
            </a:r>
            <a:r>
              <a:rPr lang="en-US" dirty="0" smtClean="0"/>
              <a:t>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Peta I/O menunjukkan jumlah, jenis </a:t>
            </a:r>
            <a:r>
              <a:rPr lang="en-US" dirty="0" smtClean="0"/>
              <a:t>I/O</a:t>
            </a:r>
            <a:r>
              <a:rPr lang="id-ID" dirty="0" smtClean="0"/>
              <a:t>, 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alamat I/O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diinstalasikan </a:t>
            </a:r>
            <a:r>
              <a:rPr lang="id-ID" dirty="0"/>
              <a:t>dalam sebuah sistim mikroprosesor. </a:t>
            </a:r>
            <a:endParaRPr lang="en-US" dirty="0" smtClean="0"/>
          </a:p>
          <a:p>
            <a:r>
              <a:rPr lang="en-US" dirty="0" err="1" smtClean="0"/>
              <a:t>Ingat</a:t>
            </a:r>
            <a:r>
              <a:rPr lang="en-US" dirty="0" smtClean="0"/>
              <a:t>!!! </a:t>
            </a:r>
            <a:r>
              <a:rPr lang="id-ID" dirty="0" smtClean="0"/>
              <a:t>ad</a:t>
            </a:r>
            <a:r>
              <a:rPr lang="en-US" dirty="0" smtClean="0"/>
              <a:t>a </a:t>
            </a:r>
            <a:r>
              <a:rPr lang="id-ID" dirty="0" smtClean="0"/>
              <a:t>tig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jenis </a:t>
            </a:r>
            <a:r>
              <a:rPr lang="en-US" dirty="0" smtClean="0"/>
              <a:t>a</a:t>
            </a:r>
            <a:r>
              <a:rPr lang="id-ID" dirty="0" smtClean="0"/>
              <a:t>rsitektur </a:t>
            </a:r>
            <a:r>
              <a:rPr lang="id-ID" dirty="0"/>
              <a:t>mikroprosesor seperti pembahasan </a:t>
            </a:r>
            <a:r>
              <a:rPr lang="id-ID" dirty="0" smtClean="0"/>
              <a:t>arsitektur</a:t>
            </a:r>
            <a:r>
              <a:rPr lang="en-US" dirty="0" smtClean="0"/>
              <a:t> </a:t>
            </a:r>
            <a:r>
              <a:rPr lang="id-ID" dirty="0" smtClean="0"/>
              <a:t>mikroprosesor </a:t>
            </a:r>
            <a:r>
              <a:rPr lang="id-ID" dirty="0"/>
              <a:t>di depan. </a:t>
            </a:r>
            <a:endParaRPr lang="en-US" dirty="0" smtClean="0"/>
          </a:p>
          <a:p>
            <a:r>
              <a:rPr lang="id-ID" dirty="0" smtClean="0"/>
              <a:t>Peta </a:t>
            </a:r>
            <a:r>
              <a:rPr lang="en-US" dirty="0"/>
              <a:t>I/O </a:t>
            </a:r>
            <a:r>
              <a:rPr lang="id-ID" dirty="0" smtClean="0"/>
              <a:t>sangat </a:t>
            </a:r>
            <a:r>
              <a:rPr lang="id-ID" dirty="0"/>
              <a:t>membantu dalam </a:t>
            </a:r>
            <a:r>
              <a:rPr lang="id-ID" dirty="0" smtClean="0"/>
              <a:t>pengembangan</a:t>
            </a:r>
            <a:r>
              <a:rPr lang="en-US" dirty="0" smtClean="0"/>
              <a:t> </a:t>
            </a:r>
            <a:r>
              <a:rPr lang="id-ID" dirty="0" smtClean="0"/>
              <a:t>program </a:t>
            </a:r>
            <a:r>
              <a:rPr lang="id-ID" dirty="0"/>
              <a:t>khususnya dalam membangun proses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akses </a:t>
            </a:r>
            <a:r>
              <a:rPr lang="en-US" dirty="0"/>
              <a:t>I/O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421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</a:t>
            </a:r>
            <a:r>
              <a:rPr lang="en-US" dirty="0" smtClean="0"/>
              <a:t>I/O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593704" cy="4572000"/>
          </a:xfrm>
        </p:spPr>
        <p:txBody>
          <a:bodyPr>
            <a:normAutofit/>
          </a:bodyPr>
          <a:lstStyle/>
          <a:p>
            <a:r>
              <a:rPr lang="id-ID" dirty="0"/>
              <a:t>Pada </a:t>
            </a:r>
            <a:r>
              <a:rPr lang="id-ID" dirty="0" smtClean="0"/>
              <a:t>MPF-l </a:t>
            </a:r>
            <a:r>
              <a:rPr lang="id-ID" dirty="0"/>
              <a:t>ad</a:t>
            </a:r>
            <a:r>
              <a:rPr lang="en-US" dirty="0"/>
              <a:t>a </a:t>
            </a:r>
            <a:r>
              <a:rPr lang="id-ID" dirty="0"/>
              <a:t>tiga jenis </a:t>
            </a:r>
            <a:r>
              <a:rPr lang="en-US" dirty="0"/>
              <a:t>I/O</a:t>
            </a:r>
            <a:r>
              <a:rPr lang="id-ID" dirty="0"/>
              <a:t> yang diinstalasikan yaitu PPI 8255, Z-80</a:t>
            </a:r>
            <a:r>
              <a:rPr lang="en-US" dirty="0"/>
              <a:t> </a:t>
            </a:r>
            <a:r>
              <a:rPr lang="id-ID" dirty="0"/>
              <a:t>PlO, d</a:t>
            </a:r>
            <a:r>
              <a:rPr lang="en-US" dirty="0"/>
              <a:t>a</a:t>
            </a:r>
            <a:r>
              <a:rPr lang="id-ID" dirty="0"/>
              <a:t>n Z-80 CT</a:t>
            </a:r>
            <a:r>
              <a:rPr lang="en-US" dirty="0"/>
              <a:t>C</a:t>
            </a:r>
            <a:r>
              <a:rPr lang="id-ID" dirty="0"/>
              <a:t>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id-ID" dirty="0"/>
              <a:t>engan arsitektur </a:t>
            </a:r>
            <a:r>
              <a:rPr lang="en-US" dirty="0"/>
              <a:t>I/O</a:t>
            </a:r>
            <a:r>
              <a:rPr lang="id-ID" dirty="0"/>
              <a:t> terisolasi </a:t>
            </a:r>
            <a:r>
              <a:rPr lang="id-ID" dirty="0" smtClean="0"/>
              <a:t>Z80 </a:t>
            </a:r>
            <a:r>
              <a:rPr lang="id-ID" dirty="0"/>
              <a:t>CPU mengalamati</a:t>
            </a:r>
            <a:r>
              <a:rPr lang="en-US" dirty="0"/>
              <a:t> I/O</a:t>
            </a:r>
            <a:r>
              <a:rPr lang="id-ID" dirty="0"/>
              <a:t> dengan 8 bit alamat dengan pe</a:t>
            </a:r>
            <a:r>
              <a:rPr lang="en-US" dirty="0"/>
              <a:t>t</a:t>
            </a:r>
            <a:r>
              <a:rPr lang="id-ID" dirty="0"/>
              <a:t>a </a:t>
            </a:r>
            <a:r>
              <a:rPr lang="en-US" dirty="0" smtClean="0"/>
              <a:t>I/O </a:t>
            </a:r>
            <a:r>
              <a:rPr lang="id-ID" dirty="0" smtClean="0"/>
              <a:t>sebagai </a:t>
            </a:r>
            <a:r>
              <a:rPr lang="id-ID" dirty="0"/>
              <a:t>berikut</a:t>
            </a:r>
            <a:r>
              <a:rPr lang="en-US" dirty="0"/>
              <a:t>:</a:t>
            </a:r>
            <a:endParaRPr lang="id-ID" dirty="0"/>
          </a:p>
        </p:txBody>
      </p:sp>
      <p:pic>
        <p:nvPicPr>
          <p:cNvPr id="8194" name="Picture 2" descr="C:\Documents and Settings\Abu Qoyyim\Application Data\PixelMetrics\CaptureWiz\Temp\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12776"/>
            <a:ext cx="2808312" cy="511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6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r>
              <a:rPr lang="id-ID" sz="2400" dirty="0"/>
              <a:t>Mikroprosesor sebagai suatu sistim arsitekturnya dapat </a:t>
            </a:r>
            <a:r>
              <a:rPr lang="id-ID" sz="2400" dirty="0" smtClean="0"/>
              <a:t>digambarkan</a:t>
            </a:r>
            <a:r>
              <a:rPr lang="en-US" sz="2400" dirty="0" smtClean="0"/>
              <a:t> </a:t>
            </a:r>
            <a:r>
              <a:rPr lang="id-ID" sz="2400" dirty="0" smtClean="0"/>
              <a:t>seperti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</a:p>
          <a:p>
            <a:r>
              <a:rPr lang="id-ID" sz="2400" dirty="0" smtClean="0"/>
              <a:t>Masing-masing </a:t>
            </a:r>
            <a:r>
              <a:rPr lang="id-ID" sz="2400" dirty="0"/>
              <a:t>komponen dari sistim dihubungkan </a:t>
            </a:r>
            <a:r>
              <a:rPr lang="id-ID" sz="2400" dirty="0" smtClean="0"/>
              <a:t>satu</a:t>
            </a:r>
            <a:r>
              <a:rPr lang="en-US" sz="2400" dirty="0" smtClean="0"/>
              <a:t> </a:t>
            </a:r>
            <a:r>
              <a:rPr lang="id-ID" sz="2400" dirty="0" smtClean="0"/>
              <a:t>s</a:t>
            </a:r>
            <a:r>
              <a:rPr lang="en-US" sz="2400" dirty="0" smtClean="0"/>
              <a:t>a</a:t>
            </a:r>
            <a:r>
              <a:rPr lang="id-ID" sz="2400" dirty="0" smtClean="0"/>
              <a:t>ma </a:t>
            </a:r>
            <a:r>
              <a:rPr lang="id-ID" sz="2400" dirty="0"/>
              <a:t>lain melalui tiga saluran bus.</a:t>
            </a:r>
          </a:p>
        </p:txBody>
      </p:sp>
      <p:pic>
        <p:nvPicPr>
          <p:cNvPr id="1026" name="Picture 2" descr="C:\Documents and Settings\Abu Qoyyim\Application Data\PixelMetrics\CaptureWiz\Temp\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7056784" cy="312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id-ID" dirty="0" smtClean="0"/>
              <a:t>Chip/Komponen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92888" cy="45720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M</a:t>
            </a:r>
            <a:r>
              <a:rPr lang="en-US" dirty="0" smtClean="0"/>
              <a:t>a</a:t>
            </a:r>
            <a:r>
              <a:rPr lang="id-ID" dirty="0" smtClean="0"/>
              <a:t>sing-m</a:t>
            </a:r>
            <a:r>
              <a:rPr lang="en-US" dirty="0" smtClean="0"/>
              <a:t>a</a:t>
            </a:r>
            <a:r>
              <a:rPr lang="id-ID" dirty="0" smtClean="0"/>
              <a:t>sing </a:t>
            </a:r>
            <a:r>
              <a:rPr lang="id-ID" dirty="0"/>
              <a:t>komponen 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sistim mikroprosesor </a:t>
            </a:r>
            <a:r>
              <a:rPr lang="id-ID" dirty="0" smtClean="0"/>
              <a:t>bi</a:t>
            </a:r>
            <a:r>
              <a:rPr lang="en-US" dirty="0" smtClean="0"/>
              <a:t>a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ny</a:t>
            </a:r>
            <a:r>
              <a:rPr lang="en-US" dirty="0" smtClean="0"/>
              <a:t>a</a:t>
            </a:r>
            <a:r>
              <a:rPr lang="id-ID" dirty="0" smtClean="0"/>
              <a:t> dilengk</a:t>
            </a:r>
            <a:r>
              <a:rPr lang="en-US" dirty="0" smtClean="0"/>
              <a:t>a</a:t>
            </a:r>
            <a:r>
              <a:rPr lang="id-ID" dirty="0" smtClean="0"/>
              <a:t>pi</a:t>
            </a:r>
            <a:r>
              <a:rPr lang="en-US" dirty="0" smtClean="0"/>
              <a:t> </a:t>
            </a:r>
            <a:r>
              <a:rPr lang="id-ID" dirty="0" smtClean="0"/>
              <a:t>minimal deng</a:t>
            </a:r>
            <a:r>
              <a:rPr lang="en-US" dirty="0" smtClean="0"/>
              <a:t>a</a:t>
            </a:r>
            <a:r>
              <a:rPr lang="id-ID" dirty="0" smtClean="0"/>
              <a:t>n s</a:t>
            </a:r>
            <a:r>
              <a:rPr lang="en-US" dirty="0" smtClean="0"/>
              <a:t>a</a:t>
            </a:r>
            <a:r>
              <a:rPr lang="id-ID" dirty="0" smtClean="0"/>
              <a:t>tu </a:t>
            </a:r>
            <a:r>
              <a:rPr lang="id-ID" dirty="0"/>
              <a:t>pin untuk </a:t>
            </a:r>
            <a:r>
              <a:rPr lang="id-ID" dirty="0" smtClean="0"/>
              <a:t>pemilih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chip. </a:t>
            </a:r>
            <a:endParaRPr lang="en-US" dirty="0" smtClean="0"/>
          </a:p>
          <a:p>
            <a:r>
              <a:rPr lang="id-ID" dirty="0" smtClean="0"/>
              <a:t>Pin </a:t>
            </a:r>
            <a:r>
              <a:rPr lang="id-ID" dirty="0"/>
              <a:t>ini </a:t>
            </a:r>
            <a:r>
              <a:rPr lang="id-ID" dirty="0" smtClean="0"/>
              <a:t>bi</a:t>
            </a:r>
            <a:r>
              <a:rPr lang="en-US" dirty="0" smtClean="0"/>
              <a:t>a</a:t>
            </a:r>
            <a:r>
              <a:rPr lang="id-ID" dirty="0" smtClean="0"/>
              <a:t>s</a:t>
            </a:r>
            <a:r>
              <a:rPr lang="en-US" dirty="0" smtClean="0"/>
              <a:t>a</a:t>
            </a:r>
            <a:r>
              <a:rPr lang="id-ID" dirty="0" smtClean="0"/>
              <a:t>ny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disebut </a:t>
            </a:r>
            <a:r>
              <a:rPr lang="id-ID" i="1" dirty="0" smtClean="0">
                <a:solidFill>
                  <a:srgbClr val="FFFF00"/>
                </a:solidFill>
              </a:rPr>
              <a:t>chip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id-ID" i="1" dirty="0" smtClean="0">
                <a:solidFill>
                  <a:srgbClr val="FFFF00"/>
                </a:solidFill>
              </a:rPr>
              <a:t>select </a:t>
            </a:r>
            <a:r>
              <a:rPr lang="id-ID" i="1" dirty="0">
                <a:solidFill>
                  <a:srgbClr val="FFFF00"/>
                </a:solidFill>
              </a:rPr>
              <a:t>(CS) </a:t>
            </a:r>
            <a:r>
              <a:rPr lang="en-US" dirty="0" smtClean="0"/>
              <a:t>a</a:t>
            </a:r>
            <a:r>
              <a:rPr lang="id-ID" dirty="0" smtClean="0"/>
              <a:t>t</a:t>
            </a:r>
            <a:r>
              <a:rPr lang="en-US" dirty="0" smtClean="0"/>
              <a:t>a</a:t>
            </a:r>
            <a:r>
              <a:rPr lang="id-ID" dirty="0" smtClean="0"/>
              <a:t>u </a:t>
            </a:r>
            <a:r>
              <a:rPr lang="id-ID" dirty="0"/>
              <a:t>juga </a:t>
            </a:r>
            <a:r>
              <a:rPr lang="id-ID" dirty="0" smtClean="0"/>
              <a:t>diken</a:t>
            </a:r>
            <a:r>
              <a:rPr lang="en-US" dirty="0" smtClean="0"/>
              <a:t>a</a:t>
            </a:r>
            <a:r>
              <a:rPr lang="id-ID" dirty="0" smtClean="0"/>
              <a:t>l deng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i="1" dirty="0">
                <a:solidFill>
                  <a:srgbClr val="FFFF00"/>
                </a:solidFill>
              </a:rPr>
              <a:t>chip enable </a:t>
            </a:r>
            <a:r>
              <a:rPr lang="id-ID" i="1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C</a:t>
            </a:r>
            <a:r>
              <a:rPr lang="id-ID" i="1" dirty="0" smtClean="0">
                <a:solidFill>
                  <a:srgbClr val="FFFF00"/>
                </a:solidFill>
              </a:rPr>
              <a:t>E).</a:t>
            </a:r>
            <a:endParaRPr lang="en-US" i="1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CS</a:t>
            </a:r>
            <a:r>
              <a:rPr lang="id-ID" dirty="0" smtClean="0">
                <a:solidFill>
                  <a:srgbClr val="FFFF00"/>
                </a:solidFill>
              </a:rPr>
              <a:t> </a:t>
            </a:r>
            <a:r>
              <a:rPr lang="id-ID" dirty="0">
                <a:solidFill>
                  <a:srgbClr val="FFFF00"/>
                </a:solidFill>
              </a:rPr>
              <a:t>(tanpa tanda </a:t>
            </a:r>
            <a:r>
              <a:rPr lang="id-ID" dirty="0" smtClean="0">
                <a:solidFill>
                  <a:srgbClr val="FFFF00"/>
                </a:solidFill>
              </a:rPr>
              <a:t>sl</a:t>
            </a:r>
            <a:r>
              <a:rPr lang="en-US" dirty="0" smtClean="0">
                <a:solidFill>
                  <a:srgbClr val="FFFF00"/>
                </a:solidFill>
              </a:rPr>
              <a:t>ash </a:t>
            </a:r>
            <a:r>
              <a:rPr lang="id-ID" dirty="0" smtClean="0">
                <a:solidFill>
                  <a:srgbClr val="FFFF00"/>
                </a:solidFill>
              </a:rPr>
              <a:t>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/>
              <a:t>artinya </a:t>
            </a:r>
            <a:r>
              <a:rPr lang="id-ID" dirty="0"/>
              <a:t>sebuah chip akan aktif jika pin itu berlogika tinggi </a:t>
            </a:r>
            <a:r>
              <a:rPr lang="id-ID" dirty="0" smtClean="0"/>
              <a:t>(</a:t>
            </a:r>
            <a:r>
              <a:rPr lang="en-US" dirty="0" smtClean="0"/>
              <a:t>1)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id-ID" dirty="0" smtClean="0"/>
              <a:t>Sedangkan </a:t>
            </a:r>
            <a:r>
              <a:rPr lang="id-ID" dirty="0" smtClean="0">
                <a:solidFill>
                  <a:srgbClr val="FFFF00"/>
                </a:solidFill>
              </a:rPr>
              <a:t>CS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tanda</a:t>
            </a:r>
            <a:r>
              <a:rPr lang="en-US" dirty="0" smtClean="0">
                <a:solidFill>
                  <a:srgbClr val="FFFF00"/>
                </a:solidFill>
              </a:rPr>
              <a:t> slash</a:t>
            </a:r>
            <a:r>
              <a:rPr lang="en-US" dirty="0" smtClean="0"/>
              <a:t>) </a:t>
            </a:r>
            <a:r>
              <a:rPr lang="id-ID" dirty="0" smtClean="0"/>
              <a:t>menunjukkan </a:t>
            </a:r>
            <a:r>
              <a:rPr lang="id-ID" dirty="0"/>
              <a:t>sebuah chip akan berkeadaan aktif apabila pada pin CS </a:t>
            </a:r>
            <a:r>
              <a:rPr lang="id-ID" dirty="0" smtClean="0"/>
              <a:t>diberi</a:t>
            </a:r>
            <a:r>
              <a:rPr lang="en-US" dirty="0" smtClean="0"/>
              <a:t> </a:t>
            </a:r>
            <a:r>
              <a:rPr lang="id-ID" dirty="0" smtClean="0"/>
              <a:t>k</a:t>
            </a:r>
            <a:r>
              <a:rPr lang="en-US" dirty="0" smtClean="0"/>
              <a:t>e</a:t>
            </a:r>
            <a:r>
              <a:rPr lang="id-ID" dirty="0" smtClean="0"/>
              <a:t>adaan logik</a:t>
            </a:r>
            <a:r>
              <a:rPr lang="en-US" dirty="0" smtClean="0"/>
              <a:t>a</a:t>
            </a:r>
            <a:r>
              <a:rPr lang="id-ID" dirty="0" smtClean="0"/>
              <a:t> r</a:t>
            </a:r>
            <a:r>
              <a:rPr lang="en-US" dirty="0" smtClean="0"/>
              <a:t>end</a:t>
            </a:r>
            <a:r>
              <a:rPr lang="id-ID" dirty="0" smtClean="0"/>
              <a:t>ah </a:t>
            </a:r>
            <a:r>
              <a:rPr lang="id-ID" dirty="0"/>
              <a:t>(0).</a:t>
            </a:r>
          </a:p>
        </p:txBody>
      </p:sp>
    </p:spTree>
    <p:extLst>
      <p:ext uri="{BB962C8B-B14F-4D97-AF65-F5344CB8AC3E}">
        <p14:creationId xmlns:p14="http://schemas.microsoft.com/office/powerpoint/2010/main" val="176124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id-ID" dirty="0" smtClean="0"/>
              <a:t>Chip/Komponen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83560"/>
            <a:ext cx="7992888" cy="4669776"/>
          </a:xfrm>
        </p:spPr>
        <p:txBody>
          <a:bodyPr>
            <a:normAutofit/>
          </a:bodyPr>
          <a:lstStyle/>
          <a:p>
            <a:r>
              <a:rPr lang="id-ID" dirty="0" smtClean="0"/>
              <a:t>Dal</a:t>
            </a:r>
            <a:r>
              <a:rPr lang="en-US" dirty="0" smtClean="0"/>
              <a:t>a</a:t>
            </a:r>
            <a:r>
              <a:rPr lang="id-ID" dirty="0" smtClean="0"/>
              <a:t>m </a:t>
            </a:r>
            <a:r>
              <a:rPr lang="id-ID" dirty="0"/>
              <a:t>pemilihan chip dikenal tiga metoda yaitu </a:t>
            </a:r>
            <a:r>
              <a:rPr lang="id-ID" dirty="0" smtClean="0"/>
              <a:t>:</a:t>
            </a:r>
            <a:endParaRPr lang="en-US" dirty="0" smtClean="0"/>
          </a:p>
          <a:p>
            <a:pPr marL="912114" lvl="1" indent="-514350">
              <a:buFont typeface="+mj-lt"/>
              <a:buAutoNum type="arabicPeriod"/>
            </a:pPr>
            <a:r>
              <a:rPr lang="fi-FI" dirty="0"/>
              <a:t>Pemilihan Linier</a:t>
            </a:r>
          </a:p>
          <a:p>
            <a:pPr marL="912114" lvl="1" indent="-514350">
              <a:buFont typeface="+mj-lt"/>
              <a:buAutoNum type="arabicPeriod"/>
            </a:pPr>
            <a:r>
              <a:rPr lang="fi-FI" dirty="0"/>
              <a:t>Pemilihan Parsial</a:t>
            </a:r>
          </a:p>
          <a:p>
            <a:pPr marL="912114" lvl="1" indent="-514350">
              <a:buFont typeface="+mj-lt"/>
              <a:buAutoNum type="arabicPeriod"/>
            </a:pPr>
            <a:r>
              <a:rPr lang="fi-FI" dirty="0"/>
              <a:t>Pemilihan Penuh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604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 smtClean="0"/>
              <a:t>L</a:t>
            </a:r>
            <a:r>
              <a:rPr lang="id-ID" dirty="0" smtClean="0"/>
              <a:t>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83560"/>
            <a:ext cx="7992888" cy="4572000"/>
          </a:xfrm>
        </p:spPr>
        <p:txBody>
          <a:bodyPr>
            <a:normAutofit/>
          </a:bodyPr>
          <a:lstStyle/>
          <a:p>
            <a:r>
              <a:rPr lang="id-ID" dirty="0"/>
              <a:t>Metoda ini </a:t>
            </a:r>
            <a:r>
              <a:rPr lang="id-ID" dirty="0" smtClean="0"/>
              <a:t>b</a:t>
            </a:r>
            <a:r>
              <a:rPr lang="en-US" dirty="0" smtClean="0"/>
              <a:t>a</a:t>
            </a:r>
            <a:r>
              <a:rPr lang="id-ID" dirty="0" smtClean="0"/>
              <a:t>ik </a:t>
            </a:r>
            <a:r>
              <a:rPr lang="id-ID" dirty="0"/>
              <a:t>digunakan untuk sistim </a:t>
            </a:r>
            <a:r>
              <a:rPr lang="id-ID" dirty="0" smtClean="0"/>
              <a:t>deng</a:t>
            </a:r>
            <a:r>
              <a:rPr lang="en-US" dirty="0" smtClean="0"/>
              <a:t>a</a:t>
            </a:r>
            <a:r>
              <a:rPr lang="id-ID" dirty="0" smtClean="0"/>
              <a:t>n kep</a:t>
            </a:r>
            <a:r>
              <a:rPr lang="en-US" dirty="0" smtClean="0"/>
              <a:t>a</a:t>
            </a:r>
            <a:r>
              <a:rPr lang="id-ID" dirty="0" smtClean="0"/>
              <a:t>datan r</a:t>
            </a:r>
            <a:r>
              <a:rPr lang="en-US" dirty="0" smtClean="0"/>
              <a:t>e</a:t>
            </a:r>
            <a:r>
              <a:rPr lang="id-ID" dirty="0" smtClean="0"/>
              <a:t>nd</a:t>
            </a:r>
            <a:r>
              <a:rPr lang="en-US" dirty="0" smtClean="0"/>
              <a:t>a</a:t>
            </a:r>
            <a:r>
              <a:rPr lang="id-ID" dirty="0" smtClean="0"/>
              <a:t>h</a:t>
            </a:r>
            <a:r>
              <a:rPr lang="en-US" dirty="0" smtClean="0"/>
              <a:t> </a:t>
            </a:r>
            <a:r>
              <a:rPr lang="id-ID" dirty="0" smtClean="0"/>
              <a:t>(Sistim </a:t>
            </a:r>
            <a:r>
              <a:rPr lang="id-ID" dirty="0"/>
              <a:t>minimum). </a:t>
            </a:r>
            <a:endParaRPr lang="en-US" dirty="0" smtClean="0"/>
          </a:p>
          <a:p>
            <a:r>
              <a:rPr lang="id-ID" dirty="0" smtClean="0"/>
              <a:t>Pemilihan </a:t>
            </a:r>
            <a:r>
              <a:rPr lang="id-ID" dirty="0"/>
              <a:t>linier menghubungkan saluran </a:t>
            </a:r>
            <a:r>
              <a:rPr lang="id-ID" dirty="0" smtClean="0"/>
              <a:t>al</a:t>
            </a:r>
            <a:r>
              <a:rPr lang="en-US" dirty="0" smtClean="0"/>
              <a:t>a</a:t>
            </a:r>
            <a:r>
              <a:rPr lang="id-ID" dirty="0" smtClean="0"/>
              <a:t>ma</a:t>
            </a:r>
            <a:r>
              <a:rPr lang="en-US" dirty="0" smtClean="0"/>
              <a:t>t</a:t>
            </a:r>
            <a:r>
              <a:rPr lang="id-ID" dirty="0" smtClean="0"/>
              <a:t> sendiri-sendiri </a:t>
            </a:r>
            <a:r>
              <a:rPr lang="en-US" dirty="0" err="1" smtClean="0"/>
              <a:t>termasuk</a:t>
            </a:r>
            <a:r>
              <a:rPr lang="id-ID" dirty="0" smtClean="0"/>
              <a:t> pemilih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id-ID" dirty="0"/>
              <a:t>chip. </a:t>
            </a:r>
            <a:endParaRPr lang="en-US" dirty="0" smtClean="0"/>
          </a:p>
          <a:p>
            <a:r>
              <a:rPr lang="id-ID" dirty="0" smtClean="0"/>
              <a:t>Misalnya </a:t>
            </a:r>
            <a:r>
              <a:rPr lang="id-ID" dirty="0"/>
              <a:t>bila bit MSB </a:t>
            </a:r>
            <a:r>
              <a:rPr lang="id-ID" dirty="0" smtClean="0"/>
              <a:t>(</a:t>
            </a:r>
            <a:r>
              <a:rPr lang="en-US" dirty="0" smtClean="0"/>
              <a:t>b</a:t>
            </a:r>
            <a:r>
              <a:rPr lang="id-ID" dirty="0" smtClean="0"/>
              <a:t>15</a:t>
            </a:r>
            <a:r>
              <a:rPr lang="id-ID" dirty="0"/>
              <a:t>) </a:t>
            </a:r>
            <a:r>
              <a:rPr lang="id-ID" dirty="0" smtClean="0"/>
              <a:t>dihubungkan</a:t>
            </a:r>
            <a:r>
              <a:rPr lang="en-US" dirty="0" smtClean="0"/>
              <a:t> </a:t>
            </a:r>
            <a:r>
              <a:rPr lang="id-ID" dirty="0" smtClean="0"/>
              <a:t>ke </a:t>
            </a:r>
            <a:r>
              <a:rPr lang="id-ID" dirty="0"/>
              <a:t>chip select (CS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m</a:t>
            </a:r>
            <a:r>
              <a:rPr lang="en-US" dirty="0" smtClean="0"/>
              <a:t>a</a:t>
            </a:r>
            <a:r>
              <a:rPr lang="id-ID" dirty="0" smtClean="0"/>
              <a:t>k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chip </a:t>
            </a:r>
            <a:r>
              <a:rPr lang="en-US" dirty="0" smtClean="0"/>
              <a:t>t</a:t>
            </a:r>
            <a:r>
              <a:rPr lang="id-ID" dirty="0" smtClean="0"/>
              <a:t>ersebut </a:t>
            </a:r>
            <a:r>
              <a:rPr lang="id-ID" dirty="0"/>
              <a:t>dipilih </a:t>
            </a:r>
            <a:r>
              <a:rPr lang="id-ID" dirty="0" smtClean="0"/>
              <a:t>bil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bit MSB </a:t>
            </a:r>
            <a:r>
              <a:rPr lang="id-ID" dirty="0" smtClean="0"/>
              <a:t>berke</a:t>
            </a:r>
            <a:r>
              <a:rPr lang="en-US" dirty="0" smtClean="0"/>
              <a:t>a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an </a:t>
            </a:r>
            <a:r>
              <a:rPr lang="id-ID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980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/>
              <a:t>L</a:t>
            </a:r>
            <a:r>
              <a:rPr lang="id-ID" dirty="0"/>
              <a:t>inier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3560"/>
            <a:ext cx="8136904" cy="4572000"/>
          </a:xfrm>
        </p:spPr>
        <p:txBody>
          <a:bodyPr>
            <a:normAutofit/>
          </a:bodyPr>
          <a:lstStyle/>
          <a:p>
            <a:r>
              <a:rPr lang="id-ID" sz="2000" dirty="0"/>
              <a:t>Keuntungan </a:t>
            </a:r>
            <a:r>
              <a:rPr lang="id-ID" sz="2000" dirty="0" smtClean="0"/>
              <a:t>d</a:t>
            </a:r>
            <a:r>
              <a:rPr lang="en-US" sz="2000" dirty="0" smtClean="0"/>
              <a:t>a</a:t>
            </a:r>
            <a:r>
              <a:rPr lang="id-ID" sz="2000" dirty="0" smtClean="0"/>
              <a:t>s</a:t>
            </a:r>
            <a:r>
              <a:rPr lang="en-US" sz="2000" dirty="0" smtClean="0"/>
              <a:t>a</a:t>
            </a:r>
            <a:r>
              <a:rPr lang="id-ID" sz="2000" dirty="0" smtClean="0"/>
              <a:t>r </a:t>
            </a:r>
            <a:r>
              <a:rPr lang="id-ID" sz="2000" dirty="0"/>
              <a:t>pemilihan linier adalah kesederhanaannya. </a:t>
            </a:r>
            <a:endParaRPr lang="en-US" sz="2000" dirty="0" smtClean="0"/>
          </a:p>
          <a:p>
            <a:r>
              <a:rPr lang="id-ID" sz="2000" dirty="0" smtClean="0"/>
              <a:t>T</a:t>
            </a:r>
            <a:r>
              <a:rPr lang="en-US" sz="2000" dirty="0" err="1" smtClean="0"/>
              <a:t>ida</a:t>
            </a:r>
            <a:r>
              <a:rPr lang="id-ID" sz="2000" dirty="0" smtClean="0"/>
              <a:t>k</a:t>
            </a:r>
            <a:r>
              <a:rPr lang="en-US" sz="2000" dirty="0" smtClean="0"/>
              <a:t> </a:t>
            </a:r>
            <a:r>
              <a:rPr lang="id-ID" sz="2000" dirty="0" smtClean="0"/>
              <a:t>diperlukan </a:t>
            </a:r>
            <a:r>
              <a:rPr lang="id-ID" sz="2000" dirty="0"/>
              <a:t>gerbang logika khusus untuk memilih chip. </a:t>
            </a:r>
            <a:endParaRPr lang="en-US" sz="2000" dirty="0" smtClean="0"/>
          </a:p>
          <a:p>
            <a:r>
              <a:rPr lang="id-ID" sz="2000" dirty="0" smtClean="0"/>
              <a:t>Sebagai ilustrasi</a:t>
            </a:r>
            <a:r>
              <a:rPr lang="en-US" sz="2000" dirty="0" smtClean="0"/>
              <a:t> </a:t>
            </a:r>
            <a:r>
              <a:rPr lang="id-ID" sz="2000" dirty="0" smtClean="0"/>
              <a:t>dapat </a:t>
            </a:r>
            <a:r>
              <a:rPr lang="id-ID" sz="2000" dirty="0"/>
              <a:t>dilihat pada </a:t>
            </a:r>
            <a:r>
              <a:rPr lang="id-ID" sz="2000" dirty="0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Pemetaan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Linier</a:t>
            </a:r>
            <a:r>
              <a:rPr lang="id-ID" sz="2000" dirty="0" smtClean="0"/>
              <a:t> </a:t>
            </a:r>
            <a:r>
              <a:rPr lang="id-ID" sz="2000" dirty="0"/>
              <a:t>di bawah </a:t>
            </a:r>
            <a:r>
              <a:rPr lang="id-ID" sz="2000" dirty="0" smtClean="0"/>
              <a:t>ini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pic>
        <p:nvPicPr>
          <p:cNvPr id="9218" name="Picture 2" descr="C:\Documents and Settings\Abu Qoyyim\Application Data\PixelMetrics\CaptureWiz\Temp\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3397368"/>
            <a:ext cx="7344816" cy="319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/>
              <a:t>L</a:t>
            </a:r>
            <a:r>
              <a:rPr lang="id-ID" dirty="0"/>
              <a:t>inier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Linier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Chip Linier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/>
          </a:p>
        </p:txBody>
      </p:sp>
      <p:pic>
        <p:nvPicPr>
          <p:cNvPr id="10242" name="Picture 2" descr="C:\Documents and Settings\Abu Qoyyim\Application Data\PixelMetrics\CaptureWiz\Temp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37952"/>
            <a:ext cx="770114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/>
              <a:t>L</a:t>
            </a:r>
            <a:r>
              <a:rPr lang="id-ID" dirty="0"/>
              <a:t>inier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chip linier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A0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/>
              <a:t>A9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masing</a:t>
            </a:r>
            <a:r>
              <a:rPr lang="en-US" sz="2400" dirty="0"/>
              <a:t> chip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smtClean="0"/>
              <a:t>A10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smtClean="0"/>
              <a:t>CS ROM</a:t>
            </a:r>
            <a:r>
              <a:rPr lang="en-US" sz="2400" dirty="0"/>
              <a:t>, </a:t>
            </a:r>
            <a:r>
              <a:rPr lang="en-US" sz="2400" dirty="0" smtClean="0"/>
              <a:t>A11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smtClean="0"/>
              <a:t>CS RAM1 </a:t>
            </a:r>
            <a:r>
              <a:rPr lang="en-US" sz="2400" dirty="0" err="1"/>
              <a:t>dan</a:t>
            </a:r>
            <a:r>
              <a:rPr lang="en-US" sz="2400" dirty="0"/>
              <a:t> A12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CS RAM2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Bit </a:t>
            </a:r>
            <a:r>
              <a:rPr lang="en-US" sz="2400" dirty="0" err="1"/>
              <a:t>addres</a:t>
            </a:r>
            <a:r>
              <a:rPr lang="en-US" sz="2400" dirty="0"/>
              <a:t> A13, A14, </a:t>
            </a:r>
            <a:r>
              <a:rPr lang="en-US" sz="2400" dirty="0" err="1"/>
              <a:t>dan</a:t>
            </a:r>
            <a:r>
              <a:rPr lang="en-US" sz="2400" dirty="0"/>
              <a:t> A15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 Dari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/>
              <a:t>kesederhanaan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chip linier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/>
              <a:t>gerbang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.</a:t>
            </a:r>
            <a:endParaRPr lang="id-ID" sz="2400" dirty="0"/>
          </a:p>
        </p:txBody>
      </p:sp>
      <p:pic>
        <p:nvPicPr>
          <p:cNvPr id="10242" name="Picture 2" descr="C:\Documents and Settings\Abu Qoyyim\Application Data\PixelMetrics\CaptureWiz\Temp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53136"/>
            <a:ext cx="5397952" cy="196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 err="1" smtClean="0"/>
              <a:t>Parsial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parsial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chip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/>
              <a:t>pin bus </a:t>
            </a:r>
            <a:r>
              <a:rPr lang="en-US" sz="2400" dirty="0" err="1"/>
              <a:t>alamat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chip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 smtClean="0"/>
              <a:t>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/>
              <a:t>.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Pemetaan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/>
          </a:p>
        </p:txBody>
      </p:sp>
      <p:pic>
        <p:nvPicPr>
          <p:cNvPr id="11266" name="Picture 2" descr="C:\Documents and Settings\Abu Qoyyim\Application Data\PixelMetrics\CaptureWiz\Temp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7056784" cy="295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18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</a:t>
            </a:r>
            <a:r>
              <a:rPr lang="en-US" dirty="0" err="1" smtClean="0"/>
              <a:t>Parsial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parsial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 smtClean="0"/>
              <a:t>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 smtClean="0"/>
              <a:t>.</a:t>
            </a:r>
          </a:p>
        </p:txBody>
      </p:sp>
      <p:pic>
        <p:nvPicPr>
          <p:cNvPr id="13314" name="Picture 2" descr="C:\Documents and Settings\Abu Qoyyim\Application Data\PixelMetrics\CaptureWiz\Temp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78483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4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Chip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</a:t>
            </a:r>
            <a:r>
              <a:rPr lang="id-ID" dirty="0" smtClean="0"/>
              <a:t>ikodekan </a:t>
            </a:r>
            <a:r>
              <a:rPr lang="id-ID" dirty="0"/>
              <a:t>Sepenuhnya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06794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chip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bit </a:t>
            </a:r>
            <a:r>
              <a:rPr lang="en-US" sz="2400" dirty="0" err="1"/>
              <a:t>alamat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addres</a:t>
            </a:r>
            <a:r>
              <a:rPr lang="en-US" sz="2400" dirty="0" smtClean="0"/>
              <a:t> bus </a:t>
            </a:r>
            <a:r>
              <a:rPr lang="en-US" sz="2400" dirty="0" err="1" smtClean="0"/>
              <a:t>digunakan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 smtClean="0"/>
              <a:t>alamat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. </a:t>
            </a:r>
            <a:endParaRPr lang="id-ID" sz="2400" dirty="0"/>
          </a:p>
        </p:txBody>
      </p:sp>
      <p:pic>
        <p:nvPicPr>
          <p:cNvPr id="14338" name="Picture 2" descr="C:\Documents and Settings\Abu Qoyyim\Application Data\PixelMetrics\CaptureWiz\Temp\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7560840" cy="294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7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Pemilihan Chip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</a:t>
            </a:r>
            <a:r>
              <a:rPr lang="id-ID" dirty="0" smtClean="0"/>
              <a:t>ikodekan </a:t>
            </a:r>
            <a:r>
              <a:rPr lang="id-ID" dirty="0"/>
              <a:t>Sepenuhnya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4104456" cy="4067944"/>
          </a:xfrm>
        </p:spPr>
        <p:txBody>
          <a:bodyPr>
            <a:normAutofit/>
          </a:bodyPr>
          <a:lstStyle/>
          <a:p>
            <a:r>
              <a:rPr lang="en-US" sz="2400" dirty="0"/>
              <a:t>Dari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</a:t>
            </a:r>
            <a:r>
              <a:rPr lang="en-US" sz="2400" dirty="0" err="1" smtClean="0"/>
              <a:t>angkaian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ddress Decoder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Chip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di </a:t>
            </a:r>
            <a:r>
              <a:rPr lang="en-US" sz="2400" dirty="0" err="1" smtClean="0"/>
              <a:t>samping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pic>
        <p:nvPicPr>
          <p:cNvPr id="15362" name="Picture 2" descr="C:\Documents and Settings\Abu Qoyyim\Application Data\PixelMetrics\CaptureWiz\Temp\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67240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8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erakit </a:t>
            </a:r>
            <a:r>
              <a:rPr lang="id-ID" dirty="0"/>
              <a:t>sistim mikroprosesor </a:t>
            </a:r>
            <a:r>
              <a:rPr lang="id-ID" dirty="0" smtClean="0"/>
              <a:t>membutuhkan</a:t>
            </a:r>
            <a:r>
              <a:rPr lang="en-US" dirty="0" smtClean="0"/>
              <a:t> </a:t>
            </a:r>
            <a:r>
              <a:rPr lang="id-ID" dirty="0" smtClean="0"/>
              <a:t>pemahamam </a:t>
            </a:r>
            <a:r>
              <a:rPr lang="id-ID" dirty="0"/>
              <a:t>yang baik akan komponen utama yaitu : </a:t>
            </a:r>
            <a:r>
              <a:rPr lang="id-ID" dirty="0" smtClean="0"/>
              <a:t>Mikroprosesor/CPU,</a:t>
            </a:r>
            <a:r>
              <a:rPr lang="en-US" dirty="0" smtClean="0"/>
              <a:t> </a:t>
            </a:r>
            <a:r>
              <a:rPr lang="id-ID" dirty="0" smtClean="0"/>
              <a:t>Memori</a:t>
            </a:r>
            <a:r>
              <a:rPr lang="id-ID" dirty="0"/>
              <a:t>, don PlO serta komponen </a:t>
            </a:r>
            <a:r>
              <a:rPr lang="id-ID" dirty="0" smtClean="0"/>
              <a:t>penunj</a:t>
            </a:r>
            <a:r>
              <a:rPr lang="en-US" dirty="0" smtClean="0"/>
              <a:t>a</a:t>
            </a:r>
            <a:r>
              <a:rPr lang="id-ID" dirty="0" smtClean="0"/>
              <a:t>ng </a:t>
            </a:r>
            <a:r>
              <a:rPr lang="id-ID" dirty="0"/>
              <a:t>yaitu dekoder, </a:t>
            </a:r>
            <a:r>
              <a:rPr lang="id-ID" dirty="0" smtClean="0"/>
              <a:t>rangkai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osilator</a:t>
            </a:r>
            <a:r>
              <a:rPr lang="id-ID" dirty="0"/>
              <a:t>, </a:t>
            </a:r>
            <a:r>
              <a:rPr lang="id-ID" dirty="0" smtClean="0"/>
              <a:t>rangk</a:t>
            </a:r>
            <a:r>
              <a:rPr lang="en-US" dirty="0" smtClean="0"/>
              <a:t>a</a:t>
            </a:r>
            <a:r>
              <a:rPr lang="id-ID" dirty="0" smtClean="0"/>
              <a:t>ian </a:t>
            </a:r>
            <a:r>
              <a:rPr lang="id-ID" dirty="0"/>
              <a:t>reset, pembangkit suara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interfacing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id-ID" dirty="0" smtClean="0"/>
              <a:t>ke </a:t>
            </a:r>
            <a:r>
              <a:rPr lang="id-ID" dirty="0"/>
              <a:t>alat </a:t>
            </a:r>
            <a:r>
              <a:rPr lang="en-US" dirty="0" smtClean="0"/>
              <a:t>I/O </a:t>
            </a:r>
            <a:r>
              <a:rPr lang="id-ID" dirty="0" smtClean="0"/>
              <a:t>semacam </a:t>
            </a:r>
            <a:r>
              <a:rPr lang="id-ID" dirty="0"/>
              <a:t>monitor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keyboard.</a:t>
            </a:r>
          </a:p>
          <a:p>
            <a:r>
              <a:rPr lang="id-ID" dirty="0"/>
              <a:t>Jika sebuah CPU, Memori, don PlO telah dipilih sebagai basis </a:t>
            </a:r>
            <a:r>
              <a:rPr lang="id-ID" dirty="0" smtClean="0"/>
              <a:t>sistim</a:t>
            </a:r>
            <a:r>
              <a:rPr lang="en-US" dirty="0" smtClean="0"/>
              <a:t> </a:t>
            </a:r>
            <a:r>
              <a:rPr lang="id-ID" dirty="0" smtClean="0"/>
              <a:t>mikroprosesor </a:t>
            </a:r>
            <a:r>
              <a:rPr lang="id-ID" dirty="0"/>
              <a:t>maka penguasaan atas arsitektur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bus sistim </a:t>
            </a:r>
            <a:r>
              <a:rPr lang="id-ID" dirty="0" smtClean="0"/>
              <a:t>mutlak</a:t>
            </a:r>
            <a:r>
              <a:rPr lang="en-US" dirty="0" smtClean="0"/>
              <a:t> </a:t>
            </a:r>
            <a:r>
              <a:rPr lang="id-ID" dirty="0" smtClean="0"/>
              <a:t>diperlukan </a:t>
            </a:r>
            <a:r>
              <a:rPr lang="id-ID" dirty="0"/>
              <a:t>sebelum dapat merakitnya dalam sebuah sistim.</a:t>
            </a:r>
          </a:p>
        </p:txBody>
      </p:sp>
    </p:spTree>
    <p:extLst>
      <p:ext uri="{BB962C8B-B14F-4D97-AF65-F5344CB8AC3E}">
        <p14:creationId xmlns:p14="http://schemas.microsoft.com/office/powerpoint/2010/main" val="2780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Pembufferan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Tiap masukan sebuah </a:t>
            </a:r>
            <a:r>
              <a:rPr lang="en-US" dirty="0" smtClean="0"/>
              <a:t>a</a:t>
            </a:r>
            <a:r>
              <a:rPr lang="id-ID" dirty="0" smtClean="0"/>
              <a:t>l</a:t>
            </a:r>
            <a:r>
              <a:rPr lang="en-US" dirty="0" smtClean="0"/>
              <a:t>a</a:t>
            </a:r>
            <a:r>
              <a:rPr lang="id-ID" dirty="0" smtClean="0"/>
              <a:t>t </a:t>
            </a:r>
            <a:r>
              <a:rPr lang="id-ID" dirty="0"/>
              <a:t>merupakan beban pada </a:t>
            </a:r>
            <a:r>
              <a:rPr lang="id-ID" dirty="0" smtClean="0"/>
              <a:t>keluaran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menggerakkannya. </a:t>
            </a:r>
            <a:endParaRPr lang="en-US" dirty="0" smtClean="0"/>
          </a:p>
          <a:p>
            <a:r>
              <a:rPr lang="id-ID" dirty="0" smtClean="0"/>
              <a:t>Sebagian </a:t>
            </a:r>
            <a:r>
              <a:rPr lang="id-ID" dirty="0"/>
              <a:t>besar komponen menggerakkan </a:t>
            </a:r>
            <a:r>
              <a:rPr lang="id-ID" dirty="0" smtClean="0"/>
              <a:t>mulai</a:t>
            </a:r>
            <a:r>
              <a:rPr lang="en-US" dirty="0" smtClean="0"/>
              <a:t> </a:t>
            </a:r>
            <a:r>
              <a:rPr lang="id-ID" dirty="0" smtClean="0"/>
              <a:t>dari </a:t>
            </a:r>
            <a:r>
              <a:rPr lang="id-ID" dirty="0"/>
              <a:t>satu sampai </a:t>
            </a:r>
            <a:r>
              <a:rPr lang="id-ID" dirty="0" smtClean="0"/>
              <a:t>du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puluh komponen lainnya. </a:t>
            </a:r>
            <a:endParaRPr lang="en-US" dirty="0" smtClean="0"/>
          </a:p>
          <a:p>
            <a:r>
              <a:rPr lang="id-ID" dirty="0" smtClean="0"/>
              <a:t>Setiap </a:t>
            </a:r>
            <a:r>
              <a:rPr lang="id-ID" dirty="0"/>
              <a:t>komponen </a:t>
            </a:r>
            <a:r>
              <a:rPr lang="id-ID" dirty="0" smtClean="0"/>
              <a:t>harus</a:t>
            </a:r>
            <a:r>
              <a:rPr lang="en-US" dirty="0" smtClean="0"/>
              <a:t> </a:t>
            </a:r>
            <a:r>
              <a:rPr lang="id-ID" dirty="0" smtClean="0"/>
              <a:t>diperiks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karakteristik penggerakan serta pembebanan </a:t>
            </a:r>
            <a:r>
              <a:rPr lang="id-ID" dirty="0" smtClean="0"/>
              <a:t>m</a:t>
            </a:r>
            <a:r>
              <a:rPr lang="en-US" dirty="0" smtClean="0"/>
              <a:t>a</a:t>
            </a:r>
            <a:r>
              <a:rPr lang="id-ID" dirty="0" smtClean="0"/>
              <a:t>sukan</a:t>
            </a:r>
            <a:r>
              <a:rPr lang="en-US" dirty="0" smtClean="0"/>
              <a:t> </a:t>
            </a:r>
            <a:r>
              <a:rPr lang="id-ID" dirty="0" smtClean="0"/>
              <a:t>keluarannya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27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Pembufferan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Bus mikroprosesor harus berhubungan dengan setiap </a:t>
            </a:r>
            <a:r>
              <a:rPr lang="id-ID" dirty="0" smtClean="0"/>
              <a:t>chip</a:t>
            </a:r>
            <a:r>
              <a:rPr lang="en-US" dirty="0" smtClean="0"/>
              <a:t> </a:t>
            </a:r>
            <a:r>
              <a:rPr lang="id-ID" dirty="0" smtClean="0"/>
              <a:t>masukan </a:t>
            </a:r>
            <a:r>
              <a:rPr lang="id-ID" dirty="0"/>
              <a:t>keluaran </a:t>
            </a:r>
            <a:r>
              <a:rPr lang="id-ID" dirty="0" smtClean="0"/>
              <a:t>peri</a:t>
            </a:r>
            <a:r>
              <a:rPr lang="en-US" dirty="0" err="1" smtClean="0"/>
              <a:t>ph</a:t>
            </a:r>
            <a:r>
              <a:rPr lang="id-ID" dirty="0" smtClean="0"/>
              <a:t>eral </a:t>
            </a:r>
            <a:r>
              <a:rPr lang="id-ID" dirty="0"/>
              <a:t>dan memori sistim. </a:t>
            </a:r>
            <a:endParaRPr lang="en-US" dirty="0" smtClean="0"/>
          </a:p>
          <a:p>
            <a:r>
              <a:rPr lang="id-ID" dirty="0" smtClean="0"/>
              <a:t>Semua mikroprosesor</a:t>
            </a:r>
            <a:r>
              <a:rPr lang="en-US" dirty="0" smtClean="0"/>
              <a:t> </a:t>
            </a:r>
            <a:r>
              <a:rPr lang="id-ID" dirty="0" smtClean="0"/>
              <a:t>MOS </a:t>
            </a:r>
            <a:r>
              <a:rPr lang="id-ID" dirty="0"/>
              <a:t>kurang </a:t>
            </a:r>
            <a:r>
              <a:rPr lang="id-ID" dirty="0" smtClean="0"/>
              <a:t>ke</a:t>
            </a:r>
            <a:r>
              <a:rPr lang="en-US" dirty="0" smtClean="0"/>
              <a:t>m</a:t>
            </a:r>
            <a:r>
              <a:rPr lang="id-ID" dirty="0" smtClean="0"/>
              <a:t>ampuan </a:t>
            </a:r>
            <a:r>
              <a:rPr lang="id-ID" dirty="0"/>
              <a:t>penggerakkan keluarannya yang </a:t>
            </a:r>
            <a:r>
              <a:rPr lang="id-ID" dirty="0" smtClean="0"/>
              <a:t>diperlukan</a:t>
            </a:r>
            <a:r>
              <a:rPr lang="en-US" dirty="0" smtClean="0"/>
              <a:t> </a:t>
            </a:r>
            <a:r>
              <a:rPr lang="id-ID" dirty="0" smtClean="0"/>
              <a:t>dalam </a:t>
            </a:r>
            <a:r>
              <a:rPr lang="id-ID" dirty="0"/>
              <a:t>sistim </a:t>
            </a:r>
            <a:r>
              <a:rPr lang="id-ID" dirty="0" smtClean="0"/>
              <a:t>bes</a:t>
            </a:r>
            <a:r>
              <a:rPr lang="en-US" dirty="0" smtClean="0"/>
              <a:t>a</a:t>
            </a:r>
            <a:r>
              <a:rPr lang="id-ID" dirty="0" smtClean="0"/>
              <a:t>r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Karena </a:t>
            </a:r>
            <a:r>
              <a:rPr lang="id-ID" dirty="0"/>
              <a:t>itu dipakai buffer atau penggerak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menaikk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daya penggerakan bus. </a:t>
            </a:r>
            <a:endParaRPr lang="en-US" dirty="0" smtClean="0"/>
          </a:p>
          <a:p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pengirim bus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menggerakk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bus dan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penerim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bus untuk menerima bus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menggerakkan </a:t>
            </a:r>
            <a:r>
              <a:rPr lang="id-ID" dirty="0"/>
              <a:t>rnikroprosesor.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942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Pembufferan </a:t>
            </a:r>
            <a:r>
              <a:rPr lang="id-ID" dirty="0" smtClean="0"/>
              <a:t>Bu</a:t>
            </a:r>
            <a:r>
              <a:rPr lang="en-US" dirty="0" smtClean="0"/>
              <a:t>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17032"/>
            <a:ext cx="7772400" cy="314096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pembufferan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alamat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, </a:t>
            </a:r>
            <a:r>
              <a:rPr lang="id-ID" sz="2800" dirty="0" smtClean="0"/>
              <a:t>melukiskan </a:t>
            </a:r>
            <a:r>
              <a:rPr lang="id-ID" sz="2800" dirty="0"/>
              <a:t>penggunaan pengirim untuk </a:t>
            </a:r>
            <a:r>
              <a:rPr lang="id-ID" sz="2800" dirty="0" smtClean="0"/>
              <a:t>pembufferan</a:t>
            </a:r>
            <a:r>
              <a:rPr lang="en-US" sz="2800" dirty="0" smtClean="0"/>
              <a:t> </a:t>
            </a:r>
            <a:r>
              <a:rPr lang="id-ID" sz="2800" dirty="0" smtClean="0"/>
              <a:t>bus </a:t>
            </a:r>
            <a:r>
              <a:rPr lang="id-ID" sz="2800" dirty="0"/>
              <a:t>pengendali dan bus alamat. </a:t>
            </a:r>
            <a:endParaRPr lang="en-US" sz="2800" dirty="0" smtClean="0"/>
          </a:p>
          <a:p>
            <a:r>
              <a:rPr lang="id-ID" sz="2800" dirty="0" smtClean="0"/>
              <a:t>S</a:t>
            </a:r>
            <a:r>
              <a:rPr lang="en-US" sz="2800" dirty="0" smtClean="0"/>
              <a:t>a</a:t>
            </a:r>
            <a:r>
              <a:rPr lang="id-ID" sz="2800" dirty="0" smtClean="0"/>
              <a:t>luran-saluran pad</a:t>
            </a:r>
            <a:r>
              <a:rPr lang="en-US" sz="2800" dirty="0" smtClean="0"/>
              <a:t>a</a:t>
            </a:r>
            <a:r>
              <a:rPr lang="id-ID" sz="2800" dirty="0" smtClean="0"/>
              <a:t> </a:t>
            </a:r>
            <a:r>
              <a:rPr lang="id-ID" sz="2800" dirty="0"/>
              <a:t>bus </a:t>
            </a:r>
            <a:r>
              <a:rPr lang="id-ID" sz="2800" dirty="0" smtClean="0"/>
              <a:t>pengendali</a:t>
            </a:r>
            <a:r>
              <a:rPr lang="en-US" sz="2800" dirty="0" smtClean="0"/>
              <a:t> </a:t>
            </a:r>
            <a:r>
              <a:rPr lang="id-ID" sz="2800" dirty="0" smtClean="0"/>
              <a:t>bersifat </a:t>
            </a:r>
            <a:r>
              <a:rPr lang="id-ID" sz="2800" dirty="0"/>
              <a:t>satu arah. </a:t>
            </a:r>
            <a:endParaRPr lang="en-US" sz="2800" dirty="0" smtClean="0"/>
          </a:p>
        </p:txBody>
      </p:sp>
      <p:pic>
        <p:nvPicPr>
          <p:cNvPr id="16386" name="Picture 2" descr="C:\Documents and Settings\Abu Qoyyim\Application Data\PixelMetrics\CaptureWiz\Temp\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52036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15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Pembufferan </a:t>
            </a:r>
            <a:r>
              <a:rPr lang="id-ID" dirty="0" smtClean="0"/>
              <a:t>Bu</a:t>
            </a:r>
            <a:r>
              <a:rPr lang="en-US" dirty="0" smtClean="0"/>
              <a:t>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064896" cy="2206480"/>
          </a:xfrm>
        </p:spPr>
        <p:txBody>
          <a:bodyPr>
            <a:normAutofit/>
          </a:bodyPr>
          <a:lstStyle/>
          <a:p>
            <a:r>
              <a:rPr lang="id-ID" sz="2800" dirty="0"/>
              <a:t>Pada gambar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id-ID" sz="2800" dirty="0" smtClean="0"/>
              <a:t>ditunjukkan </a:t>
            </a:r>
            <a:r>
              <a:rPr lang="id-ID" sz="2800" dirty="0"/>
              <a:t>cara pembufferan </a:t>
            </a:r>
            <a:r>
              <a:rPr lang="id-ID" sz="2800" dirty="0" smtClean="0"/>
              <a:t>bus</a:t>
            </a:r>
            <a:r>
              <a:rPr lang="en-US" sz="2800" dirty="0" smtClean="0"/>
              <a:t> </a:t>
            </a:r>
            <a:r>
              <a:rPr lang="id-ID" sz="2800" dirty="0" smtClean="0"/>
              <a:t>data</a:t>
            </a:r>
            <a:r>
              <a:rPr lang="id-ID" sz="2800" dirty="0"/>
              <a:t>. </a:t>
            </a:r>
            <a:endParaRPr lang="en-US" sz="2800" dirty="0" smtClean="0"/>
          </a:p>
          <a:p>
            <a:r>
              <a:rPr lang="id-ID" sz="2800" dirty="0" smtClean="0"/>
              <a:t>Data h</a:t>
            </a:r>
            <a:r>
              <a:rPr lang="en-US" sz="2800" dirty="0" smtClean="0"/>
              <a:t>a</a:t>
            </a:r>
            <a:r>
              <a:rPr lang="id-ID" sz="2800" dirty="0" smtClean="0"/>
              <a:t>rus lew</a:t>
            </a:r>
            <a:r>
              <a:rPr lang="en-US" sz="2800" dirty="0" smtClean="0"/>
              <a:t>a</a:t>
            </a:r>
            <a:r>
              <a:rPr lang="id-ID" sz="2800" dirty="0" smtClean="0"/>
              <a:t>t </a:t>
            </a:r>
            <a:r>
              <a:rPr lang="id-ID" sz="2800" dirty="0"/>
              <a:t>pada </a:t>
            </a:r>
            <a:r>
              <a:rPr lang="id-ID" sz="2800" dirty="0" smtClean="0"/>
              <a:t>du</a:t>
            </a:r>
            <a:r>
              <a:rPr lang="en-US" sz="2800" dirty="0" smtClean="0"/>
              <a:t>a</a:t>
            </a:r>
            <a:r>
              <a:rPr lang="id-ID" sz="2800" dirty="0" smtClean="0"/>
              <a:t> </a:t>
            </a:r>
            <a:r>
              <a:rPr lang="id-ID" sz="2800" dirty="0"/>
              <a:t>arah, jadi dipakai </a:t>
            </a:r>
            <a:r>
              <a:rPr lang="id-ID" sz="2800" dirty="0" smtClean="0"/>
              <a:t>b</a:t>
            </a:r>
            <a:r>
              <a:rPr lang="en-US" sz="2800" dirty="0" smtClean="0"/>
              <a:t>a</a:t>
            </a:r>
            <a:r>
              <a:rPr lang="id-ID" sz="2800" dirty="0" smtClean="0"/>
              <a:t>ik </a:t>
            </a:r>
            <a:r>
              <a:rPr lang="id-ID" sz="2800" dirty="0"/>
              <a:t>sebagai </a:t>
            </a:r>
            <a:r>
              <a:rPr lang="id-ID" sz="2800" dirty="0" smtClean="0"/>
              <a:t>pengirim</a:t>
            </a:r>
            <a:r>
              <a:rPr lang="en-US" sz="2800" dirty="0" smtClean="0"/>
              <a:t> </a:t>
            </a:r>
            <a:r>
              <a:rPr lang="id-ID" sz="2800" dirty="0" smtClean="0"/>
              <a:t>maupun </a:t>
            </a:r>
            <a:r>
              <a:rPr lang="id-ID" sz="2800" dirty="0"/>
              <a:t>sebagai penerima.</a:t>
            </a:r>
          </a:p>
        </p:txBody>
      </p:sp>
      <p:pic>
        <p:nvPicPr>
          <p:cNvPr id="17410" name="Picture 2" descr="C:\Documents and Settings\Abu Qoyyim\Application Data\PixelMetrics\CaptureWiz\Temp\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66764"/>
            <a:ext cx="5328592" cy="227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2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id-ID" dirty="0" smtClean="0"/>
              <a:t>enghubungkan</a:t>
            </a:r>
            <a:r>
              <a:rPr lang="en-US" dirty="0" smtClean="0"/>
              <a:t> </a:t>
            </a:r>
            <a:r>
              <a:rPr lang="id-ID" dirty="0" smtClean="0"/>
              <a:t>Memori </a:t>
            </a:r>
            <a:r>
              <a:rPr lang="id-ID" dirty="0"/>
              <a:t>dan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Sebagai bagian dari suatu sistim </a:t>
            </a:r>
            <a:r>
              <a:rPr lang="id-ID" dirty="0" smtClean="0"/>
              <a:t>mikroprosesor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/>
              <a:t>memori dan </a:t>
            </a:r>
            <a:r>
              <a:rPr lang="id-ID" dirty="0" smtClean="0"/>
              <a:t>I/O</a:t>
            </a:r>
            <a:r>
              <a:rPr lang="en-US" dirty="0" smtClean="0"/>
              <a:t> </a:t>
            </a:r>
            <a:r>
              <a:rPr lang="id-ID" dirty="0" smtClean="0"/>
              <a:t>merupakan </a:t>
            </a:r>
            <a:r>
              <a:rPr lang="id-ID" dirty="0"/>
              <a:t>komponen pokok. </a:t>
            </a:r>
            <a:endParaRPr lang="en-US" dirty="0" smtClean="0"/>
          </a:p>
          <a:p>
            <a:r>
              <a:rPr lang="id-ID" dirty="0" smtClean="0"/>
              <a:t>Perakitan </a:t>
            </a:r>
            <a:r>
              <a:rPr lang="id-ID" dirty="0"/>
              <a:t>memori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I/O mengacu </a:t>
            </a:r>
            <a:r>
              <a:rPr lang="id-ID" dirty="0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rancangan </a:t>
            </a:r>
            <a:r>
              <a:rPr lang="id-ID" dirty="0"/>
              <a:t>sistim berupa pengembangan peta memori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peta I/O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23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id-ID" dirty="0" smtClean="0"/>
              <a:t>enghubungkan</a:t>
            </a:r>
            <a:r>
              <a:rPr lang="en-US" dirty="0" smtClean="0"/>
              <a:t> </a:t>
            </a:r>
            <a:r>
              <a:rPr lang="id-ID" dirty="0" smtClean="0"/>
              <a:t>Memori </a:t>
            </a:r>
            <a:r>
              <a:rPr lang="id-ID" dirty="0"/>
              <a:t>dan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Z-80-CPU adalah mikroprosesor 8 bit produksi</a:t>
            </a:r>
            <a:r>
              <a:rPr lang="en-US" dirty="0"/>
              <a:t> </a:t>
            </a:r>
            <a:r>
              <a:rPr lang="id-ID" dirty="0"/>
              <a:t>Zilog.</a:t>
            </a:r>
            <a:r>
              <a:rPr lang="en-US" dirty="0"/>
              <a:t> </a:t>
            </a:r>
            <a:r>
              <a:rPr lang="id-ID" dirty="0"/>
              <a:t>Dengan memperhatikan sinyal-sinyal pengendali yang ada pada CPU,</a:t>
            </a:r>
            <a:r>
              <a:rPr lang="en-US" dirty="0"/>
              <a:t> </a:t>
            </a:r>
            <a:r>
              <a:rPr lang="id-ID" dirty="0"/>
              <a:t>saluran alamat, dan saluran data serta rancangan sistimnya maka</a:t>
            </a:r>
            <a:r>
              <a:rPr lang="en-US" dirty="0"/>
              <a:t> </a:t>
            </a:r>
            <a:r>
              <a:rPr lang="id-ID" dirty="0"/>
              <a:t>perakitan sistim mikroprosesor dapat </a:t>
            </a:r>
            <a:r>
              <a:rPr lang="id-ID" dirty="0" smtClean="0"/>
              <a:t>dikerjakan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345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914400"/>
          </a:xfrm>
        </p:spPr>
        <p:txBody>
          <a:bodyPr/>
          <a:lstStyle/>
          <a:p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CPU </a:t>
            </a:r>
            <a:br>
              <a:rPr lang="en-US" sz="3200" dirty="0" smtClean="0"/>
            </a:b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I/O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4" name="Picture 2" descr="C:\Documents and Settings\Abu Qoyyim\Application Data\PixelMetrics\CaptureWiz\Temp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056784" cy="514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47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2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3560"/>
            <a:ext cx="8280920" cy="4572000"/>
          </a:xfrm>
        </p:spPr>
        <p:txBody>
          <a:bodyPr>
            <a:normAutofit/>
          </a:bodyPr>
          <a:lstStyle/>
          <a:p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mikroprosesor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/>
              <a:t>pembentuk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mikroprosesor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 smtClean="0"/>
              <a:t>keras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sama-sama</a:t>
            </a:r>
            <a:r>
              <a:rPr lang="en-US" sz="2400" dirty="0" smtClean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 smtClean="0"/>
              <a:t>sistim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1717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3560"/>
            <a:ext cx="8280920" cy="4572000"/>
          </a:xfrm>
        </p:spPr>
        <p:txBody>
          <a:bodyPr>
            <a:noAutofit/>
          </a:bodyPr>
          <a:lstStyle/>
          <a:p>
            <a:r>
              <a:rPr lang="en-US" sz="2800" dirty="0" err="1"/>
              <a:t>Perancangan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smtClean="0"/>
              <a:t>bus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sistim</a:t>
            </a:r>
            <a:r>
              <a:rPr lang="en-US" sz="2800" dirty="0"/>
              <a:t> bus </a:t>
            </a:r>
            <a:r>
              <a:rPr lang="en-US" sz="2800" dirty="0" err="1"/>
              <a:t>alamat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/>
              <a:t>sistim</a:t>
            </a:r>
            <a:r>
              <a:rPr lang="en-US" sz="2800" dirty="0"/>
              <a:t> bus data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bus </a:t>
            </a:r>
            <a:r>
              <a:rPr lang="en-US" sz="2800" dirty="0" smtClean="0"/>
              <a:t>data </a:t>
            </a:r>
            <a:r>
              <a:rPr lang="en-US" sz="2800" dirty="0" err="1" smtClean="0"/>
              <a:t>mikroprosesor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/>
              <a:t>dihubungkan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bus data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bus </a:t>
            </a:r>
            <a:r>
              <a:rPr lang="en-US" sz="2800" dirty="0"/>
              <a:t>data </a:t>
            </a:r>
            <a:r>
              <a:rPr lang="en-US" sz="2800" dirty="0" smtClean="0"/>
              <a:t>I/O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pembangun</a:t>
            </a:r>
            <a:r>
              <a:rPr lang="en-US" sz="2800" dirty="0"/>
              <a:t> </a:t>
            </a:r>
            <a:r>
              <a:rPr lang="en-US" sz="2800" dirty="0" err="1"/>
              <a:t>sistim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 smtClean="0"/>
              <a:t>luasan</a:t>
            </a:r>
            <a:r>
              <a:rPr lang="en-US" sz="2800" dirty="0" smtClean="0"/>
              <a:t> bus </a:t>
            </a:r>
            <a:r>
              <a:rPr lang="en-US" sz="2800" dirty="0"/>
              <a:t>data yang </a:t>
            </a:r>
            <a:r>
              <a:rPr lang="en-US" sz="2800" dirty="0" err="1" smtClean="0"/>
              <a:t>sama</a:t>
            </a:r>
            <a:r>
              <a:rPr lang="en-US" sz="2800" dirty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961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3560"/>
            <a:ext cx="8280920" cy="4572000"/>
          </a:xfrm>
        </p:spPr>
        <p:txBody>
          <a:bodyPr>
            <a:noAutofit/>
          </a:bodyPr>
          <a:lstStyle/>
          <a:p>
            <a:r>
              <a:rPr lang="en-US" sz="2400" dirty="0"/>
              <a:t>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I/O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diinstalasikan</a:t>
            </a:r>
            <a:r>
              <a:rPr lang="en-US" sz="2400" dirty="0" smtClean="0"/>
              <a:t>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Fan Out (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 smtClean="0"/>
              <a:t>gerbang</a:t>
            </a:r>
            <a:r>
              <a:rPr lang="en-US" sz="2400" dirty="0" smtClean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ditangani</a:t>
            </a:r>
            <a:r>
              <a:rPr lang="en-US" sz="2400" dirty="0" smtClean="0"/>
              <a:t>) </a:t>
            </a:r>
            <a:r>
              <a:rPr lang="en-US" sz="2400" dirty="0" err="1"/>
              <a:t>dari</a:t>
            </a:r>
            <a:r>
              <a:rPr lang="en-US" sz="2400" dirty="0"/>
              <a:t> data bus </a:t>
            </a:r>
            <a:r>
              <a:rPr lang="en-US" sz="2400" dirty="0" err="1"/>
              <a:t>Mikroprosesor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dikuatkan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buffer.</a:t>
            </a:r>
          </a:p>
          <a:p>
            <a:r>
              <a:rPr lang="en-US" sz="2400" dirty="0" err="1"/>
              <a:t>Pengawatan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sistim</a:t>
            </a:r>
            <a:r>
              <a:rPr lang="en-US" sz="2400" dirty="0"/>
              <a:t> bus </a:t>
            </a:r>
            <a:r>
              <a:rPr lang="en-US" sz="2400" dirty="0" err="1"/>
              <a:t>alamat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bus </a:t>
            </a:r>
            <a:r>
              <a:rPr lang="en-US" sz="2400" dirty="0" err="1"/>
              <a:t>kendali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sukar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Kendati</a:t>
            </a:r>
            <a:r>
              <a:rPr lang="en-US" sz="2400" dirty="0" smtClean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bus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mudahnya</a:t>
            </a:r>
            <a:r>
              <a:rPr lang="en-US" sz="2400" dirty="0"/>
              <a:t> </a:t>
            </a:r>
            <a:r>
              <a:rPr lang="en-US" sz="2400" dirty="0" err="1"/>
              <a:t>perakitan</a:t>
            </a:r>
            <a:r>
              <a:rPr lang="en-US" sz="2400" dirty="0"/>
              <a:t> </a:t>
            </a:r>
            <a:r>
              <a:rPr lang="en-US" sz="2400" dirty="0" err="1"/>
              <a:t>mikroprosesor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177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Perakitan Mikroprosesor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3560"/>
            <a:ext cx="8280920" cy="4572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mempermudah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pengawatan</a:t>
            </a:r>
            <a:r>
              <a:rPr lang="en-US" sz="2800" dirty="0" smtClean="0"/>
              <a:t> </a:t>
            </a:r>
            <a:r>
              <a:rPr lang="en-US" sz="2800" dirty="0"/>
              <a:t>bus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/>
              <a:t>bus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smtClean="0"/>
              <a:t>I/O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/>
              <a:t>Port I/O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Dekoder</a:t>
            </a:r>
            <a:r>
              <a:rPr lang="en-US" sz="2400" dirty="0" smtClean="0"/>
              <a:t> </a:t>
            </a:r>
            <a:r>
              <a:rPr lang="en-US" sz="2400" dirty="0" err="1"/>
              <a:t>Alamat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3000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Mikroprosesor sebagai pusat unit pemroses yang kemudian </a:t>
            </a:r>
            <a:r>
              <a:rPr lang="id-ID" dirty="0" smtClean="0"/>
              <a:t>dikenal</a:t>
            </a:r>
            <a:r>
              <a:rPr lang="en-US" dirty="0" smtClean="0"/>
              <a:t> </a:t>
            </a:r>
            <a:r>
              <a:rPr lang="id-ID" dirty="0" smtClean="0"/>
              <a:t>dengan </a:t>
            </a:r>
            <a:r>
              <a:rPr lang="id-ID" dirty="0"/>
              <a:t>sebutan Central Processing Unit (CPU) hanya dapat </a:t>
            </a:r>
            <a:r>
              <a:rPr lang="id-ID" dirty="0" smtClean="0"/>
              <a:t>berkomunikasi</a:t>
            </a:r>
            <a:r>
              <a:rPr lang="en-US" dirty="0" smtClean="0"/>
              <a:t> </a:t>
            </a:r>
            <a:r>
              <a:rPr lang="id-ID" dirty="0" smtClean="0"/>
              <a:t>dengan </a:t>
            </a:r>
            <a:r>
              <a:rPr lang="id-ID" dirty="0"/>
              <a:t>unit memori (RWM atau ROM) </a:t>
            </a:r>
            <a:r>
              <a:rPr lang="id-ID" dirty="0" smtClean="0"/>
              <a:t>d</a:t>
            </a:r>
            <a:r>
              <a:rPr lang="en-US" dirty="0" smtClean="0"/>
              <a:t>a</a:t>
            </a:r>
            <a:r>
              <a:rPr lang="id-ID" dirty="0" smtClean="0"/>
              <a:t>n </a:t>
            </a:r>
            <a:r>
              <a:rPr lang="id-ID" dirty="0"/>
              <a:t>unit </a:t>
            </a:r>
            <a:r>
              <a:rPr lang="en-US" dirty="0" smtClean="0"/>
              <a:t>I/O</a:t>
            </a:r>
            <a:r>
              <a:rPr lang="id-ID" dirty="0" smtClean="0"/>
              <a:t> </a:t>
            </a:r>
            <a:r>
              <a:rPr lang="id-ID" dirty="0"/>
              <a:t>apabila unit-unit </a:t>
            </a:r>
            <a:r>
              <a:rPr lang="id-ID" dirty="0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memillki </a:t>
            </a:r>
            <a:r>
              <a:rPr lang="id-ID" dirty="0"/>
              <a:t>alamat tertentu. </a:t>
            </a:r>
            <a:endParaRPr lang="en-US" dirty="0" smtClean="0"/>
          </a:p>
          <a:p>
            <a:r>
              <a:rPr lang="id-ID" dirty="0" smtClean="0"/>
              <a:t>Untuk keper</a:t>
            </a:r>
            <a:r>
              <a:rPr lang="en-US" dirty="0" smtClean="0"/>
              <a:t>l</a:t>
            </a:r>
            <a:r>
              <a:rPr lang="id-ID" dirty="0" smtClean="0"/>
              <a:t>uan </a:t>
            </a:r>
            <a:r>
              <a:rPr lang="id-ID" dirty="0"/>
              <a:t>ini maka dikembangkan </a:t>
            </a:r>
            <a:r>
              <a:rPr lang="id-ID" dirty="0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peta </a:t>
            </a:r>
            <a:r>
              <a:rPr lang="id-ID" dirty="0"/>
              <a:t>yang disebut Peta Memori. </a:t>
            </a:r>
            <a:endParaRPr lang="en-US" dirty="0" smtClean="0"/>
          </a:p>
          <a:p>
            <a:r>
              <a:rPr lang="id-ID" dirty="0" smtClean="0"/>
              <a:t>Peta </a:t>
            </a:r>
            <a:r>
              <a:rPr lang="id-ID" dirty="0"/>
              <a:t>memori adalah suatu peta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menunjukkan </a:t>
            </a:r>
            <a:r>
              <a:rPr lang="id-ID" dirty="0"/>
              <a:t>lokasi alamat suatu unit memori. </a:t>
            </a:r>
            <a:endParaRPr lang="en-US" dirty="0" smtClean="0"/>
          </a:p>
          <a:p>
            <a:r>
              <a:rPr lang="id-ID" dirty="0" smtClean="0"/>
              <a:t>Peta </a:t>
            </a:r>
            <a:r>
              <a:rPr lang="id-ID" dirty="0"/>
              <a:t>ini sangat </a:t>
            </a:r>
            <a:r>
              <a:rPr lang="id-ID" dirty="0" smtClean="0"/>
              <a:t>penting</a:t>
            </a:r>
            <a:r>
              <a:rPr lang="en-US" dirty="0" smtClean="0"/>
              <a:t> </a:t>
            </a:r>
            <a:r>
              <a:rPr lang="id-ID" dirty="0" smtClean="0"/>
              <a:t>artinya </a:t>
            </a:r>
            <a:r>
              <a:rPr lang="id-ID" dirty="0"/>
              <a:t>bagi CPU dalam mengenali lokasi-Iokasi suatu unit memori.</a:t>
            </a:r>
          </a:p>
        </p:txBody>
      </p:sp>
    </p:spTree>
    <p:extLst>
      <p:ext uri="{BB962C8B-B14F-4D97-AF65-F5344CB8AC3E}">
        <p14:creationId xmlns:p14="http://schemas.microsoft.com/office/powerpoint/2010/main" val="2075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Peta Memori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id-ID" dirty="0" smtClean="0"/>
              <a:t>memori </a:t>
            </a:r>
            <a:r>
              <a:rPr lang="id-ID" dirty="0"/>
              <a:t>menunjukkan :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Bagian </a:t>
            </a:r>
            <a:r>
              <a:rPr lang="id-ID" dirty="0"/>
              <a:t>dari memori yang dapat digunakan untuk program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Bagian </a:t>
            </a:r>
            <a:r>
              <a:rPr lang="id-ID" dirty="0"/>
              <a:t>memori Read Only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Bagian </a:t>
            </a:r>
            <a:r>
              <a:rPr lang="id-ID" dirty="0"/>
              <a:t>memori Read Write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Program </a:t>
            </a:r>
            <a:r>
              <a:rPr lang="id-ID" dirty="0"/>
              <a:t>pengendalian sistim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Tempat </a:t>
            </a:r>
            <a:r>
              <a:rPr lang="id-ID" dirty="0"/>
              <a:t>dimana memori diinstalasi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Daftar </a:t>
            </a:r>
            <a:r>
              <a:rPr lang="id-ID" dirty="0"/>
              <a:t>alamat piranti memori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Daerah </a:t>
            </a:r>
            <a:r>
              <a:rPr lang="id-ID" dirty="0"/>
              <a:t>memori yang masih kosong (jika ada).</a:t>
            </a:r>
          </a:p>
        </p:txBody>
      </p:sp>
    </p:spTree>
    <p:extLst>
      <p:ext uri="{BB962C8B-B14F-4D97-AF65-F5344CB8AC3E}">
        <p14:creationId xmlns:p14="http://schemas.microsoft.com/office/powerpoint/2010/main" val="329701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104</TotalTime>
  <Words>1714</Words>
  <Application>Microsoft Office PowerPoint</Application>
  <PresentationFormat>On-screen Show (4:3)</PresentationFormat>
  <Paragraphs>150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Metro</vt:lpstr>
      <vt:lpstr>BAB VIII Perakitan sistem mikroprosesor</vt:lpstr>
      <vt:lpstr>Perakitan Mikroprosesor</vt:lpstr>
      <vt:lpstr>Perakitan Mikroprosesor</vt:lpstr>
      <vt:lpstr>Perakitan Mikroprosesor</vt:lpstr>
      <vt:lpstr>Perakitan Mikroprosesor</vt:lpstr>
      <vt:lpstr>Perakitan Mikroprosesor</vt:lpstr>
      <vt:lpstr>Perakitan Mikroprosesor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Memori</vt:lpstr>
      <vt:lpstr>Pembuatan Peta I/O</vt:lpstr>
      <vt:lpstr>Pembuatan Peta I/O</vt:lpstr>
      <vt:lpstr>Pemilihan Chip/Komponen</vt:lpstr>
      <vt:lpstr>Pemilihan Chip/Komponen</vt:lpstr>
      <vt:lpstr>Pemilihan Linier</vt:lpstr>
      <vt:lpstr>Pemilihan Linier</vt:lpstr>
      <vt:lpstr>Pemilihan Linier</vt:lpstr>
      <vt:lpstr>Pemilihan Linier</vt:lpstr>
      <vt:lpstr>Pemilihan Parsial</vt:lpstr>
      <vt:lpstr>Pemilihan Parsial</vt:lpstr>
      <vt:lpstr>Pemilihan Chip  Dikodekan Sepenuhnya</vt:lpstr>
      <vt:lpstr>Pemilihan Chip  Dikodekan Sepenuhnya</vt:lpstr>
      <vt:lpstr>Pembufferan Bus</vt:lpstr>
      <vt:lpstr>Pembufferan Bus</vt:lpstr>
      <vt:lpstr>Pembufferan Bus</vt:lpstr>
      <vt:lpstr>Pembufferan Bus</vt:lpstr>
      <vt:lpstr>Menghubungkan Memori dan I/O</vt:lpstr>
      <vt:lpstr>Menghubungkan Memori dan I/O</vt:lpstr>
      <vt:lpstr>Rangkaian Hubungan CPU  dengan Memori dan I/O</vt:lpstr>
      <vt:lpstr>PowerPoint Presentation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VIII Perakitan sistem mikroprosesor</dc:title>
  <dc:creator>Ilmawan Mustaqim,S.Pd.T,M.T.</dc:creator>
  <cp:lastModifiedBy>Ilmawan Mustaqim</cp:lastModifiedBy>
  <cp:revision>12</cp:revision>
  <dcterms:created xsi:type="dcterms:W3CDTF">2011-04-04T15:03:24Z</dcterms:created>
  <dcterms:modified xsi:type="dcterms:W3CDTF">2011-07-17T15:22:09Z</dcterms:modified>
</cp:coreProperties>
</file>