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313" r:id="rId2"/>
    <p:sldId id="320" r:id="rId3"/>
    <p:sldId id="314" r:id="rId4"/>
    <p:sldId id="315" r:id="rId5"/>
    <p:sldId id="317" r:id="rId6"/>
    <p:sldId id="318" r:id="rId7"/>
    <p:sldId id="319" r:id="rId8"/>
    <p:sldId id="326" r:id="rId9"/>
    <p:sldId id="329" r:id="rId10"/>
    <p:sldId id="328" r:id="rId11"/>
    <p:sldId id="256" r:id="rId12"/>
    <p:sldId id="350" r:id="rId13"/>
    <p:sldId id="346" r:id="rId14"/>
    <p:sldId id="356" r:id="rId15"/>
    <p:sldId id="357" r:id="rId16"/>
    <p:sldId id="358" r:id="rId17"/>
    <p:sldId id="359" r:id="rId18"/>
    <p:sldId id="352" r:id="rId19"/>
    <p:sldId id="354" r:id="rId20"/>
    <p:sldId id="355" r:id="rId21"/>
    <p:sldId id="341" r:id="rId22"/>
    <p:sldId id="342" r:id="rId23"/>
    <p:sldId id="337" r:id="rId24"/>
    <p:sldId id="338" r:id="rId25"/>
    <p:sldId id="361" r:id="rId26"/>
    <p:sldId id="360" r:id="rId27"/>
    <p:sldId id="321" r:id="rId28"/>
    <p:sldId id="340" r:id="rId29"/>
    <p:sldId id="349" r:id="rId30"/>
    <p:sldId id="325" r:id="rId31"/>
    <p:sldId id="330" r:id="rId32"/>
    <p:sldId id="363" r:id="rId33"/>
    <p:sldId id="261" r:id="rId34"/>
    <p:sldId id="297" r:id="rId35"/>
    <p:sldId id="268" r:id="rId36"/>
    <p:sldId id="262" r:id="rId37"/>
    <p:sldId id="280" r:id="rId38"/>
    <p:sldId id="36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FF7C80"/>
    <a:srgbClr val="00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3" autoAdjust="0"/>
    <p:restoredTop sz="94576" autoAdjust="0"/>
  </p:normalViewPr>
  <p:slideViewPr>
    <p:cSldViewPr snapToGrid="0">
      <p:cViewPr>
        <p:scale>
          <a:sx n="75" d="100"/>
          <a:sy n="75" d="100"/>
        </p:scale>
        <p:origin x="-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r>
              <a:rPr lang="en-US"/>
              <a:t>MECH 435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726338A8-4062-4310-809D-A9956D11E2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r>
              <a:rPr lang="en-US"/>
              <a:t>MECH 435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000500FB-7765-46FF-B9AE-29FC6CC48F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51D5-D44E-4A6D-A20B-3B45CD164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3172-0B4B-4F8D-8ACC-640936EEB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490-40B4-450F-85BD-B3E6D43AE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498D74-3809-4DF2-A59B-789285A97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y war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501" y="50800"/>
            <a:ext cx="647699" cy="645246"/>
          </a:xfrm>
          <a:prstGeom prst="ellipse">
            <a:avLst/>
          </a:prstGeom>
          <a:ln w="6350" cap="rnd">
            <a:solidFill>
              <a:schemeClr val="bg1"/>
            </a:soli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F255-C283-4AFF-868D-10268A260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5EDF-4CC9-4B85-A50D-6DF73704E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C2B7-FC65-4DA3-BEC2-CBEC4F84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BD2-C69E-4C1D-8B34-1773A08A2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835F-72C7-4053-9CED-D82B02290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A0A-2563-49C4-B5BD-0B1A6544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84ED5-35AE-46EC-95A0-7C1410843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54F0F6-F73A-4430-959B-7CBA0697C5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engcycle.wm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kema%20Perkuliahan%20TOD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G:\BN%20-%20Administrasi%20Perkuliahan\Teknologi%20Otomotif%20Dasar\Skema%20Perkuliahan%20TOD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31901"/>
            <a:ext cx="7772400" cy="236855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TEKNOLOGI </a:t>
            </a:r>
            <a:br>
              <a:rPr lang="id-ID" dirty="0" smtClean="0"/>
            </a:br>
            <a:r>
              <a:rPr lang="id-ID" dirty="0" smtClean="0"/>
              <a:t>OTOMOTIF DASAR</a:t>
            </a:r>
            <a:br>
              <a:rPr lang="id-ID" dirty="0" smtClean="0"/>
            </a:br>
            <a:r>
              <a:rPr lang="id-ID" dirty="0" smtClean="0"/>
              <a:t>(2 sks TEORI)</a:t>
            </a:r>
            <a:endParaRPr lang="id-ID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3990536"/>
            <a:ext cx="7854696" cy="1752600"/>
          </a:xfrm>
        </p:spPr>
        <p:txBody>
          <a:bodyPr>
            <a:normAutofit/>
          </a:bodyPr>
          <a:lstStyle/>
          <a:p>
            <a:endParaRPr lang="id-ID" sz="3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 SETYA NUGRAHA, M.Pd.</a:t>
            </a: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Motor </a:t>
            </a:r>
            <a:r>
              <a:rPr lang="en-US" dirty="0" err="1"/>
              <a:t>Bakar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971800"/>
            <a:ext cx="7772400" cy="246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Motor </a:t>
            </a:r>
            <a:r>
              <a:rPr lang="en-US" sz="2800" dirty="0" err="1">
                <a:latin typeface="+mj-lt"/>
              </a:rPr>
              <a:t>Pembakaran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Dalam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>
                <a:latin typeface="+mj-lt"/>
              </a:rPr>
              <a:t>(Internal </a:t>
            </a:r>
            <a:r>
              <a:rPr lang="id-ID" sz="2800" i="1" dirty="0" smtClean="0">
                <a:latin typeface="+mj-lt"/>
              </a:rPr>
              <a:t>C</a:t>
            </a:r>
            <a:r>
              <a:rPr lang="en-US" sz="2800" i="1" dirty="0" err="1" smtClean="0">
                <a:latin typeface="+mj-lt"/>
              </a:rPr>
              <a:t>ombustion</a:t>
            </a:r>
            <a:r>
              <a:rPr lang="en-US" sz="2800" i="1" dirty="0" smtClean="0">
                <a:latin typeface="+mj-lt"/>
              </a:rPr>
              <a:t> </a:t>
            </a:r>
            <a:r>
              <a:rPr lang="id-ID" sz="2800" i="1" dirty="0" smtClean="0">
                <a:latin typeface="+mj-lt"/>
              </a:rPr>
              <a:t>E</a:t>
            </a:r>
            <a:r>
              <a:rPr lang="en-US" sz="2800" i="1" dirty="0" err="1" smtClean="0">
                <a:latin typeface="+mj-lt"/>
              </a:rPr>
              <a:t>ngine</a:t>
            </a:r>
            <a:r>
              <a:rPr lang="en-US" sz="2800" i="1" dirty="0"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Motor </a:t>
            </a:r>
            <a:r>
              <a:rPr lang="en-US" sz="2800" dirty="0" err="1">
                <a:latin typeface="+mj-lt"/>
              </a:rPr>
              <a:t>Pembakaran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Luar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(External </a:t>
            </a:r>
            <a:r>
              <a:rPr lang="id-ID" sz="2800" i="1" dirty="0" smtClean="0">
                <a:latin typeface="+mj-lt"/>
              </a:rPr>
              <a:t>C</a:t>
            </a:r>
            <a:r>
              <a:rPr lang="en-US" sz="2800" i="1" dirty="0" err="1" smtClean="0">
                <a:latin typeface="+mj-lt"/>
              </a:rPr>
              <a:t>ombustion</a:t>
            </a:r>
            <a:r>
              <a:rPr lang="en-US" sz="2800" i="1" dirty="0" smtClean="0">
                <a:latin typeface="+mj-lt"/>
              </a:rPr>
              <a:t> </a:t>
            </a:r>
            <a:r>
              <a:rPr lang="id-ID" sz="2800" i="1" dirty="0" smtClean="0">
                <a:latin typeface="+mj-lt"/>
              </a:rPr>
              <a:t>E</a:t>
            </a:r>
            <a:r>
              <a:rPr lang="en-US" sz="2800" i="1" dirty="0" err="1" smtClean="0">
                <a:latin typeface="+mj-lt"/>
              </a:rPr>
              <a:t>ngine</a:t>
            </a:r>
            <a:r>
              <a:rPr lang="en-US" sz="2800" i="1" dirty="0" smtClean="0">
                <a:latin typeface="+mj-lt"/>
              </a:rPr>
              <a:t>)</a:t>
            </a:r>
            <a:endParaRPr lang="en-US" sz="2800" i="1" dirty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BA3-DAF0-4BF3-95AA-F0B27E67A552}" type="slidenum">
              <a:rPr lang="en-US"/>
              <a:pPr/>
              <a:t>11</a:t>
            </a:fld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288" y="836613"/>
            <a:ext cx="8208962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/>
            <a:r>
              <a:rPr lang="en-US" sz="2000" b="1" baseline="0" dirty="0" smtClean="0"/>
              <a:t>Internal </a:t>
            </a:r>
            <a:r>
              <a:rPr lang="en-US" sz="2000" b="1" baseline="0" dirty="0"/>
              <a:t>Combustion Engine </a:t>
            </a:r>
          </a:p>
          <a:p>
            <a:pPr algn="ctr"/>
            <a:endParaRPr lang="en-US" sz="2000" b="1" baseline="0" dirty="0"/>
          </a:p>
          <a:p>
            <a:r>
              <a:rPr lang="id-ID" sz="2000" baseline="0" dirty="0" smtClean="0"/>
              <a:t>IC Engine merupakan suatu jenis mesin kalor yang mengubah energi kimia (dari bahan bakar) menjadi energi mekanis. Proses pengubahan energi dilakukan melalui proses pembakaran bahan bakar di dalam ruang pembakaran. </a:t>
            </a:r>
            <a:endParaRPr lang="en-US" sz="2000" b="1" baseline="0" dirty="0"/>
          </a:p>
          <a:p>
            <a:endParaRPr lang="id-ID" sz="2000" b="1" baseline="0" dirty="0" smtClean="0"/>
          </a:p>
          <a:p>
            <a:r>
              <a:rPr lang="id-ID" sz="2000" b="1" baseline="0" dirty="0" smtClean="0"/>
              <a:t>Sejarah</a:t>
            </a:r>
            <a:r>
              <a:rPr lang="en-US" sz="2000" b="1" baseline="0" dirty="0" smtClean="0"/>
              <a:t> </a:t>
            </a:r>
            <a:r>
              <a:rPr lang="en-US" sz="2000" b="1" baseline="0" dirty="0"/>
              <a:t>IC engines:</a:t>
            </a:r>
          </a:p>
          <a:p>
            <a:endParaRPr lang="en-US" sz="2000" b="1" baseline="0" dirty="0"/>
          </a:p>
          <a:p>
            <a:r>
              <a:rPr lang="en-US" sz="2000" baseline="0" dirty="0"/>
              <a:t>1700s -	Steam engines (external combustion engines)</a:t>
            </a:r>
          </a:p>
          <a:p>
            <a:r>
              <a:rPr lang="en-US" sz="2000" baseline="0" dirty="0"/>
              <a:t>1860 -	Lenoir engine </a:t>
            </a:r>
            <a:r>
              <a:rPr lang="en-US" sz="1800" baseline="0" dirty="0"/>
              <a:t>(</a:t>
            </a:r>
            <a:r>
              <a:rPr lang="en-US" sz="1800" baseline="0" dirty="0">
                <a:latin typeface="Symbol" pitchFamily="18" charset="2"/>
              </a:rPr>
              <a:t>h </a:t>
            </a:r>
            <a:r>
              <a:rPr lang="en-US" sz="1800" baseline="0" dirty="0"/>
              <a:t>= 5%)</a:t>
            </a:r>
          </a:p>
          <a:p>
            <a:r>
              <a:rPr lang="en-US" sz="2000" baseline="0" dirty="0"/>
              <a:t>1867 -	Otto-</a:t>
            </a:r>
            <a:r>
              <a:rPr lang="en-US" sz="2000" baseline="0" dirty="0" err="1"/>
              <a:t>Langen</a:t>
            </a:r>
            <a:r>
              <a:rPr lang="en-US" sz="2000" baseline="0" dirty="0"/>
              <a:t> engine </a:t>
            </a:r>
            <a:r>
              <a:rPr lang="en-US" sz="1800" baseline="0" dirty="0"/>
              <a:t>(</a:t>
            </a:r>
            <a:r>
              <a:rPr lang="en-US" sz="1800" baseline="0" dirty="0">
                <a:latin typeface="Symbol" pitchFamily="18" charset="2"/>
              </a:rPr>
              <a:t>h</a:t>
            </a:r>
            <a:r>
              <a:rPr lang="en-US" sz="1800" baseline="0" dirty="0"/>
              <a:t> = 11%, 90 RPM max.)</a:t>
            </a:r>
          </a:p>
          <a:p>
            <a:r>
              <a:rPr lang="en-US" sz="2000" baseline="0" dirty="0"/>
              <a:t>1876 -	Otto four stroke “spark ignition” engine </a:t>
            </a:r>
            <a:r>
              <a:rPr lang="en-US" sz="1800" baseline="0" dirty="0"/>
              <a:t>(</a:t>
            </a:r>
            <a:r>
              <a:rPr lang="en-US" sz="1800" baseline="0" dirty="0">
                <a:latin typeface="Symbol" pitchFamily="18" charset="2"/>
              </a:rPr>
              <a:t>h</a:t>
            </a:r>
            <a:r>
              <a:rPr lang="en-US" sz="1800" baseline="0" dirty="0"/>
              <a:t> = 14%, 160 RPM max.)</a:t>
            </a:r>
            <a:endParaRPr lang="en-US" sz="2000" baseline="0" dirty="0"/>
          </a:p>
          <a:p>
            <a:r>
              <a:rPr lang="en-US" sz="2000" baseline="0" dirty="0"/>
              <a:t>1880s - Two stroke engine</a:t>
            </a:r>
          </a:p>
          <a:p>
            <a:r>
              <a:rPr lang="en-US" sz="2000" baseline="0" dirty="0"/>
              <a:t>1892 -	Diesel four stroke “compression ignition” engine</a:t>
            </a:r>
          </a:p>
          <a:p>
            <a:r>
              <a:rPr lang="en-US" sz="2000" baseline="0" dirty="0"/>
              <a:t>1957 -	</a:t>
            </a:r>
            <a:r>
              <a:rPr lang="en-US" sz="2000" baseline="0" dirty="0" smtClean="0"/>
              <a:t>W</a:t>
            </a:r>
            <a:r>
              <a:rPr lang="id-ID" sz="2000" baseline="0" dirty="0" smtClean="0"/>
              <a:t>a</a:t>
            </a:r>
            <a:r>
              <a:rPr lang="en-US" sz="2000" baseline="0" dirty="0" err="1" smtClean="0"/>
              <a:t>nkel</a:t>
            </a:r>
            <a:r>
              <a:rPr lang="en-US" sz="2000" baseline="0" dirty="0" smtClean="0"/>
              <a:t> </a:t>
            </a:r>
            <a:r>
              <a:rPr lang="en-US" sz="2000" baseline="0" dirty="0"/>
              <a:t>“rotary”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static.howstuffworks.com/gif/steam-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454149"/>
            <a:ext cx="3883594" cy="2457451"/>
          </a:xfrm>
          <a:prstGeom prst="rect">
            <a:avLst/>
          </a:prstGeom>
          <a:noFill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59288" y="3911601"/>
            <a:ext cx="4214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CA" sz="2000" b="1" baseline="0" dirty="0"/>
              <a:t>Two-stroke Otto-</a:t>
            </a:r>
            <a:r>
              <a:rPr lang="en-CA" sz="2000" b="1" baseline="0" dirty="0" err="1"/>
              <a:t>Langen</a:t>
            </a:r>
            <a:r>
              <a:rPr lang="en-CA" sz="1800" baseline="0" dirty="0"/>
              <a:t> </a:t>
            </a:r>
            <a:r>
              <a:rPr lang="en-US" sz="2000" b="1" baseline="0" dirty="0"/>
              <a:t>Engine</a:t>
            </a:r>
            <a:r>
              <a:rPr lang="en-US" sz="2000" baseline="0" dirty="0"/>
              <a:t> </a:t>
            </a:r>
            <a:endParaRPr lang="id-ID" sz="2000" baseline="0" dirty="0" smtClean="0"/>
          </a:p>
          <a:p>
            <a:pPr algn="ctr"/>
            <a:r>
              <a:rPr lang="id-ID" sz="2000" b="1" baseline="0" dirty="0" smtClean="0"/>
              <a:t>(ICE)</a:t>
            </a:r>
            <a:endParaRPr lang="en-US" sz="2000" b="1" baseline="0" dirty="0"/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>
            <a:off x="2971800" y="4673600"/>
            <a:ext cx="3152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2971800" y="4681538"/>
            <a:ext cx="0" cy="590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2989263" y="5264150"/>
            <a:ext cx="3171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4010025" y="4660900"/>
            <a:ext cx="190500" cy="5905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3149600" y="4838700"/>
            <a:ext cx="317500" cy="2286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" name="Line 47"/>
          <p:cNvSpPr>
            <a:spLocks noChangeShapeType="1"/>
          </p:cNvSpPr>
          <p:nvPr/>
        </p:nvSpPr>
        <p:spPr bwMode="auto">
          <a:xfrm>
            <a:off x="2976563" y="5757863"/>
            <a:ext cx="3152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" name="Line 48"/>
          <p:cNvSpPr>
            <a:spLocks noChangeShapeType="1"/>
          </p:cNvSpPr>
          <p:nvPr/>
        </p:nvSpPr>
        <p:spPr bwMode="auto">
          <a:xfrm>
            <a:off x="2976563" y="5765800"/>
            <a:ext cx="0" cy="590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>
            <a:off x="2994025" y="6348413"/>
            <a:ext cx="3171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 rot="16200000">
            <a:off x="4708525" y="5897563"/>
            <a:ext cx="271463" cy="2809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3" name="Rectangle 57"/>
          <p:cNvSpPr>
            <a:spLocks noChangeArrowheads="1"/>
          </p:cNvSpPr>
          <p:nvPr/>
        </p:nvSpPr>
        <p:spPr bwMode="auto">
          <a:xfrm>
            <a:off x="4560888" y="5757863"/>
            <a:ext cx="190500" cy="5905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 rot="16200000">
            <a:off x="4205288" y="4810125"/>
            <a:ext cx="271462" cy="28098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Rectangle 69"/>
          <p:cNvSpPr>
            <a:spLocks noChangeArrowheads="1"/>
          </p:cNvSpPr>
          <p:nvPr/>
        </p:nvSpPr>
        <p:spPr bwMode="auto">
          <a:xfrm>
            <a:off x="4470400" y="4902200"/>
            <a:ext cx="2413000" cy="88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4983163" y="5999163"/>
            <a:ext cx="2413000" cy="88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7" name="Line 71"/>
          <p:cNvSpPr>
            <a:spLocks noChangeShapeType="1"/>
          </p:cNvSpPr>
          <p:nvPr/>
        </p:nvSpPr>
        <p:spPr bwMode="auto">
          <a:xfrm flipH="1">
            <a:off x="4978400" y="6108700"/>
            <a:ext cx="241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" name="Line 72"/>
          <p:cNvSpPr>
            <a:spLocks noChangeShapeType="1"/>
          </p:cNvSpPr>
          <p:nvPr/>
        </p:nvSpPr>
        <p:spPr bwMode="auto">
          <a:xfrm flipH="1">
            <a:off x="4462463" y="5008563"/>
            <a:ext cx="241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6553200" y="5067300"/>
            <a:ext cx="304800" cy="279400"/>
            <a:chOff x="4240" y="3016"/>
            <a:chExt cx="192" cy="176"/>
          </a:xfrm>
        </p:grpSpPr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4240" y="3016"/>
              <a:ext cx="192" cy="1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4256" y="3032"/>
              <a:ext cx="160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6640513" y="6100763"/>
            <a:ext cx="304800" cy="279400"/>
            <a:chOff x="4240" y="3016"/>
            <a:chExt cx="192" cy="176"/>
          </a:xfrm>
        </p:grpSpPr>
        <p:sp>
          <p:nvSpPr>
            <p:cNvPr id="23" name="Oval 77"/>
            <p:cNvSpPr>
              <a:spLocks noChangeArrowheads="1"/>
            </p:cNvSpPr>
            <p:nvPr/>
          </p:nvSpPr>
          <p:spPr bwMode="auto">
            <a:xfrm>
              <a:off x="4240" y="3016"/>
              <a:ext cx="192" cy="1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Oval 78"/>
            <p:cNvSpPr>
              <a:spLocks noChangeArrowheads="1"/>
            </p:cNvSpPr>
            <p:nvPr/>
          </p:nvSpPr>
          <p:spPr bwMode="auto">
            <a:xfrm>
              <a:off x="4256" y="3032"/>
              <a:ext cx="160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5" name="Line 79"/>
          <p:cNvSpPr>
            <a:spLocks noChangeShapeType="1"/>
          </p:cNvSpPr>
          <p:nvPr/>
        </p:nvSpPr>
        <p:spPr bwMode="auto">
          <a:xfrm flipV="1">
            <a:off x="3949700" y="5359400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6" name="Line 80"/>
          <p:cNvSpPr>
            <a:spLocks noChangeShapeType="1"/>
          </p:cNvSpPr>
          <p:nvPr/>
        </p:nvSpPr>
        <p:spPr bwMode="auto">
          <a:xfrm flipH="1" flipV="1">
            <a:off x="4449763" y="5643563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" name="Arc 81"/>
          <p:cNvSpPr>
            <a:spLocks/>
          </p:cNvSpPr>
          <p:nvPr/>
        </p:nvSpPr>
        <p:spPr bwMode="auto">
          <a:xfrm rot="-15894388">
            <a:off x="6838157" y="6298406"/>
            <a:ext cx="173038" cy="161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7400925" y="4856163"/>
            <a:ext cx="1130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baseline="0"/>
              <a:t>Disengaged</a:t>
            </a:r>
          </a:p>
          <a:p>
            <a:r>
              <a:rPr lang="en-CA" sz="1400" baseline="0"/>
              <a:t>output shaft</a:t>
            </a:r>
            <a:endParaRPr lang="en-US" sz="1400" baseline="0"/>
          </a:p>
        </p:txBody>
      </p:sp>
      <p:sp>
        <p:nvSpPr>
          <p:cNvPr id="29" name="Text Box 83"/>
          <p:cNvSpPr txBox="1">
            <a:spLocks noChangeArrowheads="1"/>
          </p:cNvSpPr>
          <p:nvPr/>
        </p:nvSpPr>
        <p:spPr bwMode="auto">
          <a:xfrm>
            <a:off x="7380288" y="6042025"/>
            <a:ext cx="1109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baseline="0"/>
              <a:t>Engaged</a:t>
            </a:r>
          </a:p>
          <a:p>
            <a:r>
              <a:rPr lang="en-CA" sz="1400" baseline="0"/>
              <a:t>output shaft</a:t>
            </a:r>
            <a:endParaRPr lang="en-US" sz="1400" baseline="0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927101"/>
            <a:ext cx="4214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id-ID" sz="2000" b="1" baseline="0" dirty="0" smtClean="0"/>
              <a:t>Steam Engine (ECE)</a:t>
            </a:r>
            <a:endParaRPr lang="en-US" sz="2000" b="1" baseline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>
          <a:xfrm>
            <a:off x="0" y="739775"/>
            <a:ext cx="4900241" cy="3705225"/>
          </a:xfrm>
          <a:noFill/>
          <a:ln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6BE1-8DE7-46E2-A7C7-05CA1DE7C639}" type="slidenum">
              <a:rPr lang="en-US"/>
              <a:pPr/>
              <a:t>13</a:t>
            </a:fld>
            <a:endParaRPr lang="en-US"/>
          </a:p>
        </p:txBody>
      </p:sp>
      <p:pic>
        <p:nvPicPr>
          <p:cNvPr id="37890" name="Picture 2" descr="F:\Galleri OttoMan\Bike\motor_v10_bm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3422030"/>
            <a:ext cx="4048125" cy="3031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0900"/>
            <a:ext cx="7467600" cy="685800"/>
          </a:xfrm>
        </p:spPr>
        <p:txBody>
          <a:bodyPr>
            <a:normAutofit/>
          </a:bodyPr>
          <a:lstStyle/>
          <a:p>
            <a:r>
              <a:rPr lang="en-US" sz="3200" dirty="0" err="1"/>
              <a:t>Klasifikasi</a:t>
            </a:r>
            <a:r>
              <a:rPr lang="en-US" sz="3200" dirty="0"/>
              <a:t> </a:t>
            </a:r>
            <a:r>
              <a:rPr lang="en-US" sz="3200" dirty="0" err="1"/>
              <a:t>Mesin</a:t>
            </a:r>
            <a:r>
              <a:rPr lang="en-US" sz="3200" dirty="0"/>
              <a:t> </a:t>
            </a:r>
            <a:r>
              <a:rPr lang="en-US" sz="3200" dirty="0" err="1" smtClean="0"/>
              <a:t>Pembakaran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id-ID" sz="3200" dirty="0" smtClean="0"/>
              <a:t> (ICE)</a:t>
            </a:r>
            <a:endParaRPr lang="en-U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92300"/>
            <a:ext cx="7696200" cy="4267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/>
              <a:t>Klasifikasi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bakar</a:t>
            </a:r>
            <a:r>
              <a:rPr lang="id-ID" sz="2800" dirty="0" smtClean="0"/>
              <a:t>: </a:t>
            </a:r>
            <a:r>
              <a:rPr lang="en-US" sz="2800" dirty="0" err="1" smtClean="0"/>
              <a:t>Mesin</a:t>
            </a:r>
            <a:r>
              <a:rPr lang="en-US" sz="2800" dirty="0" smtClean="0"/>
              <a:t> </a:t>
            </a:r>
            <a:r>
              <a:rPr lang="id-ID" sz="2800" dirty="0" smtClean="0"/>
              <a:t>B</a:t>
            </a:r>
            <a:r>
              <a:rPr lang="en-US" sz="2800" dirty="0" err="1" smtClean="0"/>
              <a:t>ensin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r>
              <a:rPr lang="en-US" sz="2800" dirty="0" smtClean="0"/>
              <a:t>Di</a:t>
            </a:r>
            <a:r>
              <a:rPr lang="id-ID" sz="2800" dirty="0" smtClean="0"/>
              <a:t>e</a:t>
            </a:r>
            <a:r>
              <a:rPr lang="en-US" sz="2800" dirty="0" err="1" smtClean="0"/>
              <a:t>sel</a:t>
            </a:r>
            <a:r>
              <a:rPr lang="en-US" sz="2800" dirty="0" smtClean="0"/>
              <a:t>,</a:t>
            </a:r>
            <a:r>
              <a:rPr lang="id-ID" sz="2800" dirty="0" smtClean="0"/>
              <a:t> G</a:t>
            </a:r>
            <a:r>
              <a:rPr lang="en-US" sz="2800" dirty="0" smtClean="0"/>
              <a:t>as</a:t>
            </a:r>
            <a:r>
              <a:rPr lang="id-ID" sz="2800" dirty="0" smtClean="0"/>
              <a:t>.</a:t>
            </a:r>
            <a:endParaRPr lang="en-US" sz="28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/>
              <a:t>Klasifikasi</a:t>
            </a:r>
            <a:r>
              <a:rPr lang="en-US" sz="2800" dirty="0" smtClean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 smtClean="0"/>
              <a:t>Gerak</a:t>
            </a:r>
            <a:r>
              <a:rPr lang="id-ID" sz="2800" dirty="0" smtClean="0"/>
              <a:t>: </a:t>
            </a:r>
            <a:r>
              <a:rPr lang="en-US" sz="2800" dirty="0" err="1" smtClean="0"/>
              <a:t>Resiprocal</a:t>
            </a:r>
            <a:r>
              <a:rPr lang="en-US" sz="2800" dirty="0" smtClean="0"/>
              <a:t> </a:t>
            </a:r>
            <a:r>
              <a:rPr lang="en-US" sz="2800" dirty="0"/>
              <a:t>engine (Piston Engine</a:t>
            </a:r>
            <a:r>
              <a:rPr lang="en-US" sz="2800" dirty="0" smtClean="0"/>
              <a:t>),</a:t>
            </a:r>
            <a:r>
              <a:rPr lang="id-ID" sz="2800" dirty="0" smtClean="0"/>
              <a:t> </a:t>
            </a:r>
            <a:r>
              <a:rPr lang="en-US" sz="2800" dirty="0" smtClean="0"/>
              <a:t>Rotary </a:t>
            </a:r>
            <a:r>
              <a:rPr lang="en-US" sz="2800" dirty="0"/>
              <a:t>Engine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/>
              <a:t>Klasifikasi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 smtClean="0"/>
              <a:t>Penyalaa</a:t>
            </a:r>
            <a:r>
              <a:rPr lang="id-ID" sz="2800" dirty="0" smtClean="0"/>
              <a:t>n: </a:t>
            </a:r>
            <a:r>
              <a:rPr lang="en-US" sz="2800" dirty="0" err="1" smtClean="0"/>
              <a:t>Penyalaan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id-ID" sz="2800" dirty="0" smtClean="0"/>
              <a:t> </a:t>
            </a:r>
            <a:r>
              <a:rPr lang="en-US" sz="2800" dirty="0" err="1" smtClean="0"/>
              <a:t>busi</a:t>
            </a:r>
            <a:r>
              <a:rPr lang="id-ID" sz="2800" dirty="0" smtClean="0"/>
              <a:t> (Spark Ignition/SI)</a:t>
            </a:r>
            <a:r>
              <a:rPr lang="en-US" sz="2800" dirty="0" smtClean="0"/>
              <a:t>, </a:t>
            </a:r>
            <a:r>
              <a:rPr lang="en-US" sz="2800" dirty="0" err="1"/>
              <a:t>penyalaan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kompresi</a:t>
            </a:r>
            <a:r>
              <a:rPr lang="id-ID" sz="2800" dirty="0" smtClean="0"/>
              <a:t> (Compression Ignition/CI).</a:t>
            </a:r>
            <a:endParaRPr lang="en-US" sz="28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id-ID" sz="2800" dirty="0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id-ID" sz="2800" dirty="0" smtClean="0"/>
              <a:t>: </a:t>
            </a:r>
            <a:r>
              <a:rPr lang="en-US" sz="2800" dirty="0" smtClean="0"/>
              <a:t>Motor </a:t>
            </a:r>
            <a:r>
              <a:rPr lang="en-US" sz="2800" dirty="0"/>
              <a:t>4 </a:t>
            </a:r>
            <a:r>
              <a:rPr lang="en-US" sz="2800" dirty="0" err="1" smtClean="0"/>
              <a:t>Tak</a:t>
            </a:r>
            <a:r>
              <a:rPr lang="id-ID" sz="2800" dirty="0" smtClean="0"/>
              <a:t>,</a:t>
            </a:r>
            <a:r>
              <a:rPr lang="en-US" sz="2800" dirty="0" smtClean="0"/>
              <a:t> 2 </a:t>
            </a:r>
            <a:r>
              <a:rPr lang="en-US" sz="2800" dirty="0" err="1" smtClean="0"/>
              <a:t>Tak</a:t>
            </a:r>
            <a:r>
              <a:rPr lang="id-ID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Resiprocal (Piston Engine)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>
                <a:solidFill>
                  <a:sysClr val="windowText" lastClr="000000"/>
                </a:solidFill>
              </a:rPr>
              <a:pPr/>
              <a:t>15</a:t>
            </a:fld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http://static.howstuffworks.com/gif/engine-inline-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0" y="2209800"/>
            <a:ext cx="2946400" cy="2209800"/>
          </a:xfrm>
          <a:prstGeom prst="rect">
            <a:avLst/>
          </a:prstGeom>
          <a:noFill/>
        </p:spPr>
      </p:pic>
      <p:pic>
        <p:nvPicPr>
          <p:cNvPr id="7" name="Picture 6" descr="http://static.howstuffworks.com/gif/engine-v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962400"/>
            <a:ext cx="3505200" cy="2628900"/>
          </a:xfrm>
          <a:prstGeom prst="rect">
            <a:avLst/>
          </a:prstGeom>
          <a:noFill/>
        </p:spPr>
      </p:pic>
      <p:pic>
        <p:nvPicPr>
          <p:cNvPr id="8" name="Picture 8" descr="http://static.howstuffworks.com/gif/engine-flat-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4394200"/>
            <a:ext cx="2946400" cy="22098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Inline (Segaris)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Boxer				V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Rotary Engine (Wankel)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8914" name="Picture 2" descr="G:\BN - Administrasi Perkuliahan\Teknologi Otomotif Dasar\Engines\wanke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400" y="2362200"/>
            <a:ext cx="3532187" cy="3532187"/>
          </a:xfrm>
          <a:prstGeom prst="rect">
            <a:avLst/>
          </a:prstGeom>
          <a:noFill/>
        </p:spPr>
      </p:pic>
      <p:pic>
        <p:nvPicPr>
          <p:cNvPr id="6" name="Picture 12" descr="http://static.howstuffworks.com/gif/rotary-engine-in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2527299"/>
            <a:ext cx="3338513" cy="333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Konstruksi Dasar IC Engine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48180"/>
            <a:ext cx="4292600" cy="449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Kerja IC Engine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 smtClean="0"/>
              <a:t>Prinsip: Pembakaran bahan bakar di dalam ruang bakar yang terjadi secepat mungkin untuk menghasilkan daya ledak yang maksimal.</a:t>
            </a:r>
          </a:p>
          <a:p>
            <a:r>
              <a:rPr lang="id-ID" sz="2000" dirty="0" smtClean="0"/>
              <a:t>Contoh: B</a:t>
            </a:r>
            <a:r>
              <a:rPr lang="en-US" sz="2000" dirty="0" err="1" smtClean="0"/>
              <a:t>ensin</a:t>
            </a:r>
            <a:r>
              <a:rPr lang="en-US" sz="2000" dirty="0" smtClean="0"/>
              <a:t> yang </a:t>
            </a:r>
            <a:r>
              <a:rPr lang="id-ID" sz="2000" dirty="0" smtClean="0"/>
              <a:t>dituangkan ke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panci</a:t>
            </a:r>
            <a:r>
              <a:rPr lang="en-US" sz="2000" dirty="0" smtClean="0"/>
              <a:t> </a:t>
            </a:r>
            <a:r>
              <a:rPr lang="id-ID" sz="2000" dirty="0" smtClean="0"/>
              <a:t>kemudian </a:t>
            </a:r>
            <a:r>
              <a:rPr lang="en-US" sz="2000" dirty="0" err="1" smtClean="0"/>
              <a:t>di</a:t>
            </a:r>
            <a:r>
              <a:rPr lang="id-ID" sz="2000" dirty="0" smtClean="0"/>
              <a:t>sulut</a:t>
            </a:r>
            <a:r>
              <a:rPr lang="en-US" sz="2000" dirty="0" smtClean="0"/>
              <a:t> </a:t>
            </a:r>
            <a:r>
              <a:rPr lang="en-US" sz="2000" dirty="0" err="1" smtClean="0"/>
              <a:t>api</a:t>
            </a:r>
            <a:r>
              <a:rPr lang="en-US" sz="2000" dirty="0" smtClean="0"/>
              <a:t>, </a:t>
            </a:r>
            <a:r>
              <a:rPr lang="en-US" sz="2000" dirty="0" err="1" smtClean="0"/>
              <a:t>bensin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meledak</a:t>
            </a:r>
            <a:r>
              <a:rPr lang="id-ID" sz="2000" dirty="0" smtClean="0"/>
              <a:t> karena habis terbakar secara perlahan. Akan te</a:t>
            </a:r>
            <a:r>
              <a:rPr lang="en-US" sz="2000" dirty="0" err="1" smtClean="0"/>
              <a:t>tapi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bensin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tabung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tertutup</a:t>
            </a:r>
            <a:r>
              <a:rPr lang="id-ID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gas </a:t>
            </a:r>
            <a:r>
              <a:rPr lang="en-US" sz="2000" dirty="0" err="1" smtClean="0"/>
              <a:t>pembakaran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berexspansi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 </a:t>
            </a:r>
            <a:r>
              <a:rPr lang="en-US" sz="2000" dirty="0" err="1" smtClean="0"/>
              <a:t>tutup</a:t>
            </a:r>
            <a:r>
              <a:rPr lang="en-US" sz="2000" dirty="0" smtClean="0"/>
              <a:t> </a:t>
            </a:r>
            <a:r>
              <a:rPr lang="en-US" sz="2000" dirty="0" err="1" smtClean="0"/>
              <a:t>tabung</a:t>
            </a:r>
            <a:r>
              <a:rPr lang="id-ID" sz="2000" dirty="0" smtClean="0"/>
              <a:t> hingga meledak</a:t>
            </a:r>
            <a:r>
              <a:rPr lang="en-US" sz="2000" dirty="0" smtClean="0"/>
              <a:t>,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menandakan</a:t>
            </a:r>
            <a:r>
              <a:rPr lang="en-US" sz="2000" dirty="0" smtClean="0"/>
              <a:t> </a:t>
            </a:r>
            <a:r>
              <a:rPr lang="id-ID" sz="2000" dirty="0" smtClean="0"/>
              <a:t>proses pembakaran </a:t>
            </a:r>
            <a:r>
              <a:rPr lang="en-US" sz="2000" dirty="0" err="1" smtClean="0"/>
              <a:t>bensin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.</a:t>
            </a:r>
            <a:endParaRPr lang="id-ID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Kerja IC Engine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 smtClean="0"/>
              <a:t>Semakin cepat</a:t>
            </a:r>
            <a:r>
              <a:rPr lang="en-US" sz="2000" dirty="0" smtClean="0"/>
              <a:t> </a:t>
            </a:r>
            <a:r>
              <a:rPr lang="en-US" sz="2000" dirty="0" err="1" smtClean="0"/>
              <a:t>bensin</a:t>
            </a:r>
            <a:r>
              <a:rPr lang="en-US" sz="2000" dirty="0" smtClean="0"/>
              <a:t> </a:t>
            </a:r>
            <a:r>
              <a:rPr lang="en-US" sz="2000" dirty="0" err="1" smtClean="0"/>
              <a:t>terbakar</a:t>
            </a:r>
            <a:r>
              <a:rPr lang="id-ID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ledaknya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id-ID" sz="2000" dirty="0" smtClean="0"/>
              <a:t>. </a:t>
            </a:r>
          </a:p>
          <a:p>
            <a:r>
              <a:rPr lang="id-ID" sz="2000" dirty="0" smtClean="0"/>
              <a:t>Bensin lebih mudah terbakar pada keadaan berbentuk gas. Oleh karena itu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membakar</a:t>
            </a:r>
            <a:r>
              <a:rPr lang="en-US" sz="2000" dirty="0" smtClean="0"/>
              <a:t> </a:t>
            </a:r>
            <a:r>
              <a:rPr lang="en-US" sz="2000" dirty="0" err="1" smtClean="0"/>
              <a:t>bensin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, </a:t>
            </a:r>
            <a:r>
              <a:rPr lang="en-US" sz="2000" dirty="0" err="1" smtClean="0"/>
              <a:t>bensin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campur</a:t>
            </a:r>
            <a:r>
              <a:rPr lang="en-US" sz="2000" dirty="0" smtClean="0"/>
              <a:t> </a:t>
            </a:r>
            <a:r>
              <a:rPr lang="id-ID" sz="2000" dirty="0" smtClean="0"/>
              <a:t>(diatomisasikan)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, </a:t>
            </a:r>
            <a:r>
              <a:rPr lang="id-ID" sz="2000" dirty="0" smtClean="0"/>
              <a:t>sehingga proses pembakaran lebih cepat dan tenaga yang dihasilkan maksimal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endParaRPr lang="id-ID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ttp://static.howstuffworks.com/gif/engine-potato-cann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9100" y="3721100"/>
            <a:ext cx="36068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7859713" cy="4781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err="1">
                <a:latin typeface="+mj-lt"/>
              </a:rPr>
              <a:t>Nama</a:t>
            </a:r>
            <a:r>
              <a:rPr lang="en-US" sz="2000" dirty="0">
                <a:latin typeface="+mj-lt"/>
              </a:rPr>
              <a:t> 	: BENI SETYA NUGRAHA, </a:t>
            </a:r>
            <a:r>
              <a:rPr lang="en-US" sz="2000" dirty="0" err="1">
                <a:latin typeface="+mj-lt"/>
              </a:rPr>
              <a:t>M.Pd</a:t>
            </a:r>
            <a:r>
              <a:rPr lang="en-US" sz="2000" dirty="0"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+mj-lt"/>
              </a:rPr>
              <a:t>T/</a:t>
            </a:r>
            <a:r>
              <a:rPr lang="en-US" sz="2000" dirty="0" err="1">
                <a:latin typeface="+mj-lt"/>
              </a:rPr>
              <a:t>Tlhr</a:t>
            </a:r>
            <a:r>
              <a:rPr lang="en-US" sz="2000" dirty="0">
                <a:latin typeface="+mj-lt"/>
              </a:rPr>
              <a:t> 	: </a:t>
            </a:r>
            <a:r>
              <a:rPr lang="en-US" sz="2000" dirty="0" err="1">
                <a:latin typeface="+mj-lt"/>
              </a:rPr>
              <a:t>Kulonprogo</a:t>
            </a:r>
            <a:r>
              <a:rPr lang="en-US" sz="2000" dirty="0">
                <a:latin typeface="+mj-lt"/>
              </a:rPr>
              <a:t> / Mei 1982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latin typeface="+mj-lt"/>
              </a:rPr>
              <a:t>Alamat</a:t>
            </a:r>
            <a:r>
              <a:rPr lang="en-US" sz="2000" dirty="0">
                <a:latin typeface="+mj-lt"/>
              </a:rPr>
              <a:t> 	: </a:t>
            </a:r>
            <a:r>
              <a:rPr lang="en-US" sz="2000" dirty="0" err="1">
                <a:latin typeface="+mj-lt"/>
              </a:rPr>
              <a:t>Terung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Wedomartani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Ngemplak</a:t>
            </a:r>
            <a:r>
              <a:rPr lang="id-ID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Sleman</a:t>
            </a: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+mj-lt"/>
              </a:rPr>
              <a:t>Phone	: </a:t>
            </a:r>
            <a:r>
              <a:rPr lang="en-US" sz="2000" dirty="0" smtClean="0">
                <a:latin typeface="+mj-lt"/>
              </a:rPr>
              <a:t>085643061363</a:t>
            </a:r>
            <a:endParaRPr lang="id-ID" sz="20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id-ID" sz="2000" dirty="0" smtClean="0">
                <a:latin typeface="+mj-lt"/>
              </a:rPr>
              <a:t>E-mail	: benisetyanugraha@ymail.com</a:t>
            </a: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+mj-lt"/>
              </a:rPr>
              <a:t>Riwayat 	: SMKN 2 </a:t>
            </a:r>
            <a:r>
              <a:rPr lang="en-US" sz="2000" dirty="0" err="1">
                <a:latin typeface="+mj-lt"/>
              </a:rPr>
              <a:t>Yk</a:t>
            </a:r>
            <a:r>
              <a:rPr lang="en-US" sz="2000" dirty="0">
                <a:latin typeface="+mj-lt"/>
              </a:rPr>
              <a:t> (1999)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+mj-lt"/>
              </a:rPr>
              <a:t>			  Alumni PTM-OTO UNY (2003)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+mj-lt"/>
              </a:rPr>
              <a:t>			  Alumni PEP S2 PPs UNY (2011)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latin typeface="+mj-lt"/>
              </a:rPr>
              <a:t>Tugas</a:t>
            </a:r>
            <a:r>
              <a:rPr lang="en-US" sz="2000" dirty="0">
                <a:latin typeface="+mj-lt"/>
              </a:rPr>
              <a:t> 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err="1">
                <a:latin typeface="+mj-lt"/>
              </a:rPr>
              <a:t>Dosen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Jurdiknik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Otomotif</a:t>
            </a:r>
            <a:r>
              <a:rPr lang="en-US" sz="2000" dirty="0">
                <a:latin typeface="+mj-lt"/>
              </a:rPr>
              <a:t> FT UNY (&gt;2005)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+mj-lt"/>
              </a:rPr>
              <a:t>	- </a:t>
            </a:r>
            <a:r>
              <a:rPr lang="id-ID" sz="2000" dirty="0" smtClean="0">
                <a:latin typeface="+mj-lt"/>
              </a:rPr>
              <a:t>Teknologi Otomotif Dasar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 smtClean="0">
                <a:latin typeface="+mj-lt"/>
              </a:rPr>
              <a:t>	</a:t>
            </a:r>
            <a:r>
              <a:rPr lang="id-ID" sz="2000" dirty="0" smtClean="0">
                <a:latin typeface="+mj-lt"/>
              </a:rPr>
              <a:t>- </a:t>
            </a:r>
            <a:r>
              <a:rPr lang="en-US" sz="2000" dirty="0" err="1" smtClean="0">
                <a:latin typeface="+mj-lt"/>
              </a:rPr>
              <a:t>Teknologi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Sepeda</a:t>
            </a:r>
            <a:r>
              <a:rPr lang="en-US" sz="2000" dirty="0">
                <a:latin typeface="+mj-lt"/>
              </a:rPr>
              <a:t> Motor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+mj-lt"/>
              </a:rPr>
              <a:t>	- Diagnosis </a:t>
            </a:r>
            <a:r>
              <a:rPr lang="en-US" sz="2000" dirty="0" err="1">
                <a:latin typeface="+mj-lt"/>
              </a:rPr>
              <a:t>Kendaraan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Kelistrikan</a:t>
            </a:r>
            <a:r>
              <a:rPr lang="en-US" sz="2000" dirty="0">
                <a:latin typeface="+mj-lt"/>
              </a:rPr>
              <a:t> &amp; </a:t>
            </a:r>
            <a:r>
              <a:rPr lang="en-US" sz="2000" dirty="0" err="1">
                <a:latin typeface="+mj-lt"/>
              </a:rPr>
              <a:t>Sepeda</a:t>
            </a:r>
            <a:r>
              <a:rPr lang="en-US" sz="2000" dirty="0">
                <a:latin typeface="+mj-lt"/>
              </a:rPr>
              <a:t> Motor</a:t>
            </a:r>
            <a:r>
              <a:rPr lang="en-US" sz="2000" dirty="0" smtClean="0">
                <a:latin typeface="+mj-lt"/>
              </a:rPr>
              <a:t>)</a:t>
            </a:r>
            <a:endParaRPr lang="id-ID" sz="2000" dirty="0" smtClean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 smtClean="0">
                <a:latin typeface="+mj-lt"/>
              </a:rPr>
              <a:t>	</a:t>
            </a:r>
            <a:r>
              <a:rPr lang="id-ID" sz="2000" dirty="0" smtClean="0">
                <a:latin typeface="+mj-lt"/>
              </a:rPr>
              <a:t>- Pengendalian Polusi Kendaraan</a:t>
            </a: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err="1">
                <a:latin typeface="+mj-lt"/>
              </a:rPr>
              <a:t>Koordinator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Bengkel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Prototipe</a:t>
            </a:r>
            <a:r>
              <a:rPr lang="en-US" sz="2000" dirty="0">
                <a:latin typeface="+mj-lt"/>
              </a:rPr>
              <a:t> Honda (&gt;2010)</a:t>
            </a:r>
          </a:p>
        </p:txBody>
      </p:sp>
      <p:pic>
        <p:nvPicPr>
          <p:cNvPr id="21508" name="Picture 4" descr="b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61225" y="260350"/>
            <a:ext cx="1558925" cy="2441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54075"/>
            <a:ext cx="8229600" cy="630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r>
              <a:rPr lang="id-ID" sz="4000" dirty="0" smtClean="0"/>
              <a:t>SYARAT TERJADINYA </a:t>
            </a:r>
            <a:r>
              <a:rPr lang="en-US" sz="4000" dirty="0" smtClean="0"/>
              <a:t>PROSES </a:t>
            </a:r>
            <a:r>
              <a:rPr lang="en-US" sz="4000" dirty="0"/>
              <a:t>PEMBAKARAN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dirty="0" smtClean="0"/>
              <a:t>Bertemunya 3 Unsur di dalam ruang bakar pada saat yang tepat sesuai proses kerja mesin</a:t>
            </a:r>
            <a:endParaRPr lang="id-ID" dirty="0"/>
          </a:p>
        </p:txBody>
      </p:sp>
      <p:pic>
        <p:nvPicPr>
          <p:cNvPr id="11270" name="Picture 6" descr="Explo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391025"/>
            <a:ext cx="1722438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302124" y="3236913"/>
            <a:ext cx="2860675" cy="2541587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</a:p>
          <a:p>
            <a:pPr algn="ctr" eaLnBrk="0" hangingPunct="0"/>
            <a:r>
              <a:rPr lang="id-ID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(Oksigen)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905000" y="3240088"/>
            <a:ext cx="2909889" cy="2589212"/>
          </a:xfrm>
          <a:prstGeom prst="ellipse">
            <a:avLst/>
          </a:prstGeom>
          <a:solidFill>
            <a:schemeClr val="hlink">
              <a:alpha val="49001"/>
            </a:schemeClr>
          </a:solidFill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sz="2000" b="1">
                <a:solidFill>
                  <a:schemeClr val="accent1">
                    <a:lumMod val="50000"/>
                  </a:schemeClr>
                </a:solidFill>
              </a:rPr>
              <a:t>Bahan Bakar</a:t>
            </a:r>
          </a:p>
          <a:p>
            <a:pPr algn="ctr" eaLnBrk="0" hangingPunct="0"/>
            <a:r>
              <a:rPr lang="id-ID" sz="2000" b="1">
                <a:solidFill>
                  <a:schemeClr val="accent1">
                    <a:lumMod val="50000"/>
                  </a:schemeClr>
                </a:solidFill>
              </a:rPr>
              <a:t>(Bensin)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381374" y="1943101"/>
            <a:ext cx="2308225" cy="2101850"/>
            <a:chOff x="2091" y="1392"/>
            <a:chExt cx="1365" cy="1323"/>
          </a:xfrm>
        </p:grpSpPr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2091" y="1392"/>
              <a:ext cx="1365" cy="1323"/>
            </a:xfrm>
            <a:prstGeom prst="ellipse">
              <a:avLst/>
            </a:prstGeom>
            <a:solidFill>
              <a:srgbClr val="FF0000">
                <a:alpha val="49001"/>
              </a:srgbClr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d-ID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0" hangingPunct="0"/>
              <a:endParaRPr lang="id-ID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0" hangingPunct="0"/>
              <a:r>
                <a:rPr lang="id-ID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Api</a:t>
              </a: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275" name="Picture 11" descr="0032-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8" y="1592"/>
              <a:ext cx="77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11272" grpId="0" animBg="1"/>
      <p:bldP spid="1127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noFill/>
        </p:spPr>
        <p:txBody>
          <a:bodyPr/>
          <a:lstStyle/>
          <a:p>
            <a:r>
              <a:rPr lang="en-US" sz="4000" dirty="0" err="1"/>
              <a:t>Proses</a:t>
            </a:r>
            <a:r>
              <a:rPr lang="en-US" sz="4000" dirty="0"/>
              <a:t> </a:t>
            </a:r>
            <a:r>
              <a:rPr lang="en-US" sz="4000" dirty="0" err="1"/>
              <a:t>Pembakaran</a:t>
            </a:r>
            <a:r>
              <a:rPr lang="en-US" sz="4000" dirty="0"/>
              <a:t> </a:t>
            </a:r>
            <a:r>
              <a:rPr lang="id-ID" sz="4000" dirty="0" smtClean="0"/>
              <a:t>Pada </a:t>
            </a:r>
            <a:r>
              <a:rPr lang="en-US" sz="4000" dirty="0" smtClean="0"/>
              <a:t>Motor </a:t>
            </a:r>
            <a:r>
              <a:rPr lang="en-US" sz="4000" dirty="0" err="1"/>
              <a:t>Bensin</a:t>
            </a:r>
            <a:endParaRPr lang="en-US" sz="4000" dirty="0"/>
          </a:p>
        </p:txBody>
      </p:sp>
      <p:pic>
        <p:nvPicPr>
          <p:cNvPr id="13315" name="Picture 3" descr="Proses pembakaran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01788"/>
            <a:ext cx="5616575" cy="5256212"/>
          </a:xfrm>
          <a:noFill/>
          <a:ln/>
        </p:spPr>
      </p:pic>
      <p:pic>
        <p:nvPicPr>
          <p:cNvPr id="13316" name="Picture 4" descr="GDIanim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700213"/>
            <a:ext cx="3335338" cy="4735512"/>
          </a:xfrm>
          <a:noFill/>
          <a:ln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95963" y="177323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Busi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516688" y="1844675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5194300" cy="868363"/>
          </a:xfrm>
          <a:noFill/>
        </p:spPr>
        <p:txBody>
          <a:bodyPr/>
          <a:lstStyle/>
          <a:p>
            <a:r>
              <a:rPr lang="id-ID" dirty="0" smtClean="0"/>
              <a:t>Waktu</a:t>
            </a:r>
            <a:r>
              <a:rPr lang="en-US" dirty="0" smtClean="0"/>
              <a:t> Pen</a:t>
            </a:r>
            <a:r>
              <a:rPr lang="id-ID" dirty="0" smtClean="0"/>
              <a:t>yala</a:t>
            </a:r>
            <a:r>
              <a:rPr lang="en-US" dirty="0" smtClean="0"/>
              <a:t>an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8353425" cy="5113337"/>
          </a:xfrm>
          <a:noFill/>
          <a:ln/>
        </p:spPr>
      </p:pic>
      <p:sp>
        <p:nvSpPr>
          <p:cNvPr id="67588" name="Freeform 4"/>
          <p:cNvSpPr>
            <a:spLocks/>
          </p:cNvSpPr>
          <p:nvPr/>
        </p:nvSpPr>
        <p:spPr bwMode="auto">
          <a:xfrm>
            <a:off x="5940425" y="2636838"/>
            <a:ext cx="431800" cy="792162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0" y="181"/>
              </a:cxn>
              <a:cxn ang="0">
                <a:pos x="272" y="181"/>
              </a:cxn>
              <a:cxn ang="0">
                <a:pos x="45" y="499"/>
              </a:cxn>
            </a:cxnLst>
            <a:rect l="0" t="0" r="r" b="b"/>
            <a:pathLst>
              <a:path w="272" h="499">
                <a:moveTo>
                  <a:pt x="136" y="0"/>
                </a:moveTo>
                <a:lnTo>
                  <a:pt x="0" y="181"/>
                </a:lnTo>
                <a:lnTo>
                  <a:pt x="272" y="181"/>
                </a:lnTo>
                <a:lnTo>
                  <a:pt x="45" y="499"/>
                </a:lnTo>
              </a:path>
            </a:pathLst>
          </a:custGeom>
          <a:noFill/>
          <a:ln w="38100" cmpd="sng">
            <a:solidFill>
              <a:srgbClr val="8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352742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pengapian</a:t>
            </a:r>
            <a:r>
              <a:rPr lang="en-US" sz="1600" dirty="0"/>
              <a:t> 10 </a:t>
            </a:r>
            <a:r>
              <a:rPr lang="en-US" sz="1600" dirty="0" err="1"/>
              <a:t>sebelum</a:t>
            </a:r>
            <a:r>
              <a:rPr lang="en-US" sz="1600" dirty="0"/>
              <a:t> TMA </a:t>
            </a:r>
            <a:endParaRPr lang="id-ID" sz="1600" dirty="0" smtClean="0"/>
          </a:p>
          <a:p>
            <a:pPr>
              <a:spcBef>
                <a:spcPct val="50000"/>
              </a:spcBef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putaran</a:t>
            </a:r>
            <a:r>
              <a:rPr lang="en-US" sz="1600" dirty="0"/>
              <a:t> 1000 rpm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Proses</a:t>
            </a:r>
            <a:r>
              <a:rPr lang="en-US" sz="4000" dirty="0" smtClean="0"/>
              <a:t> </a:t>
            </a:r>
            <a:r>
              <a:rPr lang="en-US" sz="4000" dirty="0" err="1" smtClean="0"/>
              <a:t>Pembakaran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Motor </a:t>
            </a:r>
            <a:r>
              <a:rPr lang="en-US" sz="4000" dirty="0" err="1" smtClean="0"/>
              <a:t>Bensin</a:t>
            </a:r>
            <a:r>
              <a:rPr lang="en-US" sz="4000" dirty="0" smtClean="0"/>
              <a:t> T</a:t>
            </a:r>
            <a:r>
              <a:rPr lang="id-ID" sz="4000" dirty="0" smtClean="0"/>
              <a:t>er</a:t>
            </a:r>
            <a:r>
              <a:rPr lang="en-US" sz="4000" dirty="0" smtClean="0"/>
              <a:t>g</a:t>
            </a:r>
            <a:r>
              <a:rPr lang="id-ID" sz="4000" dirty="0" smtClean="0"/>
              <a:t>an</a:t>
            </a:r>
            <a:r>
              <a:rPr lang="en-US" sz="4000" dirty="0" smtClean="0"/>
              <a:t>t</a:t>
            </a:r>
            <a:r>
              <a:rPr lang="id-ID" sz="4000" dirty="0" smtClean="0"/>
              <a:t>ung</a:t>
            </a:r>
            <a:r>
              <a:rPr lang="en-US" dirty="0" smtClean="0">
                <a:latin typeface="Lucida Console" pitchFamily="49" charset="0"/>
              </a:rPr>
              <a:t>: 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43200"/>
            <a:ext cx="7772400" cy="2133600"/>
          </a:xfrm>
        </p:spPr>
        <p:txBody>
          <a:bodyPr/>
          <a:lstStyle/>
          <a:p>
            <a:r>
              <a:rPr lang="en-US"/>
              <a:t>CAMPURAN UDARA + BH BAKAR</a:t>
            </a:r>
          </a:p>
          <a:p>
            <a:r>
              <a:rPr lang="en-US"/>
              <a:t>SAAT PENGAPIAN</a:t>
            </a:r>
          </a:p>
          <a:p>
            <a:r>
              <a:rPr lang="en-US"/>
              <a:t>TEKANAN KOMPRESI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Lucida Console" pitchFamily="49" charset="0"/>
              </a:rPr>
              <a:t>CAMPURAN U + B. BAKAR: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96200" cy="685800"/>
          </a:xfrm>
        </p:spPr>
        <p:txBody>
          <a:bodyPr/>
          <a:lstStyle/>
          <a:p>
            <a:r>
              <a:rPr lang="en-US"/>
              <a:t>NORMAL 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981200" y="2209800"/>
            <a:ext cx="2590800" cy="2133600"/>
          </a:xfrm>
          <a:prstGeom prst="can">
            <a:avLst>
              <a:gd name="adj" fmla="val 25000"/>
            </a:avLst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UDARA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( 15 )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6781800" y="2362200"/>
            <a:ext cx="1219200" cy="1828800"/>
          </a:xfrm>
          <a:prstGeom prst="can">
            <a:avLst>
              <a:gd name="adj" fmla="val 37500"/>
            </a:avLst>
          </a:prstGeom>
          <a:solidFill>
            <a:srgbClr val="1DAD3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BAHAN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BAKAR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( 1 )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85800" y="5029200"/>
            <a:ext cx="6629400" cy="1295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Narrow" pitchFamily="34" charset="0"/>
              </a:rPr>
              <a:t>   </a:t>
            </a:r>
            <a:r>
              <a:rPr lang="en-US" sz="3200" b="1">
                <a:latin typeface="Arial Narrow" pitchFamily="34" charset="0"/>
              </a:rPr>
              <a:t>GEMUK / KAYA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 Narrow" pitchFamily="34" charset="0"/>
              </a:rPr>
              <a:t>   KURUS / MISKIN</a:t>
            </a:r>
          </a:p>
          <a:p>
            <a:endParaRPr 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334000" y="2895600"/>
            <a:ext cx="762000" cy="68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  <p:bldP spid="53252" grpId="0" animBg="1" autoUpdateAnimBg="0"/>
      <p:bldP spid="53253" grpId="0" animBg="1" autoUpdateAnimBg="0"/>
      <p:bldP spid="53254" grpId="0" build="p" animBg="1" autoUpdateAnimBg="0"/>
      <p:bldP spid="532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8F2D-A441-4276-8D61-2A2D22757A98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228600" y="1371600"/>
          <a:ext cx="4778375" cy="5121275"/>
        </p:xfrm>
        <a:graphic>
          <a:graphicData uri="http://schemas.openxmlformats.org/presentationml/2006/ole">
            <p:oleObj spid="_x0000_s39938" name="Photo Editor Photo" r:id="rId3" imgW="4923810" imgH="7361905" progId="MSPhotoEd.3">
              <p:embed/>
            </p:oleObj>
          </a:graphicData>
        </a:graphic>
      </p:graphicFrame>
      <p:sp>
        <p:nvSpPr>
          <p:cNvPr id="187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07975"/>
            <a:ext cx="7775575" cy="822325"/>
          </a:xfrm>
          <a:noFill/>
          <a:ln/>
        </p:spPr>
        <p:txBody>
          <a:bodyPr lIns="91437" tIns="45719" rIns="91437" bIns="45719" anchorCtr="0">
            <a:spAutoFit/>
          </a:bodyPr>
          <a:lstStyle/>
          <a:p>
            <a:r>
              <a:rPr lang="en-US" sz="2400" b="1" u="sng">
                <a:solidFill>
                  <a:schemeClr val="tx1"/>
                </a:solidFill>
              </a:rPr>
              <a:t>Pengaruh Campuran BB Terhadap Emisi, kondisi mesin, daya dan konsumsi BBM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10163" y="1400175"/>
            <a:ext cx="3925887" cy="4114800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id-ID" sz="2000" b="1"/>
              <a:t>Keterangan: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id-ID" sz="1800" b="1"/>
              <a:t>M </a:t>
            </a:r>
            <a:r>
              <a:rPr lang="en-US" sz="1800" b="1"/>
              <a:t>	</a:t>
            </a:r>
            <a:r>
              <a:rPr lang="id-ID" sz="1800" b="1"/>
              <a:t>= Torsi / </a:t>
            </a:r>
            <a:r>
              <a:rPr lang="en-US" sz="1800" b="1"/>
              <a:t>Momen</a:t>
            </a:r>
            <a:endParaRPr lang="id-ID" sz="1800" b="1"/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id-ID" sz="1800" b="1"/>
              <a:t>B </a:t>
            </a:r>
            <a:r>
              <a:rPr lang="en-US" sz="1800" b="1"/>
              <a:t>	</a:t>
            </a:r>
            <a:r>
              <a:rPr lang="id-ID" sz="1800" b="1"/>
              <a:t>= </a:t>
            </a:r>
            <a:r>
              <a:rPr lang="en-US" sz="1800" b="1"/>
              <a:t>K</a:t>
            </a:r>
            <a:r>
              <a:rPr lang="id-ID" sz="1800" b="1"/>
              <a:t>onsumsi bahan bakar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l-GR" sz="1800" b="1">
                <a:cs typeface="Arial" charset="0"/>
              </a:rPr>
              <a:t>λ</a:t>
            </a:r>
            <a:r>
              <a:rPr lang="en-US" sz="1800" b="1">
                <a:cs typeface="Arial" charset="0"/>
              </a:rPr>
              <a:t> 	= </a:t>
            </a:r>
            <a:r>
              <a:rPr lang="id-ID" sz="1800" b="1"/>
              <a:t>Lambda = indikasi campuran udara-bahan bakar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b="1"/>
              <a:t>	</a:t>
            </a:r>
            <a:r>
              <a:rPr lang="id-ID" sz="1800" b="1"/>
              <a:t>Daerah yang diarsir menunjukkan letak campuran ideal yang menghasilkan pembakaran efisien</a:t>
            </a:r>
            <a:endParaRPr lang="en-US" sz="1400" b="1" u="sng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 flipH="1">
            <a:off x="3200400" y="3886200"/>
            <a:ext cx="2133600" cy="533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build="p" autoUpdateAnimBg="0"/>
      <p:bldP spid="1873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20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MACAM PEMBAKARAN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A29A-0BCB-4AE2-B54E-38BEEEED9BE5}" type="slidenum">
              <a:rPr lang="en-US"/>
              <a:pPr/>
              <a:t>27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09625"/>
            <a:ext cx="8243887" cy="733425"/>
          </a:xfrm>
          <a:solidFill>
            <a:srgbClr val="CCFFCC"/>
          </a:solidFill>
          <a:ln>
            <a:solidFill>
              <a:srgbClr val="993300"/>
            </a:solidFill>
          </a:ln>
        </p:spPr>
        <p:txBody>
          <a:bodyPr/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Macam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Proses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Pembakaran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611188" y="2141538"/>
            <a:ext cx="3024187" cy="409575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Pembakaran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Normal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4932363" y="2119313"/>
            <a:ext cx="3095625" cy="714375"/>
          </a:xfrm>
          <a:prstGeom prst="rect">
            <a:avLst/>
          </a:prstGeom>
          <a:solidFill>
            <a:srgbClr val="FFCCFF"/>
          </a:solidFill>
          <a:ln w="127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Pembakaran Abnormal (Knocking)</a:t>
            </a:r>
          </a:p>
        </p:txBody>
      </p:sp>
      <p:sp>
        <p:nvSpPr>
          <p:cNvPr id="275466" name="AutoShape 10"/>
          <p:cNvSpPr>
            <a:spLocks noChangeArrowheads="1"/>
          </p:cNvSpPr>
          <p:nvPr/>
        </p:nvSpPr>
        <p:spPr bwMode="auto">
          <a:xfrm rot="5400000">
            <a:off x="4176713" y="1954213"/>
            <a:ext cx="1008062" cy="360362"/>
          </a:xfrm>
          <a:custGeom>
            <a:avLst/>
            <a:gdLst>
              <a:gd name="G0" fmla="+- 7891 0 0"/>
              <a:gd name="G1" fmla="+- 17109 0 0"/>
              <a:gd name="G2" fmla="+- 6185 0 0"/>
              <a:gd name="G3" fmla="*/ 7891 1 2"/>
              <a:gd name="G4" fmla="+- G3 10800 0"/>
              <a:gd name="G5" fmla="+- 21600 7891 17109"/>
              <a:gd name="G6" fmla="+- 17109 6185 0"/>
              <a:gd name="G7" fmla="*/ G6 1 2"/>
              <a:gd name="G8" fmla="*/ 1710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109 1 2"/>
              <a:gd name="G15" fmla="+- G5 0 G4"/>
              <a:gd name="G16" fmla="+- G0 0 G4"/>
              <a:gd name="G17" fmla="*/ G2 G15 G16"/>
              <a:gd name="T0" fmla="*/ 14746 w 21600"/>
              <a:gd name="T1" fmla="*/ 0 h 21600"/>
              <a:gd name="T2" fmla="*/ 7891 w 21600"/>
              <a:gd name="T3" fmla="*/ 6185 h 21600"/>
              <a:gd name="T4" fmla="*/ 0 w 21600"/>
              <a:gd name="T5" fmla="*/ 18617 h 21600"/>
              <a:gd name="T6" fmla="*/ 8555 w 21600"/>
              <a:gd name="T7" fmla="*/ 21600 h 21600"/>
              <a:gd name="T8" fmla="*/ 17109 w 21600"/>
              <a:gd name="T9" fmla="*/ 14704 h 21600"/>
              <a:gd name="T10" fmla="*/ 21600 w 21600"/>
              <a:gd name="T11" fmla="*/ 618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746" y="0"/>
                </a:moveTo>
                <a:lnTo>
                  <a:pt x="7891" y="6185"/>
                </a:lnTo>
                <a:lnTo>
                  <a:pt x="12382" y="6185"/>
                </a:lnTo>
                <a:lnTo>
                  <a:pt x="12382" y="15632"/>
                </a:lnTo>
                <a:lnTo>
                  <a:pt x="0" y="15632"/>
                </a:lnTo>
                <a:lnTo>
                  <a:pt x="0" y="21600"/>
                </a:lnTo>
                <a:lnTo>
                  <a:pt x="17109" y="21600"/>
                </a:lnTo>
                <a:lnTo>
                  <a:pt x="17109" y="6185"/>
                </a:lnTo>
                <a:lnTo>
                  <a:pt x="21600" y="6185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75467" name="AutoShape 11"/>
          <p:cNvSpPr>
            <a:spLocks noChangeArrowheads="1"/>
          </p:cNvSpPr>
          <p:nvPr/>
        </p:nvSpPr>
        <p:spPr bwMode="auto">
          <a:xfrm rot="16200000" flipH="1">
            <a:off x="3384550" y="1939925"/>
            <a:ext cx="1008063" cy="360363"/>
          </a:xfrm>
          <a:custGeom>
            <a:avLst/>
            <a:gdLst>
              <a:gd name="G0" fmla="+- 7891 0 0"/>
              <a:gd name="G1" fmla="+- 17109 0 0"/>
              <a:gd name="G2" fmla="+- 6185 0 0"/>
              <a:gd name="G3" fmla="*/ 7891 1 2"/>
              <a:gd name="G4" fmla="+- G3 10800 0"/>
              <a:gd name="G5" fmla="+- 21600 7891 17109"/>
              <a:gd name="G6" fmla="+- 17109 6185 0"/>
              <a:gd name="G7" fmla="*/ G6 1 2"/>
              <a:gd name="G8" fmla="*/ 1710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109 1 2"/>
              <a:gd name="G15" fmla="+- G5 0 G4"/>
              <a:gd name="G16" fmla="+- G0 0 G4"/>
              <a:gd name="G17" fmla="*/ G2 G15 G16"/>
              <a:gd name="T0" fmla="*/ 14746 w 21600"/>
              <a:gd name="T1" fmla="*/ 0 h 21600"/>
              <a:gd name="T2" fmla="*/ 7891 w 21600"/>
              <a:gd name="T3" fmla="*/ 6185 h 21600"/>
              <a:gd name="T4" fmla="*/ 0 w 21600"/>
              <a:gd name="T5" fmla="*/ 18617 h 21600"/>
              <a:gd name="T6" fmla="*/ 8555 w 21600"/>
              <a:gd name="T7" fmla="*/ 21600 h 21600"/>
              <a:gd name="T8" fmla="*/ 17109 w 21600"/>
              <a:gd name="T9" fmla="*/ 14704 h 21600"/>
              <a:gd name="T10" fmla="*/ 21600 w 21600"/>
              <a:gd name="T11" fmla="*/ 618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746" y="0"/>
                </a:moveTo>
                <a:lnTo>
                  <a:pt x="7891" y="6185"/>
                </a:lnTo>
                <a:lnTo>
                  <a:pt x="12382" y="6185"/>
                </a:lnTo>
                <a:lnTo>
                  <a:pt x="12382" y="15632"/>
                </a:lnTo>
                <a:lnTo>
                  <a:pt x="0" y="15632"/>
                </a:lnTo>
                <a:lnTo>
                  <a:pt x="0" y="21600"/>
                </a:lnTo>
                <a:lnTo>
                  <a:pt x="17109" y="21600"/>
                </a:lnTo>
                <a:lnTo>
                  <a:pt x="17109" y="6185"/>
                </a:lnTo>
                <a:lnTo>
                  <a:pt x="21600" y="6185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275470" name="Picture 14" descr="pembakaran normal &amp; knock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" y="2852738"/>
            <a:ext cx="7488238" cy="35909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74638"/>
            <a:ext cx="2592388" cy="706437"/>
          </a:xfrm>
          <a:noFill/>
        </p:spPr>
        <p:txBody>
          <a:bodyPr/>
          <a:lstStyle/>
          <a:p>
            <a:r>
              <a:rPr lang="en-US" sz="3600" dirty="0" err="1"/>
              <a:t>Detonasi</a:t>
            </a:r>
            <a:endParaRPr lang="en-US" sz="3600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2636874"/>
            <a:ext cx="6837363" cy="4060789"/>
          </a:xfrm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568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712200" cy="14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+mj-lt"/>
              </a:rPr>
              <a:t>Detonasi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merupakan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suara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pukulan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pada</a:t>
            </a:r>
            <a:r>
              <a:rPr lang="en-US" sz="3200" dirty="0">
                <a:latin typeface="+mj-lt"/>
              </a:rPr>
              <a:t> piston </a:t>
            </a:r>
            <a:r>
              <a:rPr lang="en-US" sz="3200" dirty="0" err="1">
                <a:latin typeface="+mj-lt"/>
              </a:rPr>
              <a:t>dan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dinding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silinder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akibat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tekanan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pembakaran</a:t>
            </a:r>
            <a:r>
              <a:rPr lang="en-US" sz="3200" dirty="0">
                <a:latin typeface="+mj-lt"/>
              </a:rPr>
              <a:t> yang </a:t>
            </a:r>
            <a:r>
              <a:rPr lang="en-US" sz="3200" dirty="0" err="1">
                <a:latin typeface="+mj-lt"/>
              </a:rPr>
              <a:t>tidak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stabil</a:t>
            </a:r>
            <a:r>
              <a:rPr lang="en-US" sz="3200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Tekanan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tersebut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disebabkan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oleh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benturan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tekanan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hasil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pembakaran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karena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dalam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silinder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karena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didalam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silinder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terdapat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lebih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dari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satu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titik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awal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pembakaran</a:t>
            </a:r>
            <a:r>
              <a:rPr lang="en-US" sz="32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-3001963" y="5730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19464" name="Picture 8" descr="Warna Busi Normal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420688" y="908050"/>
            <a:ext cx="1411287" cy="1079500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344738" y="1287463"/>
            <a:ext cx="279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800">
                <a:ea typeface="Times New Roman" pitchFamily="18" charset="0"/>
                <a:cs typeface="Tahoma" pitchFamily="34" charset="0"/>
              </a:rPr>
              <a:t>   </a:t>
            </a:r>
            <a:endParaRPr lang="en-US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9463" name="Picture 7" descr="Warna Busi tdk Normal - oli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136775" y="909638"/>
            <a:ext cx="1411288" cy="1079500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344738" y="2216150"/>
            <a:ext cx="279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800">
                <a:ea typeface="Times New Roman" pitchFamily="18" charset="0"/>
                <a:cs typeface="Tahoma" pitchFamily="34" charset="0"/>
              </a:rPr>
              <a:t>   </a:t>
            </a:r>
            <a:endParaRPr lang="en-US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9462" name="Picture 6" descr="Warna Busi tdk Normal - hitam kering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3840163" y="908050"/>
            <a:ext cx="1411287" cy="1079500"/>
          </a:xfrm>
          <a:prstGeom prst="rect">
            <a:avLst/>
          </a:prstGeom>
          <a:noFill/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344738" y="3144838"/>
            <a:ext cx="279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ea typeface="Times New Roman" pitchFamily="18" charset="0"/>
                <a:cs typeface="Tahoma" pitchFamily="34" charset="0"/>
              </a:rPr>
              <a:t>   </a:t>
            </a:r>
            <a:endParaRPr lang="en-US" sz="1400">
              <a:ea typeface="Times New Roman" pitchFamily="18" charset="0"/>
              <a:cs typeface="Tahoma" pitchFamily="34" charset="0"/>
            </a:endParaRPr>
          </a:p>
          <a:p>
            <a:pPr eaLnBrk="0" hangingPunct="0"/>
            <a:endParaRPr lang="en-US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9461" name="Picture 5" descr="Warna Busi tdk Normal - hitam basah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5554663" y="908050"/>
            <a:ext cx="1411287" cy="1079500"/>
          </a:xfrm>
          <a:prstGeom prst="rect">
            <a:avLst/>
          </a:prstGeom>
          <a:noFill/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344738" y="4348163"/>
            <a:ext cx="279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800">
                <a:ea typeface="Times New Roman" pitchFamily="18" charset="0"/>
                <a:cs typeface="Tahoma" pitchFamily="34" charset="0"/>
              </a:rPr>
              <a:t>   </a:t>
            </a:r>
            <a:endParaRPr lang="en-US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9460" name="Picture 4" descr="Warna Busi tdk Normal - mengkilat meleleh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7264400" y="908050"/>
            <a:ext cx="1411288" cy="1079500"/>
          </a:xfrm>
          <a:prstGeom prst="rect">
            <a:avLst/>
          </a:prstGeom>
          <a:noFill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95288" y="2078038"/>
            <a:ext cx="8280400" cy="41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524000" algn="l"/>
                <a:tab pos="1698625" algn="l"/>
              </a:tabLst>
            </a:pPr>
            <a:r>
              <a:rPr lang="en-US" sz="2400" dirty="0">
                <a:ea typeface="Times New Roman" pitchFamily="18" charset="0"/>
                <a:cs typeface="Tahoma" pitchFamily="34" charset="0"/>
              </a:rPr>
              <a:t>WARNA HASIL PEMBAKARAN PADA BUSI</a:t>
            </a:r>
          </a:p>
          <a:p>
            <a:pPr eaLnBrk="0" hangingPunct="0">
              <a:tabLst>
                <a:tab pos="1524000" algn="l"/>
                <a:tab pos="1698625" algn="l"/>
              </a:tabLst>
            </a:pPr>
            <a:endParaRPr lang="en-US" sz="1000" dirty="0">
              <a:ea typeface="Times New Roman" pitchFamily="18" charset="0"/>
              <a:cs typeface="Tahoma" pitchFamily="34" charset="0"/>
            </a:endParaRPr>
          </a:p>
          <a:p>
            <a:pPr eaLnBrk="0" hangingPunct="0">
              <a:tabLst>
                <a:tab pos="1524000" algn="l"/>
                <a:tab pos="1698625" algn="l"/>
              </a:tabLst>
            </a:pPr>
            <a:r>
              <a:rPr lang="id-ID" sz="2400" dirty="0">
                <a:ea typeface="Times New Roman" pitchFamily="18" charset="0"/>
                <a:cs typeface="Tahoma" pitchFamily="34" charset="0"/>
              </a:rPr>
              <a:t>1. 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Normal 	:	Ujung insulator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elektroda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berwarna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coklat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atau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abu-abu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Kondisi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mesin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normal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penggunaan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nilai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panas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busi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yang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tepat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</a:t>
            </a:r>
          </a:p>
          <a:p>
            <a:pPr eaLnBrk="0" hangingPunct="0">
              <a:tabLst>
                <a:tab pos="1524000" algn="l"/>
                <a:tab pos="1698625" algn="l"/>
              </a:tabLst>
            </a:pPr>
            <a:r>
              <a:rPr lang="id-ID" sz="2400" dirty="0">
                <a:ea typeface="Times New Roman" pitchFamily="18" charset="0"/>
                <a:cs typeface="Tahoma" pitchFamily="34" charset="0"/>
              </a:rPr>
              <a:t>2.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Tidak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Normal 	: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Terdapat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kerak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berwarna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putih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pada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ujung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insulator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elektroda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akibat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kebocoran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oli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pelumas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ke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ruang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bakar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atau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karena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penggunaan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oli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pelumas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yang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berkualitas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rendah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</a:t>
            </a:r>
          </a:p>
          <a:p>
            <a:pPr eaLnBrk="0" hangingPunct="0">
              <a:tabLst>
                <a:tab pos="1524000" algn="l"/>
                <a:tab pos="1698625" algn="l"/>
              </a:tabLst>
            </a:pPr>
            <a:r>
              <a:rPr lang="id-ID" sz="2400" dirty="0">
                <a:ea typeface="Times New Roman" pitchFamily="18" charset="0"/>
                <a:cs typeface="Tahoma" pitchFamily="34" charset="0"/>
              </a:rPr>
              <a:t>3.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Tidak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Normal	:	Ujung insulator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elektroda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berwarna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hitam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disebabkan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campuran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bahan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bakar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&amp;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udara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terlalu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kaya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atau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kesalahan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pengapian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Setel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ulang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apabila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tidak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perubahan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naikkan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nilai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panas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busi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</a:t>
            </a:r>
          </a:p>
          <a:p>
            <a:pPr eaLnBrk="0" hangingPunct="0">
              <a:tabLst>
                <a:tab pos="1524000" algn="l"/>
                <a:tab pos="1698625" algn="l"/>
              </a:tabLst>
            </a:pPr>
            <a:r>
              <a:rPr lang="id-ID" sz="2400" dirty="0">
                <a:ea typeface="Times New Roman" pitchFamily="18" charset="0"/>
                <a:cs typeface="Tahoma" pitchFamily="34" charset="0"/>
              </a:rPr>
              <a:t>4.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Tidak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Normal 	:	Ujung insulator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elektroda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berwarna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hitam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basah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disebabkan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kebocoran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oli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pelumas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atau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kesalahan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pengapian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</a:t>
            </a:r>
          </a:p>
          <a:p>
            <a:pPr eaLnBrk="0" hangingPunct="0">
              <a:tabLst>
                <a:tab pos="1524000" algn="l"/>
                <a:tab pos="1698625" algn="l"/>
              </a:tabLst>
            </a:pPr>
            <a:r>
              <a:rPr lang="id-ID" sz="2400" dirty="0">
                <a:ea typeface="Times New Roman" pitchFamily="18" charset="0"/>
                <a:cs typeface="Tahoma" pitchFamily="34" charset="0"/>
              </a:rPr>
              <a:t>5.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Tidak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Normal 	:	Ujung insulator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berwarna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putih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mengkilat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elektroda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meleleh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disebabkan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pengapian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terlalu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maju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atau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i="1" dirty="0">
                <a:ea typeface="Times New Roman" pitchFamily="18" charset="0"/>
                <a:cs typeface="Tahoma" pitchFamily="34" charset="0"/>
              </a:rPr>
              <a:t>overheating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Coba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atasi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dengan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menyetel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ulang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sistem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pengapian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campuran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bahan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bakar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&amp;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udara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ataupun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sistem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pendinginan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Apabila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tidak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ada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perubahan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ganti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id-ID" sz="2400" dirty="0">
                <a:ea typeface="Times New Roman" pitchFamily="18" charset="0"/>
                <a:cs typeface="Tahoma" pitchFamily="34" charset="0"/>
              </a:rPr>
              <a:t>		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busi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yang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lebih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Tahoma" pitchFamily="34" charset="0"/>
              </a:rPr>
              <a:t>dingin</a:t>
            </a:r>
            <a:r>
              <a:rPr lang="en-US" sz="2400" dirty="0">
                <a:ea typeface="Times New Roman" pitchFamily="18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188"/>
            <a:ext cx="8229600" cy="477012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KOMPETENSI YANG DIKEMBANGKAN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826000"/>
          </a:xfrm>
        </p:spPr>
        <p:txBody>
          <a:bodyPr>
            <a:noAutofit/>
          </a:bodyPr>
          <a:lstStyle/>
          <a:p>
            <a:r>
              <a:rPr lang="id-ID" sz="1900" dirty="0" smtClean="0">
                <a:latin typeface="+mj-lt"/>
              </a:rPr>
              <a:t>K</a:t>
            </a:r>
            <a:r>
              <a:rPr lang="en-GB" sz="1900" dirty="0" err="1" smtClean="0">
                <a:latin typeface="+mj-lt"/>
              </a:rPr>
              <a:t>onsep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pembakaran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syarat-syarat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pembakaran</a:t>
            </a:r>
            <a:r>
              <a:rPr lang="en-GB" sz="1900" dirty="0" smtClean="0">
                <a:latin typeface="+mj-lt"/>
              </a:rPr>
              <a:t> motor </a:t>
            </a:r>
            <a:r>
              <a:rPr lang="en-GB" sz="1900" dirty="0" err="1" smtClean="0">
                <a:latin typeface="+mj-lt"/>
              </a:rPr>
              <a:t>pembakaran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dalam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smtClean="0">
                <a:latin typeface="+mj-lt"/>
              </a:rPr>
              <a:t>(</a:t>
            </a:r>
            <a:r>
              <a:rPr lang="en-GB" sz="1900" i="1" dirty="0" smtClean="0">
                <a:latin typeface="+mj-lt"/>
              </a:rPr>
              <a:t>Internal Combustion Engine</a:t>
            </a:r>
            <a:r>
              <a:rPr lang="en-GB" sz="1900" dirty="0" smtClean="0">
                <a:latin typeface="+mj-lt"/>
              </a:rPr>
              <a:t>)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P</a:t>
            </a:r>
            <a:r>
              <a:rPr lang="en-GB" sz="1900" dirty="0" err="1" smtClean="0">
                <a:latin typeface="+mj-lt"/>
              </a:rPr>
              <a:t>rinsip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dasar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siklus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kerja</a:t>
            </a:r>
            <a:r>
              <a:rPr lang="en-GB" sz="1900" dirty="0" smtClean="0">
                <a:latin typeface="+mj-lt"/>
              </a:rPr>
              <a:t>  </a:t>
            </a:r>
            <a:r>
              <a:rPr lang="en-GB" sz="1900" dirty="0" err="1" smtClean="0">
                <a:latin typeface="+mj-lt"/>
              </a:rPr>
              <a:t>untuk</a:t>
            </a:r>
            <a:r>
              <a:rPr lang="en-GB" sz="1900" dirty="0" smtClean="0">
                <a:latin typeface="+mj-lt"/>
              </a:rPr>
              <a:t> motor 2 </a:t>
            </a:r>
            <a:r>
              <a:rPr lang="en-GB" sz="1900" dirty="0" err="1" smtClean="0">
                <a:latin typeface="+mj-lt"/>
              </a:rPr>
              <a:t>langkah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smtClean="0">
                <a:latin typeface="+mj-lt"/>
              </a:rPr>
              <a:t>4 </a:t>
            </a:r>
            <a:r>
              <a:rPr lang="en-GB" sz="1900" dirty="0" err="1" smtClean="0">
                <a:latin typeface="+mj-lt"/>
              </a:rPr>
              <a:t>langkah</a:t>
            </a:r>
            <a:r>
              <a:rPr lang="en-GB" sz="1900" dirty="0" smtClean="0">
                <a:latin typeface="+mj-lt"/>
              </a:rPr>
              <a:t> </a:t>
            </a:r>
            <a:endParaRPr lang="id-ID" sz="1900" b="1" dirty="0" smtClean="0">
              <a:latin typeface="+mj-lt"/>
            </a:endParaRPr>
          </a:p>
          <a:p>
            <a:r>
              <a:rPr lang="en-GB" sz="1900" dirty="0" err="1" smtClean="0">
                <a:latin typeface="+mj-lt"/>
              </a:rPr>
              <a:t>Karakteristik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mesin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kendaraan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Si</a:t>
            </a:r>
            <a:r>
              <a:rPr lang="en-GB" sz="1900" dirty="0" smtClean="0">
                <a:latin typeface="+mj-lt"/>
              </a:rPr>
              <a:t>stem </a:t>
            </a:r>
            <a:r>
              <a:rPr lang="en-GB" sz="1900" dirty="0" err="1" smtClean="0">
                <a:latin typeface="+mj-lt"/>
              </a:rPr>
              <a:t>bahan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bakar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pada</a:t>
            </a:r>
            <a:r>
              <a:rPr lang="en-GB" sz="1900" dirty="0" smtClean="0">
                <a:latin typeface="+mj-lt"/>
              </a:rPr>
              <a:t> motor </a:t>
            </a:r>
            <a:r>
              <a:rPr lang="en-GB" sz="1900" dirty="0" err="1" smtClean="0">
                <a:latin typeface="+mj-lt"/>
              </a:rPr>
              <a:t>Bensin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smtClean="0">
                <a:latin typeface="+mj-lt"/>
              </a:rPr>
              <a:t>motor Diesel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Si</a:t>
            </a:r>
            <a:r>
              <a:rPr lang="en-GB" sz="1900" dirty="0" smtClean="0">
                <a:latin typeface="+mj-lt"/>
              </a:rPr>
              <a:t>stem </a:t>
            </a:r>
            <a:r>
              <a:rPr lang="en-GB" sz="1900" dirty="0" err="1" smtClean="0">
                <a:latin typeface="+mj-lt"/>
              </a:rPr>
              <a:t>pengapian</a:t>
            </a:r>
            <a:r>
              <a:rPr lang="en-GB" sz="1900" dirty="0" smtClean="0">
                <a:latin typeface="+mj-lt"/>
              </a:rPr>
              <a:t> 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Si</a:t>
            </a:r>
            <a:r>
              <a:rPr lang="en-GB" sz="1900" dirty="0" smtClean="0">
                <a:latin typeface="+mj-lt"/>
              </a:rPr>
              <a:t>stem </a:t>
            </a:r>
            <a:r>
              <a:rPr lang="en-GB" sz="1900" dirty="0" err="1" smtClean="0">
                <a:latin typeface="+mj-lt"/>
              </a:rPr>
              <a:t>pengisian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dan</a:t>
            </a:r>
            <a:r>
              <a:rPr lang="en-GB" sz="1900" dirty="0" smtClean="0">
                <a:latin typeface="+mj-lt"/>
              </a:rPr>
              <a:t> starter </a:t>
            </a:r>
            <a:endParaRPr lang="id-ID" sz="1900" b="1" dirty="0" smtClean="0">
              <a:latin typeface="+mj-lt"/>
            </a:endParaRPr>
          </a:p>
          <a:p>
            <a:r>
              <a:rPr lang="en-GB" sz="1900" dirty="0" smtClean="0">
                <a:latin typeface="+mj-lt"/>
              </a:rPr>
              <a:t>S</a:t>
            </a:r>
            <a:r>
              <a:rPr lang="id-ID" sz="1900" dirty="0" smtClean="0">
                <a:latin typeface="+mj-lt"/>
              </a:rPr>
              <a:t>i</a:t>
            </a:r>
            <a:r>
              <a:rPr lang="en-GB" sz="1900" dirty="0" smtClean="0">
                <a:latin typeface="+mj-lt"/>
              </a:rPr>
              <a:t>stem </a:t>
            </a:r>
            <a:r>
              <a:rPr lang="en-GB" sz="1900" dirty="0" err="1" smtClean="0">
                <a:latin typeface="+mj-lt"/>
              </a:rPr>
              <a:t>pelumasan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pendinginan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E</a:t>
            </a:r>
            <a:r>
              <a:rPr lang="en-GB" sz="1900" dirty="0" err="1" smtClean="0">
                <a:latin typeface="+mj-lt"/>
              </a:rPr>
              <a:t>misi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kendaraan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sumber-sumbernya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E</a:t>
            </a:r>
            <a:r>
              <a:rPr lang="en-GB" sz="1900" dirty="0" err="1" smtClean="0">
                <a:latin typeface="+mj-lt"/>
              </a:rPr>
              <a:t>fisiensi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pada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mesin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Si</a:t>
            </a:r>
            <a:r>
              <a:rPr lang="en-GB" sz="1900" dirty="0" smtClean="0">
                <a:latin typeface="+mj-lt"/>
              </a:rPr>
              <a:t>stem </a:t>
            </a:r>
            <a:r>
              <a:rPr lang="id-ID" sz="1900" dirty="0" smtClean="0">
                <a:latin typeface="+mj-lt"/>
              </a:rPr>
              <a:t>pemindah tenaga </a:t>
            </a:r>
            <a:r>
              <a:rPr lang="en-GB" sz="1900" dirty="0" err="1" smtClean="0">
                <a:latin typeface="+mj-lt"/>
              </a:rPr>
              <a:t>pada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kendaraan</a:t>
            </a:r>
            <a:r>
              <a:rPr lang="id-ID" sz="1900" dirty="0" smtClean="0">
                <a:latin typeface="+mj-lt"/>
              </a:rPr>
              <a:t> (kopling, transmisi, diferensial, poros roda </a:t>
            </a:r>
            <a:r>
              <a:rPr lang="en-GB" sz="1900" dirty="0" err="1" smtClean="0">
                <a:latin typeface="+mj-lt"/>
              </a:rPr>
              <a:t>pada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kendaraan</a:t>
            </a:r>
            <a:endParaRPr lang="id-ID" sz="1900" b="1" dirty="0" smtClean="0">
              <a:latin typeface="+mj-lt"/>
            </a:endParaRPr>
          </a:p>
          <a:p>
            <a:r>
              <a:rPr lang="en-GB" sz="1900" dirty="0" smtClean="0">
                <a:latin typeface="+mj-lt"/>
              </a:rPr>
              <a:t>S</a:t>
            </a:r>
            <a:r>
              <a:rPr lang="id-ID" sz="1900" dirty="0" smtClean="0">
                <a:latin typeface="+mj-lt"/>
              </a:rPr>
              <a:t>i</a:t>
            </a:r>
            <a:r>
              <a:rPr lang="en-GB" sz="1900" dirty="0" smtClean="0">
                <a:latin typeface="+mj-lt"/>
              </a:rPr>
              <a:t>stem </a:t>
            </a:r>
            <a:r>
              <a:rPr lang="en-GB" sz="1900" dirty="0" err="1" smtClean="0">
                <a:latin typeface="+mj-lt"/>
              </a:rPr>
              <a:t>penggerak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roda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pada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kendaraan</a:t>
            </a:r>
            <a:r>
              <a:rPr lang="en-GB" sz="1900" dirty="0" smtClean="0">
                <a:latin typeface="+mj-lt"/>
              </a:rPr>
              <a:t>. 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S</a:t>
            </a:r>
            <a:r>
              <a:rPr lang="en-GB" sz="1900" dirty="0" err="1" smtClean="0">
                <a:latin typeface="+mj-lt"/>
              </a:rPr>
              <a:t>pesifikasi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dasar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pada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kendaraan</a:t>
            </a:r>
            <a:r>
              <a:rPr lang="en-GB" sz="1900" dirty="0" smtClean="0">
                <a:latin typeface="+mj-lt"/>
              </a:rPr>
              <a:t> </a:t>
            </a:r>
            <a:r>
              <a:rPr lang="en-GB" sz="1900" dirty="0" err="1" smtClean="0">
                <a:latin typeface="+mj-lt"/>
              </a:rPr>
              <a:t>bermotor</a:t>
            </a:r>
            <a:r>
              <a:rPr lang="en-GB" sz="1900" dirty="0" smtClean="0">
                <a:latin typeface="+mj-lt"/>
              </a:rPr>
              <a:t> </a:t>
            </a:r>
            <a:endParaRPr lang="id-ID" sz="1900" b="1" dirty="0" smtClean="0">
              <a:latin typeface="+mj-lt"/>
            </a:endParaRPr>
          </a:p>
          <a:p>
            <a:r>
              <a:rPr lang="id-ID" sz="1900" dirty="0" smtClean="0">
                <a:latin typeface="+mj-lt"/>
              </a:rPr>
              <a:t>F</a:t>
            </a:r>
            <a:r>
              <a:rPr lang="en-US" sz="1900" dirty="0" err="1" smtClean="0">
                <a:latin typeface="+mj-lt"/>
              </a:rPr>
              <a:t>ungsi</a:t>
            </a:r>
            <a:r>
              <a:rPr lang="en-US" sz="1900" dirty="0" smtClean="0">
                <a:latin typeface="+mj-lt"/>
              </a:rPr>
              <a:t>, </a:t>
            </a:r>
            <a:r>
              <a:rPr lang="en-US" sz="1900" dirty="0" err="1" smtClean="0">
                <a:latin typeface="+mj-lt"/>
              </a:rPr>
              <a:t>komponen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dan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periode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perawatan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ringan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untuk</a:t>
            </a:r>
            <a:r>
              <a:rPr lang="en-US" sz="1900" dirty="0" smtClean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kendaraan</a:t>
            </a:r>
            <a:endParaRPr lang="id-ID" sz="19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7019-126D-4EEA-AA14-7A9BDFA10C44}" type="slidenum">
              <a:rPr lang="en-US"/>
              <a:pPr/>
              <a:t>30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3313"/>
            <a:ext cx="8229600" cy="379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/>
              <a:t>Hubungan</a:t>
            </a:r>
            <a:r>
              <a:rPr lang="en-US" sz="2800" b="1" dirty="0"/>
              <a:t> </a:t>
            </a:r>
            <a:r>
              <a:rPr lang="id-ID" sz="2800" b="1" dirty="0" smtClean="0"/>
              <a:t>Saat Penyalaan</a:t>
            </a:r>
            <a:r>
              <a:rPr lang="en-US" sz="2800" b="1" dirty="0" smtClean="0"/>
              <a:t> </a:t>
            </a:r>
            <a:r>
              <a:rPr lang="en-US" sz="2800" b="1" dirty="0"/>
              <a:t>Dg </a:t>
            </a:r>
            <a:r>
              <a:rPr lang="en-US" sz="2800" b="1" dirty="0" err="1"/>
              <a:t>Temperatur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Daya</a:t>
            </a:r>
            <a:r>
              <a:rPr lang="en-US" sz="2800" b="1" dirty="0"/>
              <a:t> </a:t>
            </a:r>
            <a:r>
              <a:rPr lang="en-US" sz="2800" b="1" dirty="0" err="1"/>
              <a:t>Mesin</a:t>
            </a:r>
            <a:endParaRPr lang="en-US" sz="2800" b="1" dirty="0"/>
          </a:p>
        </p:txBody>
      </p:sp>
      <p:pic>
        <p:nvPicPr>
          <p:cNvPr id="252931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44675"/>
            <a:ext cx="6696075" cy="44640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pPr algn="l"/>
            <a:r>
              <a:rPr lang="en-US"/>
              <a:t>Siklus Kerja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057400"/>
            <a:ext cx="7239000" cy="3200400"/>
          </a:xfrm>
        </p:spPr>
        <p:txBody>
          <a:bodyPr/>
          <a:lstStyle/>
          <a:p>
            <a:pPr algn="just"/>
            <a:r>
              <a:rPr lang="en-US" sz="2400" dirty="0" err="1" smtClean="0">
                <a:latin typeface="+mj-lt"/>
              </a:rPr>
              <a:t>Proses</a:t>
            </a:r>
            <a:r>
              <a:rPr lang="en-US" sz="2400" dirty="0" smtClean="0">
                <a:latin typeface="+mj-lt"/>
              </a:rPr>
              <a:t>/</a:t>
            </a:r>
            <a:r>
              <a:rPr lang="id-ID" sz="2400" dirty="0" smtClean="0">
                <a:latin typeface="+mj-lt"/>
              </a:rPr>
              <a:t>urutan </a:t>
            </a:r>
            <a:r>
              <a:rPr lang="en-US" sz="2400" dirty="0" err="1" smtClean="0">
                <a:latin typeface="+mj-lt"/>
              </a:rPr>
              <a:t>langkah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yang </a:t>
            </a:r>
            <a:r>
              <a:rPr lang="en-US" sz="2400" dirty="0" err="1">
                <a:latin typeface="+mj-lt"/>
              </a:rPr>
              <a:t>berkesinambungan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mendapatkan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tenaga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pembakaran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bakar</a:t>
            </a:r>
            <a:r>
              <a:rPr lang="id-ID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  <a:p>
            <a:pPr algn="just"/>
            <a:r>
              <a:rPr lang="id-ID" sz="2400" dirty="0" smtClean="0">
                <a:latin typeface="+mj-lt"/>
              </a:rPr>
              <a:t>(1) L</a:t>
            </a:r>
            <a:r>
              <a:rPr lang="en-US" sz="2400" dirty="0" err="1" smtClean="0">
                <a:latin typeface="+mj-lt"/>
              </a:rPr>
              <a:t>angkah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isap</a:t>
            </a:r>
            <a:r>
              <a:rPr lang="id-ID" sz="2400" dirty="0" smtClean="0">
                <a:latin typeface="+mj-lt"/>
              </a:rPr>
              <a:t> </a:t>
            </a:r>
            <a:r>
              <a:rPr lang="id-ID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 </a:t>
            </a:r>
            <a:r>
              <a:rPr lang="id-ID" sz="2400" dirty="0" smtClean="0">
                <a:latin typeface="+mj-lt"/>
              </a:rPr>
              <a:t>(2) </a:t>
            </a:r>
            <a:r>
              <a:rPr lang="en-US" sz="2400" dirty="0" err="1" smtClean="0">
                <a:latin typeface="+mj-lt"/>
              </a:rPr>
              <a:t>langkah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kompresi</a:t>
            </a:r>
            <a:r>
              <a:rPr lang="id-ID" sz="2400" dirty="0" smtClean="0">
                <a:latin typeface="+mj-lt"/>
              </a:rPr>
              <a:t>  </a:t>
            </a:r>
            <a:r>
              <a:rPr lang="id-ID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 </a:t>
            </a:r>
            <a:r>
              <a:rPr lang="id-ID" sz="2400" dirty="0" smtClean="0">
                <a:latin typeface="+mj-lt"/>
              </a:rPr>
              <a:t>(3) </a:t>
            </a:r>
            <a:r>
              <a:rPr lang="en-US" sz="2400" dirty="0" err="1" smtClean="0">
                <a:latin typeface="+mj-lt"/>
              </a:rPr>
              <a:t>langkah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tenaga</a:t>
            </a:r>
            <a:r>
              <a:rPr lang="id-ID" sz="2400" dirty="0" smtClean="0">
                <a:latin typeface="+mj-lt"/>
              </a:rPr>
              <a:t>  </a:t>
            </a:r>
            <a:r>
              <a:rPr lang="id-ID" sz="2400" dirty="0" smtClean="0">
                <a:latin typeface="+mj-lt"/>
                <a:sym typeface="Wingdings" pitchFamily="2" charset="2"/>
              </a:rPr>
              <a:t> </a:t>
            </a:r>
            <a:r>
              <a:rPr lang="en-US" sz="2400" dirty="0" smtClean="0">
                <a:latin typeface="+mj-lt"/>
              </a:rPr>
              <a:t> </a:t>
            </a:r>
            <a:r>
              <a:rPr lang="id-ID" sz="2400" dirty="0" smtClean="0">
                <a:latin typeface="+mj-lt"/>
              </a:rPr>
              <a:t>(4) </a:t>
            </a:r>
            <a:r>
              <a:rPr lang="en-US" sz="2400" dirty="0" err="1" smtClean="0">
                <a:latin typeface="+mj-lt"/>
              </a:rPr>
              <a:t>langkah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buang</a:t>
            </a:r>
            <a:endParaRPr lang="en-US" sz="2400" dirty="0">
              <a:latin typeface="+mj-lt"/>
            </a:endParaRPr>
          </a:p>
        </p:txBody>
      </p: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1763713" y="3822700"/>
            <a:ext cx="6061075" cy="2651125"/>
            <a:chOff x="807" y="2112"/>
            <a:chExt cx="3818" cy="1670"/>
          </a:xfrm>
        </p:grpSpPr>
        <p:sp>
          <p:nvSpPr>
            <p:cNvPr id="7" name="Text Box 148"/>
            <p:cNvSpPr txBox="1">
              <a:spLocks noChangeArrowheads="1"/>
            </p:cNvSpPr>
            <p:nvPr/>
          </p:nvSpPr>
          <p:spPr bwMode="auto">
            <a:xfrm>
              <a:off x="1847" y="3446"/>
              <a:ext cx="85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baseline="0" dirty="0"/>
                <a:t>Compression</a:t>
              </a:r>
            </a:p>
            <a:p>
              <a:pPr algn="ctr"/>
              <a:r>
                <a:rPr lang="en-US" sz="1400" b="1" baseline="0" dirty="0"/>
                <a:t>Stroke</a:t>
              </a:r>
              <a:endParaRPr lang="en-US" sz="1800" baseline="0" dirty="0"/>
            </a:p>
          </p:txBody>
        </p:sp>
        <p:sp>
          <p:nvSpPr>
            <p:cNvPr id="8" name="Text Box 149"/>
            <p:cNvSpPr txBox="1">
              <a:spLocks noChangeArrowheads="1"/>
            </p:cNvSpPr>
            <p:nvPr/>
          </p:nvSpPr>
          <p:spPr bwMode="auto">
            <a:xfrm>
              <a:off x="2901" y="3422"/>
              <a:ext cx="5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baseline="0"/>
                <a:t>Power</a:t>
              </a:r>
            </a:p>
            <a:p>
              <a:pPr algn="ctr"/>
              <a:r>
                <a:rPr lang="en-US" sz="1400" b="1" baseline="0"/>
                <a:t>Stroke</a:t>
              </a:r>
              <a:endParaRPr lang="en-US" sz="1800" baseline="0"/>
            </a:p>
          </p:txBody>
        </p:sp>
        <p:sp>
          <p:nvSpPr>
            <p:cNvPr id="9" name="Text Box 150"/>
            <p:cNvSpPr txBox="1">
              <a:spLocks noChangeArrowheads="1"/>
            </p:cNvSpPr>
            <p:nvPr/>
          </p:nvSpPr>
          <p:spPr bwMode="auto">
            <a:xfrm>
              <a:off x="3875" y="3446"/>
              <a:ext cx="5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baseline="0"/>
                <a:t>Exhaust</a:t>
              </a:r>
            </a:p>
            <a:p>
              <a:pPr algn="ctr"/>
              <a:r>
                <a:rPr lang="en-US" sz="1400" b="1" baseline="0"/>
                <a:t>Stroke</a:t>
              </a:r>
              <a:endParaRPr lang="en-US" sz="1800" baseline="0"/>
            </a:p>
          </p:txBody>
        </p:sp>
        <p:grpSp>
          <p:nvGrpSpPr>
            <p:cNvPr id="10" name="Group 162"/>
            <p:cNvGrpSpPr>
              <a:grpSpLocks/>
            </p:cNvGrpSpPr>
            <p:nvPr/>
          </p:nvGrpSpPr>
          <p:grpSpPr bwMode="auto">
            <a:xfrm>
              <a:off x="807" y="2112"/>
              <a:ext cx="3818" cy="1656"/>
              <a:chOff x="839" y="1888"/>
              <a:chExt cx="3818" cy="1656"/>
            </a:xfrm>
          </p:grpSpPr>
          <p:sp>
            <p:nvSpPr>
              <p:cNvPr id="11" name="AutoShape 94"/>
              <p:cNvSpPr>
                <a:spLocks noChangeArrowheads="1"/>
              </p:cNvSpPr>
              <p:nvPr/>
            </p:nvSpPr>
            <p:spPr bwMode="auto">
              <a:xfrm rot="11874598" flipH="1">
                <a:off x="4059" y="2854"/>
                <a:ext cx="138" cy="32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AutoShape 95"/>
              <p:cNvSpPr>
                <a:spLocks noChangeArrowheads="1"/>
              </p:cNvSpPr>
              <p:nvPr/>
            </p:nvSpPr>
            <p:spPr bwMode="auto">
              <a:xfrm rot="11874598" flipH="1">
                <a:off x="2173" y="2854"/>
                <a:ext cx="138" cy="32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AutoShape 96"/>
              <p:cNvSpPr>
                <a:spLocks noChangeArrowheads="1"/>
              </p:cNvSpPr>
              <p:nvPr/>
            </p:nvSpPr>
            <p:spPr bwMode="auto">
              <a:xfrm rot="-11874598">
                <a:off x="3185" y="2716"/>
                <a:ext cx="138" cy="32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AutoShape 97"/>
              <p:cNvSpPr>
                <a:spLocks noChangeArrowheads="1"/>
              </p:cNvSpPr>
              <p:nvPr/>
            </p:nvSpPr>
            <p:spPr bwMode="auto">
              <a:xfrm rot="-11874598">
                <a:off x="1299" y="2716"/>
                <a:ext cx="138" cy="32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5" name="Rectangle 98"/>
              <p:cNvSpPr>
                <a:spLocks noChangeArrowheads="1"/>
              </p:cNvSpPr>
              <p:nvPr/>
            </p:nvSpPr>
            <p:spPr bwMode="auto">
              <a:xfrm>
                <a:off x="3875" y="2416"/>
                <a:ext cx="598" cy="506"/>
              </a:xfrm>
              <a:prstGeom prst="rect">
                <a:avLst/>
              </a:prstGeom>
              <a:solidFill>
                <a:srgbClr val="FF7C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Freeform 99"/>
              <p:cNvSpPr>
                <a:spLocks/>
              </p:cNvSpPr>
              <p:nvPr/>
            </p:nvSpPr>
            <p:spPr bwMode="auto">
              <a:xfrm>
                <a:off x="3053" y="2414"/>
                <a:ext cx="313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120"/>
                  </a:cxn>
                  <a:cxn ang="0">
                    <a:pos x="150" y="210"/>
                  </a:cxn>
                  <a:cxn ang="0">
                    <a:pos x="300" y="255"/>
                  </a:cxn>
                  <a:cxn ang="0">
                    <a:pos x="390" y="285"/>
                  </a:cxn>
                  <a:cxn ang="0">
                    <a:pos x="435" y="300"/>
                  </a:cxn>
                  <a:cxn ang="0">
                    <a:pos x="615" y="210"/>
                  </a:cxn>
                  <a:cxn ang="0">
                    <a:pos x="660" y="180"/>
                  </a:cxn>
                  <a:cxn ang="0">
                    <a:pos x="675" y="135"/>
                  </a:cxn>
                  <a:cxn ang="0">
                    <a:pos x="720" y="120"/>
                  </a:cxn>
                  <a:cxn ang="0">
                    <a:pos x="780" y="15"/>
                  </a:cxn>
                </a:cxnLst>
                <a:rect l="0" t="0" r="r" b="b"/>
                <a:pathLst>
                  <a:path w="783" h="300">
                    <a:moveTo>
                      <a:pt x="0" y="0"/>
                    </a:moveTo>
                    <a:cubicBezTo>
                      <a:pt x="20" y="59"/>
                      <a:pt x="38" y="85"/>
                      <a:pt x="90" y="120"/>
                    </a:cubicBezTo>
                    <a:cubicBezTo>
                      <a:pt x="110" y="150"/>
                      <a:pt x="130" y="180"/>
                      <a:pt x="150" y="210"/>
                    </a:cubicBezTo>
                    <a:cubicBezTo>
                      <a:pt x="159" y="223"/>
                      <a:pt x="275" y="247"/>
                      <a:pt x="300" y="255"/>
                    </a:cubicBezTo>
                    <a:cubicBezTo>
                      <a:pt x="330" y="264"/>
                      <a:pt x="360" y="275"/>
                      <a:pt x="390" y="285"/>
                    </a:cubicBezTo>
                    <a:cubicBezTo>
                      <a:pt x="405" y="290"/>
                      <a:pt x="435" y="300"/>
                      <a:pt x="435" y="300"/>
                    </a:cubicBezTo>
                    <a:cubicBezTo>
                      <a:pt x="559" y="259"/>
                      <a:pt x="499" y="288"/>
                      <a:pt x="615" y="210"/>
                    </a:cubicBezTo>
                    <a:cubicBezTo>
                      <a:pt x="630" y="200"/>
                      <a:pt x="660" y="180"/>
                      <a:pt x="660" y="180"/>
                    </a:cubicBezTo>
                    <a:cubicBezTo>
                      <a:pt x="665" y="165"/>
                      <a:pt x="664" y="146"/>
                      <a:pt x="675" y="135"/>
                    </a:cubicBezTo>
                    <a:cubicBezTo>
                      <a:pt x="686" y="124"/>
                      <a:pt x="709" y="131"/>
                      <a:pt x="720" y="120"/>
                    </a:cubicBezTo>
                    <a:cubicBezTo>
                      <a:pt x="783" y="57"/>
                      <a:pt x="780" y="62"/>
                      <a:pt x="780" y="15"/>
                    </a:cubicBezTo>
                  </a:path>
                </a:pathLst>
              </a:custGeom>
              <a:solidFill>
                <a:srgbClr val="FF7C8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" name="Rectangle 100"/>
              <p:cNvSpPr>
                <a:spLocks noChangeArrowheads="1"/>
              </p:cNvSpPr>
              <p:nvPr/>
            </p:nvSpPr>
            <p:spPr bwMode="auto">
              <a:xfrm>
                <a:off x="1023" y="2646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8" name="Line 101"/>
              <p:cNvSpPr>
                <a:spLocks noChangeShapeType="1"/>
              </p:cNvSpPr>
              <p:nvPr/>
            </p:nvSpPr>
            <p:spPr bwMode="auto">
              <a:xfrm flipV="1">
                <a:off x="1023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9" name="Line 102"/>
              <p:cNvSpPr>
                <a:spLocks noChangeShapeType="1"/>
              </p:cNvSpPr>
              <p:nvPr/>
            </p:nvSpPr>
            <p:spPr bwMode="auto">
              <a:xfrm flipV="1">
                <a:off x="1621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0" name="Line 103"/>
              <p:cNvSpPr>
                <a:spLocks noChangeShapeType="1"/>
              </p:cNvSpPr>
              <p:nvPr/>
            </p:nvSpPr>
            <p:spPr bwMode="auto">
              <a:xfrm>
                <a:off x="1023" y="2416"/>
                <a:ext cx="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1" name="Line 104"/>
              <p:cNvSpPr>
                <a:spLocks noChangeShapeType="1"/>
              </p:cNvSpPr>
              <p:nvPr/>
            </p:nvSpPr>
            <p:spPr bwMode="auto">
              <a:xfrm>
                <a:off x="1253" y="2416"/>
                <a:ext cx="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" name="Line 105"/>
              <p:cNvSpPr>
                <a:spLocks noChangeShapeType="1"/>
              </p:cNvSpPr>
              <p:nvPr/>
            </p:nvSpPr>
            <p:spPr bwMode="auto">
              <a:xfrm>
                <a:off x="1115" y="2508"/>
                <a:ext cx="1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3" name="Line 106"/>
              <p:cNvSpPr>
                <a:spLocks noChangeShapeType="1"/>
              </p:cNvSpPr>
              <p:nvPr/>
            </p:nvSpPr>
            <p:spPr bwMode="auto">
              <a:xfrm flipV="1">
                <a:off x="1207" y="2370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" name="Freeform 107"/>
              <p:cNvSpPr>
                <a:spLocks/>
              </p:cNvSpPr>
              <p:nvPr/>
            </p:nvSpPr>
            <p:spPr bwMode="auto">
              <a:xfrm>
                <a:off x="1210" y="2322"/>
                <a:ext cx="135" cy="234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98" y="390"/>
                  </a:cxn>
                  <a:cxn ang="0">
                    <a:pos x="243" y="420"/>
                  </a:cxn>
                  <a:cxn ang="0">
                    <a:pos x="348" y="435"/>
                  </a:cxn>
                  <a:cxn ang="0">
                    <a:pos x="438" y="585"/>
                  </a:cxn>
                </a:cxnLst>
                <a:rect l="0" t="0" r="r" b="b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 cap="flat">
                <a:solidFill>
                  <a:srgbClr val="0099FF"/>
                </a:solidFill>
                <a:prstDash val="dash"/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Freeform 108"/>
              <p:cNvSpPr>
                <a:spLocks/>
              </p:cNvSpPr>
              <p:nvPr/>
            </p:nvSpPr>
            <p:spPr bwMode="auto">
              <a:xfrm flipH="1">
                <a:off x="1069" y="2324"/>
                <a:ext cx="129" cy="234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98" y="390"/>
                  </a:cxn>
                  <a:cxn ang="0">
                    <a:pos x="243" y="420"/>
                  </a:cxn>
                  <a:cxn ang="0">
                    <a:pos x="348" y="435"/>
                  </a:cxn>
                  <a:cxn ang="0">
                    <a:pos x="438" y="585"/>
                  </a:cxn>
                </a:cxnLst>
                <a:rect l="0" t="0" r="r" b="b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 cap="flat">
                <a:solidFill>
                  <a:srgbClr val="0099FF"/>
                </a:solidFill>
                <a:prstDash val="dash"/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" name="Arc 109"/>
              <p:cNvSpPr>
                <a:spLocks/>
              </p:cNvSpPr>
              <p:nvPr/>
            </p:nvSpPr>
            <p:spPr bwMode="auto">
              <a:xfrm>
                <a:off x="1115" y="2094"/>
                <a:ext cx="184" cy="322"/>
              </a:xfrm>
              <a:custGeom>
                <a:avLst/>
                <a:gdLst>
                  <a:gd name="G0" fmla="+- 0 0 0"/>
                  <a:gd name="G1" fmla="+- 21388 0 0"/>
                  <a:gd name="G2" fmla="+- 21600 0 0"/>
                  <a:gd name="T0" fmla="*/ 3022 w 21600"/>
                  <a:gd name="T1" fmla="*/ 0 h 21388"/>
                  <a:gd name="T2" fmla="*/ 21600 w 21600"/>
                  <a:gd name="T3" fmla="*/ 21388 h 21388"/>
                  <a:gd name="T4" fmla="*/ 0 w 21600"/>
                  <a:gd name="T5" fmla="*/ 21388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" name="Arc 110"/>
              <p:cNvSpPr>
                <a:spLocks/>
              </p:cNvSpPr>
              <p:nvPr/>
            </p:nvSpPr>
            <p:spPr bwMode="auto">
              <a:xfrm>
                <a:off x="839" y="2094"/>
                <a:ext cx="276" cy="322"/>
              </a:xfrm>
              <a:custGeom>
                <a:avLst/>
                <a:gdLst>
                  <a:gd name="G0" fmla="+- 0 0 0"/>
                  <a:gd name="G1" fmla="+- 21388 0 0"/>
                  <a:gd name="G2" fmla="+- 21600 0 0"/>
                  <a:gd name="T0" fmla="*/ 3022 w 21600"/>
                  <a:gd name="T1" fmla="*/ 0 h 21388"/>
                  <a:gd name="T2" fmla="*/ 21600 w 21600"/>
                  <a:gd name="T3" fmla="*/ 21388 h 21388"/>
                  <a:gd name="T4" fmla="*/ 0 w 21600"/>
                  <a:gd name="T5" fmla="*/ 21388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Text Box 112"/>
              <p:cNvSpPr txBox="1">
                <a:spLocks noChangeArrowheads="1"/>
              </p:cNvSpPr>
              <p:nvPr/>
            </p:nvSpPr>
            <p:spPr bwMode="auto">
              <a:xfrm>
                <a:off x="885" y="1956"/>
                <a:ext cx="414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aseline="0"/>
                  <a:t>A</a:t>
                </a:r>
              </a:p>
              <a:p>
                <a:r>
                  <a:rPr lang="en-US" baseline="0"/>
                  <a:t>     I</a:t>
                </a:r>
              </a:p>
              <a:p>
                <a:r>
                  <a:rPr lang="en-US" baseline="0"/>
                  <a:t>        R</a:t>
                </a:r>
                <a:endParaRPr lang="en-US" sz="1800" baseline="0"/>
              </a:p>
            </p:txBody>
          </p:sp>
          <p:sp>
            <p:nvSpPr>
              <p:cNvPr id="29" name="Rectangle 113"/>
              <p:cNvSpPr>
                <a:spLocks noChangeArrowheads="1"/>
              </p:cNvSpPr>
              <p:nvPr/>
            </p:nvSpPr>
            <p:spPr bwMode="auto">
              <a:xfrm>
                <a:off x="2909" y="2646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Line 114"/>
              <p:cNvSpPr>
                <a:spLocks noChangeShapeType="1"/>
              </p:cNvSpPr>
              <p:nvPr/>
            </p:nvSpPr>
            <p:spPr bwMode="auto">
              <a:xfrm flipV="1">
                <a:off x="2909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1" name="Line 115"/>
              <p:cNvSpPr>
                <a:spLocks noChangeShapeType="1"/>
              </p:cNvSpPr>
              <p:nvPr/>
            </p:nvSpPr>
            <p:spPr bwMode="auto">
              <a:xfrm flipV="1">
                <a:off x="3507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Line 116"/>
              <p:cNvSpPr>
                <a:spLocks noChangeShapeType="1"/>
              </p:cNvSpPr>
              <p:nvPr/>
            </p:nvSpPr>
            <p:spPr bwMode="auto">
              <a:xfrm>
                <a:off x="2909" y="2416"/>
                <a:ext cx="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3" name="Line 117"/>
              <p:cNvSpPr>
                <a:spLocks noChangeShapeType="1"/>
              </p:cNvSpPr>
              <p:nvPr/>
            </p:nvSpPr>
            <p:spPr bwMode="auto">
              <a:xfrm>
                <a:off x="3001" y="2416"/>
                <a:ext cx="5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1989" y="2784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" name="Line 119"/>
              <p:cNvSpPr>
                <a:spLocks noChangeShapeType="1"/>
              </p:cNvSpPr>
              <p:nvPr/>
            </p:nvSpPr>
            <p:spPr bwMode="auto">
              <a:xfrm flipV="1">
                <a:off x="1989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" name="Line 120"/>
              <p:cNvSpPr>
                <a:spLocks noChangeShapeType="1"/>
              </p:cNvSpPr>
              <p:nvPr/>
            </p:nvSpPr>
            <p:spPr bwMode="auto">
              <a:xfrm flipV="1">
                <a:off x="2587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" name="Line 121"/>
              <p:cNvSpPr>
                <a:spLocks noChangeShapeType="1"/>
              </p:cNvSpPr>
              <p:nvPr/>
            </p:nvSpPr>
            <p:spPr bwMode="auto">
              <a:xfrm>
                <a:off x="1989" y="2416"/>
                <a:ext cx="5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Rectangle 122"/>
              <p:cNvSpPr>
                <a:spLocks noChangeArrowheads="1"/>
              </p:cNvSpPr>
              <p:nvPr/>
            </p:nvSpPr>
            <p:spPr bwMode="auto">
              <a:xfrm>
                <a:off x="3875" y="2808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" name="Line 123"/>
              <p:cNvSpPr>
                <a:spLocks noChangeShapeType="1"/>
              </p:cNvSpPr>
              <p:nvPr/>
            </p:nvSpPr>
            <p:spPr bwMode="auto">
              <a:xfrm flipV="1">
                <a:off x="3875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0" name="Line 124"/>
              <p:cNvSpPr>
                <a:spLocks noChangeShapeType="1"/>
              </p:cNvSpPr>
              <p:nvPr/>
            </p:nvSpPr>
            <p:spPr bwMode="auto">
              <a:xfrm flipV="1">
                <a:off x="4473" y="2416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" name="Line 125"/>
              <p:cNvSpPr>
                <a:spLocks noChangeShapeType="1"/>
              </p:cNvSpPr>
              <p:nvPr/>
            </p:nvSpPr>
            <p:spPr bwMode="auto">
              <a:xfrm flipH="1">
                <a:off x="4335" y="2416"/>
                <a:ext cx="1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2" name="Line 126"/>
              <p:cNvSpPr>
                <a:spLocks noChangeShapeType="1"/>
              </p:cNvSpPr>
              <p:nvPr/>
            </p:nvSpPr>
            <p:spPr bwMode="auto">
              <a:xfrm flipH="1">
                <a:off x="3875" y="2416"/>
                <a:ext cx="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3" name="Line 127"/>
              <p:cNvSpPr>
                <a:spLocks noChangeShapeType="1"/>
              </p:cNvSpPr>
              <p:nvPr/>
            </p:nvSpPr>
            <p:spPr bwMode="auto">
              <a:xfrm flipH="1">
                <a:off x="4197" y="2508"/>
                <a:ext cx="1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4" name="Line 128"/>
              <p:cNvSpPr>
                <a:spLocks noChangeShapeType="1"/>
              </p:cNvSpPr>
              <p:nvPr/>
            </p:nvSpPr>
            <p:spPr bwMode="auto">
              <a:xfrm flipH="1" flipV="1">
                <a:off x="4289" y="2370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Freeform 129"/>
              <p:cNvSpPr>
                <a:spLocks/>
              </p:cNvSpPr>
              <p:nvPr/>
            </p:nvSpPr>
            <p:spPr bwMode="auto">
              <a:xfrm flipH="1">
                <a:off x="4151" y="2322"/>
                <a:ext cx="135" cy="234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98" y="390"/>
                  </a:cxn>
                  <a:cxn ang="0">
                    <a:pos x="243" y="420"/>
                  </a:cxn>
                  <a:cxn ang="0">
                    <a:pos x="348" y="435"/>
                  </a:cxn>
                  <a:cxn ang="0">
                    <a:pos x="438" y="585"/>
                  </a:cxn>
                </a:cxnLst>
                <a:rect l="0" t="0" r="r" b="b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 cap="flat">
                <a:solidFill>
                  <a:srgbClr val="FF3300"/>
                </a:solidFill>
                <a:prstDash val="dash"/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Freeform 130"/>
              <p:cNvSpPr>
                <a:spLocks/>
              </p:cNvSpPr>
              <p:nvPr/>
            </p:nvSpPr>
            <p:spPr bwMode="auto">
              <a:xfrm>
                <a:off x="4298" y="2324"/>
                <a:ext cx="129" cy="234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98" y="390"/>
                  </a:cxn>
                  <a:cxn ang="0">
                    <a:pos x="243" y="420"/>
                  </a:cxn>
                  <a:cxn ang="0">
                    <a:pos x="348" y="435"/>
                  </a:cxn>
                  <a:cxn ang="0">
                    <a:pos x="438" y="585"/>
                  </a:cxn>
                </a:cxnLst>
                <a:rect l="0" t="0" r="r" b="b"/>
                <a:pathLst>
                  <a:path w="438" h="585">
                    <a:moveTo>
                      <a:pt x="78" y="0"/>
                    </a:moveTo>
                    <a:cubicBezTo>
                      <a:pt x="90" y="277"/>
                      <a:pt x="0" y="341"/>
                      <a:pt x="198" y="390"/>
                    </a:cubicBezTo>
                    <a:cubicBezTo>
                      <a:pt x="213" y="400"/>
                      <a:pt x="226" y="415"/>
                      <a:pt x="243" y="420"/>
                    </a:cubicBezTo>
                    <a:cubicBezTo>
                      <a:pt x="277" y="430"/>
                      <a:pt x="318" y="416"/>
                      <a:pt x="348" y="435"/>
                    </a:cubicBezTo>
                    <a:cubicBezTo>
                      <a:pt x="422" y="482"/>
                      <a:pt x="390" y="537"/>
                      <a:pt x="438" y="585"/>
                    </a:cubicBezTo>
                  </a:path>
                </a:pathLst>
              </a:custGeom>
              <a:noFill/>
              <a:ln w="9525" cap="flat">
                <a:solidFill>
                  <a:srgbClr val="FF3300"/>
                </a:solidFill>
                <a:prstDash val="dash"/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" name="Arc 131"/>
              <p:cNvSpPr>
                <a:spLocks/>
              </p:cNvSpPr>
              <p:nvPr/>
            </p:nvSpPr>
            <p:spPr bwMode="auto">
              <a:xfrm flipH="1">
                <a:off x="4197" y="2094"/>
                <a:ext cx="184" cy="322"/>
              </a:xfrm>
              <a:custGeom>
                <a:avLst/>
                <a:gdLst>
                  <a:gd name="G0" fmla="+- 0 0 0"/>
                  <a:gd name="G1" fmla="+- 21388 0 0"/>
                  <a:gd name="G2" fmla="+- 21600 0 0"/>
                  <a:gd name="T0" fmla="*/ 3022 w 21600"/>
                  <a:gd name="T1" fmla="*/ 0 h 21388"/>
                  <a:gd name="T2" fmla="*/ 21600 w 21600"/>
                  <a:gd name="T3" fmla="*/ 21388 h 21388"/>
                  <a:gd name="T4" fmla="*/ 0 w 21600"/>
                  <a:gd name="T5" fmla="*/ 21388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" name="Arc 132"/>
              <p:cNvSpPr>
                <a:spLocks/>
              </p:cNvSpPr>
              <p:nvPr/>
            </p:nvSpPr>
            <p:spPr bwMode="auto">
              <a:xfrm flipH="1">
                <a:off x="4381" y="2094"/>
                <a:ext cx="276" cy="322"/>
              </a:xfrm>
              <a:custGeom>
                <a:avLst/>
                <a:gdLst>
                  <a:gd name="G0" fmla="+- 0 0 0"/>
                  <a:gd name="G1" fmla="+- 21388 0 0"/>
                  <a:gd name="G2" fmla="+- 21600 0 0"/>
                  <a:gd name="T0" fmla="*/ 3022 w 21600"/>
                  <a:gd name="T1" fmla="*/ 0 h 21388"/>
                  <a:gd name="T2" fmla="*/ 21600 w 21600"/>
                  <a:gd name="T3" fmla="*/ 21388 h 21388"/>
                  <a:gd name="T4" fmla="*/ 0 w 21600"/>
                  <a:gd name="T5" fmla="*/ 21388 h 2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388" fill="none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</a:path>
                  <a:path w="21600" h="21388" stroke="0" extrusionOk="0">
                    <a:moveTo>
                      <a:pt x="3021" y="0"/>
                    </a:moveTo>
                    <a:cubicBezTo>
                      <a:pt x="13677" y="1506"/>
                      <a:pt x="21600" y="10626"/>
                      <a:pt x="21600" y="21388"/>
                    </a:cubicBezTo>
                    <a:lnTo>
                      <a:pt x="0" y="2138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9" name="AutoShape 134"/>
              <p:cNvSpPr>
                <a:spLocks noChangeArrowheads="1"/>
              </p:cNvSpPr>
              <p:nvPr/>
            </p:nvSpPr>
            <p:spPr bwMode="auto">
              <a:xfrm>
                <a:off x="1621" y="2554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0" name="AutoShape 135"/>
              <p:cNvSpPr>
                <a:spLocks noChangeArrowheads="1"/>
              </p:cNvSpPr>
              <p:nvPr/>
            </p:nvSpPr>
            <p:spPr bwMode="auto">
              <a:xfrm>
                <a:off x="3507" y="2508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1" name="AutoShape 136"/>
              <p:cNvSpPr>
                <a:spLocks noChangeArrowheads="1"/>
              </p:cNvSpPr>
              <p:nvPr/>
            </p:nvSpPr>
            <p:spPr bwMode="auto">
              <a:xfrm flipV="1">
                <a:off x="2587" y="2646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2" name="AutoShape 137"/>
              <p:cNvSpPr>
                <a:spLocks noChangeArrowheads="1"/>
              </p:cNvSpPr>
              <p:nvPr/>
            </p:nvSpPr>
            <p:spPr bwMode="auto">
              <a:xfrm flipV="1">
                <a:off x="4473" y="2692"/>
                <a:ext cx="138" cy="414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3" name="Text Box 138"/>
              <p:cNvSpPr txBox="1">
                <a:spLocks noChangeArrowheads="1"/>
              </p:cNvSpPr>
              <p:nvPr/>
            </p:nvSpPr>
            <p:spPr bwMode="auto">
              <a:xfrm>
                <a:off x="3872" y="2523"/>
                <a:ext cx="68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aseline="0"/>
                  <a:t>Combustion</a:t>
                </a:r>
              </a:p>
              <a:p>
                <a:r>
                  <a:rPr lang="en-US" baseline="0"/>
                  <a:t>Products</a:t>
                </a:r>
                <a:endParaRPr lang="en-US" sz="1800" baseline="0"/>
              </a:p>
            </p:txBody>
          </p:sp>
          <p:sp>
            <p:nvSpPr>
              <p:cNvPr id="54" name="AutoShape 139"/>
              <p:cNvSpPr>
                <a:spLocks noChangeArrowheads="1"/>
              </p:cNvSpPr>
              <p:nvPr/>
            </p:nvSpPr>
            <p:spPr bwMode="auto">
              <a:xfrm flipV="1">
                <a:off x="3139" y="2278"/>
                <a:ext cx="138" cy="13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5" name="Rectangle 140"/>
              <p:cNvSpPr>
                <a:spLocks noChangeArrowheads="1"/>
              </p:cNvSpPr>
              <p:nvPr/>
            </p:nvSpPr>
            <p:spPr bwMode="auto">
              <a:xfrm>
                <a:off x="3185" y="2186"/>
                <a:ext cx="46" cy="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6" name="Line 141"/>
              <p:cNvSpPr>
                <a:spLocks noChangeShapeType="1"/>
              </p:cNvSpPr>
              <p:nvPr/>
            </p:nvSpPr>
            <p:spPr bwMode="auto">
              <a:xfrm>
                <a:off x="3231" y="2416"/>
                <a:ext cx="0" cy="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7" name="Line 142"/>
              <p:cNvSpPr>
                <a:spLocks noChangeShapeType="1"/>
              </p:cNvSpPr>
              <p:nvPr/>
            </p:nvSpPr>
            <p:spPr bwMode="auto">
              <a:xfrm>
                <a:off x="3185" y="2462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8" name="Line 143"/>
              <p:cNvSpPr>
                <a:spLocks noChangeShapeType="1"/>
              </p:cNvSpPr>
              <p:nvPr/>
            </p:nvSpPr>
            <p:spPr bwMode="auto">
              <a:xfrm flipH="1">
                <a:off x="3001" y="2462"/>
                <a:ext cx="92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59" name="Line 144"/>
              <p:cNvSpPr>
                <a:spLocks noChangeShapeType="1"/>
              </p:cNvSpPr>
              <p:nvPr/>
            </p:nvSpPr>
            <p:spPr bwMode="auto">
              <a:xfrm>
                <a:off x="3185" y="2508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0" name="Line 145"/>
              <p:cNvSpPr>
                <a:spLocks noChangeShapeType="1"/>
              </p:cNvSpPr>
              <p:nvPr/>
            </p:nvSpPr>
            <p:spPr bwMode="auto">
              <a:xfrm>
                <a:off x="3323" y="2462"/>
                <a:ext cx="92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" name="Text Box 146"/>
              <p:cNvSpPr txBox="1">
                <a:spLocks noChangeArrowheads="1"/>
              </p:cNvSpPr>
              <p:nvPr/>
            </p:nvSpPr>
            <p:spPr bwMode="auto">
              <a:xfrm>
                <a:off x="3023" y="2048"/>
                <a:ext cx="57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aseline="0"/>
                  <a:t>Ignition</a:t>
                </a:r>
                <a:endParaRPr lang="en-US" sz="1800" baseline="0"/>
              </a:p>
            </p:txBody>
          </p:sp>
          <p:sp>
            <p:nvSpPr>
              <p:cNvPr id="62" name="Text Box 147"/>
              <p:cNvSpPr txBox="1">
                <a:spLocks noChangeArrowheads="1"/>
              </p:cNvSpPr>
              <p:nvPr/>
            </p:nvSpPr>
            <p:spPr bwMode="auto">
              <a:xfrm>
                <a:off x="1023" y="3198"/>
                <a:ext cx="5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baseline="0"/>
                  <a:t>Intake</a:t>
                </a:r>
              </a:p>
              <a:p>
                <a:pPr algn="ctr"/>
                <a:r>
                  <a:rPr lang="en-US" sz="1400" b="1" baseline="0"/>
                  <a:t>Stroke</a:t>
                </a:r>
                <a:endParaRPr lang="en-US" sz="1800" baseline="0"/>
              </a:p>
            </p:txBody>
          </p:sp>
          <p:sp>
            <p:nvSpPr>
              <p:cNvPr id="63" name="Oval 151"/>
              <p:cNvSpPr>
                <a:spLocks noChangeArrowheads="1"/>
              </p:cNvSpPr>
              <p:nvPr/>
            </p:nvSpPr>
            <p:spPr bwMode="auto">
              <a:xfrm>
                <a:off x="1299" y="2716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4" name="Oval 152"/>
              <p:cNvSpPr>
                <a:spLocks noChangeArrowheads="1"/>
              </p:cNvSpPr>
              <p:nvPr/>
            </p:nvSpPr>
            <p:spPr bwMode="auto">
              <a:xfrm>
                <a:off x="4151" y="2854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5" name="Oval 153"/>
              <p:cNvSpPr>
                <a:spLocks noChangeArrowheads="1"/>
              </p:cNvSpPr>
              <p:nvPr/>
            </p:nvSpPr>
            <p:spPr bwMode="auto">
              <a:xfrm>
                <a:off x="3185" y="2716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6" name="Oval 154"/>
              <p:cNvSpPr>
                <a:spLocks noChangeArrowheads="1"/>
              </p:cNvSpPr>
              <p:nvPr/>
            </p:nvSpPr>
            <p:spPr bwMode="auto">
              <a:xfrm>
                <a:off x="2265" y="2854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7" name="Rectangle 155"/>
              <p:cNvSpPr>
                <a:spLocks noChangeArrowheads="1"/>
              </p:cNvSpPr>
              <p:nvPr/>
            </p:nvSpPr>
            <p:spPr bwMode="auto">
              <a:xfrm rot="-1032526">
                <a:off x="1299" y="2992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8" name="Rectangle 156"/>
              <p:cNvSpPr>
                <a:spLocks noChangeArrowheads="1"/>
              </p:cNvSpPr>
              <p:nvPr/>
            </p:nvSpPr>
            <p:spPr bwMode="auto">
              <a:xfrm rot="-1032526">
                <a:off x="3185" y="2992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9" name="Rectangle 157"/>
              <p:cNvSpPr>
                <a:spLocks noChangeArrowheads="1"/>
              </p:cNvSpPr>
              <p:nvPr/>
            </p:nvSpPr>
            <p:spPr bwMode="auto">
              <a:xfrm rot="753377">
                <a:off x="2035" y="3130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0" name="Rectangle 158"/>
              <p:cNvSpPr>
                <a:spLocks noChangeArrowheads="1"/>
              </p:cNvSpPr>
              <p:nvPr/>
            </p:nvSpPr>
            <p:spPr bwMode="auto">
              <a:xfrm rot="753377">
                <a:off x="3921" y="3130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1" name="Line 159"/>
              <p:cNvSpPr>
                <a:spLocks noChangeShapeType="1"/>
              </p:cNvSpPr>
              <p:nvPr/>
            </p:nvSpPr>
            <p:spPr bwMode="auto">
              <a:xfrm flipH="1">
                <a:off x="1207" y="2026"/>
                <a:ext cx="92" cy="23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" name="Text Box 160"/>
              <p:cNvSpPr txBox="1">
                <a:spLocks noChangeArrowheads="1"/>
              </p:cNvSpPr>
              <p:nvPr/>
            </p:nvSpPr>
            <p:spPr bwMode="auto">
              <a:xfrm>
                <a:off x="1207" y="1888"/>
                <a:ext cx="368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aseline="0"/>
                  <a:t>FUEL</a:t>
                </a:r>
                <a:endParaRPr lang="en-US" sz="1800" baseline="0"/>
              </a:p>
            </p:txBody>
          </p:sp>
          <p:sp>
            <p:nvSpPr>
              <p:cNvPr id="73" name="Text Box 161"/>
              <p:cNvSpPr txBox="1">
                <a:spLocks noChangeArrowheads="1"/>
              </p:cNvSpPr>
              <p:nvPr/>
            </p:nvSpPr>
            <p:spPr bwMode="auto">
              <a:xfrm>
                <a:off x="2035" y="2440"/>
                <a:ext cx="506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aseline="0"/>
                  <a:t>Fuel/Air</a:t>
                </a:r>
              </a:p>
              <a:p>
                <a:r>
                  <a:rPr lang="en-US" baseline="0"/>
                  <a:t>Mixture</a:t>
                </a:r>
                <a:endParaRPr lang="en-US" sz="1800" baseline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Kerja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Isosceles Triangle 5">
            <a:hlinkClick r:id="rId2" action="ppaction://hlinkfile"/>
          </p:cNvPr>
          <p:cNvSpPr/>
          <p:nvPr/>
        </p:nvSpPr>
        <p:spPr>
          <a:xfrm>
            <a:off x="3708400" y="3683000"/>
            <a:ext cx="1828800" cy="1397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75D9-8EAE-4580-912E-767343572AB5}" type="slidenum">
              <a:rPr lang="en-US"/>
              <a:pPr/>
              <a:t>33</a:t>
            </a:fld>
            <a:endParaRPr lang="en-US"/>
          </a:p>
        </p:txBody>
      </p:sp>
      <p:pic>
        <p:nvPicPr>
          <p:cNvPr id="9220" name="Picture 4" descr="P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213" y="2352675"/>
            <a:ext cx="4103687" cy="4440238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68488" y="638175"/>
            <a:ext cx="57086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2000" b="1" baseline="0"/>
              <a:t>Pressure-Volume Graph 4-stroke SI engine</a:t>
            </a:r>
          </a:p>
          <a:p>
            <a:pPr algn="ctr"/>
            <a:endParaRPr lang="en-CA" sz="2000" baseline="0"/>
          </a:p>
          <a:p>
            <a:pPr algn="ctr"/>
            <a:r>
              <a:rPr lang="en-CA" sz="1800" baseline="0"/>
              <a:t>One power stroke for every two crank shaft revolutions</a:t>
            </a:r>
            <a:endParaRPr lang="en-US" sz="1800" baseline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2720975" y="5076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92325" y="4948238"/>
            <a:ext cx="565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aseline="0"/>
              <a:t>1 atm</a:t>
            </a:r>
            <a:endParaRPr lang="en-US" baseline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44788" y="3644900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aseline="0"/>
              <a:t>Spark</a:t>
            </a:r>
            <a:endParaRPr lang="en-US" baseline="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238500" y="3581400"/>
            <a:ext cx="174625" cy="1524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052763" y="4970463"/>
            <a:ext cx="174625" cy="1524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781300" y="5867400"/>
            <a:ext cx="7747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baseline="0"/>
              <a:t>TC</a:t>
            </a:r>
            <a:endParaRPr lang="en-US" baseline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775200" y="5867400"/>
            <a:ext cx="838200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781425" y="6243638"/>
            <a:ext cx="16700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="1" baseline="0"/>
              <a:t>Cylinder volume   </a:t>
            </a:r>
            <a:r>
              <a:rPr lang="en-CA" baseline="0"/>
              <a:t>    </a:t>
            </a:r>
            <a:endParaRPr lang="en-US" baseline="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703763" y="5872163"/>
            <a:ext cx="9017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baseline="0"/>
              <a:t>BC  </a:t>
            </a:r>
            <a:endParaRPr lang="en-US" baseline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463800" y="2349500"/>
            <a:ext cx="25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843088" y="3581400"/>
            <a:ext cx="86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b="1" baseline="0"/>
              <a:t>Pressure </a:t>
            </a:r>
            <a:r>
              <a:rPr lang="en-CA" baseline="0"/>
              <a:t>    </a:t>
            </a:r>
            <a:endParaRPr lang="en-US" baseline="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5140325" y="3933825"/>
            <a:ext cx="10795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CA" baseline="0"/>
              <a:t>Exhaust valve</a:t>
            </a:r>
          </a:p>
          <a:p>
            <a:r>
              <a:rPr lang="en-CA" baseline="0"/>
              <a:t>opens</a:t>
            </a:r>
            <a:endParaRPr lang="en-US" baseline="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170488" y="4929188"/>
            <a:ext cx="9017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CA" baseline="0"/>
              <a:t>Intake valve</a:t>
            </a:r>
          </a:p>
          <a:p>
            <a:r>
              <a:rPr lang="en-CA" baseline="0"/>
              <a:t>closes</a:t>
            </a:r>
            <a:endParaRPr lang="en-US" baseline="0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5013325" y="4962525"/>
            <a:ext cx="174625" cy="1524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4916488" y="4052888"/>
            <a:ext cx="174625" cy="1524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782888" y="4192588"/>
            <a:ext cx="723900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CA" baseline="0"/>
              <a:t>Exhaust </a:t>
            </a:r>
          </a:p>
          <a:p>
            <a:r>
              <a:rPr lang="en-CA" baseline="0"/>
              <a:t>valve</a:t>
            </a:r>
          </a:p>
          <a:p>
            <a:r>
              <a:rPr lang="en-CA" baseline="0"/>
              <a:t>closes</a:t>
            </a:r>
            <a:endParaRPr lang="en-US" baseline="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3009900" y="4762500"/>
            <a:ext cx="0" cy="52070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2749550" y="5226050"/>
            <a:ext cx="635000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CA" baseline="0"/>
              <a:t>Intake </a:t>
            </a:r>
          </a:p>
          <a:p>
            <a:r>
              <a:rPr lang="en-CA" baseline="0"/>
              <a:t>valve</a:t>
            </a:r>
          </a:p>
          <a:p>
            <a:r>
              <a:rPr lang="en-CA" baseline="0"/>
              <a:t>opens</a:t>
            </a:r>
            <a:endParaRPr lang="en-US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A1C9-8C07-40E7-BB1A-7777310E4E46}" type="slidenum">
              <a:rPr lang="en-US"/>
              <a:pPr/>
              <a:t>34</a:t>
            </a:fld>
            <a:endParaRPr lang="en-US"/>
          </a:p>
        </p:txBody>
      </p:sp>
      <p:pic>
        <p:nvPicPr>
          <p:cNvPr id="54274" name="Picture 2" descr="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552450"/>
            <a:ext cx="6846887" cy="4929188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863725" y="5481638"/>
            <a:ext cx="5467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600" baseline="0"/>
              <a:t>IVO - intake valve opens, IVC – intake valve closes</a:t>
            </a:r>
          </a:p>
          <a:p>
            <a:r>
              <a:rPr lang="en-CA" sz="1600" baseline="0"/>
              <a:t>EVO – exhaust valve opens, EVC – exhaust valve opens</a:t>
            </a:r>
          </a:p>
          <a:p>
            <a:r>
              <a:rPr lang="en-CA" sz="1600" baseline="0"/>
              <a:t>X</a:t>
            </a:r>
            <a:r>
              <a:rPr lang="en-CA" sz="1600"/>
              <a:t>b</a:t>
            </a:r>
            <a:r>
              <a:rPr lang="en-CA" sz="1600" baseline="0"/>
              <a:t> – burned gas mole fraction</a:t>
            </a:r>
            <a:endParaRPr lang="en-US" sz="1600" baseline="0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219700" y="3048000"/>
            <a:ext cx="5080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556000" y="4432300"/>
            <a:ext cx="762000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336925" y="354013"/>
            <a:ext cx="327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800" b="1" baseline="0"/>
              <a:t>Motored Four-Stroke Engine</a:t>
            </a:r>
            <a:endParaRPr lang="en-US" sz="1800" b="1" baseline="0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1257300" y="711200"/>
            <a:ext cx="431800" cy="200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7566025" y="1620838"/>
            <a:ext cx="4587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0"/>
              <a:t>10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545388" y="622300"/>
            <a:ext cx="1347787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0"/>
              <a:t>Pressure (bar)</a:t>
            </a:r>
          </a:p>
          <a:p>
            <a:r>
              <a:rPr lang="en-US" b="1" baseline="0"/>
              <a:t>100</a:t>
            </a:r>
          </a:p>
          <a:p>
            <a:endParaRPr lang="en-US" b="1" baseline="0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647700" y="3035300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1274763" y="3040063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647700" y="4851400"/>
            <a:ext cx="622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647700" y="3746500"/>
            <a:ext cx="622300" cy="2413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 flipH="1">
            <a:off x="2552700" y="3543300"/>
            <a:ext cx="469900" cy="6731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00" name="AutoShape 28"/>
          <p:cNvSpPr>
            <a:spLocks noChangeArrowheads="1"/>
          </p:cNvSpPr>
          <p:nvPr/>
        </p:nvSpPr>
        <p:spPr bwMode="auto">
          <a:xfrm>
            <a:off x="228600" y="3644900"/>
            <a:ext cx="320675" cy="392113"/>
          </a:xfrm>
          <a:prstGeom prst="upArrow">
            <a:avLst>
              <a:gd name="adj1" fmla="val 50000"/>
              <a:gd name="adj2" fmla="val 30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762000" y="4787900"/>
            <a:ext cx="190500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>
            <a:off x="736600" y="4686300"/>
            <a:ext cx="24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850900" y="4686300"/>
            <a:ext cx="0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04" name="Freeform 32"/>
          <p:cNvSpPr>
            <a:spLocks/>
          </p:cNvSpPr>
          <p:nvPr/>
        </p:nvSpPr>
        <p:spPr bwMode="auto">
          <a:xfrm>
            <a:off x="889000" y="4737100"/>
            <a:ext cx="177800" cy="304800"/>
          </a:xfrm>
          <a:custGeom>
            <a:avLst/>
            <a:gdLst/>
            <a:ahLst/>
            <a:cxnLst>
              <a:cxn ang="0">
                <a:pos x="64" y="192"/>
              </a:cxn>
              <a:cxn ang="0">
                <a:pos x="16" y="120"/>
              </a:cxn>
              <a:cxn ang="0">
                <a:pos x="16" y="56"/>
              </a:cxn>
              <a:cxn ang="0">
                <a:pos x="112" y="0"/>
              </a:cxn>
            </a:cxnLst>
            <a:rect l="0" t="0" r="r" b="b"/>
            <a:pathLst>
              <a:path w="112" h="192">
                <a:moveTo>
                  <a:pt x="64" y="192"/>
                </a:moveTo>
                <a:cubicBezTo>
                  <a:pt x="44" y="167"/>
                  <a:pt x="24" y="143"/>
                  <a:pt x="16" y="120"/>
                </a:cubicBezTo>
                <a:cubicBezTo>
                  <a:pt x="8" y="97"/>
                  <a:pt x="0" y="76"/>
                  <a:pt x="16" y="56"/>
                </a:cubicBezTo>
                <a:cubicBezTo>
                  <a:pt x="32" y="36"/>
                  <a:pt x="96" y="9"/>
                  <a:pt x="112" y="0"/>
                </a:cubicBezTo>
              </a:path>
            </a:pathLst>
          </a:custGeom>
          <a:noFill/>
          <a:ln w="9525" cap="flat" cmpd="sng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 flipV="1">
            <a:off x="1333500" y="3987800"/>
            <a:ext cx="1282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06" name="Oval 34"/>
          <p:cNvSpPr>
            <a:spLocks noChangeArrowheads="1"/>
          </p:cNvSpPr>
          <p:nvPr/>
        </p:nvSpPr>
        <p:spPr bwMode="auto">
          <a:xfrm>
            <a:off x="2616200" y="394970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07" name="Freeform 35"/>
          <p:cNvSpPr>
            <a:spLocks/>
          </p:cNvSpPr>
          <p:nvPr/>
        </p:nvSpPr>
        <p:spPr bwMode="auto">
          <a:xfrm flipH="1">
            <a:off x="665163" y="4729163"/>
            <a:ext cx="152400" cy="304800"/>
          </a:xfrm>
          <a:custGeom>
            <a:avLst/>
            <a:gdLst/>
            <a:ahLst/>
            <a:cxnLst>
              <a:cxn ang="0">
                <a:pos x="64" y="192"/>
              </a:cxn>
              <a:cxn ang="0">
                <a:pos x="16" y="120"/>
              </a:cxn>
              <a:cxn ang="0">
                <a:pos x="16" y="56"/>
              </a:cxn>
              <a:cxn ang="0">
                <a:pos x="112" y="0"/>
              </a:cxn>
            </a:cxnLst>
            <a:rect l="0" t="0" r="r" b="b"/>
            <a:pathLst>
              <a:path w="112" h="192">
                <a:moveTo>
                  <a:pt x="64" y="192"/>
                </a:moveTo>
                <a:cubicBezTo>
                  <a:pt x="44" y="167"/>
                  <a:pt x="24" y="143"/>
                  <a:pt x="16" y="120"/>
                </a:cubicBezTo>
                <a:cubicBezTo>
                  <a:pt x="8" y="97"/>
                  <a:pt x="0" y="76"/>
                  <a:pt x="16" y="56"/>
                </a:cubicBezTo>
                <a:cubicBezTo>
                  <a:pt x="32" y="36"/>
                  <a:pt x="96" y="9"/>
                  <a:pt x="112" y="0"/>
                </a:cubicBezTo>
              </a:path>
            </a:pathLst>
          </a:custGeom>
          <a:noFill/>
          <a:ln w="9525" cap="flat" cmpd="sng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7904163" y="3001963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8531225" y="3006725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7904163" y="4818063"/>
            <a:ext cx="622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11" name="Rectangle 39"/>
          <p:cNvSpPr>
            <a:spLocks noChangeArrowheads="1"/>
          </p:cNvSpPr>
          <p:nvPr/>
        </p:nvSpPr>
        <p:spPr bwMode="auto">
          <a:xfrm>
            <a:off x="7904163" y="3713163"/>
            <a:ext cx="622300" cy="2413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auto">
          <a:xfrm flipV="1">
            <a:off x="8615363" y="3675063"/>
            <a:ext cx="320675" cy="392112"/>
          </a:xfrm>
          <a:prstGeom prst="upArrow">
            <a:avLst>
              <a:gd name="adj1" fmla="val 50000"/>
              <a:gd name="adj2" fmla="val 30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8208963" y="4754563"/>
            <a:ext cx="190500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8183563" y="4691063"/>
            <a:ext cx="24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>
            <a:off x="8297863" y="4691063"/>
            <a:ext cx="0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16" name="Freeform 44"/>
          <p:cNvSpPr>
            <a:spLocks/>
          </p:cNvSpPr>
          <p:nvPr/>
        </p:nvSpPr>
        <p:spPr bwMode="auto">
          <a:xfrm>
            <a:off x="8140700" y="4699000"/>
            <a:ext cx="114300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64"/>
              </a:cxn>
              <a:cxn ang="0">
                <a:pos x="48" y="160"/>
              </a:cxn>
            </a:cxnLst>
            <a:rect l="0" t="0" r="r" b="b"/>
            <a:pathLst>
              <a:path w="72" h="160">
                <a:moveTo>
                  <a:pt x="0" y="0"/>
                </a:moveTo>
                <a:cubicBezTo>
                  <a:pt x="28" y="18"/>
                  <a:pt x="56" y="37"/>
                  <a:pt x="64" y="64"/>
                </a:cubicBezTo>
                <a:cubicBezTo>
                  <a:pt x="72" y="91"/>
                  <a:pt x="51" y="144"/>
                  <a:pt x="48" y="160"/>
                </a:cubicBezTo>
              </a:path>
            </a:pathLst>
          </a:custGeom>
          <a:noFill/>
          <a:ln w="9525" cap="flat" cmpd="sng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17" name="Freeform 45"/>
          <p:cNvSpPr>
            <a:spLocks/>
          </p:cNvSpPr>
          <p:nvPr/>
        </p:nvSpPr>
        <p:spPr bwMode="auto">
          <a:xfrm flipH="1">
            <a:off x="8335963" y="4703763"/>
            <a:ext cx="114300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64"/>
              </a:cxn>
              <a:cxn ang="0">
                <a:pos x="48" y="160"/>
              </a:cxn>
            </a:cxnLst>
            <a:rect l="0" t="0" r="r" b="b"/>
            <a:pathLst>
              <a:path w="72" h="160">
                <a:moveTo>
                  <a:pt x="0" y="0"/>
                </a:moveTo>
                <a:cubicBezTo>
                  <a:pt x="28" y="18"/>
                  <a:pt x="56" y="37"/>
                  <a:pt x="64" y="64"/>
                </a:cubicBezTo>
                <a:cubicBezTo>
                  <a:pt x="72" y="91"/>
                  <a:pt x="51" y="144"/>
                  <a:pt x="48" y="160"/>
                </a:cubicBezTo>
              </a:path>
            </a:pathLst>
          </a:custGeom>
          <a:noFill/>
          <a:ln w="9525" cap="flat" cmpd="sng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 flipV="1">
            <a:off x="6672263" y="3967163"/>
            <a:ext cx="1282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6634163" y="39290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21" name="Line 49"/>
          <p:cNvSpPr>
            <a:spLocks noChangeShapeType="1"/>
          </p:cNvSpPr>
          <p:nvPr/>
        </p:nvSpPr>
        <p:spPr bwMode="auto">
          <a:xfrm>
            <a:off x="627063" y="4652963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555625" y="5040313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u="sng" baseline="0"/>
              <a:t>Intake</a:t>
            </a:r>
            <a:endParaRPr lang="en-US" sz="1400" u="sng" baseline="0"/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7858125" y="5014913"/>
            <a:ext cx="82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u="sng" baseline="0"/>
              <a:t>Exhaust</a:t>
            </a:r>
            <a:endParaRPr lang="en-US" sz="1400" u="sng" baseline="0"/>
          </a:p>
        </p:txBody>
      </p:sp>
      <p:sp>
        <p:nvSpPr>
          <p:cNvPr id="54325" name="Freeform 53"/>
          <p:cNvSpPr>
            <a:spLocks/>
          </p:cNvSpPr>
          <p:nvPr/>
        </p:nvSpPr>
        <p:spPr bwMode="auto">
          <a:xfrm>
            <a:off x="4559300" y="1030288"/>
            <a:ext cx="1485900" cy="1471612"/>
          </a:xfrm>
          <a:custGeom>
            <a:avLst/>
            <a:gdLst/>
            <a:ahLst/>
            <a:cxnLst>
              <a:cxn ang="0">
                <a:pos x="0" y="575"/>
              </a:cxn>
              <a:cxn ang="0">
                <a:pos x="16" y="527"/>
              </a:cxn>
              <a:cxn ang="0">
                <a:pos x="48" y="415"/>
              </a:cxn>
              <a:cxn ang="0">
                <a:pos x="56" y="287"/>
              </a:cxn>
              <a:cxn ang="0">
                <a:pos x="88" y="111"/>
              </a:cxn>
              <a:cxn ang="0">
                <a:pos x="120" y="31"/>
              </a:cxn>
              <a:cxn ang="0">
                <a:pos x="168" y="7"/>
              </a:cxn>
              <a:cxn ang="0">
                <a:pos x="192" y="71"/>
              </a:cxn>
              <a:cxn ang="0">
                <a:pos x="232" y="215"/>
              </a:cxn>
              <a:cxn ang="0">
                <a:pos x="256" y="303"/>
              </a:cxn>
              <a:cxn ang="0">
                <a:pos x="296" y="463"/>
              </a:cxn>
              <a:cxn ang="0">
                <a:pos x="344" y="599"/>
              </a:cxn>
              <a:cxn ang="0">
                <a:pos x="416" y="711"/>
              </a:cxn>
              <a:cxn ang="0">
                <a:pos x="480" y="791"/>
              </a:cxn>
              <a:cxn ang="0">
                <a:pos x="616" y="871"/>
              </a:cxn>
              <a:cxn ang="0">
                <a:pos x="816" y="911"/>
              </a:cxn>
              <a:cxn ang="0">
                <a:pos x="936" y="927"/>
              </a:cxn>
            </a:cxnLst>
            <a:rect l="0" t="0" r="r" b="b"/>
            <a:pathLst>
              <a:path w="936" h="927">
                <a:moveTo>
                  <a:pt x="0" y="575"/>
                </a:moveTo>
                <a:cubicBezTo>
                  <a:pt x="4" y="564"/>
                  <a:pt x="8" y="554"/>
                  <a:pt x="16" y="527"/>
                </a:cubicBezTo>
                <a:cubicBezTo>
                  <a:pt x="24" y="500"/>
                  <a:pt x="41" y="455"/>
                  <a:pt x="48" y="415"/>
                </a:cubicBezTo>
                <a:cubicBezTo>
                  <a:pt x="55" y="375"/>
                  <a:pt x="49" y="338"/>
                  <a:pt x="56" y="287"/>
                </a:cubicBezTo>
                <a:cubicBezTo>
                  <a:pt x="63" y="236"/>
                  <a:pt x="77" y="154"/>
                  <a:pt x="88" y="111"/>
                </a:cubicBezTo>
                <a:cubicBezTo>
                  <a:pt x="99" y="68"/>
                  <a:pt x="107" y="48"/>
                  <a:pt x="120" y="31"/>
                </a:cubicBezTo>
                <a:cubicBezTo>
                  <a:pt x="133" y="14"/>
                  <a:pt x="156" y="0"/>
                  <a:pt x="168" y="7"/>
                </a:cubicBezTo>
                <a:cubicBezTo>
                  <a:pt x="180" y="14"/>
                  <a:pt x="181" y="36"/>
                  <a:pt x="192" y="71"/>
                </a:cubicBezTo>
                <a:cubicBezTo>
                  <a:pt x="203" y="106"/>
                  <a:pt x="221" y="177"/>
                  <a:pt x="232" y="215"/>
                </a:cubicBezTo>
                <a:cubicBezTo>
                  <a:pt x="243" y="253"/>
                  <a:pt x="245" y="262"/>
                  <a:pt x="256" y="303"/>
                </a:cubicBezTo>
                <a:cubicBezTo>
                  <a:pt x="267" y="344"/>
                  <a:pt x="281" y="414"/>
                  <a:pt x="296" y="463"/>
                </a:cubicBezTo>
                <a:cubicBezTo>
                  <a:pt x="311" y="512"/>
                  <a:pt x="324" y="558"/>
                  <a:pt x="344" y="599"/>
                </a:cubicBezTo>
                <a:cubicBezTo>
                  <a:pt x="364" y="640"/>
                  <a:pt x="393" y="679"/>
                  <a:pt x="416" y="711"/>
                </a:cubicBezTo>
                <a:cubicBezTo>
                  <a:pt x="439" y="743"/>
                  <a:pt x="447" y="764"/>
                  <a:pt x="480" y="791"/>
                </a:cubicBezTo>
                <a:cubicBezTo>
                  <a:pt x="513" y="818"/>
                  <a:pt x="560" y="851"/>
                  <a:pt x="616" y="871"/>
                </a:cubicBezTo>
                <a:cubicBezTo>
                  <a:pt x="672" y="891"/>
                  <a:pt x="763" y="902"/>
                  <a:pt x="816" y="911"/>
                </a:cubicBezTo>
                <a:cubicBezTo>
                  <a:pt x="869" y="920"/>
                  <a:pt x="902" y="923"/>
                  <a:pt x="936" y="927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26" name="Rectangle 54"/>
          <p:cNvSpPr>
            <a:spLocks noChangeArrowheads="1"/>
          </p:cNvSpPr>
          <p:nvPr/>
        </p:nvSpPr>
        <p:spPr bwMode="auto">
          <a:xfrm>
            <a:off x="4229100" y="685800"/>
            <a:ext cx="115570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27" name="Rectangle 55"/>
          <p:cNvSpPr>
            <a:spLocks noChangeArrowheads="1"/>
          </p:cNvSpPr>
          <p:nvPr/>
        </p:nvSpPr>
        <p:spPr bwMode="auto">
          <a:xfrm>
            <a:off x="4457700" y="2286000"/>
            <a:ext cx="419100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28" name="Rectangle 56"/>
          <p:cNvSpPr>
            <a:spLocks noChangeArrowheads="1"/>
          </p:cNvSpPr>
          <p:nvPr/>
        </p:nvSpPr>
        <p:spPr bwMode="auto">
          <a:xfrm>
            <a:off x="4521200" y="2133600"/>
            <a:ext cx="88900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30" name="Rectangle 58"/>
          <p:cNvSpPr>
            <a:spLocks noChangeArrowheads="1"/>
          </p:cNvSpPr>
          <p:nvPr/>
        </p:nvSpPr>
        <p:spPr bwMode="auto">
          <a:xfrm>
            <a:off x="4533900" y="1320800"/>
            <a:ext cx="457200" cy="44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29" name="Line 57"/>
          <p:cNvSpPr>
            <a:spLocks noChangeShapeType="1"/>
          </p:cNvSpPr>
          <p:nvPr/>
        </p:nvSpPr>
        <p:spPr bwMode="auto">
          <a:xfrm flipV="1">
            <a:off x="4673600" y="1041400"/>
            <a:ext cx="0" cy="119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4787900" y="1270000"/>
            <a:ext cx="35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V="1">
            <a:off x="5905500" y="2514600"/>
            <a:ext cx="1778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34" name="Rectangle 62"/>
          <p:cNvSpPr>
            <a:spLocks noChangeArrowheads="1"/>
          </p:cNvSpPr>
          <p:nvPr/>
        </p:nvSpPr>
        <p:spPr bwMode="auto">
          <a:xfrm>
            <a:off x="4432300" y="1295400"/>
            <a:ext cx="215900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35" name="Line 63"/>
          <p:cNvSpPr>
            <a:spLocks noChangeShapeType="1"/>
          </p:cNvSpPr>
          <p:nvPr/>
        </p:nvSpPr>
        <p:spPr bwMode="auto">
          <a:xfrm flipV="1">
            <a:off x="4432300" y="1803400"/>
            <a:ext cx="22860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36" name="Text Box 64"/>
          <p:cNvSpPr txBox="1">
            <a:spLocks noChangeArrowheads="1"/>
          </p:cNvSpPr>
          <p:nvPr/>
        </p:nvSpPr>
        <p:spPr bwMode="auto">
          <a:xfrm>
            <a:off x="225425" y="4481513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baseline="0"/>
              <a:t>TC</a:t>
            </a:r>
            <a:endParaRPr lang="en-US" sz="1400" baseline="0"/>
          </a:p>
        </p:txBody>
      </p:sp>
      <p:sp>
        <p:nvSpPr>
          <p:cNvPr id="54337" name="Text Box 65"/>
          <p:cNvSpPr txBox="1">
            <a:spLocks noChangeArrowheads="1"/>
          </p:cNvSpPr>
          <p:nvPr/>
        </p:nvSpPr>
        <p:spPr bwMode="auto">
          <a:xfrm>
            <a:off x="242888" y="319087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baseline="0"/>
              <a:t>BC</a:t>
            </a:r>
            <a:endParaRPr lang="en-US" sz="1400" baseline="0"/>
          </a:p>
        </p:txBody>
      </p:sp>
      <p:sp>
        <p:nvSpPr>
          <p:cNvPr id="54338" name="Rectangle 66"/>
          <p:cNvSpPr>
            <a:spLocks noChangeArrowheads="1"/>
          </p:cNvSpPr>
          <p:nvPr/>
        </p:nvSpPr>
        <p:spPr bwMode="auto">
          <a:xfrm>
            <a:off x="4927600" y="1930400"/>
            <a:ext cx="177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>
            <a:off x="4483100" y="3060700"/>
            <a:ext cx="12700" cy="1739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 flipV="1">
            <a:off x="4572000" y="3390900"/>
            <a:ext cx="304800" cy="1409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 flipV="1">
            <a:off x="4787900" y="3352800"/>
            <a:ext cx="647700" cy="25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42" name="Rectangle 70"/>
          <p:cNvSpPr>
            <a:spLocks noChangeArrowheads="1"/>
          </p:cNvSpPr>
          <p:nvPr/>
        </p:nvSpPr>
        <p:spPr bwMode="auto">
          <a:xfrm>
            <a:off x="4775200" y="3810000"/>
            <a:ext cx="203200" cy="24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4343" name="Line 71"/>
          <p:cNvSpPr>
            <a:spLocks noChangeShapeType="1"/>
          </p:cNvSpPr>
          <p:nvPr/>
        </p:nvSpPr>
        <p:spPr bwMode="auto">
          <a:xfrm flipV="1">
            <a:off x="4914900" y="3086100"/>
            <a:ext cx="12700" cy="6223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20" name="Line 48"/>
          <p:cNvSpPr>
            <a:spLocks noChangeShapeType="1"/>
          </p:cNvSpPr>
          <p:nvPr/>
        </p:nvSpPr>
        <p:spPr bwMode="auto">
          <a:xfrm>
            <a:off x="635000" y="3352800"/>
            <a:ext cx="787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46" name="Freeform 74"/>
          <p:cNvSpPr>
            <a:spLocks/>
          </p:cNvSpPr>
          <p:nvPr/>
        </p:nvSpPr>
        <p:spPr bwMode="auto">
          <a:xfrm>
            <a:off x="4445000" y="4508500"/>
            <a:ext cx="215900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56"/>
              </a:cxn>
              <a:cxn ang="0">
                <a:pos x="136" y="88"/>
              </a:cxn>
            </a:cxnLst>
            <a:rect l="0" t="0" r="r" b="b"/>
            <a:pathLst>
              <a:path w="136" h="88">
                <a:moveTo>
                  <a:pt x="0" y="0"/>
                </a:moveTo>
                <a:cubicBezTo>
                  <a:pt x="24" y="20"/>
                  <a:pt x="49" y="41"/>
                  <a:pt x="72" y="56"/>
                </a:cubicBezTo>
                <a:cubicBezTo>
                  <a:pt x="95" y="71"/>
                  <a:pt x="125" y="83"/>
                  <a:pt x="136" y="8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4660900" y="4076700"/>
            <a:ext cx="12700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AA828-D53A-4C58-9B43-D00460A64450}" type="slidenum">
              <a:rPr lang="en-US"/>
              <a:pPr/>
              <a:t>35</a:t>
            </a:fld>
            <a:endParaRPr lang="en-US"/>
          </a:p>
        </p:txBody>
      </p:sp>
      <p:pic>
        <p:nvPicPr>
          <p:cNvPr id="18436" name="Picture 4" descr="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552450"/>
            <a:ext cx="6846887" cy="4929188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63725" y="5481638"/>
            <a:ext cx="5467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600" baseline="0"/>
              <a:t>IVO - intake valve opens, IVC – intake valve closes</a:t>
            </a:r>
          </a:p>
          <a:p>
            <a:r>
              <a:rPr lang="en-CA" sz="1600" baseline="0"/>
              <a:t>EVO – exhaust valve opens, EVC – exhaust valve opens</a:t>
            </a:r>
          </a:p>
          <a:p>
            <a:r>
              <a:rPr lang="en-CA" sz="1600" baseline="0"/>
              <a:t>X</a:t>
            </a:r>
            <a:r>
              <a:rPr lang="en-CA" sz="1600"/>
              <a:t>b</a:t>
            </a:r>
            <a:r>
              <a:rPr lang="en-CA" sz="1600" baseline="0"/>
              <a:t> – burned gas mole fraction</a:t>
            </a:r>
            <a:endParaRPr lang="en-US" sz="1600" baseline="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086100" y="1168400"/>
            <a:ext cx="698500" cy="0"/>
          </a:xfrm>
          <a:prstGeom prst="line">
            <a:avLst/>
          </a:prstGeom>
          <a:noFill/>
          <a:ln w="317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1922463" y="1173163"/>
            <a:ext cx="727075" cy="0"/>
          </a:xfrm>
          <a:prstGeom prst="line">
            <a:avLst/>
          </a:prstGeom>
          <a:noFill/>
          <a:ln w="317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467350" y="1165225"/>
            <a:ext cx="698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738938" y="1160463"/>
            <a:ext cx="7651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3781425" y="1270000"/>
            <a:ext cx="698500" cy="0"/>
          </a:xfrm>
          <a:prstGeom prst="line">
            <a:avLst/>
          </a:prstGeom>
          <a:noFill/>
          <a:ln w="3175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683125" y="1270000"/>
            <a:ext cx="13335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506913" y="1265238"/>
            <a:ext cx="168275" cy="3175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219700" y="3048000"/>
            <a:ext cx="5080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556000" y="4432300"/>
            <a:ext cx="762000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400425" y="31591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800" b="1" baseline="0"/>
              <a:t>Four-Stroke SI Engine</a:t>
            </a:r>
            <a:endParaRPr lang="en-US" sz="1800" b="1" baseline="0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917700" y="1943100"/>
            <a:ext cx="292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2209800" y="1879600"/>
            <a:ext cx="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00025" y="1547813"/>
            <a:ext cx="12779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b="1" baseline="0">
                <a:solidFill>
                  <a:srgbClr val="FF3300"/>
                </a:solidFill>
                <a:latin typeface="Times New Roman" pitchFamily="18" charset="0"/>
              </a:rPr>
              <a:t>Valve overlap</a:t>
            </a:r>
          </a:p>
          <a:p>
            <a:r>
              <a:rPr lang="en-CA" b="1" baseline="0">
                <a:solidFill>
                  <a:srgbClr val="FF3300"/>
                </a:solidFill>
                <a:latin typeface="Times New Roman" pitchFamily="18" charset="0"/>
              </a:rPr>
              <a:t>Exhaust gas </a:t>
            </a:r>
          </a:p>
          <a:p>
            <a:r>
              <a:rPr lang="en-CA" b="1" baseline="0">
                <a:solidFill>
                  <a:srgbClr val="FF3300"/>
                </a:solidFill>
                <a:latin typeface="Times New Roman" pitchFamily="18" charset="0"/>
              </a:rPr>
              <a:t>residual</a:t>
            </a:r>
            <a:endParaRPr lang="en-US" b="1" baseline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4419600" y="1968500"/>
            <a:ext cx="174625" cy="1778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257300" y="711200"/>
            <a:ext cx="431800" cy="200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566025" y="1620838"/>
            <a:ext cx="4587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0"/>
              <a:t>10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545388" y="622300"/>
            <a:ext cx="1347787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baseline="0"/>
              <a:t>Pressure (bar)</a:t>
            </a:r>
          </a:p>
          <a:p>
            <a:r>
              <a:rPr lang="en-US" b="1" baseline="0"/>
              <a:t>100</a:t>
            </a:r>
          </a:p>
          <a:p>
            <a:endParaRPr lang="en-US" b="1" baseline="0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1295400" y="1765300"/>
            <a:ext cx="749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2044700" y="1765300"/>
            <a:ext cx="0" cy="139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647700" y="3035300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1274763" y="3040063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647700" y="4851400"/>
            <a:ext cx="622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647700" y="3746500"/>
            <a:ext cx="622300" cy="2413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 flipH="1">
            <a:off x="2552700" y="3543300"/>
            <a:ext cx="469900" cy="6731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228600" y="3644900"/>
            <a:ext cx="320675" cy="392113"/>
          </a:xfrm>
          <a:prstGeom prst="upArrow">
            <a:avLst>
              <a:gd name="adj1" fmla="val 50000"/>
              <a:gd name="adj2" fmla="val 30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762000" y="4787900"/>
            <a:ext cx="190500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36600" y="4686300"/>
            <a:ext cx="24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850900" y="4686300"/>
            <a:ext cx="0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69" name="Freeform 37"/>
          <p:cNvSpPr>
            <a:spLocks/>
          </p:cNvSpPr>
          <p:nvPr/>
        </p:nvSpPr>
        <p:spPr bwMode="auto">
          <a:xfrm>
            <a:off x="889000" y="4737100"/>
            <a:ext cx="177800" cy="304800"/>
          </a:xfrm>
          <a:custGeom>
            <a:avLst/>
            <a:gdLst/>
            <a:ahLst/>
            <a:cxnLst>
              <a:cxn ang="0">
                <a:pos x="64" y="192"/>
              </a:cxn>
              <a:cxn ang="0">
                <a:pos x="16" y="120"/>
              </a:cxn>
              <a:cxn ang="0">
                <a:pos x="16" y="56"/>
              </a:cxn>
              <a:cxn ang="0">
                <a:pos x="112" y="0"/>
              </a:cxn>
            </a:cxnLst>
            <a:rect l="0" t="0" r="r" b="b"/>
            <a:pathLst>
              <a:path w="112" h="192">
                <a:moveTo>
                  <a:pt x="64" y="192"/>
                </a:moveTo>
                <a:cubicBezTo>
                  <a:pt x="44" y="167"/>
                  <a:pt x="24" y="143"/>
                  <a:pt x="16" y="120"/>
                </a:cubicBezTo>
                <a:cubicBezTo>
                  <a:pt x="8" y="97"/>
                  <a:pt x="0" y="76"/>
                  <a:pt x="16" y="56"/>
                </a:cubicBezTo>
                <a:cubicBezTo>
                  <a:pt x="32" y="36"/>
                  <a:pt x="96" y="9"/>
                  <a:pt x="112" y="0"/>
                </a:cubicBezTo>
              </a:path>
            </a:pathLst>
          </a:custGeom>
          <a:noFill/>
          <a:ln w="9525" cap="flat" cmpd="sng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V="1">
            <a:off x="1333500" y="3987800"/>
            <a:ext cx="1282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2616200" y="394970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72" name="Freeform 40"/>
          <p:cNvSpPr>
            <a:spLocks/>
          </p:cNvSpPr>
          <p:nvPr/>
        </p:nvSpPr>
        <p:spPr bwMode="auto">
          <a:xfrm flipH="1">
            <a:off x="665163" y="4729163"/>
            <a:ext cx="152400" cy="304800"/>
          </a:xfrm>
          <a:custGeom>
            <a:avLst/>
            <a:gdLst/>
            <a:ahLst/>
            <a:cxnLst>
              <a:cxn ang="0">
                <a:pos x="64" y="192"/>
              </a:cxn>
              <a:cxn ang="0">
                <a:pos x="16" y="120"/>
              </a:cxn>
              <a:cxn ang="0">
                <a:pos x="16" y="56"/>
              </a:cxn>
              <a:cxn ang="0">
                <a:pos x="112" y="0"/>
              </a:cxn>
            </a:cxnLst>
            <a:rect l="0" t="0" r="r" b="b"/>
            <a:pathLst>
              <a:path w="112" h="192">
                <a:moveTo>
                  <a:pt x="64" y="192"/>
                </a:moveTo>
                <a:cubicBezTo>
                  <a:pt x="44" y="167"/>
                  <a:pt x="24" y="143"/>
                  <a:pt x="16" y="120"/>
                </a:cubicBezTo>
                <a:cubicBezTo>
                  <a:pt x="8" y="97"/>
                  <a:pt x="0" y="76"/>
                  <a:pt x="16" y="56"/>
                </a:cubicBezTo>
                <a:cubicBezTo>
                  <a:pt x="32" y="36"/>
                  <a:pt x="96" y="9"/>
                  <a:pt x="112" y="0"/>
                </a:cubicBezTo>
              </a:path>
            </a:pathLst>
          </a:custGeom>
          <a:noFill/>
          <a:ln w="9525" cap="flat" cmpd="sng">
            <a:solidFill>
              <a:srgbClr val="0099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7904163" y="3001963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>
            <a:off x="8531225" y="3006725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7904163" y="4818063"/>
            <a:ext cx="622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7904163" y="3713163"/>
            <a:ext cx="622300" cy="2413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77" name="AutoShape 45"/>
          <p:cNvSpPr>
            <a:spLocks noChangeArrowheads="1"/>
          </p:cNvSpPr>
          <p:nvPr/>
        </p:nvSpPr>
        <p:spPr bwMode="auto">
          <a:xfrm flipV="1">
            <a:off x="8615363" y="3675063"/>
            <a:ext cx="320675" cy="392112"/>
          </a:xfrm>
          <a:prstGeom prst="upArrow">
            <a:avLst>
              <a:gd name="adj1" fmla="val 50000"/>
              <a:gd name="adj2" fmla="val 30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8208963" y="4754563"/>
            <a:ext cx="190500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8183563" y="4691063"/>
            <a:ext cx="24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8297863" y="4691063"/>
            <a:ext cx="0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83" name="Freeform 51"/>
          <p:cNvSpPr>
            <a:spLocks/>
          </p:cNvSpPr>
          <p:nvPr/>
        </p:nvSpPr>
        <p:spPr bwMode="auto">
          <a:xfrm>
            <a:off x="8140700" y="4699000"/>
            <a:ext cx="114300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64"/>
              </a:cxn>
              <a:cxn ang="0">
                <a:pos x="48" y="160"/>
              </a:cxn>
            </a:cxnLst>
            <a:rect l="0" t="0" r="r" b="b"/>
            <a:pathLst>
              <a:path w="72" h="160">
                <a:moveTo>
                  <a:pt x="0" y="0"/>
                </a:moveTo>
                <a:cubicBezTo>
                  <a:pt x="28" y="18"/>
                  <a:pt x="56" y="37"/>
                  <a:pt x="64" y="64"/>
                </a:cubicBezTo>
                <a:cubicBezTo>
                  <a:pt x="72" y="91"/>
                  <a:pt x="51" y="144"/>
                  <a:pt x="48" y="16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84" name="Freeform 52"/>
          <p:cNvSpPr>
            <a:spLocks/>
          </p:cNvSpPr>
          <p:nvPr/>
        </p:nvSpPr>
        <p:spPr bwMode="auto">
          <a:xfrm flipH="1">
            <a:off x="8335963" y="4703763"/>
            <a:ext cx="114300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64"/>
              </a:cxn>
              <a:cxn ang="0">
                <a:pos x="48" y="160"/>
              </a:cxn>
            </a:cxnLst>
            <a:rect l="0" t="0" r="r" b="b"/>
            <a:pathLst>
              <a:path w="72" h="160">
                <a:moveTo>
                  <a:pt x="0" y="0"/>
                </a:moveTo>
                <a:cubicBezTo>
                  <a:pt x="28" y="18"/>
                  <a:pt x="56" y="37"/>
                  <a:pt x="64" y="64"/>
                </a:cubicBezTo>
                <a:cubicBezTo>
                  <a:pt x="72" y="91"/>
                  <a:pt x="51" y="144"/>
                  <a:pt x="48" y="16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 flipV="1">
            <a:off x="6672263" y="3967163"/>
            <a:ext cx="12827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6634163" y="39290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>
            <a:off x="635000" y="3352800"/>
            <a:ext cx="787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88" name="Line 56"/>
          <p:cNvSpPr>
            <a:spLocks noChangeShapeType="1"/>
          </p:cNvSpPr>
          <p:nvPr/>
        </p:nvSpPr>
        <p:spPr bwMode="auto">
          <a:xfrm>
            <a:off x="627063" y="4652963"/>
            <a:ext cx="7886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555625" y="5040313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u="sng" baseline="0"/>
              <a:t>Intake</a:t>
            </a:r>
            <a:endParaRPr lang="en-US" sz="1400" u="sng" baseline="0"/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7858125" y="5014913"/>
            <a:ext cx="82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 u="sng" baseline="0"/>
              <a:t>Exhaust</a:t>
            </a:r>
            <a:endParaRPr lang="en-US" sz="1400" u="sng" baseline="0"/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4965700" y="2019300"/>
            <a:ext cx="1397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6416-765D-4771-8CAC-CF49F8D8E905}" type="slidenum">
              <a:rPr lang="en-US"/>
              <a:pPr/>
              <a:t>36</a:t>
            </a:fld>
            <a:endParaRPr lang="en-US"/>
          </a:p>
        </p:txBody>
      </p: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3006725" y="5232400"/>
            <a:ext cx="16795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baseline="0"/>
              <a:t>Compression</a:t>
            </a:r>
          </a:p>
          <a:p>
            <a:pPr algn="ctr"/>
            <a:r>
              <a:rPr lang="en-US" sz="1400" b="1" baseline="0"/>
              <a:t>Stroke</a:t>
            </a:r>
            <a:endParaRPr lang="en-US" sz="1800" baseline="0"/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4832350" y="5232400"/>
            <a:ext cx="914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baseline="0"/>
              <a:t>Power</a:t>
            </a:r>
          </a:p>
          <a:p>
            <a:pPr algn="ctr"/>
            <a:r>
              <a:rPr lang="en-US" sz="1400" b="1" baseline="0"/>
              <a:t>Stroke</a:t>
            </a:r>
            <a:endParaRPr lang="en-US" sz="1800" baseline="0"/>
          </a:p>
        </p:txBody>
      </p: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6365875" y="5232400"/>
            <a:ext cx="914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baseline="0"/>
              <a:t>Exhaust</a:t>
            </a:r>
          </a:p>
          <a:p>
            <a:pPr algn="ctr"/>
            <a:r>
              <a:rPr lang="en-US" sz="1400" b="1" baseline="0"/>
              <a:t>Stroke</a:t>
            </a:r>
            <a:endParaRPr lang="en-US" sz="1800" baseline="0"/>
          </a:p>
        </p:txBody>
      </p:sp>
      <p:sp>
        <p:nvSpPr>
          <p:cNvPr id="10314" name="AutoShape 74"/>
          <p:cNvSpPr>
            <a:spLocks noChangeArrowheads="1"/>
          </p:cNvSpPr>
          <p:nvPr/>
        </p:nvSpPr>
        <p:spPr bwMode="auto">
          <a:xfrm rot="11874598" flipH="1">
            <a:off x="6657975" y="4686300"/>
            <a:ext cx="219075" cy="5111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5" name="AutoShape 75"/>
          <p:cNvSpPr>
            <a:spLocks noChangeArrowheads="1"/>
          </p:cNvSpPr>
          <p:nvPr/>
        </p:nvSpPr>
        <p:spPr bwMode="auto">
          <a:xfrm rot="11874598" flipH="1">
            <a:off x="3663950" y="4686300"/>
            <a:ext cx="219075" cy="5111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6" name="AutoShape 76"/>
          <p:cNvSpPr>
            <a:spLocks noChangeArrowheads="1"/>
          </p:cNvSpPr>
          <p:nvPr/>
        </p:nvSpPr>
        <p:spPr bwMode="auto">
          <a:xfrm rot="-11874598">
            <a:off x="5270500" y="4467225"/>
            <a:ext cx="219075" cy="5111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7" name="AutoShape 77"/>
          <p:cNvSpPr>
            <a:spLocks noChangeArrowheads="1"/>
          </p:cNvSpPr>
          <p:nvPr/>
        </p:nvSpPr>
        <p:spPr bwMode="auto">
          <a:xfrm rot="-11874598">
            <a:off x="2276475" y="4467225"/>
            <a:ext cx="219075" cy="5111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6365875" y="3990975"/>
            <a:ext cx="949325" cy="803275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19" name="Freeform 79"/>
          <p:cNvSpPr>
            <a:spLocks/>
          </p:cNvSpPr>
          <p:nvPr/>
        </p:nvSpPr>
        <p:spPr bwMode="auto">
          <a:xfrm>
            <a:off x="5060950" y="3987800"/>
            <a:ext cx="496888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120"/>
              </a:cxn>
              <a:cxn ang="0">
                <a:pos x="150" y="210"/>
              </a:cxn>
              <a:cxn ang="0">
                <a:pos x="300" y="255"/>
              </a:cxn>
              <a:cxn ang="0">
                <a:pos x="390" y="285"/>
              </a:cxn>
              <a:cxn ang="0">
                <a:pos x="435" y="300"/>
              </a:cxn>
              <a:cxn ang="0">
                <a:pos x="615" y="210"/>
              </a:cxn>
              <a:cxn ang="0">
                <a:pos x="660" y="180"/>
              </a:cxn>
              <a:cxn ang="0">
                <a:pos x="675" y="135"/>
              </a:cxn>
              <a:cxn ang="0">
                <a:pos x="720" y="120"/>
              </a:cxn>
              <a:cxn ang="0">
                <a:pos x="780" y="15"/>
              </a:cxn>
            </a:cxnLst>
            <a:rect l="0" t="0" r="r" b="b"/>
            <a:pathLst>
              <a:path w="783" h="300">
                <a:moveTo>
                  <a:pt x="0" y="0"/>
                </a:moveTo>
                <a:cubicBezTo>
                  <a:pt x="20" y="59"/>
                  <a:pt x="38" y="85"/>
                  <a:pt x="90" y="120"/>
                </a:cubicBezTo>
                <a:cubicBezTo>
                  <a:pt x="110" y="150"/>
                  <a:pt x="130" y="180"/>
                  <a:pt x="150" y="210"/>
                </a:cubicBezTo>
                <a:cubicBezTo>
                  <a:pt x="159" y="223"/>
                  <a:pt x="275" y="247"/>
                  <a:pt x="300" y="255"/>
                </a:cubicBezTo>
                <a:cubicBezTo>
                  <a:pt x="330" y="264"/>
                  <a:pt x="360" y="275"/>
                  <a:pt x="390" y="285"/>
                </a:cubicBezTo>
                <a:cubicBezTo>
                  <a:pt x="405" y="290"/>
                  <a:pt x="435" y="300"/>
                  <a:pt x="435" y="300"/>
                </a:cubicBezTo>
                <a:cubicBezTo>
                  <a:pt x="559" y="259"/>
                  <a:pt x="499" y="288"/>
                  <a:pt x="615" y="210"/>
                </a:cubicBezTo>
                <a:cubicBezTo>
                  <a:pt x="630" y="200"/>
                  <a:pt x="660" y="180"/>
                  <a:pt x="660" y="180"/>
                </a:cubicBezTo>
                <a:cubicBezTo>
                  <a:pt x="665" y="165"/>
                  <a:pt x="664" y="146"/>
                  <a:pt x="675" y="135"/>
                </a:cubicBezTo>
                <a:cubicBezTo>
                  <a:pt x="686" y="124"/>
                  <a:pt x="709" y="131"/>
                  <a:pt x="720" y="120"/>
                </a:cubicBezTo>
                <a:cubicBezTo>
                  <a:pt x="783" y="57"/>
                  <a:pt x="780" y="62"/>
                  <a:pt x="780" y="15"/>
                </a:cubicBezTo>
              </a:path>
            </a:pathLst>
          </a:custGeom>
          <a:solidFill>
            <a:schemeClr val="bg1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1838325" y="4356100"/>
            <a:ext cx="949325" cy="21907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V="1">
            <a:off x="183832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 flipV="1">
            <a:off x="278765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1838325" y="3990975"/>
            <a:ext cx="219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2203450" y="399097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984375" y="4137025"/>
            <a:ext cx="29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 flipV="1">
            <a:off x="2130425" y="3917950"/>
            <a:ext cx="0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27" name="Freeform 87"/>
          <p:cNvSpPr>
            <a:spLocks/>
          </p:cNvSpPr>
          <p:nvPr/>
        </p:nvSpPr>
        <p:spPr bwMode="auto">
          <a:xfrm>
            <a:off x="2135188" y="3841750"/>
            <a:ext cx="214312" cy="37147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198" y="390"/>
              </a:cxn>
              <a:cxn ang="0">
                <a:pos x="243" y="420"/>
              </a:cxn>
              <a:cxn ang="0">
                <a:pos x="348" y="435"/>
              </a:cxn>
              <a:cxn ang="0">
                <a:pos x="438" y="585"/>
              </a:cxn>
            </a:cxnLst>
            <a:rect l="0" t="0" r="r" b="b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 cap="flat">
            <a:solidFill>
              <a:srgbClr val="0099FF"/>
            </a:solidFill>
            <a:prstDash val="dash"/>
            <a:round/>
            <a:headEnd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0328" name="Freeform 88"/>
          <p:cNvSpPr>
            <a:spLocks/>
          </p:cNvSpPr>
          <p:nvPr/>
        </p:nvSpPr>
        <p:spPr bwMode="auto">
          <a:xfrm flipH="1">
            <a:off x="1911350" y="3844925"/>
            <a:ext cx="204788" cy="37147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198" y="390"/>
              </a:cxn>
              <a:cxn ang="0">
                <a:pos x="243" y="420"/>
              </a:cxn>
              <a:cxn ang="0">
                <a:pos x="348" y="435"/>
              </a:cxn>
              <a:cxn ang="0">
                <a:pos x="438" y="585"/>
              </a:cxn>
            </a:cxnLst>
            <a:rect l="0" t="0" r="r" b="b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 cap="flat">
            <a:solidFill>
              <a:srgbClr val="0099FF"/>
            </a:solidFill>
            <a:prstDash val="dash"/>
            <a:round/>
            <a:headEnd/>
            <a:tailEnd type="triangl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0329" name="Arc 89"/>
          <p:cNvSpPr>
            <a:spLocks/>
          </p:cNvSpPr>
          <p:nvPr/>
        </p:nvSpPr>
        <p:spPr bwMode="auto">
          <a:xfrm>
            <a:off x="1984375" y="3479800"/>
            <a:ext cx="292100" cy="511175"/>
          </a:xfrm>
          <a:custGeom>
            <a:avLst/>
            <a:gdLst>
              <a:gd name="G0" fmla="+- 0 0 0"/>
              <a:gd name="G1" fmla="+- 21388 0 0"/>
              <a:gd name="G2" fmla="+- 21600 0 0"/>
              <a:gd name="T0" fmla="*/ 3022 w 21600"/>
              <a:gd name="T1" fmla="*/ 0 h 21388"/>
              <a:gd name="T2" fmla="*/ 21600 w 21600"/>
              <a:gd name="T3" fmla="*/ 21388 h 21388"/>
              <a:gd name="T4" fmla="*/ 0 w 21600"/>
              <a:gd name="T5" fmla="*/ 21388 h 2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0" name="Arc 90"/>
          <p:cNvSpPr>
            <a:spLocks/>
          </p:cNvSpPr>
          <p:nvPr/>
        </p:nvSpPr>
        <p:spPr bwMode="auto">
          <a:xfrm>
            <a:off x="1546225" y="3479800"/>
            <a:ext cx="438150" cy="511175"/>
          </a:xfrm>
          <a:custGeom>
            <a:avLst/>
            <a:gdLst>
              <a:gd name="G0" fmla="+- 0 0 0"/>
              <a:gd name="G1" fmla="+- 21388 0 0"/>
              <a:gd name="G2" fmla="+- 21600 0 0"/>
              <a:gd name="T0" fmla="*/ 3022 w 21600"/>
              <a:gd name="T1" fmla="*/ 0 h 21388"/>
              <a:gd name="T2" fmla="*/ 21600 w 21600"/>
              <a:gd name="T3" fmla="*/ 21388 h 21388"/>
              <a:gd name="T4" fmla="*/ 0 w 21600"/>
              <a:gd name="T5" fmla="*/ 21388 h 2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1619250" y="3260725"/>
            <a:ext cx="657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aseline="0"/>
              <a:t>A</a:t>
            </a:r>
          </a:p>
          <a:p>
            <a:r>
              <a:rPr lang="en-US" baseline="0"/>
              <a:t>     I</a:t>
            </a:r>
          </a:p>
          <a:p>
            <a:r>
              <a:rPr lang="en-US" baseline="0"/>
              <a:t>        R</a:t>
            </a:r>
            <a:endParaRPr lang="en-US" sz="1800" baseline="0"/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4832350" y="4356100"/>
            <a:ext cx="949325" cy="21907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4" name="Line 94"/>
          <p:cNvSpPr>
            <a:spLocks noChangeShapeType="1"/>
          </p:cNvSpPr>
          <p:nvPr/>
        </p:nvSpPr>
        <p:spPr bwMode="auto">
          <a:xfrm flipV="1">
            <a:off x="483235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5" name="Line 95"/>
          <p:cNvSpPr>
            <a:spLocks noChangeShapeType="1"/>
          </p:cNvSpPr>
          <p:nvPr/>
        </p:nvSpPr>
        <p:spPr bwMode="auto">
          <a:xfrm flipV="1">
            <a:off x="578167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6" name="Line 96"/>
          <p:cNvSpPr>
            <a:spLocks noChangeShapeType="1"/>
          </p:cNvSpPr>
          <p:nvPr/>
        </p:nvSpPr>
        <p:spPr bwMode="auto">
          <a:xfrm>
            <a:off x="4832350" y="3990975"/>
            <a:ext cx="219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7" name="Line 97"/>
          <p:cNvSpPr>
            <a:spLocks noChangeShapeType="1"/>
          </p:cNvSpPr>
          <p:nvPr/>
        </p:nvSpPr>
        <p:spPr bwMode="auto">
          <a:xfrm>
            <a:off x="4978400" y="3990975"/>
            <a:ext cx="803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8" name="Rectangle 98"/>
          <p:cNvSpPr>
            <a:spLocks noChangeArrowheads="1"/>
          </p:cNvSpPr>
          <p:nvPr/>
        </p:nvSpPr>
        <p:spPr bwMode="auto">
          <a:xfrm>
            <a:off x="3371850" y="4575175"/>
            <a:ext cx="949325" cy="21907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39" name="Line 99"/>
          <p:cNvSpPr>
            <a:spLocks noChangeShapeType="1"/>
          </p:cNvSpPr>
          <p:nvPr/>
        </p:nvSpPr>
        <p:spPr bwMode="auto">
          <a:xfrm flipV="1">
            <a:off x="337185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0" name="Line 100"/>
          <p:cNvSpPr>
            <a:spLocks noChangeShapeType="1"/>
          </p:cNvSpPr>
          <p:nvPr/>
        </p:nvSpPr>
        <p:spPr bwMode="auto">
          <a:xfrm flipV="1">
            <a:off x="432117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1" name="Line 101"/>
          <p:cNvSpPr>
            <a:spLocks noChangeShapeType="1"/>
          </p:cNvSpPr>
          <p:nvPr/>
        </p:nvSpPr>
        <p:spPr bwMode="auto">
          <a:xfrm>
            <a:off x="3371850" y="3990975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2" name="Rectangle 102"/>
          <p:cNvSpPr>
            <a:spLocks noChangeArrowheads="1"/>
          </p:cNvSpPr>
          <p:nvPr/>
        </p:nvSpPr>
        <p:spPr bwMode="auto">
          <a:xfrm>
            <a:off x="6365875" y="4613275"/>
            <a:ext cx="949325" cy="21907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3" name="Line 103"/>
          <p:cNvSpPr>
            <a:spLocks noChangeShapeType="1"/>
          </p:cNvSpPr>
          <p:nvPr/>
        </p:nvSpPr>
        <p:spPr bwMode="auto">
          <a:xfrm flipV="1">
            <a:off x="6365875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4" name="Line 104"/>
          <p:cNvSpPr>
            <a:spLocks noChangeShapeType="1"/>
          </p:cNvSpPr>
          <p:nvPr/>
        </p:nvSpPr>
        <p:spPr bwMode="auto">
          <a:xfrm flipV="1">
            <a:off x="7315200" y="3990975"/>
            <a:ext cx="0" cy="124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5" name="Line 105"/>
          <p:cNvSpPr>
            <a:spLocks noChangeShapeType="1"/>
          </p:cNvSpPr>
          <p:nvPr/>
        </p:nvSpPr>
        <p:spPr bwMode="auto">
          <a:xfrm flipH="1">
            <a:off x="7096125" y="3990975"/>
            <a:ext cx="219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6" name="Line 106"/>
          <p:cNvSpPr>
            <a:spLocks noChangeShapeType="1"/>
          </p:cNvSpPr>
          <p:nvPr/>
        </p:nvSpPr>
        <p:spPr bwMode="auto">
          <a:xfrm flipH="1">
            <a:off x="6365875" y="399097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7" name="Line 107"/>
          <p:cNvSpPr>
            <a:spLocks noChangeShapeType="1"/>
          </p:cNvSpPr>
          <p:nvPr/>
        </p:nvSpPr>
        <p:spPr bwMode="auto">
          <a:xfrm flipH="1">
            <a:off x="6877050" y="4137025"/>
            <a:ext cx="292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8" name="Line 108"/>
          <p:cNvSpPr>
            <a:spLocks noChangeShapeType="1"/>
          </p:cNvSpPr>
          <p:nvPr/>
        </p:nvSpPr>
        <p:spPr bwMode="auto">
          <a:xfrm flipH="1" flipV="1">
            <a:off x="7023100" y="3917950"/>
            <a:ext cx="0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49" name="Freeform 109"/>
          <p:cNvSpPr>
            <a:spLocks/>
          </p:cNvSpPr>
          <p:nvPr/>
        </p:nvSpPr>
        <p:spPr bwMode="auto">
          <a:xfrm flipH="1">
            <a:off x="6804025" y="3841750"/>
            <a:ext cx="214313" cy="37147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198" y="390"/>
              </a:cxn>
              <a:cxn ang="0">
                <a:pos x="243" y="420"/>
              </a:cxn>
              <a:cxn ang="0">
                <a:pos x="348" y="435"/>
              </a:cxn>
              <a:cxn ang="0">
                <a:pos x="438" y="585"/>
              </a:cxn>
            </a:cxnLst>
            <a:rect l="0" t="0" r="r" b="b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0350" name="Freeform 110"/>
          <p:cNvSpPr>
            <a:spLocks/>
          </p:cNvSpPr>
          <p:nvPr/>
        </p:nvSpPr>
        <p:spPr bwMode="auto">
          <a:xfrm>
            <a:off x="7037388" y="3844925"/>
            <a:ext cx="204787" cy="37147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198" y="390"/>
              </a:cxn>
              <a:cxn ang="0">
                <a:pos x="243" y="420"/>
              </a:cxn>
              <a:cxn ang="0">
                <a:pos x="348" y="435"/>
              </a:cxn>
              <a:cxn ang="0">
                <a:pos x="438" y="585"/>
              </a:cxn>
            </a:cxnLst>
            <a:rect l="0" t="0" r="r" b="b"/>
            <a:pathLst>
              <a:path w="438" h="585">
                <a:moveTo>
                  <a:pt x="78" y="0"/>
                </a:moveTo>
                <a:cubicBezTo>
                  <a:pt x="90" y="277"/>
                  <a:pt x="0" y="341"/>
                  <a:pt x="198" y="390"/>
                </a:cubicBezTo>
                <a:cubicBezTo>
                  <a:pt x="213" y="400"/>
                  <a:pt x="226" y="415"/>
                  <a:pt x="243" y="420"/>
                </a:cubicBezTo>
                <a:cubicBezTo>
                  <a:pt x="277" y="430"/>
                  <a:pt x="318" y="416"/>
                  <a:pt x="348" y="435"/>
                </a:cubicBezTo>
                <a:cubicBezTo>
                  <a:pt x="422" y="482"/>
                  <a:pt x="390" y="537"/>
                  <a:pt x="438" y="585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10351" name="Arc 111"/>
          <p:cNvSpPr>
            <a:spLocks/>
          </p:cNvSpPr>
          <p:nvPr/>
        </p:nvSpPr>
        <p:spPr bwMode="auto">
          <a:xfrm flipH="1">
            <a:off x="6877050" y="3479800"/>
            <a:ext cx="292100" cy="511175"/>
          </a:xfrm>
          <a:custGeom>
            <a:avLst/>
            <a:gdLst>
              <a:gd name="G0" fmla="+- 0 0 0"/>
              <a:gd name="G1" fmla="+- 21388 0 0"/>
              <a:gd name="G2" fmla="+- 21600 0 0"/>
              <a:gd name="T0" fmla="*/ 3022 w 21600"/>
              <a:gd name="T1" fmla="*/ 0 h 21388"/>
              <a:gd name="T2" fmla="*/ 21600 w 21600"/>
              <a:gd name="T3" fmla="*/ 21388 h 21388"/>
              <a:gd name="T4" fmla="*/ 0 w 21600"/>
              <a:gd name="T5" fmla="*/ 21388 h 2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52" name="Arc 112"/>
          <p:cNvSpPr>
            <a:spLocks/>
          </p:cNvSpPr>
          <p:nvPr/>
        </p:nvSpPr>
        <p:spPr bwMode="auto">
          <a:xfrm flipH="1">
            <a:off x="7169150" y="3479800"/>
            <a:ext cx="438150" cy="511175"/>
          </a:xfrm>
          <a:custGeom>
            <a:avLst/>
            <a:gdLst>
              <a:gd name="G0" fmla="+- 0 0 0"/>
              <a:gd name="G1" fmla="+- 21388 0 0"/>
              <a:gd name="G2" fmla="+- 21600 0 0"/>
              <a:gd name="T0" fmla="*/ 3022 w 21600"/>
              <a:gd name="T1" fmla="*/ 0 h 21388"/>
              <a:gd name="T2" fmla="*/ 21600 w 21600"/>
              <a:gd name="T3" fmla="*/ 21388 h 21388"/>
              <a:gd name="T4" fmla="*/ 0 w 21600"/>
              <a:gd name="T5" fmla="*/ 21388 h 2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388" fill="none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</a:path>
              <a:path w="21600" h="21388" stroke="0" extrusionOk="0">
                <a:moveTo>
                  <a:pt x="3021" y="0"/>
                </a:moveTo>
                <a:cubicBezTo>
                  <a:pt x="13677" y="1506"/>
                  <a:pt x="21600" y="10626"/>
                  <a:pt x="21600" y="21388"/>
                </a:cubicBezTo>
                <a:lnTo>
                  <a:pt x="0" y="21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54" name="AutoShape 114"/>
          <p:cNvSpPr>
            <a:spLocks noChangeArrowheads="1"/>
          </p:cNvSpPr>
          <p:nvPr/>
        </p:nvSpPr>
        <p:spPr bwMode="auto">
          <a:xfrm>
            <a:off x="2787650" y="4210050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55" name="AutoShape 115"/>
          <p:cNvSpPr>
            <a:spLocks noChangeArrowheads="1"/>
          </p:cNvSpPr>
          <p:nvPr/>
        </p:nvSpPr>
        <p:spPr bwMode="auto">
          <a:xfrm>
            <a:off x="5781675" y="4137025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56" name="AutoShape 116"/>
          <p:cNvSpPr>
            <a:spLocks noChangeArrowheads="1"/>
          </p:cNvSpPr>
          <p:nvPr/>
        </p:nvSpPr>
        <p:spPr bwMode="auto">
          <a:xfrm flipV="1">
            <a:off x="4321175" y="4356100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57" name="AutoShape 117"/>
          <p:cNvSpPr>
            <a:spLocks noChangeArrowheads="1"/>
          </p:cNvSpPr>
          <p:nvPr/>
        </p:nvSpPr>
        <p:spPr bwMode="auto">
          <a:xfrm flipV="1">
            <a:off x="7315200" y="4429125"/>
            <a:ext cx="219075" cy="657225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58" name="Text Box 118"/>
          <p:cNvSpPr txBox="1">
            <a:spLocks noChangeArrowheads="1"/>
          </p:cNvSpPr>
          <p:nvPr/>
        </p:nvSpPr>
        <p:spPr bwMode="auto">
          <a:xfrm>
            <a:off x="6388100" y="4175125"/>
            <a:ext cx="1139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aseline="0"/>
              <a:t>Combustion</a:t>
            </a:r>
          </a:p>
          <a:p>
            <a:r>
              <a:rPr lang="en-US" baseline="0"/>
              <a:t>Products</a:t>
            </a:r>
            <a:endParaRPr lang="en-US" sz="1800" baseline="0"/>
          </a:p>
        </p:txBody>
      </p:sp>
      <p:sp>
        <p:nvSpPr>
          <p:cNvPr id="10359" name="AutoShape 119"/>
          <p:cNvSpPr>
            <a:spLocks noChangeArrowheads="1"/>
          </p:cNvSpPr>
          <p:nvPr/>
        </p:nvSpPr>
        <p:spPr bwMode="auto">
          <a:xfrm flipV="1">
            <a:off x="5197475" y="3771900"/>
            <a:ext cx="219075" cy="2190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60" name="Rectangle 120"/>
          <p:cNvSpPr>
            <a:spLocks noChangeArrowheads="1"/>
          </p:cNvSpPr>
          <p:nvPr/>
        </p:nvSpPr>
        <p:spPr bwMode="auto">
          <a:xfrm>
            <a:off x="5270500" y="3625850"/>
            <a:ext cx="73025" cy="14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61" name="Line 121"/>
          <p:cNvSpPr>
            <a:spLocks noChangeShapeType="1"/>
          </p:cNvSpPr>
          <p:nvPr/>
        </p:nvSpPr>
        <p:spPr bwMode="auto">
          <a:xfrm flipH="1">
            <a:off x="4978400" y="4000500"/>
            <a:ext cx="247650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0362" name="Line 122"/>
          <p:cNvSpPr>
            <a:spLocks noChangeShapeType="1"/>
          </p:cNvSpPr>
          <p:nvPr/>
        </p:nvSpPr>
        <p:spPr bwMode="auto">
          <a:xfrm flipH="1">
            <a:off x="5283200" y="3959225"/>
            <a:ext cx="25400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0363" name="Line 123"/>
          <p:cNvSpPr>
            <a:spLocks noChangeShapeType="1"/>
          </p:cNvSpPr>
          <p:nvPr/>
        </p:nvSpPr>
        <p:spPr bwMode="auto">
          <a:xfrm>
            <a:off x="5426075" y="4025900"/>
            <a:ext cx="20955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0364" name="Text Box 124"/>
          <p:cNvSpPr txBox="1">
            <a:spLocks noChangeArrowheads="1"/>
          </p:cNvSpPr>
          <p:nvPr/>
        </p:nvSpPr>
        <p:spPr bwMode="auto">
          <a:xfrm>
            <a:off x="1838325" y="523240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baseline="0"/>
              <a:t>Intake</a:t>
            </a:r>
          </a:p>
          <a:p>
            <a:pPr algn="ctr"/>
            <a:r>
              <a:rPr lang="en-US" sz="1400" b="1" baseline="0"/>
              <a:t>Stroke</a:t>
            </a:r>
            <a:endParaRPr lang="en-US" sz="1800" baseline="0"/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2276475" y="4467225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6804025" y="4686300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5270500" y="4467225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3810000" y="4686300"/>
            <a:ext cx="7302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69" name="Rectangle 129"/>
          <p:cNvSpPr>
            <a:spLocks noChangeArrowheads="1"/>
          </p:cNvSpPr>
          <p:nvPr/>
        </p:nvSpPr>
        <p:spPr bwMode="auto">
          <a:xfrm rot="-1032526">
            <a:off x="2276475" y="4905375"/>
            <a:ext cx="438150" cy="146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0" name="Rectangle 130"/>
          <p:cNvSpPr>
            <a:spLocks noChangeArrowheads="1"/>
          </p:cNvSpPr>
          <p:nvPr/>
        </p:nvSpPr>
        <p:spPr bwMode="auto">
          <a:xfrm rot="-1032526">
            <a:off x="5270500" y="4905375"/>
            <a:ext cx="438150" cy="146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1" name="Rectangle 131"/>
          <p:cNvSpPr>
            <a:spLocks noChangeArrowheads="1"/>
          </p:cNvSpPr>
          <p:nvPr/>
        </p:nvSpPr>
        <p:spPr bwMode="auto">
          <a:xfrm rot="753377">
            <a:off x="3444875" y="5124450"/>
            <a:ext cx="438150" cy="146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2" name="Rectangle 132"/>
          <p:cNvSpPr>
            <a:spLocks noChangeArrowheads="1"/>
          </p:cNvSpPr>
          <p:nvPr/>
        </p:nvSpPr>
        <p:spPr bwMode="auto">
          <a:xfrm rot="753377">
            <a:off x="6438900" y="5124450"/>
            <a:ext cx="438150" cy="146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3" name="Text Box 133"/>
          <p:cNvSpPr txBox="1">
            <a:spLocks noChangeArrowheads="1"/>
          </p:cNvSpPr>
          <p:nvPr/>
        </p:nvSpPr>
        <p:spPr bwMode="auto">
          <a:xfrm>
            <a:off x="3517900" y="4175125"/>
            <a:ext cx="657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aseline="0"/>
              <a:t>    Air</a:t>
            </a:r>
            <a:endParaRPr lang="en-US" sz="1800" baseline="0"/>
          </a:p>
        </p:txBody>
      </p:sp>
      <p:sp>
        <p:nvSpPr>
          <p:cNvPr id="10374" name="Rectangle 134"/>
          <p:cNvSpPr>
            <a:spLocks noChangeArrowheads="1"/>
          </p:cNvSpPr>
          <p:nvPr/>
        </p:nvSpPr>
        <p:spPr bwMode="auto">
          <a:xfrm>
            <a:off x="5124450" y="3517900"/>
            <a:ext cx="365125" cy="146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5" name="Text Box 135"/>
          <p:cNvSpPr txBox="1">
            <a:spLocks noChangeArrowheads="1"/>
          </p:cNvSpPr>
          <p:nvPr/>
        </p:nvSpPr>
        <p:spPr bwMode="auto">
          <a:xfrm>
            <a:off x="4759325" y="3371850"/>
            <a:ext cx="1206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aseline="0"/>
              <a:t>Fuel Injector</a:t>
            </a:r>
            <a:endParaRPr lang="en-US" sz="1800" baseline="0"/>
          </a:p>
        </p:txBody>
      </p:sp>
      <p:sp>
        <p:nvSpPr>
          <p:cNvPr id="10376" name="Arc 136"/>
          <p:cNvSpPr>
            <a:spLocks/>
          </p:cNvSpPr>
          <p:nvPr/>
        </p:nvSpPr>
        <p:spPr bwMode="auto">
          <a:xfrm flipV="1">
            <a:off x="5086350" y="3959225"/>
            <a:ext cx="146050" cy="292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7" name="Arc 137"/>
          <p:cNvSpPr>
            <a:spLocks/>
          </p:cNvSpPr>
          <p:nvPr/>
        </p:nvSpPr>
        <p:spPr bwMode="auto">
          <a:xfrm flipH="1" flipV="1">
            <a:off x="5394325" y="3933825"/>
            <a:ext cx="146050" cy="292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78" name="Rectangle 138"/>
          <p:cNvSpPr>
            <a:spLocks noChangeArrowheads="1"/>
          </p:cNvSpPr>
          <p:nvPr/>
        </p:nvSpPr>
        <p:spPr bwMode="auto">
          <a:xfrm>
            <a:off x="484188" y="685800"/>
            <a:ext cx="82565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 baseline="0">
                <a:cs typeface="Times New Roman" pitchFamily="18" charset="0"/>
              </a:rPr>
              <a:t>Four stroke Compression Ignition (CI) Engine</a:t>
            </a:r>
          </a:p>
          <a:p>
            <a:pPr algn="ctr"/>
            <a:endParaRPr lang="en-US" sz="2000" b="1" baseline="0">
              <a:cs typeface="Times New Roman" pitchFamily="18" charset="0"/>
            </a:endParaRPr>
          </a:p>
          <a:p>
            <a:r>
              <a:rPr lang="en-CA" sz="2000" baseline="0"/>
              <a:t>Stroke 1:	</a:t>
            </a:r>
            <a:r>
              <a:rPr lang="en-US" sz="2000" baseline="0"/>
              <a:t>Air is introduced into cylinder through intake valve  </a:t>
            </a:r>
          </a:p>
          <a:p>
            <a:r>
              <a:rPr lang="en-CA" sz="2000" baseline="0"/>
              <a:t>Stroke 2:	</a:t>
            </a:r>
            <a:r>
              <a:rPr lang="en-US" sz="2000" baseline="0"/>
              <a:t>Air is compressed</a:t>
            </a:r>
          </a:p>
          <a:p>
            <a:r>
              <a:rPr lang="en-CA" sz="2000" baseline="0"/>
              <a:t>Stroke 3:	Combustion (roughly constant pressure) occurs and 		product gases expand doing work</a:t>
            </a:r>
          </a:p>
          <a:p>
            <a:r>
              <a:rPr lang="en-CA" sz="2000" baseline="0"/>
              <a:t>Stroke 4:	Product gases pushed out of the cylinder through the 		exhaust valve</a:t>
            </a:r>
            <a:endParaRPr lang="en-US" sz="2000" baseline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7733-E1DD-45B7-86EE-87288C657CDC}" type="slidenum">
              <a:rPr lang="en-US"/>
              <a:pPr/>
              <a:t>37</a:t>
            </a:fld>
            <a:endParaRPr lang="en-US"/>
          </a:p>
        </p:txBody>
      </p:sp>
      <p:pic>
        <p:nvPicPr>
          <p:cNvPr id="31748" name="Picture 4" descr="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747713"/>
            <a:ext cx="4876800" cy="585470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191250" y="2535238"/>
            <a:ext cx="2635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600" baseline="0"/>
              <a:t>SOI – start of injection </a:t>
            </a:r>
          </a:p>
          <a:p>
            <a:r>
              <a:rPr lang="en-CA" sz="1600" baseline="0"/>
              <a:t>EOI – end of injection</a:t>
            </a:r>
          </a:p>
          <a:p>
            <a:r>
              <a:rPr lang="en-CA" sz="1600" baseline="0"/>
              <a:t>SOC – start of combustion</a:t>
            </a:r>
          </a:p>
          <a:p>
            <a:r>
              <a:rPr lang="en-CA" sz="1600" baseline="0"/>
              <a:t>EOC – end of combustion</a:t>
            </a:r>
            <a:endParaRPr lang="en-US" sz="1600" baseline="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498725" y="214313"/>
            <a:ext cx="259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800" b="1" baseline="0"/>
              <a:t>Four-Stroke CI Engine</a:t>
            </a:r>
            <a:endParaRPr lang="en-US" sz="1800" b="1" baseline="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0225" y="2776538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aseline="0"/>
              <a:t>Fuel mass </a:t>
            </a:r>
          </a:p>
          <a:p>
            <a:r>
              <a:rPr lang="en-CA" baseline="0"/>
              <a:t>flow rate</a:t>
            </a:r>
            <a:endParaRPr lang="en-US" baseline="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98488" y="56134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aseline="0"/>
              <a:t>Fuel mass </a:t>
            </a:r>
          </a:p>
          <a:p>
            <a:r>
              <a:rPr lang="en-CA" baseline="0"/>
              <a:t>burn rate</a:t>
            </a:r>
            <a:endParaRPr lang="en-US" baseline="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22288" y="13462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aseline="0"/>
              <a:t>Cylinder</a:t>
            </a:r>
          </a:p>
          <a:p>
            <a:r>
              <a:rPr lang="en-CA" baseline="0"/>
              <a:t>volume</a:t>
            </a:r>
            <a:endParaRPr lang="en-US" baseline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8950" y="4183063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aseline="0"/>
              <a:t>Cylinder</a:t>
            </a:r>
          </a:p>
          <a:p>
            <a:r>
              <a:rPr lang="en-CA" baseline="0"/>
              <a:t>pressure</a:t>
            </a:r>
            <a:endParaRPr lang="en-US" baseline="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3683000" y="4508500"/>
            <a:ext cx="0" cy="1701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 smtClean="0"/>
              <a:t>SEKIAN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d-ID" dirty="0" smtClean="0">
              <a:latin typeface="+mj-lt"/>
            </a:endParaRPr>
          </a:p>
          <a:p>
            <a:pPr algn="ctr">
              <a:buNone/>
            </a:pPr>
            <a:r>
              <a:rPr lang="id-ID" dirty="0" smtClean="0">
                <a:latin typeface="+mj-lt"/>
              </a:rPr>
              <a:t>See U Next Week,</a:t>
            </a:r>
          </a:p>
          <a:p>
            <a:pPr algn="ctr">
              <a:buNone/>
            </a:pPr>
            <a:endParaRPr lang="id-ID" dirty="0" smtClean="0">
              <a:latin typeface="+mj-lt"/>
            </a:endParaRPr>
          </a:p>
          <a:p>
            <a:pPr algn="ctr">
              <a:buNone/>
            </a:pPr>
            <a:r>
              <a:rPr lang="id-ID" dirty="0" smtClean="0">
                <a:latin typeface="+mj-lt"/>
              </a:rPr>
              <a:t>Wassalaam...</a:t>
            </a:r>
            <a:endParaRPr lang="id-ID" dirty="0" smtClean="0">
              <a:latin typeface="+mj-lt"/>
            </a:endParaRPr>
          </a:p>
          <a:p>
            <a:pPr algn="ctr">
              <a:buNone/>
            </a:pPr>
            <a:endParaRPr lang="id-ID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835F-72C7-4053-9CED-D82B0229046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STRATEGI PERKULIAHAN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TATAP MUKA</a:t>
            </a:r>
          </a:p>
          <a:p>
            <a:r>
              <a:rPr lang="id-ID" dirty="0" smtClean="0">
                <a:latin typeface="+mj-lt"/>
              </a:rPr>
              <a:t>PRESENTASI &amp; </a:t>
            </a:r>
            <a:r>
              <a:rPr lang="en-US" dirty="0" smtClean="0">
                <a:latin typeface="+mj-lt"/>
              </a:rPr>
              <a:t>DISKUSI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TUGAS</a:t>
            </a:r>
            <a:r>
              <a:rPr lang="id-ID" dirty="0" smtClean="0">
                <a:latin typeface="+mj-lt"/>
              </a:rPr>
              <a:t> INDIVIDUAL &amp; KELOMPOK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UTS</a:t>
            </a:r>
          </a:p>
          <a:p>
            <a:r>
              <a:rPr lang="en-US" dirty="0" smtClean="0">
                <a:latin typeface="+mj-lt"/>
              </a:rPr>
              <a:t>UAS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2300"/>
            <a:ext cx="8229600" cy="795338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REFERENSI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00200"/>
            <a:ext cx="8686800" cy="4781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+mj-lt"/>
              </a:rPr>
              <a:t>John </a:t>
            </a:r>
            <a:r>
              <a:rPr lang="en-US" sz="1800" dirty="0">
                <a:latin typeface="+mj-lt"/>
              </a:rPr>
              <a:t>B. </a:t>
            </a:r>
            <a:r>
              <a:rPr lang="en-US" sz="1800" dirty="0" smtClean="0">
                <a:latin typeface="+mj-lt"/>
              </a:rPr>
              <a:t>Heywood</a:t>
            </a:r>
            <a:r>
              <a:rPr lang="id-ID" sz="1800" dirty="0" smtClean="0">
                <a:latin typeface="+mj-lt"/>
              </a:rPr>
              <a:t>.</a:t>
            </a:r>
            <a:r>
              <a:rPr lang="en-US" sz="1800" dirty="0" smtClean="0">
                <a:latin typeface="+mj-lt"/>
              </a:rPr>
              <a:t> </a:t>
            </a:r>
            <a:r>
              <a:rPr lang="id-ID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1988</a:t>
            </a:r>
            <a:r>
              <a:rPr lang="id-ID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i="1" dirty="0">
                <a:latin typeface="+mj-lt"/>
              </a:rPr>
              <a:t>Internal Combustion Engine Fundamentals</a:t>
            </a:r>
            <a:r>
              <a:rPr lang="en-US" sz="1800" dirty="0">
                <a:latin typeface="+mj-lt"/>
              </a:rPr>
              <a:t>. Singapore : McGraw-Hill, Inc.</a:t>
            </a:r>
          </a:p>
          <a:p>
            <a:pPr>
              <a:lnSpc>
                <a:spcPct val="80000"/>
              </a:lnSpc>
            </a:pPr>
            <a:r>
              <a:rPr lang="id-ID" sz="1800" dirty="0" smtClean="0">
                <a:latin typeface="+mj-lt"/>
              </a:rPr>
              <a:t>________</a:t>
            </a:r>
            <a:r>
              <a:rPr lang="en-US" sz="1800" dirty="0" smtClean="0">
                <a:latin typeface="+mj-lt"/>
              </a:rPr>
              <a:t>. </a:t>
            </a:r>
            <a:r>
              <a:rPr lang="id-ID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2001</a:t>
            </a:r>
            <a:r>
              <a:rPr lang="id-ID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i="1" dirty="0" err="1">
                <a:latin typeface="+mj-lt"/>
              </a:rPr>
              <a:t>Analisa</a:t>
            </a:r>
            <a:r>
              <a:rPr lang="en-US" sz="1800" i="1" dirty="0">
                <a:latin typeface="+mj-lt"/>
              </a:rPr>
              <a:t> motor </a:t>
            </a:r>
            <a:r>
              <a:rPr lang="en-US" sz="1800" i="1" dirty="0" err="1">
                <a:latin typeface="+mj-lt"/>
              </a:rPr>
              <a:t>bensin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berdasarkan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hasil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uji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emisi</a:t>
            </a:r>
            <a:r>
              <a:rPr lang="en-US" sz="1800" i="1" dirty="0">
                <a:latin typeface="+mj-lt"/>
              </a:rPr>
              <a:t> gas </a:t>
            </a:r>
            <a:r>
              <a:rPr lang="en-US" sz="1800" i="1" dirty="0" err="1">
                <a:latin typeface="+mj-lt"/>
              </a:rPr>
              <a:t>buang</a:t>
            </a:r>
            <a:r>
              <a:rPr lang="en-US" sz="1800" i="1" dirty="0">
                <a:latin typeface="+mj-lt"/>
              </a:rPr>
              <a:t>. </a:t>
            </a:r>
            <a:r>
              <a:rPr lang="en-US" sz="1800" dirty="0">
                <a:latin typeface="+mj-lt"/>
              </a:rPr>
              <a:t>Jakarta : </a:t>
            </a:r>
            <a:r>
              <a:rPr lang="en-US" sz="1800" dirty="0" err="1">
                <a:latin typeface="+mj-lt"/>
              </a:rPr>
              <a:t>Swisscontact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id-ID" sz="1800" dirty="0" smtClean="0">
                <a:latin typeface="+mj-lt"/>
              </a:rPr>
              <a:t>________</a:t>
            </a:r>
            <a:r>
              <a:rPr lang="en-US" sz="1800" dirty="0" smtClean="0">
                <a:latin typeface="+mj-lt"/>
              </a:rPr>
              <a:t>. </a:t>
            </a:r>
            <a:r>
              <a:rPr lang="id-ID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2001</a:t>
            </a:r>
            <a:r>
              <a:rPr lang="id-ID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i="1" dirty="0" err="1">
                <a:latin typeface="+mj-lt"/>
              </a:rPr>
              <a:t>Analisa</a:t>
            </a:r>
            <a:r>
              <a:rPr lang="en-US" sz="1800" i="1" dirty="0">
                <a:latin typeface="+mj-lt"/>
              </a:rPr>
              <a:t> motor diesel </a:t>
            </a:r>
            <a:r>
              <a:rPr lang="en-US" sz="1800" i="1" dirty="0" err="1">
                <a:latin typeface="+mj-lt"/>
              </a:rPr>
              <a:t>berdasarkan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hasil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uji</a:t>
            </a:r>
            <a:r>
              <a:rPr lang="en-US" sz="1800" i="1" dirty="0">
                <a:latin typeface="+mj-lt"/>
              </a:rPr>
              <a:t> </a:t>
            </a:r>
            <a:r>
              <a:rPr lang="en-US" sz="1800" i="1" dirty="0" err="1">
                <a:latin typeface="+mj-lt"/>
              </a:rPr>
              <a:t>emisi</a:t>
            </a:r>
            <a:r>
              <a:rPr lang="en-US" sz="1800" i="1" dirty="0">
                <a:latin typeface="+mj-lt"/>
              </a:rPr>
              <a:t> gas </a:t>
            </a:r>
            <a:r>
              <a:rPr lang="en-US" sz="1800" i="1" dirty="0" err="1">
                <a:latin typeface="+mj-lt"/>
              </a:rPr>
              <a:t>buang</a:t>
            </a:r>
            <a:r>
              <a:rPr lang="en-US" sz="1800" i="1" dirty="0">
                <a:latin typeface="+mj-lt"/>
              </a:rPr>
              <a:t>. </a:t>
            </a:r>
            <a:r>
              <a:rPr lang="en-US" sz="1800" dirty="0">
                <a:latin typeface="+mj-lt"/>
              </a:rPr>
              <a:t>Jakarta : </a:t>
            </a:r>
            <a:r>
              <a:rPr lang="en-US" sz="1800" dirty="0" err="1" smtClean="0">
                <a:latin typeface="+mj-lt"/>
              </a:rPr>
              <a:t>Swisscontact</a:t>
            </a:r>
            <a:r>
              <a:rPr lang="en-US" sz="1800" dirty="0" smtClean="0">
                <a:latin typeface="+mj-lt"/>
              </a:rPr>
              <a:t>.</a:t>
            </a:r>
            <a:endParaRPr lang="id-ID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latin typeface="+mj-lt"/>
              </a:rPr>
              <a:t>Zammit</a:t>
            </a:r>
            <a:r>
              <a:rPr lang="en-US" sz="1800" dirty="0" smtClean="0">
                <a:latin typeface="+mj-lt"/>
              </a:rPr>
              <a:t>, S.J., 1996, Motor Vehicle Engineering Science for technician, Longman Group, </a:t>
            </a:r>
            <a:r>
              <a:rPr lang="en-US" sz="1800" dirty="0" smtClean="0">
                <a:latin typeface="+mj-lt"/>
              </a:rPr>
              <a:t>England</a:t>
            </a:r>
            <a:r>
              <a:rPr lang="id-ID" sz="1800" dirty="0" smtClean="0">
                <a:latin typeface="+mj-lt"/>
              </a:rPr>
              <a:t>.</a:t>
            </a:r>
            <a:endParaRPr lang="id-ID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id-ID" sz="1800" dirty="0" smtClean="0">
                <a:latin typeface="+mj-lt"/>
              </a:rPr>
              <a:t>________</a:t>
            </a:r>
            <a:r>
              <a:rPr lang="en-US" sz="1800" dirty="0" smtClean="0">
                <a:latin typeface="+mj-lt"/>
              </a:rPr>
              <a:t>.</a:t>
            </a:r>
            <a:r>
              <a:rPr lang="id-ID" sz="1800" dirty="0" smtClean="0">
                <a:latin typeface="+mj-lt"/>
              </a:rPr>
              <a:t> (</a:t>
            </a:r>
            <a:r>
              <a:rPr lang="en-US" sz="1800" dirty="0" smtClean="0">
                <a:latin typeface="+mj-lt"/>
              </a:rPr>
              <a:t>2000</a:t>
            </a:r>
            <a:r>
              <a:rPr lang="id-ID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 smtClean="0">
                <a:latin typeface="+mj-lt"/>
              </a:rPr>
              <a:t>Toyota New S</a:t>
            </a:r>
            <a:r>
              <a:rPr lang="en-US" sz="1800" i="1" dirty="0" smtClean="0">
                <a:latin typeface="+mj-lt"/>
              </a:rPr>
              <a:t>tep </a:t>
            </a:r>
            <a:r>
              <a:rPr lang="en-US" sz="1800" i="1" dirty="0" smtClean="0">
                <a:latin typeface="+mj-lt"/>
              </a:rPr>
              <a:t>1</a:t>
            </a:r>
            <a:r>
              <a:rPr lang="id-ID" sz="1800" i="1" dirty="0" smtClean="0">
                <a:latin typeface="+mj-lt"/>
              </a:rPr>
              <a:t>.</a:t>
            </a:r>
            <a:r>
              <a:rPr lang="id-ID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Toyota </a:t>
            </a:r>
            <a:r>
              <a:rPr lang="en-US" sz="1800" dirty="0" err="1" smtClean="0">
                <a:latin typeface="+mj-lt"/>
              </a:rPr>
              <a:t>astra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Motor</a:t>
            </a:r>
            <a:r>
              <a:rPr lang="id-ID" sz="1800" dirty="0" smtClean="0">
                <a:latin typeface="+mj-lt"/>
              </a:rPr>
              <a:t>.</a:t>
            </a:r>
            <a:endParaRPr lang="id-ID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1800" dirty="0" err="1" smtClean="0">
                <a:latin typeface="+mj-lt"/>
              </a:rPr>
              <a:t>Garet</a:t>
            </a:r>
            <a:r>
              <a:rPr lang="en-US" sz="1800" dirty="0" smtClean="0">
                <a:latin typeface="+mj-lt"/>
              </a:rPr>
              <a:t>. TK, </a:t>
            </a:r>
            <a:r>
              <a:rPr lang="en-US" sz="1800" dirty="0" err="1" smtClean="0">
                <a:latin typeface="+mj-lt"/>
              </a:rPr>
              <a:t>dkk</a:t>
            </a:r>
            <a:r>
              <a:rPr lang="id-ID" sz="1800" dirty="0" smtClean="0">
                <a:latin typeface="+mj-lt"/>
              </a:rPr>
              <a:t>.</a:t>
            </a:r>
            <a:r>
              <a:rPr lang="en-US" sz="1800" dirty="0" smtClean="0">
                <a:latin typeface="+mj-lt"/>
              </a:rPr>
              <a:t> </a:t>
            </a:r>
            <a:r>
              <a:rPr lang="id-ID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2001</a:t>
            </a:r>
            <a:r>
              <a:rPr lang="id-ID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i="1" dirty="0" smtClean="0">
                <a:latin typeface="+mj-lt"/>
              </a:rPr>
              <a:t>The Motor Vehicle</a:t>
            </a:r>
            <a:r>
              <a:rPr lang="en-US" sz="1800" dirty="0" smtClean="0">
                <a:latin typeface="+mj-lt"/>
              </a:rPr>
              <a:t>. Reston: Reston Publishing Co. </a:t>
            </a:r>
            <a:r>
              <a:rPr lang="en-US" sz="1800" dirty="0" smtClean="0">
                <a:latin typeface="+mj-lt"/>
              </a:rPr>
              <a:t>Inc</a:t>
            </a:r>
            <a:endParaRPr lang="id-ID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id-ID" sz="1800" dirty="0" smtClean="0">
                <a:latin typeface="+mj-lt"/>
              </a:rPr>
              <a:t>A.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Graham </a:t>
            </a:r>
            <a:r>
              <a:rPr lang="id-ID" sz="1800" dirty="0" smtClean="0">
                <a:latin typeface="+mj-lt"/>
              </a:rPr>
              <a:t>Bell</a:t>
            </a:r>
            <a:r>
              <a:rPr lang="en-GB" sz="1800" dirty="0" smtClean="0">
                <a:latin typeface="+mj-lt"/>
              </a:rPr>
              <a:t>.</a:t>
            </a:r>
            <a:r>
              <a:rPr lang="id-ID" sz="1800" dirty="0" smtClean="0">
                <a:latin typeface="+mj-lt"/>
              </a:rPr>
              <a:t> (</a:t>
            </a:r>
            <a:r>
              <a:rPr lang="en-GB" sz="1800" dirty="0" smtClean="0">
                <a:latin typeface="+mj-lt"/>
              </a:rPr>
              <a:t>1999</a:t>
            </a:r>
            <a:r>
              <a:rPr lang="id-ID" sz="1800" dirty="0" smtClean="0">
                <a:latin typeface="+mj-lt"/>
              </a:rPr>
              <a:t>).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i="1" dirty="0" smtClean="0">
                <a:latin typeface="+mj-lt"/>
              </a:rPr>
              <a:t>Performance Tuning in Theory and Practice </a:t>
            </a:r>
            <a:r>
              <a:rPr lang="en-GB" sz="1800" i="1" dirty="0" smtClean="0">
                <a:latin typeface="+mj-lt"/>
              </a:rPr>
              <a:t>Two-Strokes</a:t>
            </a:r>
            <a:r>
              <a:rPr lang="id-ID" sz="1800" dirty="0" smtClean="0">
                <a:latin typeface="+mj-lt"/>
              </a:rPr>
              <a:t>.</a:t>
            </a:r>
            <a:r>
              <a:rPr lang="en-GB" sz="1800" dirty="0" smtClean="0">
                <a:latin typeface="+mj-lt"/>
              </a:rPr>
              <a:t> New </a:t>
            </a:r>
            <a:r>
              <a:rPr lang="en-GB" sz="1800" dirty="0" smtClean="0">
                <a:latin typeface="+mj-lt"/>
              </a:rPr>
              <a:t>South </a:t>
            </a:r>
            <a:r>
              <a:rPr lang="en-GB" sz="1800" dirty="0" smtClean="0">
                <a:latin typeface="+mj-lt"/>
              </a:rPr>
              <a:t>Wales</a:t>
            </a:r>
            <a:r>
              <a:rPr lang="id-ID" sz="1800" dirty="0" smtClean="0">
                <a:latin typeface="+mj-lt"/>
              </a:rPr>
              <a:t>: </a:t>
            </a:r>
            <a:r>
              <a:rPr lang="en-GB" sz="1800" dirty="0" smtClean="0">
                <a:latin typeface="+mj-lt"/>
              </a:rPr>
              <a:t>Haynes </a:t>
            </a:r>
            <a:r>
              <a:rPr lang="en-GB" sz="1800" dirty="0" err="1" smtClean="0">
                <a:latin typeface="+mj-lt"/>
              </a:rPr>
              <a:t>Foulis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Publisher</a:t>
            </a:r>
            <a:r>
              <a:rPr lang="id-ID" sz="18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latin typeface="+mj-lt"/>
              </a:rPr>
              <a:t>A.</a:t>
            </a:r>
            <a:r>
              <a:rPr lang="id-ID" sz="1800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Graham </a:t>
            </a:r>
            <a:r>
              <a:rPr lang="id-ID" sz="1800" dirty="0" smtClean="0">
                <a:latin typeface="+mj-lt"/>
              </a:rPr>
              <a:t>Bell.</a:t>
            </a:r>
            <a:r>
              <a:rPr lang="en-GB" sz="1800" dirty="0" smtClean="0">
                <a:latin typeface="+mj-lt"/>
              </a:rPr>
              <a:t> </a:t>
            </a:r>
            <a:r>
              <a:rPr lang="id-ID" sz="1800" dirty="0" smtClean="0">
                <a:latin typeface="+mj-lt"/>
              </a:rPr>
              <a:t>(</a:t>
            </a:r>
            <a:r>
              <a:rPr lang="en-GB" sz="1800" dirty="0" smtClean="0">
                <a:latin typeface="+mj-lt"/>
              </a:rPr>
              <a:t>1999</a:t>
            </a:r>
            <a:r>
              <a:rPr lang="id-ID" sz="1800" dirty="0" smtClean="0">
                <a:latin typeface="+mj-lt"/>
              </a:rPr>
              <a:t>).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i="1" dirty="0" smtClean="0">
                <a:latin typeface="+mj-lt"/>
              </a:rPr>
              <a:t>Performance Tuning in Theory and Practice Four-Strokes</a:t>
            </a:r>
            <a:r>
              <a:rPr lang="en-GB" sz="1800" dirty="0" smtClean="0">
                <a:latin typeface="+mj-lt"/>
              </a:rPr>
              <a:t>, New South Wales</a:t>
            </a:r>
            <a:r>
              <a:rPr lang="id-ID" sz="1800" dirty="0" smtClean="0">
                <a:latin typeface="+mj-lt"/>
              </a:rPr>
              <a:t>: </a:t>
            </a:r>
            <a:r>
              <a:rPr lang="en-GB" sz="1800" dirty="0" smtClean="0">
                <a:latin typeface="+mj-lt"/>
              </a:rPr>
              <a:t>Haynes </a:t>
            </a:r>
            <a:r>
              <a:rPr lang="en-GB" sz="1800" dirty="0" err="1" smtClean="0">
                <a:latin typeface="+mj-lt"/>
              </a:rPr>
              <a:t>Foulis</a:t>
            </a:r>
            <a:r>
              <a:rPr lang="en-GB" sz="1800" dirty="0" smtClean="0">
                <a:latin typeface="+mj-lt"/>
              </a:rPr>
              <a:t> Publisher</a:t>
            </a:r>
            <a:r>
              <a:rPr lang="en-GB" sz="1800" dirty="0" smtClean="0">
                <a:latin typeface="+mj-lt"/>
              </a:rPr>
              <a:t>.</a:t>
            </a:r>
            <a:endParaRPr lang="id-ID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id-ID" sz="1800" dirty="0" smtClean="0">
                <a:latin typeface="+mj-lt"/>
              </a:rPr>
              <a:t>________</a:t>
            </a:r>
            <a:r>
              <a:rPr lang="en-US" sz="1800" dirty="0" smtClean="0">
                <a:latin typeface="+mj-lt"/>
              </a:rPr>
              <a:t>.</a:t>
            </a:r>
            <a:r>
              <a:rPr lang="en-US" sz="1800" dirty="0" smtClean="0">
                <a:latin typeface="+mj-lt"/>
              </a:rPr>
              <a:t> </a:t>
            </a:r>
            <a:r>
              <a:rPr lang="id-ID" sz="1800" dirty="0" smtClean="0">
                <a:latin typeface="+mj-lt"/>
              </a:rPr>
              <a:t>(</a:t>
            </a:r>
            <a:r>
              <a:rPr lang="en-US" sz="1800" dirty="0" smtClean="0">
                <a:latin typeface="+mj-lt"/>
              </a:rPr>
              <a:t>1987</a:t>
            </a:r>
            <a:r>
              <a:rPr lang="id-ID" sz="1800" dirty="0" smtClean="0">
                <a:latin typeface="+mj-lt"/>
              </a:rPr>
              <a:t>)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i="1" dirty="0" smtClean="0">
                <a:latin typeface="+mj-lt"/>
              </a:rPr>
              <a:t>Electronic N Step, </a:t>
            </a:r>
            <a:r>
              <a:rPr lang="en-US" sz="1800" dirty="0" smtClean="0">
                <a:latin typeface="+mj-lt"/>
              </a:rPr>
              <a:t>Japan, Nissan Motor CO </a:t>
            </a:r>
            <a:r>
              <a:rPr lang="en-US" sz="1800" dirty="0" smtClean="0">
                <a:latin typeface="+mj-lt"/>
              </a:rPr>
              <a:t>Ltd</a:t>
            </a:r>
            <a:r>
              <a:rPr lang="id-ID" sz="18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latin typeface="+mj-lt"/>
              </a:rPr>
              <a:t>Robert</a:t>
            </a:r>
            <a:r>
              <a:rPr lang="id-ID" sz="1800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Bosch</a:t>
            </a:r>
            <a:r>
              <a:rPr lang="id-ID" sz="1800" dirty="0" smtClean="0">
                <a:latin typeface="+mj-lt"/>
              </a:rPr>
              <a:t>.</a:t>
            </a:r>
            <a:r>
              <a:rPr lang="en-GB" sz="1800" dirty="0" smtClean="0">
                <a:latin typeface="+mj-lt"/>
              </a:rPr>
              <a:t> </a:t>
            </a:r>
            <a:r>
              <a:rPr lang="id-ID" sz="1800" dirty="0" smtClean="0">
                <a:latin typeface="+mj-lt"/>
              </a:rPr>
              <a:t>(</a:t>
            </a:r>
            <a:r>
              <a:rPr lang="en-GB" sz="1800" dirty="0" smtClean="0">
                <a:latin typeface="+mj-lt"/>
              </a:rPr>
              <a:t>2000</a:t>
            </a:r>
            <a:r>
              <a:rPr lang="id-ID" sz="1800" dirty="0" smtClean="0">
                <a:latin typeface="+mj-lt"/>
              </a:rPr>
              <a:t>).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i="1" dirty="0" smtClean="0">
                <a:latin typeface="+mj-lt"/>
              </a:rPr>
              <a:t>Automotive Hand Book 5th Edition</a:t>
            </a:r>
            <a:r>
              <a:rPr lang="en-GB" sz="1800" dirty="0" smtClean="0">
                <a:latin typeface="+mj-lt"/>
              </a:rPr>
              <a:t>, </a:t>
            </a:r>
            <a:r>
              <a:rPr lang="id-ID" sz="1800" dirty="0" smtClean="0">
                <a:latin typeface="+mj-lt"/>
              </a:rPr>
              <a:t>Stuttgart: </a:t>
            </a:r>
            <a:r>
              <a:rPr lang="en-GB" sz="1800" dirty="0" smtClean="0">
                <a:latin typeface="+mj-lt"/>
              </a:rPr>
              <a:t>Robert </a:t>
            </a:r>
            <a:r>
              <a:rPr lang="en-GB" sz="1800" dirty="0" smtClean="0">
                <a:latin typeface="+mj-lt"/>
              </a:rPr>
              <a:t>Bosch </a:t>
            </a:r>
            <a:r>
              <a:rPr lang="en-GB" sz="1800" dirty="0" smtClean="0">
                <a:latin typeface="+mj-lt"/>
              </a:rPr>
              <a:t>GmbH. </a:t>
            </a:r>
            <a:endParaRPr lang="id-ID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id-ID" sz="1800" dirty="0" smtClean="0">
                <a:latin typeface="+mj-lt"/>
              </a:rPr>
              <a:t>www.auto.howstuffworks.com</a:t>
            </a:r>
          </a:p>
          <a:p>
            <a:pPr>
              <a:lnSpc>
                <a:spcPct val="80000"/>
              </a:lnSpc>
            </a:pPr>
            <a:r>
              <a:rPr lang="id-ID" sz="1800" dirty="0" smtClean="0">
                <a:latin typeface="+mj-lt"/>
              </a:rPr>
              <a:t>www.cdxtextbook.com</a:t>
            </a:r>
            <a:endParaRPr lang="id-ID" sz="1800" dirty="0" smtClean="0">
              <a:latin typeface="+mj-lt"/>
            </a:endParaRPr>
          </a:p>
          <a:p>
            <a:pPr lvl="1"/>
            <a:endParaRPr lang="id-ID" sz="1800" dirty="0" smtClean="0">
              <a:latin typeface="+mj-lt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+mj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10C-EAB4-45D2-9D1F-642B668F2A9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PARTISIPASI 10%</a:t>
            </a:r>
          </a:p>
          <a:p>
            <a:r>
              <a:rPr lang="en-US" dirty="0" smtClean="0">
                <a:latin typeface="+mj-lt"/>
              </a:rPr>
              <a:t>TUGAS-TUGAS 20%</a:t>
            </a:r>
          </a:p>
          <a:p>
            <a:r>
              <a:rPr lang="en-US" dirty="0" smtClean="0">
                <a:latin typeface="+mj-lt"/>
              </a:rPr>
              <a:t>UTS 25%</a:t>
            </a:r>
          </a:p>
          <a:p>
            <a:r>
              <a:rPr lang="en-US" dirty="0" smtClean="0">
                <a:latin typeface="+mj-lt"/>
              </a:rPr>
              <a:t>UAS 45</a:t>
            </a:r>
            <a:r>
              <a:rPr lang="en-US" dirty="0" smtClean="0">
                <a:latin typeface="+mj-lt"/>
              </a:rPr>
              <a:t>%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SKEMA PERKULIAHAN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876675" y="2971800"/>
          <a:ext cx="1390650" cy="914400"/>
        </p:xfrm>
        <a:graphic>
          <a:graphicData uri="http://schemas.openxmlformats.org/presentationml/2006/ole">
            <p:oleObj spid="_x0000_s35842" name="Acrobat Document" r:id="rId4" imgW="1390680" imgH="914400" progId="AcroExch.Document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APLIKASI </a:t>
            </a:r>
            <a:r>
              <a:rPr lang="id-ID" dirty="0" smtClean="0"/>
              <a:t>TEKNOLOGI </a:t>
            </a:r>
            <a:r>
              <a:rPr lang="en-US" dirty="0" smtClean="0"/>
              <a:t>OTOMOTIF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penggerak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kondisi stasioner: </a:t>
            </a:r>
            <a:r>
              <a:rPr lang="en-US" dirty="0" err="1" smtClean="0"/>
              <a:t>genset</a:t>
            </a:r>
            <a:r>
              <a:rPr lang="en-US" dirty="0"/>
              <a:t>, </a:t>
            </a:r>
            <a:r>
              <a:rPr lang="en-US" dirty="0" err="1"/>
              <a:t>pompa</a:t>
            </a:r>
            <a:r>
              <a:rPr lang="en-US" dirty="0"/>
              <a:t> air</a:t>
            </a:r>
            <a:r>
              <a:rPr lang="en-US" dirty="0" smtClean="0"/>
              <a:t>,</a:t>
            </a:r>
            <a:r>
              <a:rPr lang="id-ID" dirty="0" smtClean="0"/>
              <a:t> kompressor,</a:t>
            </a:r>
            <a:r>
              <a:rPr lang="en-US" dirty="0" smtClean="0"/>
              <a:t>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id-ID" dirty="0" smtClean="0"/>
              <a:t>: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id-ID" dirty="0" smtClean="0"/>
              <a:t> (sepeda motor/mobil)</a:t>
            </a:r>
            <a:r>
              <a:rPr lang="en-US" dirty="0" smtClean="0"/>
              <a:t>, </a:t>
            </a:r>
            <a:r>
              <a:rPr lang="id-ID" dirty="0" smtClean="0"/>
              <a:t>kendaraan</a:t>
            </a:r>
            <a:r>
              <a:rPr lang="en-US" dirty="0" smtClean="0"/>
              <a:t> </a:t>
            </a:r>
            <a:r>
              <a:rPr lang="en-US" dirty="0" err="1"/>
              <a:t>penumpang</a:t>
            </a:r>
            <a:r>
              <a:rPr lang="en-US" dirty="0"/>
              <a:t>, </a:t>
            </a:r>
            <a:r>
              <a:rPr lang="en-US" dirty="0" err="1"/>
              <a:t>truk</a:t>
            </a:r>
            <a:r>
              <a:rPr lang="en-US" dirty="0"/>
              <a:t>,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terbang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 </a:t>
            </a:r>
            <a:r>
              <a:rPr lang="en-US" dirty="0" err="1"/>
              <a:t>hobi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raga, touring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smtClean="0"/>
              <a:t>motor </a:t>
            </a:r>
            <a:r>
              <a:rPr lang="en-US" dirty="0"/>
              <a:t>cross, road race </a:t>
            </a:r>
            <a:r>
              <a:rPr lang="en-US" dirty="0" err="1"/>
              <a:t>dll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Sebagai alat konstruksi/alat berat: forklift, back hoe, conveyor, dsb.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 UTAMA KENDARAAN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Motor (Mesin Penggerak): Motor listrik dan motor bakar.</a:t>
            </a:r>
          </a:p>
          <a:p>
            <a:r>
              <a:rPr lang="id-ID" dirty="0" smtClean="0"/>
              <a:t>Rangka dan Bodi</a:t>
            </a:r>
          </a:p>
          <a:p>
            <a:r>
              <a:rPr lang="id-ID" dirty="0" smtClean="0"/>
              <a:t>Sistem </a:t>
            </a:r>
            <a:r>
              <a:rPr lang="id-ID" dirty="0" smtClean="0"/>
              <a:t>Pemindah Tenaga: Kopling, transmisi, mekanisme penggerak roda, roda.</a:t>
            </a:r>
          </a:p>
          <a:p>
            <a:r>
              <a:rPr lang="id-ID" dirty="0" smtClean="0"/>
              <a:t>Sistem Pengendalian: Kemudi, rem, suspensi.</a:t>
            </a:r>
          </a:p>
          <a:p>
            <a:r>
              <a:rPr lang="id-ID" dirty="0" smtClean="0"/>
              <a:t>Sistem Kelistrikan: Pengapian, pengisian, penerangan.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3109</TotalTime>
  <Words>1233</Words>
  <Application>Microsoft PowerPoint</Application>
  <PresentationFormat>On-screen Show (4:3)</PresentationFormat>
  <Paragraphs>293</Paragraphs>
  <Slides>38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Flow</vt:lpstr>
      <vt:lpstr>G:\BN - Administrasi Perkuliahan\Teknologi Otomotif Dasar\Skema Perkuliahan TOD.pdf</vt:lpstr>
      <vt:lpstr>Microsoft Photo Editor 3.0 Photo</vt:lpstr>
      <vt:lpstr>TEKNOLOGI  OTOMOTIF DASAR (2 sks TEORI)</vt:lpstr>
      <vt:lpstr>PROFIL</vt:lpstr>
      <vt:lpstr>KOMPETENSI YANG DIKEMBANGKAN</vt:lpstr>
      <vt:lpstr>STRATEGI PERKULIAHAN</vt:lpstr>
      <vt:lpstr>REFERENSI</vt:lpstr>
      <vt:lpstr>PENILAIAN</vt:lpstr>
      <vt:lpstr>SKEMA PERKULIAHAN</vt:lpstr>
      <vt:lpstr>APLIKASI TEKNOLOGI OTOMOTIF</vt:lpstr>
      <vt:lpstr>BAGIAN UTAMA KENDARAAN</vt:lpstr>
      <vt:lpstr>Motor Bakar</vt:lpstr>
      <vt:lpstr>Slide 11</vt:lpstr>
      <vt:lpstr>Slide 12</vt:lpstr>
      <vt:lpstr>Slide 13</vt:lpstr>
      <vt:lpstr>Klasifikasi Mesin Pembakaran Dalam (ICE)</vt:lpstr>
      <vt:lpstr>Resiprocal (Piston Engine)</vt:lpstr>
      <vt:lpstr>Rotary Engine (Wankel)</vt:lpstr>
      <vt:lpstr>Konstruksi Dasar IC Engine</vt:lpstr>
      <vt:lpstr>Prinsip Kerja IC Engine</vt:lpstr>
      <vt:lpstr>Prinsip Kerja IC Engine</vt:lpstr>
      <vt:lpstr>SYARAT TERJADINYA PROSES PEMBAKARAN</vt:lpstr>
      <vt:lpstr>Proses Pembakaran Pada Motor Bensin</vt:lpstr>
      <vt:lpstr>Waktu Penyalaan</vt:lpstr>
      <vt:lpstr>Proses Pembakaran Pada Motor Bensin Tergantung: </vt:lpstr>
      <vt:lpstr>CAMPURAN U + B. BAKAR:</vt:lpstr>
      <vt:lpstr>Pengaruh Campuran BB Terhadap Emisi, kondisi mesin, daya dan konsumsi BBM</vt:lpstr>
      <vt:lpstr>MACAM PEMBAKARAN</vt:lpstr>
      <vt:lpstr>Macam Proses Pembakaran</vt:lpstr>
      <vt:lpstr>Detonasi</vt:lpstr>
      <vt:lpstr>Slide 29</vt:lpstr>
      <vt:lpstr>Hubungan Saat Penyalaan Dg Temperatur dan Daya Mesin</vt:lpstr>
      <vt:lpstr>Siklus Kerja</vt:lpstr>
      <vt:lpstr>Siklus Kerja</vt:lpstr>
      <vt:lpstr>Slide 33</vt:lpstr>
      <vt:lpstr>Slide 34</vt:lpstr>
      <vt:lpstr>Slide 35</vt:lpstr>
      <vt:lpstr>Slide 36</vt:lpstr>
      <vt:lpstr>Slide 37</vt:lpstr>
      <vt:lpstr>SEKIAN</vt:lpstr>
    </vt:vector>
  </TitlesOfParts>
  <Company>Queen's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Ciccarelli</dc:creator>
  <cp:lastModifiedBy>BeniWulan-Afidh</cp:lastModifiedBy>
  <cp:revision>174</cp:revision>
  <dcterms:created xsi:type="dcterms:W3CDTF">2003-12-18T16:04:22Z</dcterms:created>
  <dcterms:modified xsi:type="dcterms:W3CDTF">2011-09-04T23:05:37Z</dcterms:modified>
</cp:coreProperties>
</file>