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313" r:id="rId2"/>
    <p:sldId id="364" r:id="rId3"/>
    <p:sldId id="371" r:id="rId4"/>
    <p:sldId id="372" r:id="rId5"/>
    <p:sldId id="373" r:id="rId6"/>
    <p:sldId id="374" r:id="rId7"/>
    <p:sldId id="392" r:id="rId8"/>
    <p:sldId id="391" r:id="rId9"/>
    <p:sldId id="366" r:id="rId10"/>
    <p:sldId id="400" r:id="rId11"/>
    <p:sldId id="398" r:id="rId12"/>
    <p:sldId id="399" r:id="rId13"/>
    <p:sldId id="375" r:id="rId14"/>
    <p:sldId id="393" r:id="rId15"/>
    <p:sldId id="395" r:id="rId16"/>
    <p:sldId id="396" r:id="rId17"/>
    <p:sldId id="376" r:id="rId18"/>
    <p:sldId id="377" r:id="rId19"/>
    <p:sldId id="381" r:id="rId20"/>
    <p:sldId id="382" r:id="rId21"/>
    <p:sldId id="384" r:id="rId22"/>
    <p:sldId id="39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FF7C80"/>
    <a:srgbClr val="0099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576" autoAdjust="0"/>
  </p:normalViewPr>
  <p:slideViewPr>
    <p:cSldViewPr snapToGrid="0">
      <p:cViewPr>
        <p:scale>
          <a:sx n="75" d="100"/>
          <a:sy n="75" d="100"/>
        </p:scale>
        <p:origin x="-117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r>
              <a:rPr lang="en-US"/>
              <a:t>MECH 435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fld id="{726338A8-4062-4310-809D-A9956D11E2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r>
              <a:rPr lang="en-US"/>
              <a:t>MECH 435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fld id="{000500FB-7765-46FF-B9AE-29FC6CC48F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MECH 435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500FB-7765-46FF-B9AE-29FC6CC48F4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51D5-D44E-4A6D-A20B-3B45CD1641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3172-0B4B-4F8D-8ACC-640936EEB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F490-40B4-450F-85BD-B3E6D43AE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ny warn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501" y="50800"/>
            <a:ext cx="647699" cy="645246"/>
          </a:xfrm>
          <a:prstGeom prst="ellipse">
            <a:avLst/>
          </a:prstGeom>
          <a:ln w="6350" cap="rnd">
            <a:solidFill>
              <a:schemeClr val="bg1"/>
            </a:solidFill>
            <a:prstDash val="soli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F255-C283-4AFF-868D-10268A260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5EDF-4CC9-4B85-A50D-6DF73704E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C2B7-FC65-4DA3-BEC2-CBEC4F842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0EBD2-C69E-4C1D-8B34-1773A08A2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835F-72C7-4053-9CED-D82B02290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1DA0A-2563-49C4-B5BD-0B1A6544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584ED5-35AE-46EC-95A0-7C14108438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54F0F6-F73A-4430-959B-7CBA0697C52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ntoh%20Menghitung%20Perbandingan%20Kompresi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917701"/>
            <a:ext cx="7772400" cy="236855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TEKNOLOGI </a:t>
            </a:r>
            <a:br>
              <a:rPr lang="id-ID" dirty="0" smtClean="0"/>
            </a:br>
            <a:r>
              <a:rPr lang="id-ID" dirty="0" smtClean="0"/>
              <a:t>OTOMOTIF DASAR</a:t>
            </a:r>
            <a:br>
              <a:rPr lang="id-ID" dirty="0" smtClean="0"/>
            </a:br>
            <a:r>
              <a:rPr lang="id-ID" dirty="0" smtClean="0"/>
              <a:t>(2 sks TEORI)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4900" smtClean="0">
                <a:solidFill>
                  <a:srgbClr val="FFFF00"/>
                </a:solidFill>
              </a:rPr>
              <a:t>* Spesifikasi Dasar</a:t>
            </a:r>
            <a:br>
              <a:rPr lang="id-ID" sz="4900" smtClean="0">
                <a:solidFill>
                  <a:srgbClr val="FFFF00"/>
                </a:solidFill>
              </a:rPr>
            </a:br>
            <a:r>
              <a:rPr lang="id-ID" sz="4900" smtClean="0">
                <a:solidFill>
                  <a:srgbClr val="FFFF00"/>
                </a:solidFill>
              </a:rPr>
              <a:t>Kendaraan Bermotor</a:t>
            </a:r>
            <a:endParaRPr lang="id-ID" sz="4900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60400" y="4600136"/>
            <a:ext cx="7854696" cy="1752600"/>
          </a:xfrm>
        </p:spPr>
        <p:txBody>
          <a:bodyPr>
            <a:normAutofit/>
          </a:bodyPr>
          <a:lstStyle/>
          <a:p>
            <a:endParaRPr lang="id-ID" sz="3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id-ID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 SETYA NUGRAHA, M.Pd.</a:t>
            </a:r>
            <a:endParaRPr lang="id-ID" sz="32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yin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2446" y="3267075"/>
            <a:ext cx="3054854" cy="34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Mesin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/>
              <a:t>Bore &amp; Stroke </a:t>
            </a:r>
            <a:r>
              <a:rPr lang="id-ID" dirty="0" smtClean="0">
                <a:sym typeface="Wingdings" pitchFamily="2" charset="2"/>
              </a:rPr>
              <a:t> Diameter Silinder dan Panjang Langkah Piston. </a:t>
            </a:r>
          </a:p>
          <a:p>
            <a:r>
              <a:rPr lang="id-ID" dirty="0" smtClean="0">
                <a:sym typeface="Wingdings" pitchFamily="2" charset="2"/>
              </a:rPr>
              <a:t>Tipe mesin: Short Stroke Engine (D&gt;L), Equal Engine(D=L), Long Stroke Engine (D&lt;L)</a:t>
            </a:r>
          </a:p>
          <a:p>
            <a:r>
              <a:rPr lang="id-ID" dirty="0" smtClean="0"/>
              <a:t>Displacement: Volume silinder, volume yang terbentuk dari gerakan piston sepanjang TMA s.d TMB</a:t>
            </a:r>
          </a:p>
          <a:p>
            <a:pPr marL="1150938" indent="-873125">
              <a:buFontTx/>
              <a:buNone/>
            </a:pPr>
            <a:r>
              <a:rPr lang="en-US" b="1" i="1" dirty="0" smtClean="0"/>
              <a:t>VL = </a:t>
            </a:r>
            <a:r>
              <a:rPr lang="en-US" b="1" i="1" u="sng" dirty="0" smtClean="0">
                <a:cs typeface="Times New Roman" pitchFamily="18" charset="0"/>
              </a:rPr>
              <a:t>π D</a:t>
            </a:r>
            <a:r>
              <a:rPr lang="en-US" b="1" i="1" u="sng" baseline="30000" dirty="0" smtClean="0">
                <a:cs typeface="Times New Roman" pitchFamily="18" charset="0"/>
              </a:rPr>
              <a:t>2 </a:t>
            </a:r>
            <a:r>
              <a:rPr lang="en-US" b="1" i="1" u="sng" dirty="0" smtClean="0">
                <a:cs typeface="Times New Roman" pitchFamily="18" charset="0"/>
              </a:rPr>
              <a:t>L </a:t>
            </a:r>
            <a:r>
              <a:rPr lang="en-US" b="1" i="1" u="sng" dirty="0" err="1" smtClean="0">
                <a:cs typeface="Times New Roman" pitchFamily="18" charset="0"/>
              </a:rPr>
              <a:t>i</a:t>
            </a:r>
            <a:endParaRPr lang="en-US" b="1" i="1" u="sng" dirty="0" smtClean="0">
              <a:cs typeface="Times New Roman" pitchFamily="18" charset="0"/>
            </a:endParaRPr>
          </a:p>
          <a:p>
            <a:pPr marL="1150938" indent="-873125">
              <a:buFontTx/>
              <a:buNone/>
            </a:pPr>
            <a:r>
              <a:rPr lang="en-US" b="1" i="1" dirty="0" smtClean="0">
                <a:cs typeface="Times New Roman" pitchFamily="18" charset="0"/>
              </a:rPr>
              <a:t>   </a:t>
            </a:r>
            <a:r>
              <a:rPr lang="id-ID" b="1" i="1" dirty="0" smtClean="0">
                <a:cs typeface="Times New Roman" pitchFamily="18" charset="0"/>
              </a:rPr>
              <a:t>	 4</a:t>
            </a:r>
            <a:endParaRPr lang="en-US" b="1" i="1" dirty="0" smtClean="0">
              <a:cs typeface="Times New Roman" pitchFamily="18" charset="0"/>
            </a:endParaRPr>
          </a:p>
          <a:p>
            <a:pPr marL="1150938" indent="-873125">
              <a:buFontTx/>
              <a:buNone/>
            </a:pPr>
            <a:r>
              <a:rPr lang="en-US" dirty="0" smtClean="0">
                <a:cs typeface="Times New Roman" pitchFamily="18" charset="0"/>
              </a:rPr>
              <a:t>     VL = volume </a:t>
            </a:r>
            <a:r>
              <a:rPr lang="en-US" dirty="0" err="1" smtClean="0">
                <a:cs typeface="Times New Roman" pitchFamily="18" charset="0"/>
              </a:rPr>
              <a:t>silinder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marL="1150938" indent="-873125">
              <a:buFontTx/>
              <a:buNone/>
            </a:pPr>
            <a:r>
              <a:rPr lang="en-US" dirty="0" smtClean="0"/>
              <a:t>      D  = diameter </a:t>
            </a:r>
            <a:r>
              <a:rPr lang="en-US" dirty="0" err="1" smtClean="0"/>
              <a:t>silinder</a:t>
            </a:r>
            <a:endParaRPr lang="en-US" dirty="0" smtClean="0"/>
          </a:p>
          <a:p>
            <a:pPr marL="1150938" indent="-873125">
              <a:buFontTx/>
              <a:buNone/>
            </a:pPr>
            <a:r>
              <a:rPr lang="en-US" dirty="0" smtClean="0"/>
              <a:t>      L  = </a:t>
            </a:r>
            <a:r>
              <a:rPr lang="en-US" dirty="0" err="1" smtClean="0"/>
              <a:t>langkah</a:t>
            </a:r>
            <a:r>
              <a:rPr lang="en-US" dirty="0" smtClean="0"/>
              <a:t> piston</a:t>
            </a:r>
          </a:p>
          <a:p>
            <a:pPr marL="1150938" indent="-873125">
              <a:buFontTx/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i</a:t>
            </a:r>
            <a:r>
              <a:rPr lang="en-US" dirty="0" smtClean="0"/>
              <a:t>    =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silinder</a:t>
            </a:r>
            <a:endParaRPr lang="en-US" dirty="0" smtClean="0"/>
          </a:p>
          <a:p>
            <a:pPr marL="1150938" indent="-873125">
              <a:buFontTx/>
              <a:buNone/>
            </a:pPr>
            <a:endParaRPr lang="en-US" dirty="0" smtClean="0"/>
          </a:p>
          <a:p>
            <a:pPr marL="1150938" indent="-873125">
              <a:buFontTx/>
              <a:buNone/>
            </a:pPr>
            <a:r>
              <a:rPr lang="en-US" dirty="0" err="1" smtClean="0"/>
              <a:t>Satuan</a:t>
            </a:r>
            <a:r>
              <a:rPr lang="en-US" dirty="0" smtClean="0"/>
              <a:t> VL </a:t>
            </a:r>
            <a:r>
              <a:rPr lang="id-ID" dirty="0" smtClean="0"/>
              <a:t>=</a:t>
            </a:r>
            <a:r>
              <a:rPr lang="en-US" dirty="0" smtClean="0"/>
              <a:t> CC </a:t>
            </a:r>
            <a:r>
              <a:rPr lang="en-US" dirty="0" err="1" smtClean="0"/>
              <a:t>atau</a:t>
            </a:r>
            <a:r>
              <a:rPr lang="en-US" dirty="0" smtClean="0"/>
              <a:t> Liter</a:t>
            </a:r>
          </a:p>
          <a:p>
            <a:r>
              <a:rPr lang="id-ID" dirty="0" smtClean="0"/>
              <a:t>Semakin besar D, daya motor semakin besar</a:t>
            </a:r>
          </a:p>
          <a:p>
            <a:r>
              <a:rPr lang="id-ID" dirty="0" smtClean="0"/>
              <a:t>Semakin besar L, torsi motor semakin besar</a:t>
            </a:r>
          </a:p>
          <a:p>
            <a:r>
              <a:rPr lang="id-ID" b="1" dirty="0" smtClean="0">
                <a:solidFill>
                  <a:srgbClr val="FF0000"/>
                </a:solidFill>
              </a:rPr>
              <a:t>B, 04102011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Mesin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Compression ratio: Perbandingan tekanan kompresi silinder saat piston posisi TMB dengan saat piston posisi TMA</a:t>
            </a:r>
          </a:p>
          <a:p>
            <a:pPr marL="1150938" indent="-873125">
              <a:buFontTx/>
              <a:buNone/>
            </a:pPr>
            <a:r>
              <a:rPr lang="id-ID" b="1" i="1" dirty="0" smtClean="0"/>
              <a:t>PK</a:t>
            </a:r>
            <a:r>
              <a:rPr lang="en-US" b="1" i="1" dirty="0" smtClean="0"/>
              <a:t> = </a:t>
            </a:r>
            <a:r>
              <a:rPr lang="id-ID" b="1" i="1" u="sng" dirty="0" smtClean="0">
                <a:cs typeface="Times New Roman" pitchFamily="18" charset="0"/>
              </a:rPr>
              <a:t>VL + VC</a:t>
            </a:r>
            <a:endParaRPr lang="en-US" b="1" i="1" u="sng" dirty="0" smtClean="0">
              <a:cs typeface="Times New Roman" pitchFamily="18" charset="0"/>
            </a:endParaRPr>
          </a:p>
          <a:p>
            <a:pPr marL="1150938" indent="-873125">
              <a:buFontTx/>
              <a:buNone/>
            </a:pPr>
            <a:r>
              <a:rPr lang="en-US" b="1" i="1" dirty="0" smtClean="0">
                <a:cs typeface="Times New Roman" pitchFamily="18" charset="0"/>
              </a:rPr>
              <a:t>   </a:t>
            </a:r>
            <a:r>
              <a:rPr lang="id-ID" b="1" i="1" dirty="0" smtClean="0">
                <a:cs typeface="Times New Roman" pitchFamily="18" charset="0"/>
              </a:rPr>
              <a:t>	 VC</a:t>
            </a:r>
            <a:endParaRPr lang="en-US" b="1" i="1" dirty="0" smtClean="0">
              <a:cs typeface="Times New Roman" pitchFamily="18" charset="0"/>
            </a:endParaRPr>
          </a:p>
          <a:p>
            <a:pPr marL="1150938" indent="-873125">
              <a:buFontTx/>
              <a:buNone/>
            </a:pPr>
            <a:r>
              <a:rPr lang="en-US" dirty="0" smtClean="0">
                <a:cs typeface="Times New Roman" pitchFamily="18" charset="0"/>
              </a:rPr>
              <a:t>     </a:t>
            </a:r>
            <a:r>
              <a:rPr lang="id-ID" dirty="0" smtClean="0">
                <a:cs typeface="Times New Roman" pitchFamily="18" charset="0"/>
              </a:rPr>
              <a:t>PK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id-ID" dirty="0" smtClean="0">
                <a:cs typeface="Times New Roman" pitchFamily="18" charset="0"/>
              </a:rPr>
              <a:t>perbandingan kompresi</a:t>
            </a:r>
            <a:endParaRPr lang="en-US" dirty="0" smtClean="0">
              <a:cs typeface="Times New Roman" pitchFamily="18" charset="0"/>
            </a:endParaRPr>
          </a:p>
          <a:p>
            <a:pPr marL="1150938" indent="-873125">
              <a:buFontTx/>
              <a:buNone/>
            </a:pPr>
            <a:r>
              <a:rPr lang="en-US" dirty="0" smtClean="0"/>
              <a:t>      </a:t>
            </a:r>
            <a:r>
              <a:rPr lang="id-ID" dirty="0" smtClean="0"/>
              <a:t>VL</a:t>
            </a:r>
            <a:r>
              <a:rPr lang="en-US" dirty="0" smtClean="0"/>
              <a:t>  = </a:t>
            </a:r>
            <a:r>
              <a:rPr lang="id-ID" dirty="0" smtClean="0"/>
              <a:t>volume langkah</a:t>
            </a:r>
            <a:endParaRPr lang="en-US" dirty="0" smtClean="0"/>
          </a:p>
          <a:p>
            <a:pPr marL="1150938" indent="-873125">
              <a:buFontTx/>
              <a:buNone/>
            </a:pPr>
            <a:r>
              <a:rPr lang="en-US" dirty="0" smtClean="0"/>
              <a:t>      </a:t>
            </a:r>
            <a:r>
              <a:rPr lang="id-ID" dirty="0" smtClean="0"/>
              <a:t>VC</a:t>
            </a:r>
            <a:r>
              <a:rPr lang="en-US" dirty="0" smtClean="0"/>
              <a:t>  = </a:t>
            </a:r>
            <a:r>
              <a:rPr lang="id-ID" dirty="0" smtClean="0"/>
              <a:t>volume kompresi</a:t>
            </a:r>
            <a:endParaRPr lang="en-US" dirty="0" smtClean="0"/>
          </a:p>
          <a:p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PK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tek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akhir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komp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semakin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tinggi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tek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awal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</a:t>
            </a:r>
            <a:r>
              <a:rPr lang="en-US" dirty="0" smtClean="0">
                <a:sym typeface="Wingdings" pitchFamily="2" charset="2"/>
              </a:rPr>
              <a:t>. </a:t>
            </a:r>
            <a:r>
              <a:rPr lang="en-US" dirty="0" err="1" smtClean="0">
                <a:sym typeface="Wingdings" pitchFamily="2" charset="2"/>
              </a:rPr>
              <a:t>juga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tinggi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PK = 8 – 13 (</a:t>
            </a:r>
            <a:r>
              <a:rPr lang="en-US" dirty="0" err="1" smtClean="0">
                <a:sym typeface="Wingdings" pitchFamily="2" charset="2"/>
              </a:rPr>
              <a:t>mtr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bensin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id-ID" dirty="0" smtClean="0">
                <a:sym typeface="Wingdings" pitchFamily="2" charset="2"/>
              </a:rPr>
              <a:t>, 12 – 24 (mtr diesel)</a:t>
            </a:r>
          </a:p>
          <a:p>
            <a:r>
              <a:rPr lang="id-ID" dirty="0" smtClean="0">
                <a:sym typeface="Wingdings" pitchFamily="2" charset="2"/>
              </a:rPr>
              <a:t>Tekanan Kompresi: Besarnya tekanan ruang bakar di akhir langkah kompresi</a:t>
            </a:r>
            <a:endParaRPr lang="en-US" dirty="0" smtClean="0"/>
          </a:p>
          <a:p>
            <a:r>
              <a:rPr lang="id-ID" dirty="0" smtClean="0"/>
              <a:t>Tek. Kompresi min. 9 kg/cm</a:t>
            </a:r>
            <a:r>
              <a:rPr lang="id-ID" baseline="30000" dirty="0" smtClean="0"/>
              <a:t>2 </a:t>
            </a:r>
            <a:r>
              <a:rPr lang="id-ID" dirty="0" smtClean="0"/>
              <a:t>(mtr bensin)</a:t>
            </a:r>
            <a:endParaRPr lang="id-ID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Mesin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Menentukan besarnya volume kompresi</a:t>
            </a:r>
          </a:p>
          <a:p>
            <a:r>
              <a:rPr lang="id-ID" dirty="0" smtClean="0"/>
              <a:t>VC = </a:t>
            </a:r>
            <a:r>
              <a:rPr lang="id-ID" u="sng" dirty="0" smtClean="0"/>
              <a:t>VL</a:t>
            </a:r>
          </a:p>
          <a:p>
            <a:pPr>
              <a:buNone/>
            </a:pPr>
            <a:r>
              <a:rPr lang="id-ID" dirty="0" smtClean="0"/>
              <a:t>		PK-1</a:t>
            </a:r>
          </a:p>
          <a:p>
            <a:r>
              <a:rPr lang="id-ID" dirty="0" smtClean="0"/>
              <a:t>Mengukur volume kompresi menggunakan </a:t>
            </a:r>
            <a:r>
              <a:rPr lang="id-ID" dirty="0" smtClean="0"/>
              <a:t>fluida/cairan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Oval 4">
            <a:hlinkClick r:id="rId2" action="ppaction://hlinkfile"/>
          </p:cNvPr>
          <p:cNvSpPr/>
          <p:nvPr/>
        </p:nvSpPr>
        <p:spPr>
          <a:xfrm>
            <a:off x="3492500" y="4927600"/>
            <a:ext cx="2057400" cy="154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smtClean="0"/>
              <a:t>CONTOH</a:t>
            </a:r>
            <a:endParaRPr lang="id-ID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KEMAMPUAN MOTOR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id-ID" dirty="0" smtClean="0"/>
              <a:t>TORSI: momen puntir, </a:t>
            </a:r>
            <a:r>
              <a:rPr lang="en-GB" dirty="0" err="1" smtClean="0"/>
              <a:t>gaya</a:t>
            </a:r>
            <a:r>
              <a:rPr lang="en-GB" dirty="0" smtClean="0"/>
              <a:t> yang </a:t>
            </a:r>
            <a:r>
              <a:rPr lang="en-GB" dirty="0" err="1" smtClean="0"/>
              <a:t>terjadi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pusat</a:t>
            </a:r>
            <a:r>
              <a:rPr lang="en-GB" dirty="0" smtClean="0"/>
              <a:t> </a:t>
            </a:r>
            <a:r>
              <a:rPr lang="en-GB" dirty="0" err="1" smtClean="0"/>
              <a:t>poros</a:t>
            </a:r>
            <a:r>
              <a:rPr lang="en-GB" dirty="0" smtClean="0"/>
              <a:t>,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besarnya</a:t>
            </a:r>
            <a:r>
              <a:rPr lang="en-GB" dirty="0" smtClean="0"/>
              <a:t> </a:t>
            </a:r>
            <a:r>
              <a:rPr lang="en-GB" dirty="0" err="1" smtClean="0"/>
              <a:t>tenaga</a:t>
            </a:r>
            <a:r>
              <a:rPr lang="en-GB" dirty="0" smtClean="0"/>
              <a:t> yang </a:t>
            </a:r>
            <a:r>
              <a:rPr lang="en-GB" dirty="0" err="1" smtClean="0"/>
              <a:t>diperlukan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memutarkan</a:t>
            </a:r>
            <a:r>
              <a:rPr lang="en-GB" dirty="0" smtClean="0"/>
              <a:t> </a:t>
            </a:r>
            <a:r>
              <a:rPr lang="en-GB" dirty="0" err="1" smtClean="0"/>
              <a:t>suatu</a:t>
            </a:r>
            <a:r>
              <a:rPr lang="en-GB" dirty="0" smtClean="0"/>
              <a:t> </a:t>
            </a:r>
            <a:r>
              <a:rPr lang="en-GB" dirty="0" err="1" smtClean="0"/>
              <a:t>poros</a:t>
            </a:r>
            <a:r>
              <a:rPr lang="id-ID" dirty="0" smtClean="0"/>
              <a:t>. </a:t>
            </a:r>
          </a:p>
          <a:p>
            <a:pPr>
              <a:buNone/>
            </a:pPr>
            <a:r>
              <a:rPr lang="id-ID" dirty="0" smtClean="0"/>
              <a:t>	Satuan torsi: N.m, Kgf.m, lbf.ft, lbf.in</a:t>
            </a:r>
          </a:p>
          <a:p>
            <a:pPr>
              <a:buNone/>
            </a:pPr>
            <a:r>
              <a:rPr lang="id-ID" dirty="0" smtClean="0"/>
              <a:t>	1 Kgf.m = 9,81 N.m, = 7,23 lbf.ft, = 86,8 lbf.in</a:t>
            </a:r>
          </a:p>
          <a:p>
            <a:pPr>
              <a:buFont typeface="Wingdings" pitchFamily="2" charset="2"/>
              <a:buChar char="Ø"/>
            </a:pPr>
            <a:r>
              <a:rPr lang="id-ID" dirty="0" smtClean="0"/>
              <a:t>DAYA : tenaga yang dihasilkan motor = torsi yang dihasilkan motor pada periode waktu tertentu. Beberapa istilah: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Kuda</a:t>
            </a:r>
            <a:r>
              <a:rPr lang="en-US" dirty="0" smtClean="0"/>
              <a:t> (TK)</a:t>
            </a:r>
            <a:r>
              <a:rPr lang="id-ID" dirty="0" smtClean="0"/>
              <a:t>,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Kuda</a:t>
            </a:r>
            <a:r>
              <a:rPr lang="en-US" dirty="0" smtClean="0"/>
              <a:t> (DK)</a:t>
            </a:r>
            <a:r>
              <a:rPr lang="id-ID" dirty="0" smtClean="0"/>
              <a:t>, </a:t>
            </a:r>
            <a:r>
              <a:rPr lang="en-US" dirty="0" smtClean="0"/>
              <a:t>Horse Power (HP)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Paarde</a:t>
            </a:r>
            <a:r>
              <a:rPr lang="en-US" dirty="0" smtClean="0"/>
              <a:t> </a:t>
            </a:r>
            <a:r>
              <a:rPr lang="en-US" dirty="0" err="1" smtClean="0"/>
              <a:t>Kracht</a:t>
            </a:r>
            <a:r>
              <a:rPr lang="en-US" dirty="0" smtClean="0"/>
              <a:t> (PK)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Pfarde</a:t>
            </a:r>
            <a:r>
              <a:rPr lang="en-US" dirty="0" smtClean="0"/>
              <a:t> Starke (PS)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1 TK = 75 </a:t>
            </a:r>
            <a:r>
              <a:rPr lang="en-US" dirty="0" err="1" smtClean="0"/>
              <a:t>Kgm</a:t>
            </a:r>
            <a:r>
              <a:rPr lang="en-US" dirty="0" smtClean="0"/>
              <a:t> / </a:t>
            </a:r>
            <a:r>
              <a:rPr lang="en-US" dirty="0" err="1" smtClean="0"/>
              <a:t>detik</a:t>
            </a:r>
            <a:endParaRPr lang="id-ID" dirty="0" smtClean="0"/>
          </a:p>
          <a:p>
            <a:pPr>
              <a:buNone/>
            </a:pPr>
            <a:r>
              <a:rPr lang="id-ID" dirty="0" smtClean="0">
                <a:solidFill>
                  <a:srgbClr val="FF0000"/>
                </a:solidFill>
              </a:rPr>
              <a:t>					A, 10102011</a:t>
            </a:r>
          </a:p>
          <a:p>
            <a:pPr algn="ctr">
              <a:buNone/>
            </a:pPr>
            <a:r>
              <a:rPr lang="id-ID" smtClean="0"/>
              <a:t># BRAKE TORQUE, BRAKE POWER #</a:t>
            </a:r>
            <a:endParaRPr lang="id-ID" dirty="0" smtClean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008063"/>
          </a:xfrm>
        </p:spPr>
        <p:txBody>
          <a:bodyPr/>
          <a:lstStyle/>
          <a:p>
            <a:r>
              <a:rPr lang="en-US"/>
              <a:t>KEMAMPUAN MOTOR</a:t>
            </a:r>
          </a:p>
        </p:txBody>
      </p:sp>
      <p:pic>
        <p:nvPicPr>
          <p:cNvPr id="2253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484313"/>
            <a:ext cx="6697662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/>
              <a:t>DAYA KUDA INDIKATOR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9530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dirty="0"/>
              <a:t>              P L A N K</a:t>
            </a:r>
          </a:p>
          <a:p>
            <a:r>
              <a:rPr lang="en-US" dirty="0" err="1"/>
              <a:t>Dki</a:t>
            </a:r>
            <a:r>
              <a:rPr lang="en-US" dirty="0"/>
              <a:t> = --------------   TK</a:t>
            </a:r>
          </a:p>
          <a:p>
            <a:pPr>
              <a:buFontTx/>
              <a:buNone/>
            </a:pPr>
            <a:r>
              <a:rPr lang="en-US" dirty="0"/>
              <a:t>                 60 x 75</a:t>
            </a:r>
          </a:p>
          <a:p>
            <a:r>
              <a:rPr lang="en-US" dirty="0"/>
              <a:t>P =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rata-rata (kg/cm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L =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torak</a:t>
            </a:r>
            <a:r>
              <a:rPr lang="en-US" dirty="0"/>
              <a:t> (m)</a:t>
            </a:r>
          </a:p>
          <a:p>
            <a:r>
              <a:rPr lang="en-US" dirty="0"/>
              <a:t>A =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penampang</a:t>
            </a:r>
            <a:r>
              <a:rPr lang="en-US" dirty="0"/>
              <a:t> </a:t>
            </a:r>
            <a:r>
              <a:rPr lang="en-US" dirty="0" err="1"/>
              <a:t>silinder</a:t>
            </a:r>
            <a:r>
              <a:rPr lang="en-US" dirty="0"/>
              <a:t> (cm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N =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smtClean="0"/>
              <a:t>motor</a:t>
            </a:r>
            <a:r>
              <a:rPr lang="id-ID" dirty="0" smtClean="0"/>
              <a:t> (rpm)</a:t>
            </a:r>
            <a:endParaRPr lang="en-US" dirty="0"/>
          </a:p>
          <a:p>
            <a:r>
              <a:rPr lang="en-US" dirty="0"/>
              <a:t>K =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 smtClean="0"/>
              <a:t>silinder</a:t>
            </a:r>
            <a:endParaRPr lang="id-ID" dirty="0" smtClean="0"/>
          </a:p>
          <a:p>
            <a:endParaRPr lang="id-ID" dirty="0" smtClean="0"/>
          </a:p>
          <a:p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id-ID" dirty="0" smtClean="0"/>
              <a:t>kuda indikator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ledak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pembakaran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memperhitungkan</a:t>
            </a:r>
            <a:r>
              <a:rPr lang="en-US" dirty="0" smtClean="0"/>
              <a:t> </a:t>
            </a:r>
            <a:r>
              <a:rPr lang="en-US" dirty="0" err="1" smtClean="0"/>
              <a:t>hambatan-hambatan</a:t>
            </a:r>
            <a:r>
              <a:rPr lang="en-US" dirty="0" smtClean="0"/>
              <a:t> </a:t>
            </a:r>
            <a:r>
              <a:rPr lang="en-US" dirty="0" err="1" smtClean="0"/>
              <a:t>gesek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.</a:t>
            </a:r>
            <a:endParaRPr lang="id-ID" dirty="0" smtClean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DAYA KUDA EFEKTIF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r>
              <a:rPr lang="en-US" dirty="0"/>
              <a:t>DAYA KUDA YG DIHASILKAN MOTOR :</a:t>
            </a:r>
          </a:p>
          <a:p>
            <a:pPr>
              <a:buFontTx/>
              <a:buNone/>
            </a:pPr>
            <a:r>
              <a:rPr lang="en-US" dirty="0"/>
              <a:t>          </a:t>
            </a:r>
            <a:r>
              <a:rPr lang="en-US" dirty="0" err="1"/>
              <a:t>Dke</a:t>
            </a:r>
            <a:r>
              <a:rPr lang="en-US" dirty="0"/>
              <a:t> = </a:t>
            </a:r>
            <a:r>
              <a:rPr lang="en-US" dirty="0" err="1"/>
              <a:t>Dki</a:t>
            </a:r>
            <a:r>
              <a:rPr lang="en-US" dirty="0"/>
              <a:t> – Dg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         </a:t>
            </a:r>
            <a:r>
              <a:rPr lang="en-US" dirty="0" err="1"/>
              <a:t>Dke</a:t>
            </a:r>
            <a:r>
              <a:rPr lang="en-US" dirty="0"/>
              <a:t> =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kuda</a:t>
            </a:r>
            <a:r>
              <a:rPr lang="en-US" dirty="0"/>
              <a:t> </a:t>
            </a:r>
            <a:r>
              <a:rPr lang="en-US" dirty="0" err="1"/>
              <a:t>efektif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      </a:t>
            </a:r>
            <a:r>
              <a:rPr lang="en-US" dirty="0" err="1"/>
              <a:t>Dki</a:t>
            </a:r>
            <a:r>
              <a:rPr lang="en-US" dirty="0"/>
              <a:t>  =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kuda</a:t>
            </a:r>
            <a:r>
              <a:rPr lang="en-US" dirty="0"/>
              <a:t> </a:t>
            </a:r>
            <a:r>
              <a:rPr lang="en-US" dirty="0" err="1"/>
              <a:t>indikator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      Dg   =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gesek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 smtClean="0"/>
              <a:t>gesek</a:t>
            </a:r>
            <a:endParaRPr lang="id-ID" dirty="0" smtClean="0"/>
          </a:p>
          <a:p>
            <a:pPr>
              <a:buFontTx/>
              <a:buNone/>
            </a:pPr>
            <a:endParaRPr lang="id-ID" dirty="0" smtClean="0"/>
          </a:p>
          <a:p>
            <a:pPr>
              <a:buFontTx/>
              <a:buNone/>
            </a:pPr>
            <a:endParaRPr lang="id-ID" dirty="0" smtClean="0"/>
          </a:p>
          <a:p>
            <a:pPr>
              <a:buFontTx/>
              <a:buNone/>
            </a:pPr>
            <a:r>
              <a:rPr lang="id-ID" b="1" dirty="0" smtClean="0">
                <a:solidFill>
                  <a:srgbClr val="FF0000"/>
                </a:solidFill>
              </a:rPr>
              <a:t>				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82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FAKTOR APA SAJAKAH YANG MEMPENGARUHI DAYA MOTOR 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CONTOH :</a:t>
            </a:r>
          </a:p>
          <a:p>
            <a:pPr>
              <a:buFontTx/>
              <a:buNone/>
            </a:pPr>
            <a:r>
              <a:rPr lang="en-US"/>
              <a:t>TOYOTA 			: 1500 CC</a:t>
            </a:r>
          </a:p>
          <a:p>
            <a:pPr>
              <a:buFontTx/>
              <a:buNone/>
            </a:pPr>
            <a:r>
              <a:rPr lang="en-US"/>
              <a:t>MITSUBISHI 		: 1500 CC</a:t>
            </a:r>
          </a:p>
          <a:p>
            <a:pPr>
              <a:buFontTx/>
              <a:buNone/>
            </a:pPr>
            <a:r>
              <a:rPr lang="en-US"/>
              <a:t>JUMLAH SILINDER : 4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SAMAKAH DAYANYA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omic Sans MS" pitchFamily="66" charset="0"/>
              </a:rPr>
              <a:t>FAKTOR-FAKTOR YANG MEMPENGARUHI DAYA MOTOR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marL="793750" indent="-793750">
              <a:buFont typeface="Wingdings" pitchFamily="2" charset="2"/>
              <a:buChar char="v"/>
            </a:pPr>
            <a:r>
              <a:rPr lang="en-US" dirty="0"/>
              <a:t>VOLUME SILINDER</a:t>
            </a:r>
          </a:p>
          <a:p>
            <a:pPr marL="793750" indent="-793750">
              <a:buFont typeface="Wingdings" pitchFamily="2" charset="2"/>
              <a:buChar char="v"/>
            </a:pPr>
            <a:r>
              <a:rPr lang="en-US" dirty="0"/>
              <a:t>DIAMETER SILINDER</a:t>
            </a:r>
          </a:p>
          <a:p>
            <a:pPr marL="793750" indent="-793750">
              <a:buFont typeface="Wingdings" pitchFamily="2" charset="2"/>
              <a:buChar char="v"/>
            </a:pPr>
            <a:r>
              <a:rPr lang="en-US" dirty="0"/>
              <a:t>PERBANDINGAN KOMPRESI</a:t>
            </a:r>
          </a:p>
          <a:p>
            <a:pPr marL="793750" indent="-793750">
              <a:buFont typeface="Wingdings" pitchFamily="2" charset="2"/>
              <a:buChar char="v"/>
            </a:pPr>
            <a:r>
              <a:rPr lang="en-US" dirty="0"/>
              <a:t>EFISIENSI VOLUMETRIC</a:t>
            </a:r>
          </a:p>
          <a:p>
            <a:pPr marL="793750" indent="-793750">
              <a:buFont typeface="Wingdings" pitchFamily="2" charset="2"/>
              <a:buChar char="v"/>
            </a:pPr>
            <a:r>
              <a:rPr lang="en-US" dirty="0" smtClean="0"/>
              <a:t>EFISIENSI MEKANIS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87471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pitchFamily="66" charset="0"/>
              </a:rPr>
              <a:t>EFFISIENSI VOLUMETRIC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484313"/>
            <a:ext cx="6048375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Topik Minggu Lalu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Proses Kerja Motor 2 &amp; 4 Tak</a:t>
            </a:r>
          </a:p>
          <a:p>
            <a:r>
              <a:rPr lang="id-ID" smtClean="0"/>
              <a:t>Diagram P-V</a:t>
            </a:r>
          </a:p>
          <a:p>
            <a:r>
              <a:rPr lang="id-ID" smtClean="0"/>
              <a:t>Single &amp; Multi Cylinder</a:t>
            </a:r>
          </a:p>
          <a:p>
            <a:r>
              <a:rPr lang="id-ID" smtClean="0"/>
              <a:t>Diagram Proses Kerja Motor</a:t>
            </a:r>
          </a:p>
          <a:p>
            <a:r>
              <a:rPr lang="id-ID" smtClean="0"/>
              <a:t>Tugas Individual</a:t>
            </a:r>
          </a:p>
          <a:p>
            <a:endParaRPr lang="id-ID" smtClean="0"/>
          </a:p>
          <a:p>
            <a:endParaRPr lang="id-ID" smtClean="0"/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omic Sans MS" pitchFamily="66" charset="0"/>
              </a:rPr>
              <a:t>EFFISIENSI VOLUMETRIC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           Camp. U + BB yg masuk ke silinder</a:t>
            </a:r>
          </a:p>
          <a:p>
            <a:r>
              <a:rPr lang="en-US"/>
              <a:t>Ef vol = ----------------------------------------------</a:t>
            </a:r>
          </a:p>
          <a:p>
            <a:pPr>
              <a:buFontTx/>
              <a:buNone/>
            </a:pPr>
            <a:r>
              <a:rPr lang="en-US"/>
              <a:t>                                 Volume silinder</a:t>
            </a:r>
          </a:p>
          <a:p>
            <a:r>
              <a:rPr lang="en-US"/>
              <a:t>Ef vol = 65 % - 85 %</a:t>
            </a:r>
          </a:p>
          <a:p>
            <a:r>
              <a:rPr lang="en-US"/>
              <a:t>Efisiensi volumetric tgt :</a:t>
            </a:r>
          </a:p>
          <a:p>
            <a:pPr>
              <a:buFontTx/>
              <a:buNone/>
            </a:pPr>
            <a:r>
              <a:rPr lang="en-US"/>
              <a:t>    *  Perencanaan sistem pemasukan</a:t>
            </a:r>
          </a:p>
          <a:p>
            <a:pPr>
              <a:buFontTx/>
              <a:buNone/>
            </a:pPr>
            <a:r>
              <a:rPr lang="en-US"/>
              <a:t>    *  Kecepatan motor</a:t>
            </a:r>
          </a:p>
          <a:p>
            <a:pPr>
              <a:buFontTx/>
              <a:buNone/>
            </a:pPr>
            <a:r>
              <a:rPr lang="en-US"/>
              <a:t>    *  Temperatur campuran U + BB</a:t>
            </a:r>
          </a:p>
          <a:p>
            <a:pPr>
              <a:buFontTx/>
              <a:buNone/>
            </a:pPr>
            <a:r>
              <a:rPr lang="en-US"/>
              <a:t>    *  Tekanan atmosfer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EFISIENSI MEKANIS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                          Dke</a:t>
            </a:r>
          </a:p>
          <a:p>
            <a:r>
              <a:rPr lang="en-US"/>
              <a:t>Ef mekanis =  --------  =   </a:t>
            </a:r>
            <a:r>
              <a:rPr lang="en-US">
                <a:cs typeface="Times New Roman" pitchFamily="18" charset="0"/>
              </a:rPr>
              <a:t>±  80 %</a:t>
            </a:r>
            <a:endParaRPr lang="en-US"/>
          </a:p>
          <a:p>
            <a:pPr>
              <a:buFontTx/>
              <a:buNone/>
            </a:pPr>
            <a:r>
              <a:rPr lang="en-US"/>
              <a:t>                             Dki</a:t>
            </a:r>
          </a:p>
          <a:p>
            <a:r>
              <a:rPr lang="en-US"/>
              <a:t>Meningkatkan Ef. Mekanis :</a:t>
            </a:r>
          </a:p>
          <a:p>
            <a:pPr>
              <a:buFontTx/>
              <a:buNone/>
            </a:pPr>
            <a:r>
              <a:rPr lang="en-US"/>
              <a:t>    *  Mengurangi gesekan yang timbul</a:t>
            </a:r>
          </a:p>
          <a:p>
            <a:pPr>
              <a:buFontTx/>
              <a:buNone/>
            </a:pPr>
            <a:r>
              <a:rPr lang="en-US"/>
              <a:t>    *  Memperbaiki sistem pelumasan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Carilah spesifikasi dasar kendaraan bermotor (1 mobil, </a:t>
            </a:r>
            <a:r>
              <a:rPr lang="id-ID" dirty="0" smtClean="0"/>
              <a:t>1 </a:t>
            </a:r>
            <a:r>
              <a:rPr lang="id-ID" dirty="0" smtClean="0"/>
              <a:t>sepeda motor), tiap mahasiswa tidak boleh sama.</a:t>
            </a:r>
          </a:p>
          <a:p>
            <a:r>
              <a:rPr lang="id-ID" dirty="0" smtClean="0"/>
              <a:t>Hitung:  </a:t>
            </a:r>
            <a:endParaRPr lang="id-ID" dirty="0" smtClean="0"/>
          </a:p>
          <a:p>
            <a:pPr marL="514350" indent="-514350">
              <a:buAutoNum type="alphaLcPeriod"/>
            </a:pPr>
            <a:r>
              <a:rPr lang="id-ID" dirty="0" smtClean="0"/>
              <a:t>Volume Kompresi (VC)</a:t>
            </a:r>
          </a:p>
          <a:p>
            <a:pPr marL="514350" indent="-514350">
              <a:buAutoNum type="alphaLcPeriod"/>
            </a:pPr>
            <a:r>
              <a:rPr lang="id-ID" dirty="0" smtClean="0"/>
              <a:t>Perbandingan Kompresi (PK), jika dilakukan penggantian gasket yang semula tebalnya 1,0 mm </a:t>
            </a:r>
            <a:r>
              <a:rPr lang="id-ID" dirty="0" smtClean="0">
                <a:sym typeface="Wingdings" pitchFamily="2" charset="2"/>
              </a:rPr>
              <a:t> 0,3 mm.</a:t>
            </a:r>
          </a:p>
          <a:p>
            <a:pPr marL="514350" indent="-514350">
              <a:buAutoNum type="alphaLcPeriod"/>
            </a:pPr>
            <a:r>
              <a:rPr lang="id-ID" dirty="0" smtClean="0"/>
              <a:t>Daya </a:t>
            </a:r>
            <a:r>
              <a:rPr lang="id-ID" dirty="0" smtClean="0"/>
              <a:t>Kuda indikator pada 1500, 2000, dan 3000rpm jika tekanan efektif rata-rata pada piston 10 </a:t>
            </a:r>
            <a:r>
              <a:rPr lang="en-US" dirty="0" smtClean="0"/>
              <a:t>kg/cm</a:t>
            </a:r>
            <a:r>
              <a:rPr lang="en-US" baseline="30000" dirty="0" smtClean="0"/>
              <a:t>2</a:t>
            </a:r>
            <a:endParaRPr lang="id-ID" dirty="0" smtClean="0"/>
          </a:p>
          <a:p>
            <a:r>
              <a:rPr lang="id-ID" dirty="0" smtClean="0"/>
              <a:t>Kumpulkan data spesifikasi dan hasil perhitungan pada pertemuan yang akan datang</a:t>
            </a:r>
          </a:p>
          <a:p>
            <a:pPr algn="ctr"/>
            <a:r>
              <a:rPr lang="id-ID" dirty="0" smtClean="0">
                <a:solidFill>
                  <a:srgbClr val="FF0000"/>
                </a:solidFill>
              </a:rPr>
              <a:t>C, </a:t>
            </a:r>
            <a:r>
              <a:rPr lang="id-ID" dirty="0" smtClean="0">
                <a:solidFill>
                  <a:srgbClr val="FF0000"/>
                </a:solidFill>
              </a:rPr>
              <a:t>10102011</a:t>
            </a:r>
          </a:p>
          <a:p>
            <a:pPr algn="ctr"/>
            <a:r>
              <a:rPr lang="id-ID" dirty="0" smtClean="0">
                <a:solidFill>
                  <a:srgbClr val="FF0000"/>
                </a:solidFill>
              </a:rPr>
              <a:t>D, 11102011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SPESIFIKASI KENDARAAN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mtClean="0"/>
              <a:t>Pernyataan tentang hal-hal yang khusus (KBBI)</a:t>
            </a:r>
          </a:p>
          <a:p>
            <a:r>
              <a:rPr lang="id-ID" smtClean="0"/>
              <a:t>Spesifikasi Kendaraan Bermotor: </a:t>
            </a:r>
          </a:p>
          <a:p>
            <a:pPr>
              <a:buNone/>
            </a:pPr>
            <a:r>
              <a:rPr lang="id-ID" smtClean="0"/>
              <a:t>	a. Spesifikasi Dasar/Umum/Teknis, dan </a:t>
            </a:r>
          </a:p>
          <a:p>
            <a:pPr>
              <a:buNone/>
            </a:pPr>
            <a:r>
              <a:rPr lang="id-ID" smtClean="0"/>
              <a:t>	b. Spesifikasi Servis/Perawatan</a:t>
            </a:r>
          </a:p>
          <a:p>
            <a:r>
              <a:rPr lang="id-ID" smtClean="0"/>
              <a:t>Spesifikasi Dasar meliputi informasi/data teknis kendaraan yang bersifat umum, diantaranya meliputi: dimensi, rangka, mesin, sistem penggerak, kelistrikan.</a:t>
            </a:r>
          </a:p>
          <a:p>
            <a:r>
              <a:rPr lang="id-ID" smtClean="0"/>
              <a:t>Spesifikasi Servis berisi data teknis khusus sebagai referensi/pedoman perawatan kendaraan bermotor.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Dimensi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smtClean="0"/>
              <a:t>Overall length: Panjang keseluruhan kendaraan (ujung depan s.d belakang)</a:t>
            </a:r>
          </a:p>
          <a:p>
            <a:r>
              <a:rPr lang="id-ID" smtClean="0"/>
              <a:t>Overall width: Lebar keseluruhan kendaraan</a:t>
            </a:r>
          </a:p>
          <a:p>
            <a:r>
              <a:rPr lang="id-ID" smtClean="0"/>
              <a:t>Overall height: Tinggi keseluruhan kendaraan (permukaan tanah s.d bagian tertinggi kendaraan)</a:t>
            </a:r>
          </a:p>
          <a:p>
            <a:r>
              <a:rPr lang="id-ID" smtClean="0"/>
              <a:t>Wheelbase: Jarak as roda depan s.d as roda belakang</a:t>
            </a:r>
          </a:p>
          <a:p>
            <a:r>
              <a:rPr lang="id-ID" smtClean="0"/>
              <a:t>Ground clearance: Jarak permukaan tanah s.d permukaan terendah mesin/body/chasis</a:t>
            </a:r>
          </a:p>
          <a:p>
            <a:r>
              <a:rPr lang="id-ID" smtClean="0"/>
              <a:t>Curb weight: Berat kosong kendaraan (dgn oli, bb, pendingin/fluida lainnya, tanpa beban/penumpang)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Dimensi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smtClean="0"/>
              <a:t>Seat height: Tinggi sadel dari permukaan tanah (SPDM)</a:t>
            </a:r>
          </a:p>
          <a:p>
            <a:r>
              <a:rPr lang="id-ID" smtClean="0"/>
              <a:t>Footpeg height: Tinggi pijakan kaki pengendara dari permukaan tanah (SPDM)</a:t>
            </a:r>
          </a:p>
          <a:p>
            <a:r>
              <a:rPr lang="id-ID" smtClean="0"/>
              <a:t>Wheel track: Jarak garis tengah roda kiri dan kanan (MBL)</a:t>
            </a:r>
          </a:p>
          <a:p>
            <a:r>
              <a:rPr lang="id-ID" smtClean="0"/>
              <a:t>F/R Overhang: Jarak sumbu roda repan/belakang s.d ujung bumper depan/belakang (MBL)</a:t>
            </a:r>
          </a:p>
          <a:p>
            <a:r>
              <a:rPr lang="id-ID" smtClean="0"/>
              <a:t>Angle of Approach: Sudut singgung bumper depan &amp; ban depan (MBL)</a:t>
            </a:r>
          </a:p>
          <a:p>
            <a:r>
              <a:rPr lang="id-ID" smtClean="0"/>
              <a:t>Angle of Departure: Sudut singgung bumper belakang &amp; ban belakang (MBL)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12900"/>
            <a:ext cx="6194129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Dimensi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970270" y="4850130"/>
            <a:ext cx="1432560" cy="7239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515451" y="5276850"/>
            <a:ext cx="1607820" cy="152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Dimensi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G:\BN - Administrasi Perkuliahan\Teknologi Otomotif Dasar\Spesifikasi Dasar Kendaraan Bermotor\Dimensi Mob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1849639"/>
            <a:ext cx="6724650" cy="4727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Mesin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mtClean="0"/>
              <a:t>Valve train: Mekanisme penggerak katup </a:t>
            </a:r>
            <a:r>
              <a:rPr lang="id-ID" smtClean="0">
                <a:sym typeface="Wingdings" pitchFamily="2" charset="2"/>
              </a:rPr>
              <a:t> OHV, SOHC 2 katup per silinder, 4 katup per silinder, DOHC</a:t>
            </a:r>
          </a:p>
          <a:p>
            <a:r>
              <a:rPr lang="id-ID" smtClean="0">
                <a:sym typeface="Wingdings" pitchFamily="2" charset="2"/>
              </a:rPr>
              <a:t>Power max.: Daya maksimal yang dihasilkan motor</a:t>
            </a:r>
          </a:p>
          <a:p>
            <a:r>
              <a:rPr lang="id-ID" smtClean="0">
                <a:sym typeface="Wingdings" pitchFamily="2" charset="2"/>
              </a:rPr>
              <a:t>Torque max.: Torsi maksimal yang dihasilkan motor</a:t>
            </a:r>
          </a:p>
          <a:p>
            <a:r>
              <a:rPr lang="id-ID" smtClean="0">
                <a:sym typeface="Wingdings" pitchFamily="2" charset="2"/>
              </a:rPr>
              <a:t>Valve opens-closes: derajat buka-tutup katup, durasi pembukaan katup</a:t>
            </a:r>
          </a:p>
          <a:p>
            <a:r>
              <a:rPr lang="id-ID" smtClean="0">
                <a:sym typeface="Wingdings" pitchFamily="2" charset="2"/>
              </a:rPr>
              <a:t>Spesifikasi mesin lainnya: Lubrication system, Oil pump type, Cooling system, Air filtration, Cylinder arrangement</a:t>
            </a:r>
            <a:endParaRPr lang="en-US" smtClean="0"/>
          </a:p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DFB8-C56F-47AB-A439-79372ABEDA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9" name="Rectangle 7"/>
          <p:cNvSpPr>
            <a:spLocks noChangeArrowheads="1"/>
          </p:cNvSpPr>
          <p:nvPr/>
        </p:nvSpPr>
        <p:spPr bwMode="auto">
          <a:xfrm>
            <a:off x="0" y="1"/>
            <a:ext cx="9144000" cy="7016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17725" y="914400"/>
            <a:ext cx="7101534" cy="5657669"/>
            <a:chOff x="-125" y="587"/>
            <a:chExt cx="5934" cy="4590"/>
          </a:xfrm>
        </p:grpSpPr>
        <p:sp>
          <p:nvSpPr>
            <p:cNvPr id="520195" name="Text Box 3"/>
            <p:cNvSpPr txBox="1">
              <a:spLocks noChangeArrowheads="1"/>
            </p:cNvSpPr>
            <p:nvPr/>
          </p:nvSpPr>
          <p:spPr bwMode="auto">
            <a:xfrm>
              <a:off x="-125" y="608"/>
              <a:ext cx="2531" cy="4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Panjang x lebar X tinggi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Jarak sumbu roda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Jarak terendah ke tanah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Berat kosong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Tipe rangka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Tipe suspensi depan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Tipe suspensi belakang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Ukuran ban depan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Ukuran ban belakang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Rem Depan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Rem Belakang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Kapasitas tangki bahan bakar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Tipe mesin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Diameter x langkah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Volume langkah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Perbandingan kompresi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Daya maksimum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Torsi maksimum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Kapasitas minyak pelumas mesin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Kopeling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Gigi transmisi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Pola pengoperan gigi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Starter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Aki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Busi</a:t>
              </a:r>
            </a:p>
            <a:p>
              <a:pPr algn="r"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Sistem pengapian</a:t>
              </a:r>
            </a:p>
            <a:p>
              <a:pPr algn="r" eaLnBrk="1" hangingPunct="1"/>
              <a:endParaRPr lang="en-GB" sz="2000" b="1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0196" name="Text Box 4"/>
            <p:cNvSpPr txBox="1">
              <a:spLocks noChangeArrowheads="1"/>
            </p:cNvSpPr>
            <p:nvPr/>
          </p:nvSpPr>
          <p:spPr bwMode="auto">
            <a:xfrm>
              <a:off x="2502" y="587"/>
              <a:ext cx="3307" cy="4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1.901x708x1.078 mm.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1.246 mm.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137 mm.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101,6 kg (NF125), 102,2 kg (NF125 D).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Tulang punggung.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Teleskopik.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Lengan ayun dan peredam kejut ganda.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2,50 – 17 38L.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2,75 – 17 41P.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Cakram hidrolik(NF125 D), Tromol (NF125).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Tromol.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3,7 liter.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 langkah, SOHC, pendinginan udara.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52,4 x 57,9 mm.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124,9 cc.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9,0 : 1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9,3 PS / 7.500 rpm.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10,1 N.m / 4.000 rpm.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0,7 liter pada penggantian periodik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Otomatis, tipe basah, tipe ganda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 kecepatan, rotary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N-1-2-3-4-N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Pedal dan elektrik 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MF 12 V - 3,5 Ah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ND U20 E PR9,  NGK CPR 6E A-9</a:t>
              </a:r>
            </a:p>
            <a:p>
              <a:pPr eaLnBrk="1" hangingPunct="1"/>
              <a:r>
                <a:rPr lang="en-US" sz="2000" b="1">
                  <a:solidFill>
                    <a:srgbClr val="CC33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CDI-DC, Baterai</a:t>
              </a:r>
            </a:p>
            <a:p>
              <a:pPr eaLnBrk="1" hangingPunct="1"/>
              <a:endParaRPr lang="en-GB" sz="2000" b="1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20197" name="Text Box 5"/>
          <p:cNvSpPr txBox="1">
            <a:spLocks noChangeArrowheads="1"/>
          </p:cNvSpPr>
          <p:nvPr/>
        </p:nvSpPr>
        <p:spPr bwMode="auto">
          <a:xfrm>
            <a:off x="1" y="136526"/>
            <a:ext cx="254589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SPESIFIKASI  TEKNIK KARISMA</a:t>
            </a:r>
            <a:endParaRPr lang="en-GB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  <p:pic>
        <p:nvPicPr>
          <p:cNvPr id="520198" name="Picture 6" descr="C:\WINDOWS\Desktop\anf-pic\edit\Logo-karism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5346" y="73025"/>
            <a:ext cx="3448654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4452</TotalTime>
  <Words>874</Words>
  <Application>Microsoft PowerPoint</Application>
  <PresentationFormat>On-screen Show (4:3)</PresentationFormat>
  <Paragraphs>208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TEKNOLOGI  OTOMOTIF DASAR (2 sks TEORI)  * Spesifikasi Dasar Kendaraan Bermotor</vt:lpstr>
      <vt:lpstr>Topik Minggu Lalu</vt:lpstr>
      <vt:lpstr>SPESIFIKASI KENDARAAN</vt:lpstr>
      <vt:lpstr>Dimensi</vt:lpstr>
      <vt:lpstr>Dimensi</vt:lpstr>
      <vt:lpstr>Dimensi</vt:lpstr>
      <vt:lpstr>Dimensi</vt:lpstr>
      <vt:lpstr>Mesin</vt:lpstr>
      <vt:lpstr>Slide 9</vt:lpstr>
      <vt:lpstr>Mesin</vt:lpstr>
      <vt:lpstr>Mesin</vt:lpstr>
      <vt:lpstr>Mesin</vt:lpstr>
      <vt:lpstr>KEMAMPUAN MOTOR</vt:lpstr>
      <vt:lpstr>KEMAMPUAN MOTOR</vt:lpstr>
      <vt:lpstr>DAYA KUDA INDIKATOR</vt:lpstr>
      <vt:lpstr>DAYA KUDA EFEKTIF</vt:lpstr>
      <vt:lpstr>FAKTOR APA SAJAKAH YANG MEMPENGARUHI DAYA MOTOR ?</vt:lpstr>
      <vt:lpstr>FAKTOR-FAKTOR YANG MEMPENGARUHI DAYA MOTOR</vt:lpstr>
      <vt:lpstr>EFFISIENSI VOLUMETRIC</vt:lpstr>
      <vt:lpstr>EFFISIENSI VOLUMETRIC</vt:lpstr>
      <vt:lpstr>EFISIENSI MEKANIS</vt:lpstr>
      <vt:lpstr>TUGAS</vt:lpstr>
    </vt:vector>
  </TitlesOfParts>
  <Company>Queen's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Ciccarelli</dc:creator>
  <cp:lastModifiedBy>BN_OtoUNY</cp:lastModifiedBy>
  <cp:revision>379</cp:revision>
  <dcterms:created xsi:type="dcterms:W3CDTF">2003-12-18T16:04:22Z</dcterms:created>
  <dcterms:modified xsi:type="dcterms:W3CDTF">2011-10-11T10:07:27Z</dcterms:modified>
</cp:coreProperties>
</file>