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20"/>
  </p:notesMasterIdLst>
  <p:handoutMasterIdLst>
    <p:handoutMasterId r:id="rId21"/>
  </p:handoutMasterIdLst>
  <p:sldIdLst>
    <p:sldId id="313" r:id="rId2"/>
    <p:sldId id="398" r:id="rId3"/>
    <p:sldId id="399" r:id="rId4"/>
    <p:sldId id="375" r:id="rId5"/>
    <p:sldId id="393" r:id="rId6"/>
    <p:sldId id="395" r:id="rId7"/>
    <p:sldId id="396" r:id="rId8"/>
    <p:sldId id="377" r:id="rId9"/>
    <p:sldId id="381" r:id="rId10"/>
    <p:sldId id="382" r:id="rId11"/>
    <p:sldId id="384" r:id="rId12"/>
    <p:sldId id="400" r:id="rId13"/>
    <p:sldId id="401" r:id="rId14"/>
    <p:sldId id="405" r:id="rId15"/>
    <p:sldId id="402" r:id="rId16"/>
    <p:sldId id="403" r:id="rId17"/>
    <p:sldId id="407" r:id="rId18"/>
    <p:sldId id="408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000066"/>
    <a:srgbClr val="FF7C80"/>
    <a:srgbClr val="0099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912" autoAdjust="0"/>
    <p:restoredTop sz="94576" autoAdjust="0"/>
  </p:normalViewPr>
  <p:slideViewPr>
    <p:cSldViewPr snapToGrid="0">
      <p:cViewPr>
        <p:scale>
          <a:sx n="75" d="100"/>
          <a:sy n="75" d="100"/>
        </p:scale>
        <p:origin x="-210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7788" cy="7373778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r>
              <a:rPr lang="en-US"/>
              <a:t>MECH 435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aseline="0"/>
            </a:lvl1pPr>
          </a:lstStyle>
          <a:p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baseline="0"/>
            </a:lvl1pPr>
          </a:lstStyle>
          <a:p>
            <a:fld id="{726338A8-4062-4310-809D-A9956D11E22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r>
              <a:rPr lang="en-US"/>
              <a:t>MECH 435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aseline="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baseline="0"/>
            </a:lvl1pPr>
          </a:lstStyle>
          <a:p>
            <a:endParaRPr 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baseline="0"/>
            </a:lvl1pPr>
          </a:lstStyle>
          <a:p>
            <a:fld id="{000500FB-7765-46FF-B9AE-29FC6CC48F4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DE51D5-D44E-4A6D-A20B-3B45CD1641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F3172-0B4B-4F8D-8ACC-640936EEB5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25F490-40B4-450F-85BD-B3E6D43AEFE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A331363-E7D8-42B1-9899-C0776D9DF92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DFB8-C56F-47AB-A439-79372ABEDA9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uny warna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3501" y="50800"/>
            <a:ext cx="647699" cy="645246"/>
          </a:xfrm>
          <a:prstGeom prst="ellipse">
            <a:avLst/>
          </a:prstGeom>
          <a:ln w="6350" cap="rnd">
            <a:solidFill>
              <a:schemeClr val="bg1"/>
            </a:solidFill>
            <a:prstDash val="solid"/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BF255-C283-4AFF-868D-10268A260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95EDF-4CC9-4B85-A50D-6DF73704EF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FC2B7-FC65-4DA3-BEC2-CBEC4F842D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0EBD2-C69E-4C1D-8B34-1773A08A2C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36835F-72C7-4053-9CED-D82B022904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1DA0A-2563-49C4-B5BD-0B1A654463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584ED5-35AE-46EC-95A0-7C14108438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54F0F6-F73A-4430-959B-7CBA0697C52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7.png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image" Target="../media/image8.jpeg"/><Relationship Id="rId9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Contoh%20Menghitung%20Perbandingan%20Kompresi.doc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1917701"/>
            <a:ext cx="7772400" cy="2368550"/>
          </a:xfrm>
        </p:spPr>
        <p:txBody>
          <a:bodyPr>
            <a:normAutofit fontScale="90000"/>
          </a:bodyPr>
          <a:lstStyle/>
          <a:p>
            <a:r>
              <a:rPr lang="id-ID" dirty="0" smtClean="0"/>
              <a:t>TEKNOLOGI </a:t>
            </a:r>
            <a:br>
              <a:rPr lang="id-ID" dirty="0" smtClean="0"/>
            </a:br>
            <a:r>
              <a:rPr lang="id-ID" dirty="0" smtClean="0"/>
              <a:t>OTOMOTIF DASAR</a:t>
            </a:r>
            <a:br>
              <a:rPr lang="id-ID" dirty="0" smtClean="0"/>
            </a:br>
            <a:r>
              <a:rPr lang="id-ID" dirty="0" smtClean="0"/>
              <a:t>(2 sks TEORI)</a:t>
            </a:r>
            <a:br>
              <a:rPr lang="id-ID" dirty="0" smtClean="0"/>
            </a:br>
            <a:r>
              <a:rPr lang="id-ID" dirty="0" smtClean="0"/>
              <a:t/>
            </a:r>
            <a:br>
              <a:rPr lang="id-ID" dirty="0" smtClean="0"/>
            </a:br>
            <a:r>
              <a:rPr lang="id-ID" sz="4900" dirty="0" smtClean="0">
                <a:solidFill>
                  <a:srgbClr val="FFFF00"/>
                </a:solidFill>
              </a:rPr>
              <a:t>* Mean Effective Pressure, Specific Fuel Consumption, </a:t>
            </a:r>
            <a:br>
              <a:rPr lang="id-ID" sz="4900" dirty="0" smtClean="0">
                <a:solidFill>
                  <a:srgbClr val="FFFF00"/>
                </a:solidFill>
              </a:rPr>
            </a:br>
            <a:r>
              <a:rPr lang="id-ID" sz="4900" dirty="0" smtClean="0">
                <a:solidFill>
                  <a:srgbClr val="FFFF00"/>
                </a:solidFill>
              </a:rPr>
              <a:t>Air-Fuel Ratio</a:t>
            </a:r>
            <a:endParaRPr lang="id-ID" sz="4900" dirty="0">
              <a:solidFill>
                <a:srgbClr val="FFFF00"/>
              </a:solidFill>
            </a:endParaRP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60400" y="4600136"/>
            <a:ext cx="7854696" cy="1752600"/>
          </a:xfrm>
        </p:spPr>
        <p:txBody>
          <a:bodyPr>
            <a:normAutofit/>
          </a:bodyPr>
          <a:lstStyle/>
          <a:p>
            <a:endParaRPr lang="id-ID" sz="32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r>
              <a:rPr lang="id-ID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BENI SETYA NUGRAHA, M.Pd.</a:t>
            </a:r>
            <a:endParaRPr lang="id-ID" sz="32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DFB8-C56F-47AB-A439-79372ABEDA9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4000">
                <a:latin typeface="Comic Sans MS" pitchFamily="66" charset="0"/>
              </a:rPr>
              <a:t>EFFISIENSI VOLUMETRIC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6106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/>
              <a:t>                   Camp. U + BB yg masuk ke silinder</a:t>
            </a:r>
          </a:p>
          <a:p>
            <a:r>
              <a:rPr lang="en-US"/>
              <a:t>Ef vol = ----------------------------------------------</a:t>
            </a:r>
          </a:p>
          <a:p>
            <a:pPr>
              <a:buFontTx/>
              <a:buNone/>
            </a:pPr>
            <a:r>
              <a:rPr lang="en-US"/>
              <a:t>                                 Volume silinder</a:t>
            </a:r>
          </a:p>
          <a:p>
            <a:r>
              <a:rPr lang="en-US"/>
              <a:t>Ef vol = 65 % - 85 %</a:t>
            </a:r>
          </a:p>
          <a:p>
            <a:r>
              <a:rPr lang="en-US"/>
              <a:t>Efisiensi volumetric tgt :</a:t>
            </a:r>
          </a:p>
          <a:p>
            <a:pPr>
              <a:buFontTx/>
              <a:buNone/>
            </a:pPr>
            <a:r>
              <a:rPr lang="en-US"/>
              <a:t>    *  Perencanaan sistem pemasukan</a:t>
            </a:r>
          </a:p>
          <a:p>
            <a:pPr>
              <a:buFontTx/>
              <a:buNone/>
            </a:pPr>
            <a:r>
              <a:rPr lang="en-US"/>
              <a:t>    *  Kecepatan motor</a:t>
            </a:r>
          </a:p>
          <a:p>
            <a:pPr>
              <a:buFontTx/>
              <a:buNone/>
            </a:pPr>
            <a:r>
              <a:rPr lang="en-US"/>
              <a:t>    *  Temperatur campuran U + BB</a:t>
            </a:r>
          </a:p>
          <a:p>
            <a:pPr>
              <a:buFontTx/>
              <a:buNone/>
            </a:pPr>
            <a:r>
              <a:rPr lang="en-US"/>
              <a:t>    *  Tekanan atmosfer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87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85800"/>
          </a:xfrm>
        </p:spPr>
        <p:txBody>
          <a:bodyPr>
            <a:normAutofit fontScale="90000"/>
          </a:bodyPr>
          <a:lstStyle/>
          <a:p>
            <a:r>
              <a:rPr lang="en-US"/>
              <a:t>EFISIENSI MEKANIS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dirty="0"/>
              <a:t>                            </a:t>
            </a:r>
            <a:r>
              <a:rPr lang="en-US" dirty="0" err="1"/>
              <a:t>Dke</a:t>
            </a:r>
            <a:endParaRPr lang="en-US" dirty="0"/>
          </a:p>
          <a:p>
            <a:r>
              <a:rPr lang="en-US" dirty="0" err="1"/>
              <a:t>Ef</a:t>
            </a:r>
            <a:r>
              <a:rPr lang="en-US" dirty="0"/>
              <a:t> </a:t>
            </a:r>
            <a:r>
              <a:rPr lang="en-US" dirty="0" err="1"/>
              <a:t>mekanis</a:t>
            </a:r>
            <a:r>
              <a:rPr lang="en-US" dirty="0"/>
              <a:t> =  --------  =   </a:t>
            </a:r>
            <a:r>
              <a:rPr lang="en-US" dirty="0">
                <a:cs typeface="Times New Roman" pitchFamily="18" charset="0"/>
              </a:rPr>
              <a:t>±  80 %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                            </a:t>
            </a:r>
            <a:r>
              <a:rPr lang="en-US" dirty="0" err="1"/>
              <a:t>Dki</a:t>
            </a:r>
            <a:endParaRPr lang="en-US" dirty="0"/>
          </a:p>
          <a:p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Ef</a:t>
            </a:r>
            <a:r>
              <a:rPr lang="en-US" dirty="0"/>
              <a:t>. </a:t>
            </a:r>
            <a:r>
              <a:rPr lang="en-US" dirty="0" err="1"/>
              <a:t>Mekanis</a:t>
            </a:r>
            <a:r>
              <a:rPr lang="en-US" dirty="0"/>
              <a:t> :</a:t>
            </a:r>
          </a:p>
          <a:p>
            <a:pPr>
              <a:buFontTx/>
              <a:buNone/>
            </a:pPr>
            <a:r>
              <a:rPr lang="en-US" dirty="0"/>
              <a:t>    * 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gesekan</a:t>
            </a:r>
            <a:r>
              <a:rPr lang="en-US" dirty="0"/>
              <a:t> yang </a:t>
            </a:r>
            <a:r>
              <a:rPr lang="en-US" dirty="0" err="1"/>
              <a:t>timbul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   *  </a:t>
            </a:r>
            <a:r>
              <a:rPr lang="en-US" dirty="0" err="1"/>
              <a:t>Memperbaiki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pelumasan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Mean Effective Pressure (MEP)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Torsi merupakan ukuran penting dari kemampuan mesin, namun tergantung oleh ukuran mesin.</a:t>
            </a:r>
          </a:p>
          <a:p>
            <a:r>
              <a:rPr lang="id-ID" dirty="0" smtClean="0"/>
              <a:t>Ukuran kemampuan (performa) mesin relatif diukur dari besarnya gaya tekan (force) per satuan luas (area), disebut mean effective pressure (MEP).</a:t>
            </a:r>
          </a:p>
          <a:p>
            <a:r>
              <a:rPr lang="id-ID" dirty="0" smtClean="0"/>
              <a:t>MEP = </a:t>
            </a:r>
            <a:r>
              <a:rPr lang="id-ID" u="sng" dirty="0" smtClean="0"/>
              <a:t>DK . Npp</a:t>
            </a:r>
          </a:p>
          <a:p>
            <a:pPr>
              <a:buNone/>
            </a:pPr>
            <a:r>
              <a:rPr lang="id-ID" dirty="0" smtClean="0"/>
              <a:t>		       VL . N</a:t>
            </a:r>
          </a:p>
          <a:p>
            <a:pPr>
              <a:buNone/>
            </a:pPr>
            <a:r>
              <a:rPr lang="id-ID" dirty="0" smtClean="0"/>
              <a:t>	MEP	= Tekanan efektif rata-rata (kPa)</a:t>
            </a:r>
          </a:p>
          <a:p>
            <a:pPr>
              <a:buNone/>
            </a:pPr>
            <a:r>
              <a:rPr lang="id-ID" dirty="0" smtClean="0"/>
              <a:t>	DK 	= Daya kuda (kW)</a:t>
            </a:r>
          </a:p>
          <a:p>
            <a:pPr>
              <a:buNone/>
            </a:pPr>
            <a:r>
              <a:rPr lang="id-ID" dirty="0" smtClean="0"/>
              <a:t>	Npp 	= Jumlah putaran per power</a:t>
            </a:r>
          </a:p>
          <a:p>
            <a:pPr>
              <a:buNone/>
            </a:pPr>
            <a:r>
              <a:rPr lang="id-ID" dirty="0" smtClean="0"/>
              <a:t>	VL 	= Volume silinder (cc)</a:t>
            </a:r>
          </a:p>
          <a:p>
            <a:pPr>
              <a:buNone/>
            </a:pPr>
            <a:r>
              <a:rPr lang="id-ID" dirty="0" smtClean="0"/>
              <a:t>	N 	= Putaran motor (rev/s)</a:t>
            </a:r>
          </a:p>
          <a:p>
            <a:r>
              <a:rPr lang="id-ID" dirty="0" smtClean="0"/>
              <a:t>1 TK = 0,735 kW		1 kPa = 0,01 kgf/cm</a:t>
            </a:r>
            <a:r>
              <a:rPr lang="id-ID" baseline="30000" dirty="0" smtClean="0"/>
              <a:t>2</a:t>
            </a:r>
          </a:p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DFB8-C56F-47AB-A439-79372ABEDA9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000"/>
                            </p:stCondLst>
                            <p:childTnLst>
                              <p:par>
                                <p:cTn id="4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0"/>
                            </p:stCondLst>
                            <p:childTnLst>
                              <p:par>
                                <p:cTn id="52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Specific Fuel Consumption (SFC)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Konsumsi bb diukur dari jumlah massa bb per satuan waktu. </a:t>
            </a:r>
          </a:p>
          <a:p>
            <a:r>
              <a:rPr lang="id-ID" b="1" dirty="0" smtClean="0"/>
              <a:t>Hemat bb ≠ Efisien</a:t>
            </a:r>
          </a:p>
          <a:p>
            <a:r>
              <a:rPr lang="id-ID" dirty="0" smtClean="0"/>
              <a:t>SFC menunjukkan efisiensi mesin dalam hal konsumsi bb, diukur dari konsumsi bb per unit tenaga yang dihasilkan.</a:t>
            </a:r>
          </a:p>
          <a:p>
            <a:r>
              <a:rPr lang="id-ID" dirty="0" smtClean="0"/>
              <a:t>SFC = </a:t>
            </a:r>
            <a:r>
              <a:rPr lang="id-ID" u="sng" dirty="0" smtClean="0"/>
              <a:t>MAbb</a:t>
            </a:r>
          </a:p>
          <a:p>
            <a:pPr>
              <a:buNone/>
            </a:pPr>
            <a:r>
              <a:rPr lang="id-ID" dirty="0" smtClean="0"/>
              <a:t>		     DK</a:t>
            </a:r>
          </a:p>
          <a:p>
            <a:pPr>
              <a:buNone/>
            </a:pPr>
            <a:r>
              <a:rPr lang="id-ID" dirty="0" smtClean="0"/>
              <a:t>	SFC 	= Specific fuel consumption (g/kWh)</a:t>
            </a:r>
          </a:p>
          <a:p>
            <a:pPr>
              <a:buNone/>
            </a:pPr>
            <a:r>
              <a:rPr lang="id-ID" dirty="0" smtClean="0"/>
              <a:t>	MAbb = Massa aliran bb (g/h)</a:t>
            </a:r>
          </a:p>
          <a:p>
            <a:pPr>
              <a:buNone/>
            </a:pPr>
            <a:r>
              <a:rPr lang="id-ID" dirty="0" smtClean="0"/>
              <a:t>	DK 	= Daya kuda (kW)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DFB8-C56F-47AB-A439-79372ABEDA91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F1150-D108-4120-9517-976A1EA17597}" type="slidenum">
              <a:rPr lang="en-US"/>
              <a:pPr/>
              <a:t>14</a:t>
            </a:fld>
            <a:endParaRPr lang="en-US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46888"/>
            <a:ext cx="8229600" cy="1143000"/>
          </a:xfrm>
        </p:spPr>
        <p:txBody>
          <a:bodyPr/>
          <a:lstStyle/>
          <a:p>
            <a:r>
              <a:rPr lang="id-ID" sz="4000" dirty="0" smtClean="0"/>
              <a:t>AFR &amp; </a:t>
            </a:r>
            <a:r>
              <a:rPr lang="en-US" sz="4000" dirty="0" err="1" smtClean="0"/>
              <a:t>Reaksi</a:t>
            </a:r>
            <a:r>
              <a:rPr lang="en-US" sz="4000" dirty="0" smtClean="0"/>
              <a:t> </a:t>
            </a:r>
            <a:r>
              <a:rPr lang="en-US" sz="4000" dirty="0" err="1"/>
              <a:t>Pembakaran</a:t>
            </a:r>
            <a:r>
              <a:rPr lang="en-US" sz="4000" dirty="0"/>
              <a:t> </a:t>
            </a:r>
            <a:r>
              <a:rPr lang="en-US" sz="4000" dirty="0" err="1"/>
              <a:t>Stoikiometris</a:t>
            </a:r>
            <a:endParaRPr lang="en-US" sz="4000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1288"/>
            <a:ext cx="8229600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id-ID" sz="20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C</a:t>
            </a:r>
            <a:r>
              <a:rPr lang="en-US" sz="2000" baseline="-25000" dirty="0" smtClean="0"/>
              <a:t>8</a:t>
            </a:r>
            <a:r>
              <a:rPr lang="en-US" sz="2000" dirty="0" smtClean="0"/>
              <a:t>H</a:t>
            </a:r>
            <a:r>
              <a:rPr lang="en-US" sz="2000" baseline="-25000" dirty="0" smtClean="0"/>
              <a:t>18</a:t>
            </a:r>
            <a:r>
              <a:rPr lang="en-US" sz="2000" dirty="0" smtClean="0"/>
              <a:t> </a:t>
            </a:r>
            <a:r>
              <a:rPr lang="en-US" sz="2000" dirty="0"/>
              <a:t>+ </a:t>
            </a:r>
            <a:r>
              <a:rPr lang="id-ID" sz="2000" dirty="0" smtClean="0"/>
              <a:t>x</a:t>
            </a:r>
            <a:r>
              <a:rPr lang="en-US" sz="2000" dirty="0" smtClean="0"/>
              <a:t> </a:t>
            </a:r>
            <a:r>
              <a:rPr lang="en-US" sz="2000" dirty="0"/>
              <a:t>O</a:t>
            </a:r>
            <a:r>
              <a:rPr lang="en-US" sz="2000" baseline="-25000" dirty="0"/>
              <a:t>2</a:t>
            </a:r>
            <a:r>
              <a:rPr lang="en-US" sz="2000" dirty="0"/>
              <a:t> + </a:t>
            </a:r>
            <a:r>
              <a:rPr lang="id-ID" sz="2000" dirty="0" smtClean="0"/>
              <a:t>x</a:t>
            </a:r>
            <a:r>
              <a:rPr lang="en-US" sz="2000" dirty="0" smtClean="0"/>
              <a:t> </a:t>
            </a:r>
            <a:r>
              <a:rPr lang="en-US" sz="2000" dirty="0"/>
              <a:t>(3,76) N</a:t>
            </a:r>
            <a:r>
              <a:rPr lang="en-US" sz="2000" baseline="-25000" dirty="0"/>
              <a:t>2</a:t>
            </a:r>
            <a:r>
              <a:rPr lang="en-US" sz="2000" dirty="0"/>
              <a:t> </a:t>
            </a:r>
            <a:r>
              <a:rPr lang="en-US" sz="2000" dirty="0">
                <a:cs typeface="Arial" charset="0"/>
              </a:rPr>
              <a:t>→ a CO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 + b H</a:t>
            </a:r>
            <a:r>
              <a:rPr lang="en-US" sz="2000" baseline="-25000" dirty="0">
                <a:cs typeface="Arial" charset="0"/>
              </a:rPr>
              <a:t>2</a:t>
            </a:r>
            <a:r>
              <a:rPr lang="en-US" sz="2000" dirty="0">
                <a:cs typeface="Arial" charset="0"/>
              </a:rPr>
              <a:t>O + </a:t>
            </a:r>
            <a:r>
              <a:rPr lang="id-ID" sz="2000" dirty="0" smtClean="0">
                <a:cs typeface="Arial" charset="0"/>
              </a:rPr>
              <a:t>x</a:t>
            </a:r>
            <a:r>
              <a:rPr lang="en-US" sz="2000" dirty="0" smtClean="0">
                <a:cs typeface="Arial" charset="0"/>
              </a:rPr>
              <a:t> </a:t>
            </a:r>
            <a:r>
              <a:rPr lang="en-US" sz="2000" dirty="0">
                <a:cs typeface="Arial" charset="0"/>
              </a:rPr>
              <a:t>(3,76) N</a:t>
            </a:r>
            <a:r>
              <a:rPr lang="en-US" sz="2000" baseline="-25000" dirty="0">
                <a:cs typeface="Arial" charset="0"/>
              </a:rPr>
              <a:t>2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	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	</a:t>
            </a:r>
            <a:r>
              <a:rPr lang="id-ID" sz="2000" dirty="0" smtClean="0">
                <a:cs typeface="Arial" charset="0"/>
              </a:rPr>
              <a:t>x = 12,5</a:t>
            </a:r>
            <a:r>
              <a:rPr lang="en-US" sz="2000" dirty="0">
                <a:cs typeface="Arial" charset="0"/>
              </a:rPr>
              <a:t>	</a:t>
            </a:r>
            <a:r>
              <a:rPr lang="en-US" sz="2000" dirty="0" smtClean="0">
                <a:cs typeface="Arial" charset="0"/>
              </a:rPr>
              <a:t>a </a:t>
            </a:r>
            <a:r>
              <a:rPr lang="en-US" sz="2000" dirty="0">
                <a:cs typeface="Arial" charset="0"/>
              </a:rPr>
              <a:t>= 8	b = 9	</a:t>
            </a:r>
            <a:r>
              <a:rPr lang="en-US" sz="2000" dirty="0" err="1">
                <a:cs typeface="Arial" charset="0"/>
              </a:rPr>
              <a:t>sehingga</a:t>
            </a:r>
            <a:r>
              <a:rPr lang="en-US" sz="2000" dirty="0">
                <a:cs typeface="Arial" charset="0"/>
              </a:rPr>
              <a:t>,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b="1" dirty="0">
                <a:solidFill>
                  <a:srgbClr val="003399"/>
                </a:solidFill>
              </a:rPr>
              <a:t>C</a:t>
            </a:r>
            <a:r>
              <a:rPr lang="en-US" sz="2000" b="1" baseline="-25000" dirty="0">
                <a:solidFill>
                  <a:srgbClr val="003399"/>
                </a:solidFill>
              </a:rPr>
              <a:t>8</a:t>
            </a:r>
            <a:r>
              <a:rPr lang="en-US" sz="2000" b="1" dirty="0">
                <a:solidFill>
                  <a:srgbClr val="003399"/>
                </a:solidFill>
              </a:rPr>
              <a:t>H</a:t>
            </a:r>
            <a:r>
              <a:rPr lang="en-US" sz="2000" b="1" baseline="-25000" dirty="0">
                <a:solidFill>
                  <a:srgbClr val="003399"/>
                </a:solidFill>
              </a:rPr>
              <a:t>18</a:t>
            </a:r>
            <a:r>
              <a:rPr lang="en-US" sz="2000" b="1" dirty="0">
                <a:solidFill>
                  <a:srgbClr val="003399"/>
                </a:solidFill>
              </a:rPr>
              <a:t> + 12,5 O</a:t>
            </a:r>
            <a:r>
              <a:rPr lang="en-US" sz="2000" b="1" baseline="-25000" dirty="0">
                <a:solidFill>
                  <a:srgbClr val="003399"/>
                </a:solidFill>
              </a:rPr>
              <a:t>2</a:t>
            </a:r>
            <a:r>
              <a:rPr lang="en-US" sz="2000" b="1" dirty="0">
                <a:solidFill>
                  <a:srgbClr val="003399"/>
                </a:solidFill>
              </a:rPr>
              <a:t> + 47 N</a:t>
            </a:r>
            <a:r>
              <a:rPr lang="en-US" sz="2000" b="1" baseline="-25000" dirty="0">
                <a:solidFill>
                  <a:srgbClr val="003399"/>
                </a:solidFill>
              </a:rPr>
              <a:t>2</a:t>
            </a:r>
            <a:r>
              <a:rPr lang="en-US" sz="2000" b="1" dirty="0">
                <a:solidFill>
                  <a:srgbClr val="003399"/>
                </a:solidFill>
              </a:rPr>
              <a:t> </a:t>
            </a:r>
            <a:r>
              <a:rPr lang="en-US" sz="2000" b="1" dirty="0">
                <a:solidFill>
                  <a:srgbClr val="003399"/>
                </a:solidFill>
                <a:cs typeface="Arial" charset="0"/>
              </a:rPr>
              <a:t>→ 8 CO</a:t>
            </a:r>
            <a:r>
              <a:rPr lang="en-US" sz="2000" b="1" baseline="-25000" dirty="0">
                <a:solidFill>
                  <a:srgbClr val="003399"/>
                </a:solidFill>
                <a:cs typeface="Arial" charset="0"/>
              </a:rPr>
              <a:t>2</a:t>
            </a:r>
            <a:r>
              <a:rPr lang="en-US" sz="2000" b="1" dirty="0">
                <a:solidFill>
                  <a:srgbClr val="003399"/>
                </a:solidFill>
                <a:cs typeface="Arial" charset="0"/>
              </a:rPr>
              <a:t> + 9 H</a:t>
            </a:r>
            <a:r>
              <a:rPr lang="en-US" sz="2000" b="1" baseline="-25000" dirty="0">
                <a:solidFill>
                  <a:srgbClr val="003399"/>
                </a:solidFill>
                <a:cs typeface="Arial" charset="0"/>
              </a:rPr>
              <a:t>2</a:t>
            </a:r>
            <a:r>
              <a:rPr lang="en-US" sz="2000" b="1" dirty="0">
                <a:solidFill>
                  <a:srgbClr val="003399"/>
                </a:solidFill>
                <a:cs typeface="Arial" charset="0"/>
              </a:rPr>
              <a:t>O + 47 N</a:t>
            </a:r>
            <a:r>
              <a:rPr lang="en-US" sz="2000" b="1" baseline="-25000" dirty="0">
                <a:solidFill>
                  <a:srgbClr val="003399"/>
                </a:solidFill>
                <a:cs typeface="Arial" charset="0"/>
              </a:rPr>
              <a:t>2</a:t>
            </a:r>
          </a:p>
          <a:p>
            <a:pPr>
              <a:lnSpc>
                <a:spcPct val="80000"/>
              </a:lnSpc>
            </a:pPr>
            <a:endParaRPr lang="en-US" sz="2000" baseline="-25000" dirty="0">
              <a:solidFill>
                <a:srgbClr val="FFFF00"/>
              </a:solidFill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AFR ??</a:t>
            </a:r>
          </a:p>
          <a:p>
            <a:pPr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Berdasarkan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jumlah</a:t>
            </a:r>
            <a:r>
              <a:rPr lang="en-US" sz="2000" dirty="0">
                <a:cs typeface="Arial" charset="0"/>
              </a:rPr>
              <a:t> mol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	AFR = mol </a:t>
            </a:r>
            <a:r>
              <a:rPr lang="en-US" sz="2000" dirty="0" err="1">
                <a:cs typeface="Arial" charset="0"/>
              </a:rPr>
              <a:t>udara</a:t>
            </a:r>
            <a:r>
              <a:rPr lang="en-US" sz="2000" dirty="0">
                <a:cs typeface="Arial" charset="0"/>
              </a:rPr>
              <a:t> / mol </a:t>
            </a:r>
            <a:r>
              <a:rPr lang="en-US" sz="2000" dirty="0" err="1">
                <a:cs typeface="Arial" charset="0"/>
              </a:rPr>
              <a:t>bahan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bakar</a:t>
            </a:r>
            <a:endParaRPr lang="en-US" sz="2000" dirty="0"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		= [12,5 + 3,76 (12,5)] / 1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		= 59,5 mol </a:t>
            </a:r>
            <a:r>
              <a:rPr lang="en-US" sz="2000" dirty="0" err="1">
                <a:cs typeface="Arial" charset="0"/>
              </a:rPr>
              <a:t>udara</a:t>
            </a:r>
            <a:r>
              <a:rPr lang="en-US" sz="2000" dirty="0">
                <a:cs typeface="Arial" charset="0"/>
              </a:rPr>
              <a:t> / mol </a:t>
            </a:r>
            <a:r>
              <a:rPr lang="en-US" sz="2000" dirty="0" err="1">
                <a:cs typeface="Arial" charset="0"/>
              </a:rPr>
              <a:t>bahan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bakar</a:t>
            </a:r>
            <a:endParaRPr lang="en-US" sz="2000" dirty="0"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2000" dirty="0">
              <a:cs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000" dirty="0" err="1">
                <a:cs typeface="Arial" charset="0"/>
              </a:rPr>
              <a:t>Berdasarkan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perhitungan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berat</a:t>
            </a:r>
            <a:endParaRPr lang="en-US" sz="2000" dirty="0"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	AFR	= </a:t>
            </a:r>
            <a:r>
              <a:rPr lang="en-US" sz="2000" dirty="0" err="1">
                <a:cs typeface="Arial" charset="0"/>
              </a:rPr>
              <a:t>berat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udara</a:t>
            </a:r>
            <a:r>
              <a:rPr lang="en-US" sz="2000" dirty="0">
                <a:cs typeface="Arial" charset="0"/>
              </a:rPr>
              <a:t> / </a:t>
            </a:r>
            <a:r>
              <a:rPr lang="en-US" sz="2000" dirty="0" err="1">
                <a:cs typeface="Arial" charset="0"/>
              </a:rPr>
              <a:t>berat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bahan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bakar</a:t>
            </a:r>
            <a:endParaRPr lang="en-US" sz="2000" dirty="0">
              <a:cs typeface="Arial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		= 59,5 (28,95) / 1 (114)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 dirty="0">
                <a:cs typeface="Arial" charset="0"/>
              </a:rPr>
              <a:t>		= 15 </a:t>
            </a:r>
            <a:r>
              <a:rPr lang="en-US" sz="2000" dirty="0" err="1">
                <a:cs typeface="Arial" charset="0"/>
              </a:rPr>
              <a:t>berat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udara</a:t>
            </a:r>
            <a:r>
              <a:rPr lang="en-US" sz="2000" dirty="0">
                <a:cs typeface="Arial" charset="0"/>
              </a:rPr>
              <a:t> / </a:t>
            </a:r>
            <a:r>
              <a:rPr lang="en-US" sz="2000" dirty="0" err="1">
                <a:cs typeface="Arial" charset="0"/>
              </a:rPr>
              <a:t>berat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bahan</a:t>
            </a:r>
            <a:r>
              <a:rPr lang="en-US" sz="2000" dirty="0">
                <a:cs typeface="Arial" charset="0"/>
              </a:rPr>
              <a:t> </a:t>
            </a:r>
            <a:r>
              <a:rPr lang="en-US" sz="2000" dirty="0" err="1">
                <a:cs typeface="Arial" charset="0"/>
              </a:rPr>
              <a:t>bakar</a:t>
            </a:r>
            <a:endParaRPr lang="en-US" sz="2000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92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925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925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925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7" dur="500"/>
                                        <p:tgtEl>
                                          <p:spTgt spid="1925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925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500"/>
                                        <p:tgtEl>
                                          <p:spTgt spid="1925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1" dur="500"/>
                                        <p:tgtEl>
                                          <p:spTgt spid="1925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56" dur="500"/>
                                        <p:tgtEl>
                                          <p:spTgt spid="19251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60" dur="500"/>
                                        <p:tgtEl>
                                          <p:spTgt spid="192515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>
                <a:latin typeface="Lucida Console" pitchFamily="49" charset="0"/>
              </a:rPr>
              <a:t>CAMPURAN U + B. BAKAR: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696200" cy="685800"/>
          </a:xfrm>
        </p:spPr>
        <p:txBody>
          <a:bodyPr/>
          <a:lstStyle/>
          <a:p>
            <a:r>
              <a:rPr lang="en-US" dirty="0"/>
              <a:t>NORMAL :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endParaRPr lang="en-US" dirty="0"/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  <p:sp>
        <p:nvSpPr>
          <p:cNvPr id="53252" name="AutoShape 4"/>
          <p:cNvSpPr>
            <a:spLocks noChangeArrowheads="1"/>
          </p:cNvSpPr>
          <p:nvPr/>
        </p:nvSpPr>
        <p:spPr bwMode="auto">
          <a:xfrm>
            <a:off x="1981200" y="2209800"/>
            <a:ext cx="2590800" cy="2133600"/>
          </a:xfrm>
          <a:prstGeom prst="can">
            <a:avLst>
              <a:gd name="adj" fmla="val 25000"/>
            </a:avLst>
          </a:prstGeom>
          <a:solidFill>
            <a:srgbClr val="996633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UDARA</a:t>
            </a:r>
          </a:p>
          <a:p>
            <a:pPr algn="ctr"/>
            <a:r>
              <a:rPr lang="en-US" sz="2400" b="1">
                <a:latin typeface="Times New Roman" pitchFamily="18" charset="0"/>
              </a:rPr>
              <a:t>( 15 )</a:t>
            </a:r>
          </a:p>
        </p:txBody>
      </p:sp>
      <p:sp>
        <p:nvSpPr>
          <p:cNvPr id="53253" name="AutoShape 5"/>
          <p:cNvSpPr>
            <a:spLocks noChangeArrowheads="1"/>
          </p:cNvSpPr>
          <p:nvPr/>
        </p:nvSpPr>
        <p:spPr bwMode="auto">
          <a:xfrm>
            <a:off x="6781800" y="2362200"/>
            <a:ext cx="1219200" cy="1828800"/>
          </a:xfrm>
          <a:prstGeom prst="can">
            <a:avLst>
              <a:gd name="adj" fmla="val 37500"/>
            </a:avLst>
          </a:prstGeom>
          <a:solidFill>
            <a:srgbClr val="1DAD3C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BAHAN</a:t>
            </a:r>
          </a:p>
          <a:p>
            <a:pPr algn="ctr"/>
            <a:r>
              <a:rPr lang="en-US" sz="2400" b="1">
                <a:latin typeface="Times New Roman" pitchFamily="18" charset="0"/>
              </a:rPr>
              <a:t>BAKAR</a:t>
            </a:r>
          </a:p>
          <a:p>
            <a:pPr algn="ctr"/>
            <a:r>
              <a:rPr lang="en-US" sz="2400" b="1">
                <a:latin typeface="Times New Roman" pitchFamily="18" charset="0"/>
              </a:rPr>
              <a:t>( 1 )</a:t>
            </a:r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685800" y="5029200"/>
            <a:ext cx="6629400" cy="12954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2800">
                <a:latin typeface="Arial Narrow" pitchFamily="34" charset="0"/>
              </a:rPr>
              <a:t>   </a:t>
            </a:r>
            <a:r>
              <a:rPr lang="en-US" sz="3200" b="1">
                <a:latin typeface="Arial Narrow" pitchFamily="34" charset="0"/>
              </a:rPr>
              <a:t>GEMUK / KAYA</a:t>
            </a:r>
          </a:p>
          <a:p>
            <a:pPr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 b="1">
                <a:latin typeface="Arial Narrow" pitchFamily="34" charset="0"/>
              </a:rPr>
              <a:t>   KURUS / MISKIN</a:t>
            </a:r>
          </a:p>
          <a:p>
            <a:endParaRPr lang="en-US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5334000" y="2895600"/>
            <a:ext cx="762000" cy="6858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6000"/>
              <a:t>+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3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3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325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325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32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32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 autoUpdateAnimBg="0"/>
      <p:bldP spid="53251" grpId="0" build="p" autoUpdateAnimBg="0"/>
      <p:bldP spid="53252" grpId="0" animBg="1" autoUpdateAnimBg="0"/>
      <p:bldP spid="53253" grpId="0" animBg="1" autoUpdateAnimBg="0"/>
      <p:bldP spid="53254" grpId="0" build="p" animBg="1" autoUpdateAnimBg="0"/>
      <p:bldP spid="5325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388F2D-A441-4276-8D61-2A2D22757A98}" type="slidenum">
              <a:rPr lang="en-US"/>
              <a:pPr/>
              <a:t>16</a:t>
            </a:fld>
            <a:endParaRPr lang="en-US"/>
          </a:p>
        </p:txBody>
      </p:sp>
      <p:graphicFrame>
        <p:nvGraphicFramePr>
          <p:cNvPr id="187394" name="Object 2"/>
          <p:cNvGraphicFramePr>
            <a:graphicFrameLocks noChangeAspect="1"/>
          </p:cNvGraphicFramePr>
          <p:nvPr/>
        </p:nvGraphicFramePr>
        <p:xfrm>
          <a:off x="228600" y="1371600"/>
          <a:ext cx="4778375" cy="5121275"/>
        </p:xfrm>
        <a:graphic>
          <a:graphicData uri="http://schemas.openxmlformats.org/presentationml/2006/ole">
            <p:oleObj spid="_x0000_s1026" name="Photo Editor Photo" r:id="rId3" imgW="4923810" imgH="7361905" progId="">
              <p:embed/>
            </p:oleObj>
          </a:graphicData>
        </a:graphic>
      </p:graphicFrame>
      <p:sp>
        <p:nvSpPr>
          <p:cNvPr id="187395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31813" y="307975"/>
            <a:ext cx="7775575" cy="822325"/>
          </a:xfrm>
          <a:noFill/>
          <a:ln/>
        </p:spPr>
        <p:txBody>
          <a:bodyPr lIns="91437" tIns="45719" rIns="91437" bIns="45719" anchorCtr="0">
            <a:spAutoFit/>
          </a:bodyPr>
          <a:lstStyle/>
          <a:p>
            <a:r>
              <a:rPr lang="en-US" sz="2400" b="1" u="sng">
                <a:solidFill>
                  <a:schemeClr val="tx1"/>
                </a:solidFill>
              </a:rPr>
              <a:t>Pengaruh Campuran BB Terhadap Emisi, kondisi mesin, daya dan konsumsi BBM</a:t>
            </a:r>
          </a:p>
        </p:txBody>
      </p:sp>
      <p:sp>
        <p:nvSpPr>
          <p:cNvPr id="187396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5110163" y="1400175"/>
            <a:ext cx="3925887" cy="4114800"/>
          </a:xfrm>
          <a:noFill/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d-ID" sz="2000" b="1" dirty="0"/>
              <a:t>Keterangan: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d-ID" sz="1800" b="1" dirty="0"/>
              <a:t>M </a:t>
            </a:r>
            <a:r>
              <a:rPr lang="en-US" sz="1800" b="1" dirty="0"/>
              <a:t>	</a:t>
            </a:r>
            <a:r>
              <a:rPr lang="id-ID" sz="1800" b="1" dirty="0"/>
              <a:t>= Torsi / </a:t>
            </a:r>
            <a:r>
              <a:rPr lang="en-US" sz="1800" b="1" dirty="0" err="1"/>
              <a:t>Momen</a:t>
            </a:r>
            <a:endParaRPr lang="id-ID" sz="1800" b="1" dirty="0"/>
          </a:p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d-ID" sz="1800" b="1" dirty="0"/>
              <a:t>B </a:t>
            </a:r>
            <a:r>
              <a:rPr lang="en-US" sz="1800" b="1" dirty="0"/>
              <a:t>	</a:t>
            </a:r>
            <a:r>
              <a:rPr lang="id-ID" sz="1800" b="1" dirty="0"/>
              <a:t>= </a:t>
            </a:r>
            <a:r>
              <a:rPr lang="en-US" sz="1800" b="1" dirty="0"/>
              <a:t>K</a:t>
            </a:r>
            <a:r>
              <a:rPr lang="id-ID" sz="1800" b="1" dirty="0"/>
              <a:t>onsumsi bahan bakar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l-GR" sz="1800" b="1" dirty="0">
                <a:cs typeface="Arial" charset="0"/>
              </a:rPr>
              <a:t>λ</a:t>
            </a:r>
            <a:r>
              <a:rPr lang="en-US" sz="1800" b="1" dirty="0">
                <a:cs typeface="Arial" charset="0"/>
              </a:rPr>
              <a:t> 	= </a:t>
            </a:r>
            <a:r>
              <a:rPr lang="id-ID" sz="1800" b="1" dirty="0"/>
              <a:t>Lambda = indikasi campuran udara-bahan </a:t>
            </a:r>
            <a:r>
              <a:rPr lang="id-ID" sz="1800" b="1" dirty="0" smtClean="0"/>
              <a:t>bakar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d-ID" sz="1800" b="1" dirty="0" smtClean="0"/>
              <a:t>	=  </a:t>
            </a:r>
            <a:r>
              <a:rPr lang="id-ID" sz="1800" b="1" u="sng" dirty="0" smtClean="0"/>
              <a:t>AFR</a:t>
            </a:r>
          </a:p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id-ID" sz="1800" b="1" dirty="0" smtClean="0"/>
              <a:t>	    AFRsto</a:t>
            </a:r>
            <a:endParaRPr lang="id-ID" sz="1800" b="1" dirty="0"/>
          </a:p>
          <a:p>
            <a:pPr>
              <a:lnSpc>
                <a:spcPct val="12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n-US" sz="1800" b="1" dirty="0"/>
              <a:t>	</a:t>
            </a:r>
            <a:r>
              <a:rPr lang="id-ID" sz="1800" b="1" dirty="0"/>
              <a:t>Daerah yang diarsir menunjukkan letak campuran ideal yang menghasilkan pembakaran efisien</a:t>
            </a:r>
            <a:endParaRPr lang="en-US" sz="1400" b="1" u="sng" dirty="0"/>
          </a:p>
        </p:txBody>
      </p:sp>
      <p:sp>
        <p:nvSpPr>
          <p:cNvPr id="187397" name="Line 5"/>
          <p:cNvSpPr>
            <a:spLocks noChangeShapeType="1"/>
          </p:cNvSpPr>
          <p:nvPr/>
        </p:nvSpPr>
        <p:spPr bwMode="auto">
          <a:xfrm flipH="1">
            <a:off x="3200400" y="3886200"/>
            <a:ext cx="2133600" cy="533400"/>
          </a:xfrm>
          <a:prstGeom prst="line">
            <a:avLst/>
          </a:prstGeom>
          <a:noFill/>
          <a:ln w="38100">
            <a:solidFill>
              <a:srgbClr val="FF3399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7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1873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1873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1873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18739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18739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18739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18739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7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396" grpId="0" build="p" autoUpdateAnimBg="0"/>
      <p:bldP spid="18739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2BFA8-9556-4101-95D2-637AC0AD3984}" type="slidenum">
              <a:rPr lang="en-US"/>
              <a:pPr/>
              <a:t>17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665163"/>
            <a:ext cx="8229600" cy="752475"/>
          </a:xfrm>
        </p:spPr>
        <p:txBody>
          <a:bodyPr>
            <a:normAutofit fontScale="90000"/>
          </a:bodyPr>
          <a:lstStyle/>
          <a:p>
            <a:r>
              <a:rPr lang="en-US" sz="2800"/>
              <a:t>Perbandingan Udara dan Bahan bakar Pada Berbagai Kondisi Mesin</a:t>
            </a:r>
          </a:p>
        </p:txBody>
      </p:sp>
      <p:pic>
        <p:nvPicPr>
          <p:cNvPr id="188420" name="Picture 4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6302375" y="4686300"/>
            <a:ext cx="2590800" cy="1695450"/>
          </a:xfrm>
          <a:noFill/>
          <a:ln/>
        </p:spPr>
      </p:pic>
      <p:pic>
        <p:nvPicPr>
          <p:cNvPr id="188421" name="Picture 5" descr="Deaclarasi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493713" y="4943475"/>
            <a:ext cx="2825750" cy="1152525"/>
          </a:xfrm>
          <a:noFill/>
          <a:ln/>
        </p:spPr>
      </p:pic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0" y="2803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just" eaLnBrk="1" hangingPunct="1"/>
            <a:endParaRPr lang="id-ID">
              <a:effectLst/>
            </a:endParaRP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838200" y="1752600"/>
            <a:ext cx="2859088" cy="1133475"/>
            <a:chOff x="4032" y="4269"/>
            <a:chExt cx="4503" cy="1786"/>
          </a:xfrm>
        </p:grpSpPr>
        <p:graphicFrame>
          <p:nvGraphicFramePr>
            <p:cNvPr id="188424" name="Object 8"/>
            <p:cNvGraphicFramePr>
              <a:graphicFrameLocks noChangeAspect="1"/>
            </p:cNvGraphicFramePr>
            <p:nvPr/>
          </p:nvGraphicFramePr>
          <p:xfrm>
            <a:off x="4032" y="4269"/>
            <a:ext cx="4503" cy="1786"/>
          </p:xfrm>
          <a:graphic>
            <a:graphicData uri="http://schemas.openxmlformats.org/presentationml/2006/ole">
              <p:oleObj spid="_x0000_s3075" r:id="rId5" imgW="2855223" imgH="1132558" progId="">
                <p:embed/>
              </p:oleObj>
            </a:graphicData>
          </a:graphic>
        </p:graphicFrame>
        <p:sp>
          <p:nvSpPr>
            <p:cNvPr id="188425" name="Text Box 9"/>
            <p:cNvSpPr txBox="1">
              <a:spLocks noChangeArrowheads="1"/>
            </p:cNvSpPr>
            <p:nvPr/>
          </p:nvSpPr>
          <p:spPr bwMode="auto">
            <a:xfrm>
              <a:off x="5616" y="4759"/>
              <a:ext cx="129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1" hangingPunct="1"/>
              <a:r>
                <a:rPr lang="en-US" sz="900" b="1">
                  <a:solidFill>
                    <a:srgbClr val="000000"/>
                  </a:solidFill>
                  <a:effectLst/>
                  <a:cs typeface="Times New Roman" pitchFamily="18" charset="0"/>
                </a:rPr>
                <a:t>AFR = 5 : 1</a:t>
              </a:r>
              <a:endParaRPr lang="en-US">
                <a:solidFill>
                  <a:srgbClr val="000000"/>
                </a:solidFill>
                <a:effectLst/>
              </a:endParaRPr>
            </a:p>
          </p:txBody>
        </p:sp>
      </p:grpSp>
      <p:sp>
        <p:nvSpPr>
          <p:cNvPr id="188426" name="Rectangle 10"/>
          <p:cNvSpPr>
            <a:spLocks noChangeArrowheads="1"/>
          </p:cNvSpPr>
          <p:nvPr/>
        </p:nvSpPr>
        <p:spPr bwMode="auto">
          <a:xfrm>
            <a:off x="1257300" y="2890838"/>
            <a:ext cx="2108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1" hangingPunct="1">
              <a:tabLst>
                <a:tab pos="457200" algn="l"/>
              </a:tabLst>
            </a:pPr>
            <a:r>
              <a:rPr lang="en-US" sz="900">
                <a:solidFill>
                  <a:srgbClr val="000000"/>
                </a:solidFill>
                <a:effectLst/>
                <a:ea typeface="Times New Roman" pitchFamily="18" charset="0"/>
                <a:cs typeface="Arial" charset="0"/>
              </a:rPr>
              <a:t>AFR DAN EMISI SAAT PEMANASAN</a:t>
            </a:r>
            <a:endParaRPr lang="en-US">
              <a:solidFill>
                <a:srgbClr val="000000"/>
              </a:solidFill>
              <a:effectLst/>
              <a:ea typeface="Times New Roman" pitchFamily="18" charset="0"/>
              <a:cs typeface="Arial" charset="0"/>
            </a:endParaRPr>
          </a:p>
        </p:txBody>
      </p:sp>
      <p:sp>
        <p:nvSpPr>
          <p:cNvPr id="188427" name="Rectangle 11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id-ID">
              <a:effectLst/>
            </a:endParaRPr>
          </a:p>
        </p:txBody>
      </p:sp>
      <p:sp>
        <p:nvSpPr>
          <p:cNvPr id="188428" name="Rectangle 12"/>
          <p:cNvSpPr>
            <a:spLocks noChangeArrowheads="1"/>
          </p:cNvSpPr>
          <p:nvPr/>
        </p:nvSpPr>
        <p:spPr bwMode="auto">
          <a:xfrm>
            <a:off x="0" y="3429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id-ID">
              <a:effectLst/>
            </a:endParaRPr>
          </a:p>
        </p:txBody>
      </p:sp>
      <p:sp>
        <p:nvSpPr>
          <p:cNvPr id="188429" name="Rectangle 13"/>
          <p:cNvSpPr>
            <a:spLocks noChangeArrowheads="1"/>
          </p:cNvSpPr>
          <p:nvPr/>
        </p:nvSpPr>
        <p:spPr bwMode="auto">
          <a:xfrm>
            <a:off x="0" y="3552825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endParaRPr lang="id-ID">
              <a:effectLst/>
            </a:endParaRPr>
          </a:p>
        </p:txBody>
      </p: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038600" y="1739900"/>
            <a:ext cx="3124200" cy="1133475"/>
            <a:chOff x="3849" y="9161"/>
            <a:chExt cx="4503" cy="1786"/>
          </a:xfrm>
        </p:grpSpPr>
        <p:graphicFrame>
          <p:nvGraphicFramePr>
            <p:cNvPr id="188431" name="Object 15"/>
            <p:cNvGraphicFramePr>
              <a:graphicFrameLocks noChangeAspect="1"/>
            </p:cNvGraphicFramePr>
            <p:nvPr/>
          </p:nvGraphicFramePr>
          <p:xfrm>
            <a:off x="3849" y="9161"/>
            <a:ext cx="4503" cy="1786"/>
          </p:xfrm>
          <a:graphic>
            <a:graphicData uri="http://schemas.openxmlformats.org/presentationml/2006/ole">
              <p:oleObj spid="_x0000_s3074" r:id="rId6" imgW="2855223" imgH="1132558" progId="">
                <p:embed/>
              </p:oleObj>
            </a:graphicData>
          </a:graphic>
        </p:graphicFrame>
        <p:sp>
          <p:nvSpPr>
            <p:cNvPr id="188432" name="Text Box 16"/>
            <p:cNvSpPr txBox="1">
              <a:spLocks noChangeArrowheads="1"/>
            </p:cNvSpPr>
            <p:nvPr/>
          </p:nvSpPr>
          <p:spPr bwMode="auto">
            <a:xfrm>
              <a:off x="5472" y="9792"/>
              <a:ext cx="1296" cy="2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ctr" eaLnBrk="1" hangingPunct="1"/>
              <a:r>
                <a:rPr lang="en-US" sz="900" b="1">
                  <a:solidFill>
                    <a:srgbClr val="000000"/>
                  </a:solidFill>
                  <a:effectLst/>
                  <a:cs typeface="Times New Roman" pitchFamily="18" charset="0"/>
                </a:rPr>
                <a:t>AFR = 11 : 1</a:t>
              </a:r>
              <a:endParaRPr lang="en-US">
                <a:solidFill>
                  <a:srgbClr val="000000"/>
                </a:solidFill>
                <a:effectLst/>
              </a:endParaRPr>
            </a:p>
          </p:txBody>
        </p:sp>
      </p:grpSp>
      <p:sp>
        <p:nvSpPr>
          <p:cNvPr id="188433" name="Rectangle 17"/>
          <p:cNvSpPr>
            <a:spLocks noChangeArrowheads="1"/>
          </p:cNvSpPr>
          <p:nvPr/>
        </p:nvSpPr>
        <p:spPr bwMode="auto">
          <a:xfrm>
            <a:off x="4672013" y="2895600"/>
            <a:ext cx="20510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tabLst>
                <a:tab pos="457200" algn="l"/>
              </a:tabLst>
            </a:pPr>
            <a:r>
              <a:rPr lang="en-US" sz="900">
                <a:solidFill>
                  <a:srgbClr val="000000"/>
                </a:solidFill>
                <a:effectLst/>
                <a:ea typeface="Times New Roman" pitchFamily="18" charset="0"/>
                <a:cs typeface="Arial" charset="0"/>
              </a:rPr>
              <a:t>AFR DAN EMISI SAAT STASIONER</a:t>
            </a:r>
            <a:endParaRPr lang="en-US">
              <a:solidFill>
                <a:srgbClr val="000000"/>
              </a:solidFill>
              <a:effectLst/>
              <a:ea typeface="Times New Roman" pitchFamily="18" charset="0"/>
              <a:cs typeface="Arial" charset="0"/>
            </a:endParaRPr>
          </a:p>
        </p:txBody>
      </p:sp>
      <p:pic>
        <p:nvPicPr>
          <p:cNvPr id="188434" name="Picture 18" descr="Turun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7"/>
          <a:srcRect/>
          <a:stretch>
            <a:fillRect/>
          </a:stretch>
        </p:blipFill>
        <p:spPr>
          <a:xfrm>
            <a:off x="3441700" y="4684713"/>
            <a:ext cx="2743200" cy="1409700"/>
          </a:xfrm>
          <a:noFill/>
          <a:ln/>
        </p:spPr>
      </p:pic>
      <p:pic>
        <p:nvPicPr>
          <p:cNvPr id="188435" name="Picture 19" descr="Putaran tinggi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024313" y="3213100"/>
            <a:ext cx="2552700" cy="981075"/>
          </a:xfrm>
          <a:prstGeom prst="rect">
            <a:avLst/>
          </a:prstGeom>
          <a:noFill/>
        </p:spPr>
      </p:pic>
      <p:pic>
        <p:nvPicPr>
          <p:cNvPr id="188436" name="Picture 20" descr="Menengah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6613" y="3284538"/>
            <a:ext cx="2857500" cy="914400"/>
          </a:xfrm>
          <a:prstGeom prst="rect">
            <a:avLst/>
          </a:prstGeom>
          <a:noFill/>
        </p:spPr>
      </p:pic>
      <p:sp>
        <p:nvSpPr>
          <p:cNvPr id="188437" name="Rectangle 21"/>
          <p:cNvSpPr>
            <a:spLocks noChangeArrowheads="1"/>
          </p:cNvSpPr>
          <p:nvPr/>
        </p:nvSpPr>
        <p:spPr bwMode="auto">
          <a:xfrm>
            <a:off x="846138" y="6203950"/>
            <a:ext cx="21653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tabLst>
                <a:tab pos="457200" algn="l"/>
              </a:tabLst>
            </a:pPr>
            <a:r>
              <a:rPr lang="en-US" sz="900">
                <a:solidFill>
                  <a:srgbClr val="000080"/>
                </a:solidFill>
                <a:effectLst/>
                <a:ea typeface="Times New Roman" pitchFamily="18" charset="0"/>
                <a:cs typeface="Arial" charset="0"/>
              </a:rPr>
              <a:t>AFR DAN EMISI SAAT PERCEPATAN</a:t>
            </a:r>
            <a:endParaRPr lang="en-US">
              <a:effectLst/>
              <a:ea typeface="Times New Roman" pitchFamily="18" charset="0"/>
              <a:cs typeface="Arial" charset="0"/>
            </a:endParaRPr>
          </a:p>
        </p:txBody>
      </p:sp>
      <p:sp>
        <p:nvSpPr>
          <p:cNvPr id="188438" name="Rectangle 22"/>
          <p:cNvSpPr>
            <a:spLocks noChangeArrowheads="1"/>
          </p:cNvSpPr>
          <p:nvPr/>
        </p:nvSpPr>
        <p:spPr bwMode="auto">
          <a:xfrm>
            <a:off x="4110038" y="4279900"/>
            <a:ext cx="2362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tabLst>
                <a:tab pos="457200" algn="l"/>
              </a:tabLst>
            </a:pPr>
            <a:r>
              <a:rPr lang="en-US" sz="900">
                <a:solidFill>
                  <a:srgbClr val="000080"/>
                </a:solidFill>
                <a:effectLst/>
                <a:ea typeface="Times New Roman" pitchFamily="18" charset="0"/>
                <a:cs typeface="Arial" charset="0"/>
              </a:rPr>
              <a:t>AFR DAN EMISI SAAT PUTARAN TINGGI</a:t>
            </a:r>
            <a:endParaRPr lang="en-US">
              <a:effectLst/>
              <a:ea typeface="Times New Roman" pitchFamily="18" charset="0"/>
              <a:cs typeface="Arial" charset="0"/>
            </a:endParaRPr>
          </a:p>
        </p:txBody>
      </p:sp>
      <p:sp>
        <p:nvSpPr>
          <p:cNvPr id="188439" name="Rectangle 23"/>
          <p:cNvSpPr>
            <a:spLocks noChangeArrowheads="1"/>
          </p:cNvSpPr>
          <p:nvPr/>
        </p:nvSpPr>
        <p:spPr bwMode="auto">
          <a:xfrm>
            <a:off x="939800" y="4275138"/>
            <a:ext cx="26289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tabLst>
                <a:tab pos="457200" algn="l"/>
              </a:tabLst>
            </a:pPr>
            <a:r>
              <a:rPr lang="en-US" sz="900">
                <a:solidFill>
                  <a:srgbClr val="000080"/>
                </a:solidFill>
                <a:effectLst/>
                <a:ea typeface="Times New Roman" pitchFamily="18" charset="0"/>
                <a:cs typeface="Arial" charset="0"/>
              </a:rPr>
              <a:t>AFR DAN EMISI SAAT PUTARAN MENENGAH</a:t>
            </a:r>
            <a:endParaRPr lang="en-US">
              <a:effectLst/>
              <a:ea typeface="Times New Roman" pitchFamily="18" charset="0"/>
              <a:cs typeface="Arial" charset="0"/>
            </a:endParaRPr>
          </a:p>
        </p:txBody>
      </p:sp>
      <p:sp>
        <p:nvSpPr>
          <p:cNvPr id="188440" name="Rectangle 24"/>
          <p:cNvSpPr>
            <a:spLocks noChangeArrowheads="1"/>
          </p:cNvSpPr>
          <p:nvPr/>
        </p:nvSpPr>
        <p:spPr bwMode="auto">
          <a:xfrm>
            <a:off x="6378575" y="6210300"/>
            <a:ext cx="2209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tabLst>
                <a:tab pos="457200" algn="l"/>
              </a:tabLst>
            </a:pPr>
            <a:r>
              <a:rPr lang="en-US" sz="900">
                <a:solidFill>
                  <a:srgbClr val="000080"/>
                </a:solidFill>
                <a:effectLst/>
                <a:ea typeface="Times New Roman" pitchFamily="18" charset="0"/>
                <a:cs typeface="Arial" charset="0"/>
              </a:rPr>
              <a:t>AFR DAN EMISI SAAT BEBAN PENUH</a:t>
            </a:r>
            <a:endParaRPr lang="en-US">
              <a:effectLst/>
              <a:ea typeface="Times New Roman" pitchFamily="18" charset="0"/>
              <a:cs typeface="Arial" charset="0"/>
            </a:endParaRPr>
          </a:p>
        </p:txBody>
      </p:sp>
      <p:sp>
        <p:nvSpPr>
          <p:cNvPr id="188441" name="Rectangle 25"/>
          <p:cNvSpPr>
            <a:spLocks noChangeArrowheads="1"/>
          </p:cNvSpPr>
          <p:nvPr/>
        </p:nvSpPr>
        <p:spPr bwMode="auto">
          <a:xfrm>
            <a:off x="3636963" y="6199188"/>
            <a:ext cx="2241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 eaLnBrk="1" hangingPunct="1">
              <a:tabLst>
                <a:tab pos="457200" algn="l"/>
              </a:tabLst>
            </a:pPr>
            <a:r>
              <a:rPr lang="en-US" sz="900">
                <a:solidFill>
                  <a:srgbClr val="000080"/>
                </a:solidFill>
                <a:effectLst/>
                <a:ea typeface="Times New Roman" pitchFamily="18" charset="0"/>
                <a:cs typeface="Arial" charset="0"/>
              </a:rPr>
              <a:t>AFR DAN EMISI SAAT PERLAMBATAN</a:t>
            </a:r>
            <a:endParaRPr lang="en-US">
              <a:effectLst/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2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3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2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5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9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0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2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32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4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4" dur="4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4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6" dur="4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2" presetClass="emph" presetSubtype="0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100" fill="hold"/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6" dur="100" fill="hold"/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7" dur="100" fill="hold"/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100" fill="hold"/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4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84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" fill="hold"/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62" dur="50" fill="hold"/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63" dur="50" fill="hold"/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4" dur="50" fill="hold"/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65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6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7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9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84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6" grpId="0"/>
      <p:bldP spid="188433" grpId="0"/>
      <p:bldP spid="188437" grpId="0"/>
      <p:bldP spid="188438" grpId="0"/>
      <p:bldP spid="188439" grpId="0"/>
      <p:bldP spid="188440" grpId="0"/>
      <p:bldP spid="18844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LATIHAN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Hitung:  </a:t>
            </a:r>
          </a:p>
          <a:p>
            <a:pPr marL="514350" indent="-514350">
              <a:buAutoNum type="alphaLcPeriod"/>
            </a:pPr>
            <a:r>
              <a:rPr lang="id-ID" dirty="0" smtClean="0"/>
              <a:t>MEP pada saat motor mencapai daya maksimal (lihat spesifikasi)!</a:t>
            </a:r>
          </a:p>
          <a:p>
            <a:pPr marL="514350" indent="-514350">
              <a:buAutoNum type="alphaLcPeriod"/>
            </a:pPr>
            <a:r>
              <a:rPr lang="id-ID" dirty="0" smtClean="0"/>
              <a:t>SFC jika motor tersebut memerlukan 800 gr bahan bakar untuk operasi selama 50 menit!</a:t>
            </a:r>
          </a:p>
          <a:p>
            <a:pPr algn="ctr"/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DFB8-C56F-47AB-A439-79372ABEDA9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Mesin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Compression ratio: Perbandingan tekanan kompresi silinder saat piston posisi TMB dengan saat piston posisi TMA</a:t>
            </a:r>
          </a:p>
          <a:p>
            <a:pPr marL="1150938" indent="-873125">
              <a:buFontTx/>
              <a:buNone/>
            </a:pPr>
            <a:r>
              <a:rPr lang="id-ID" b="1" i="1" dirty="0" smtClean="0"/>
              <a:t>PK</a:t>
            </a:r>
            <a:r>
              <a:rPr lang="en-US" b="1" i="1" dirty="0" smtClean="0"/>
              <a:t> = </a:t>
            </a:r>
            <a:r>
              <a:rPr lang="id-ID" b="1" i="1" u="sng" dirty="0" smtClean="0">
                <a:cs typeface="Times New Roman" pitchFamily="18" charset="0"/>
              </a:rPr>
              <a:t>VL + VC</a:t>
            </a:r>
            <a:endParaRPr lang="en-US" b="1" i="1" u="sng" dirty="0" smtClean="0">
              <a:cs typeface="Times New Roman" pitchFamily="18" charset="0"/>
            </a:endParaRPr>
          </a:p>
          <a:p>
            <a:pPr marL="1150938" indent="-873125">
              <a:buFontTx/>
              <a:buNone/>
            </a:pPr>
            <a:r>
              <a:rPr lang="en-US" b="1" i="1" dirty="0" smtClean="0">
                <a:cs typeface="Times New Roman" pitchFamily="18" charset="0"/>
              </a:rPr>
              <a:t>   </a:t>
            </a:r>
            <a:r>
              <a:rPr lang="id-ID" b="1" i="1" dirty="0" smtClean="0">
                <a:cs typeface="Times New Roman" pitchFamily="18" charset="0"/>
              </a:rPr>
              <a:t>	 VC</a:t>
            </a:r>
            <a:endParaRPr lang="en-US" b="1" i="1" dirty="0" smtClean="0">
              <a:cs typeface="Times New Roman" pitchFamily="18" charset="0"/>
            </a:endParaRPr>
          </a:p>
          <a:p>
            <a:pPr marL="1150938" indent="-873125">
              <a:buFontTx/>
              <a:buNone/>
            </a:pPr>
            <a:r>
              <a:rPr lang="en-US" dirty="0" smtClean="0">
                <a:cs typeface="Times New Roman" pitchFamily="18" charset="0"/>
              </a:rPr>
              <a:t>     </a:t>
            </a:r>
            <a:r>
              <a:rPr lang="id-ID" dirty="0" smtClean="0">
                <a:cs typeface="Times New Roman" pitchFamily="18" charset="0"/>
              </a:rPr>
              <a:t>PK</a:t>
            </a:r>
            <a:r>
              <a:rPr lang="en-US" dirty="0" smtClean="0">
                <a:cs typeface="Times New Roman" pitchFamily="18" charset="0"/>
              </a:rPr>
              <a:t> = </a:t>
            </a:r>
            <a:r>
              <a:rPr lang="id-ID" dirty="0" smtClean="0">
                <a:cs typeface="Times New Roman" pitchFamily="18" charset="0"/>
              </a:rPr>
              <a:t>perbandingan kompresi</a:t>
            </a:r>
            <a:endParaRPr lang="en-US" dirty="0" smtClean="0">
              <a:cs typeface="Times New Roman" pitchFamily="18" charset="0"/>
            </a:endParaRPr>
          </a:p>
          <a:p>
            <a:pPr marL="1150938" indent="-873125">
              <a:buFontTx/>
              <a:buNone/>
            </a:pPr>
            <a:r>
              <a:rPr lang="en-US" dirty="0" smtClean="0"/>
              <a:t>      </a:t>
            </a:r>
            <a:r>
              <a:rPr lang="id-ID" dirty="0" smtClean="0"/>
              <a:t>VL</a:t>
            </a:r>
            <a:r>
              <a:rPr lang="en-US" dirty="0" smtClean="0"/>
              <a:t>  = </a:t>
            </a:r>
            <a:r>
              <a:rPr lang="id-ID" dirty="0" smtClean="0"/>
              <a:t>volume langkah</a:t>
            </a:r>
            <a:endParaRPr lang="en-US" dirty="0" smtClean="0"/>
          </a:p>
          <a:p>
            <a:pPr marL="1150938" indent="-873125">
              <a:buFontTx/>
              <a:buNone/>
            </a:pPr>
            <a:r>
              <a:rPr lang="en-US" dirty="0" smtClean="0"/>
              <a:t>      </a:t>
            </a:r>
            <a:r>
              <a:rPr lang="id-ID" dirty="0" smtClean="0"/>
              <a:t>VC</a:t>
            </a:r>
            <a:r>
              <a:rPr lang="en-US" dirty="0" smtClean="0"/>
              <a:t>  = </a:t>
            </a:r>
            <a:r>
              <a:rPr lang="id-ID" dirty="0" smtClean="0"/>
              <a:t>volume kompresi</a:t>
            </a:r>
            <a:endParaRPr lang="en-US" dirty="0" smtClean="0"/>
          </a:p>
          <a:p>
            <a:r>
              <a:rPr lang="en-US" dirty="0" err="1" smtClean="0"/>
              <a:t>Semakin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PK 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tek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akhir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komp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semakin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tinggi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tek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awal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tinggi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PK = 8 – 13 (</a:t>
            </a:r>
            <a:r>
              <a:rPr lang="en-US" dirty="0" err="1" smtClean="0">
                <a:sym typeface="Wingdings" pitchFamily="2" charset="2"/>
              </a:rPr>
              <a:t>mtr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bensin</a:t>
            </a:r>
            <a:r>
              <a:rPr lang="en-US" dirty="0" smtClean="0">
                <a:sym typeface="Wingdings" pitchFamily="2" charset="2"/>
              </a:rPr>
              <a:t>)</a:t>
            </a:r>
            <a:r>
              <a:rPr lang="id-ID" dirty="0" smtClean="0">
                <a:sym typeface="Wingdings" pitchFamily="2" charset="2"/>
              </a:rPr>
              <a:t>, 12 – 24 (mtr diesel)</a:t>
            </a:r>
          </a:p>
          <a:p>
            <a:r>
              <a:rPr lang="id-ID" dirty="0" smtClean="0">
                <a:sym typeface="Wingdings" pitchFamily="2" charset="2"/>
              </a:rPr>
              <a:t>Tekanan Kompresi: Besarnya tekanan ruang bakar di akhir langkah kompresi</a:t>
            </a:r>
            <a:endParaRPr lang="en-US" dirty="0" smtClean="0"/>
          </a:p>
          <a:p>
            <a:r>
              <a:rPr lang="id-ID" dirty="0" smtClean="0"/>
              <a:t>Tek. Kompresi min. 9 kg/cm</a:t>
            </a:r>
            <a:r>
              <a:rPr lang="id-ID" baseline="30000" dirty="0" smtClean="0"/>
              <a:t>2 </a:t>
            </a:r>
            <a:r>
              <a:rPr lang="id-ID" dirty="0" smtClean="0"/>
              <a:t>(mtr bensin)</a:t>
            </a:r>
            <a:endParaRPr lang="id-ID" baseline="30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DFB8-C56F-47AB-A439-79372ABEDA9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8" presetClass="entr" presetSubtype="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8" presetClass="entr" presetSubtype="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Mesin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Menentukan besarnya volume kompresi</a:t>
            </a:r>
          </a:p>
          <a:p>
            <a:r>
              <a:rPr lang="id-ID" dirty="0" smtClean="0"/>
              <a:t>VC = </a:t>
            </a:r>
            <a:r>
              <a:rPr lang="id-ID" u="sng" dirty="0" smtClean="0"/>
              <a:t>VL</a:t>
            </a:r>
          </a:p>
          <a:p>
            <a:pPr>
              <a:buNone/>
            </a:pPr>
            <a:r>
              <a:rPr lang="id-ID" dirty="0" smtClean="0"/>
              <a:t>		PK-1</a:t>
            </a:r>
          </a:p>
          <a:p>
            <a:r>
              <a:rPr lang="id-ID" dirty="0" smtClean="0"/>
              <a:t>Mengukur volume kompresi menggunakan fluida/cairan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ADFB8-C56F-47AB-A439-79372ABEDA91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Oval 4">
            <a:hlinkClick r:id="rId2" action="ppaction://hlinkfile"/>
          </p:cNvPr>
          <p:cNvSpPr/>
          <p:nvPr/>
        </p:nvSpPr>
        <p:spPr>
          <a:xfrm>
            <a:off x="3492500" y="4927600"/>
            <a:ext cx="2057400" cy="154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smtClean="0"/>
              <a:t>CONTOH</a:t>
            </a:r>
            <a:endParaRPr lang="id-ID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KEMAMPUAN MOTOR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id-ID" dirty="0" smtClean="0"/>
              <a:t>TORSI: momen puntir, </a:t>
            </a:r>
            <a:r>
              <a:rPr lang="en-GB" dirty="0" err="1" smtClean="0"/>
              <a:t>gaya</a:t>
            </a:r>
            <a:r>
              <a:rPr lang="en-GB" dirty="0" smtClean="0"/>
              <a:t> yang </a:t>
            </a:r>
            <a:r>
              <a:rPr lang="en-GB" dirty="0" err="1" smtClean="0"/>
              <a:t>terjadi</a:t>
            </a:r>
            <a:r>
              <a:rPr lang="en-GB" dirty="0" smtClean="0"/>
              <a:t> </a:t>
            </a:r>
            <a:r>
              <a:rPr lang="en-GB" dirty="0" err="1" smtClean="0"/>
              <a:t>pada</a:t>
            </a:r>
            <a:r>
              <a:rPr lang="en-GB" dirty="0" smtClean="0"/>
              <a:t> </a:t>
            </a:r>
            <a:r>
              <a:rPr lang="en-GB" dirty="0" err="1" smtClean="0"/>
              <a:t>pusat</a:t>
            </a:r>
            <a:r>
              <a:rPr lang="en-GB" dirty="0" smtClean="0"/>
              <a:t> </a:t>
            </a:r>
            <a:r>
              <a:rPr lang="en-GB" dirty="0" err="1" smtClean="0"/>
              <a:t>poros</a:t>
            </a:r>
            <a:r>
              <a:rPr lang="en-GB" dirty="0" smtClean="0"/>
              <a:t>, </a:t>
            </a:r>
            <a:r>
              <a:rPr lang="en-GB" dirty="0" err="1" smtClean="0"/>
              <a:t>atau</a:t>
            </a:r>
            <a:r>
              <a:rPr lang="en-GB" dirty="0" smtClean="0"/>
              <a:t> </a:t>
            </a:r>
            <a:r>
              <a:rPr lang="en-GB" dirty="0" err="1" smtClean="0"/>
              <a:t>besarnya</a:t>
            </a:r>
            <a:r>
              <a:rPr lang="en-GB" dirty="0" smtClean="0"/>
              <a:t> </a:t>
            </a:r>
            <a:r>
              <a:rPr lang="en-GB" dirty="0" err="1" smtClean="0"/>
              <a:t>tenaga</a:t>
            </a:r>
            <a:r>
              <a:rPr lang="en-GB" dirty="0" smtClean="0"/>
              <a:t> yang </a:t>
            </a:r>
            <a:r>
              <a:rPr lang="en-GB" dirty="0" err="1" smtClean="0"/>
              <a:t>diperlukan</a:t>
            </a:r>
            <a:r>
              <a:rPr lang="en-GB" dirty="0" smtClean="0"/>
              <a:t> </a:t>
            </a:r>
            <a:r>
              <a:rPr lang="en-GB" dirty="0" err="1" smtClean="0"/>
              <a:t>untuk</a:t>
            </a:r>
            <a:r>
              <a:rPr lang="en-GB" dirty="0" smtClean="0"/>
              <a:t> </a:t>
            </a:r>
            <a:r>
              <a:rPr lang="en-GB" dirty="0" err="1" smtClean="0"/>
              <a:t>memutarkan</a:t>
            </a:r>
            <a:r>
              <a:rPr lang="en-GB" dirty="0" smtClean="0"/>
              <a:t> </a:t>
            </a:r>
            <a:r>
              <a:rPr lang="en-GB" dirty="0" err="1" smtClean="0"/>
              <a:t>suatu</a:t>
            </a:r>
            <a:r>
              <a:rPr lang="en-GB" dirty="0" smtClean="0"/>
              <a:t> </a:t>
            </a:r>
            <a:r>
              <a:rPr lang="en-GB" dirty="0" err="1" smtClean="0"/>
              <a:t>poros</a:t>
            </a:r>
            <a:r>
              <a:rPr lang="id-ID" dirty="0" smtClean="0"/>
              <a:t>. </a:t>
            </a:r>
          </a:p>
          <a:p>
            <a:pPr>
              <a:buNone/>
            </a:pPr>
            <a:r>
              <a:rPr lang="id-ID" dirty="0" smtClean="0"/>
              <a:t>	Satuan torsi: N.m, Kgf.m, lbf.ft, lbf.in</a:t>
            </a:r>
          </a:p>
          <a:p>
            <a:pPr>
              <a:buNone/>
            </a:pPr>
            <a:r>
              <a:rPr lang="id-ID" dirty="0" smtClean="0"/>
              <a:t>	1 Kgf.m = 9,81 N.m, = 7,23 lbf.ft, = 86,8 lbf.in</a:t>
            </a:r>
          </a:p>
          <a:p>
            <a:pPr>
              <a:buFont typeface="Wingdings" pitchFamily="2" charset="2"/>
              <a:buChar char="Ø"/>
            </a:pPr>
            <a:r>
              <a:rPr lang="id-ID" dirty="0" smtClean="0"/>
              <a:t>DAYA : tenaga yang dihasilkan motor = torsi yang dihasilkan motor pada periode waktu tertentu. Beberapa istilah: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r>
              <a:rPr lang="en-US" dirty="0" smtClean="0"/>
              <a:t> (TK)</a:t>
            </a:r>
            <a:r>
              <a:rPr lang="id-ID" dirty="0" smtClean="0"/>
              <a:t>,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Kuda</a:t>
            </a:r>
            <a:r>
              <a:rPr lang="en-US" dirty="0" smtClean="0"/>
              <a:t> (DK)</a:t>
            </a:r>
            <a:r>
              <a:rPr lang="id-ID" dirty="0" smtClean="0"/>
              <a:t>, </a:t>
            </a:r>
            <a:r>
              <a:rPr lang="en-US" dirty="0" smtClean="0"/>
              <a:t>Horse Power (HP)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Paarde</a:t>
            </a:r>
            <a:r>
              <a:rPr lang="en-US" dirty="0" smtClean="0"/>
              <a:t> </a:t>
            </a:r>
            <a:r>
              <a:rPr lang="en-US" dirty="0" err="1" smtClean="0"/>
              <a:t>Kracht</a:t>
            </a:r>
            <a:r>
              <a:rPr lang="en-US" dirty="0" smtClean="0"/>
              <a:t> (PK)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Pfarde</a:t>
            </a:r>
            <a:r>
              <a:rPr lang="en-US" dirty="0" smtClean="0"/>
              <a:t> Starke (PS)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smtClean="0"/>
              <a:t>1 TK = 75 </a:t>
            </a:r>
            <a:r>
              <a:rPr lang="en-US" dirty="0" err="1" smtClean="0"/>
              <a:t>Kgm</a:t>
            </a:r>
            <a:r>
              <a:rPr lang="en-US" dirty="0" smtClean="0"/>
              <a:t> / </a:t>
            </a:r>
            <a:r>
              <a:rPr lang="en-US" dirty="0" err="1" smtClean="0"/>
              <a:t>detik</a:t>
            </a:r>
            <a:endParaRPr lang="id-ID" dirty="0" smtClean="0"/>
          </a:p>
          <a:p>
            <a:pPr>
              <a:buNone/>
            </a:pPr>
            <a:r>
              <a:rPr lang="id-ID" dirty="0" smtClean="0">
                <a:solidFill>
                  <a:srgbClr val="FF0000"/>
                </a:solidFill>
              </a:rPr>
              <a:t>					A, 10102011</a:t>
            </a:r>
          </a:p>
          <a:p>
            <a:pPr algn="ctr">
              <a:buNone/>
            </a:pPr>
            <a:r>
              <a:rPr lang="id-ID" smtClean="0"/>
              <a:t># BRAKE TORQUE, BRAKE POWER #</a:t>
            </a:r>
            <a:endParaRPr lang="id-ID" dirty="0" smtClean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3375"/>
            <a:ext cx="7772400" cy="1008063"/>
          </a:xfrm>
        </p:spPr>
        <p:txBody>
          <a:bodyPr/>
          <a:lstStyle/>
          <a:p>
            <a:r>
              <a:rPr lang="en-US"/>
              <a:t>KEMAMPUAN MOTOR</a:t>
            </a:r>
          </a:p>
        </p:txBody>
      </p:sp>
      <p:pic>
        <p:nvPicPr>
          <p:cNvPr id="22534" name="Picture 6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258888" y="1484313"/>
            <a:ext cx="6697662" cy="4968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en-US"/>
              <a:t>DAYA KUDA INDIKATOR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>
            <a:normAutofit fontScale="92500" lnSpcReduction="20000"/>
          </a:bodyPr>
          <a:lstStyle/>
          <a:p>
            <a:pPr>
              <a:buFontTx/>
              <a:buNone/>
            </a:pPr>
            <a:r>
              <a:rPr lang="en-US" dirty="0"/>
              <a:t>              P L A N K</a:t>
            </a:r>
          </a:p>
          <a:p>
            <a:r>
              <a:rPr lang="en-US" dirty="0" err="1"/>
              <a:t>Dki</a:t>
            </a:r>
            <a:r>
              <a:rPr lang="en-US" dirty="0"/>
              <a:t> = --------------   TK</a:t>
            </a:r>
          </a:p>
          <a:p>
            <a:pPr>
              <a:buFontTx/>
              <a:buNone/>
            </a:pPr>
            <a:r>
              <a:rPr lang="en-US" dirty="0"/>
              <a:t>                 60 x 75</a:t>
            </a:r>
          </a:p>
          <a:p>
            <a:r>
              <a:rPr lang="en-US" dirty="0"/>
              <a:t>P = </a:t>
            </a:r>
            <a:r>
              <a:rPr lang="en-US" dirty="0" err="1"/>
              <a:t>tekanan</a:t>
            </a:r>
            <a:r>
              <a:rPr lang="en-US" dirty="0"/>
              <a:t> </a:t>
            </a:r>
            <a:r>
              <a:rPr lang="en-US" dirty="0" err="1"/>
              <a:t>efektif</a:t>
            </a:r>
            <a:r>
              <a:rPr lang="en-US" dirty="0"/>
              <a:t> rata-rata (kg/cm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L =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torak</a:t>
            </a:r>
            <a:r>
              <a:rPr lang="en-US" dirty="0"/>
              <a:t> (m)</a:t>
            </a:r>
          </a:p>
          <a:p>
            <a:r>
              <a:rPr lang="en-US" dirty="0"/>
              <a:t>A = </a:t>
            </a:r>
            <a:r>
              <a:rPr lang="en-US" dirty="0" err="1"/>
              <a:t>luas</a:t>
            </a:r>
            <a:r>
              <a:rPr lang="en-US" dirty="0"/>
              <a:t> </a:t>
            </a:r>
            <a:r>
              <a:rPr lang="en-US" dirty="0" err="1"/>
              <a:t>penampang</a:t>
            </a:r>
            <a:r>
              <a:rPr lang="en-US" dirty="0"/>
              <a:t> </a:t>
            </a:r>
            <a:r>
              <a:rPr lang="en-US" dirty="0" err="1"/>
              <a:t>silinder</a:t>
            </a:r>
            <a:r>
              <a:rPr lang="en-US" dirty="0"/>
              <a:t> (cm</a:t>
            </a:r>
            <a:r>
              <a:rPr lang="en-US" baseline="30000" dirty="0"/>
              <a:t>2</a:t>
            </a:r>
            <a:r>
              <a:rPr lang="en-US" dirty="0"/>
              <a:t>)</a:t>
            </a:r>
          </a:p>
          <a:p>
            <a:r>
              <a:rPr lang="en-US" dirty="0"/>
              <a:t>N = </a:t>
            </a:r>
            <a:r>
              <a:rPr lang="en-US" dirty="0" err="1"/>
              <a:t>putaran</a:t>
            </a:r>
            <a:r>
              <a:rPr lang="en-US" dirty="0"/>
              <a:t> </a:t>
            </a:r>
            <a:r>
              <a:rPr lang="en-US" dirty="0" smtClean="0"/>
              <a:t>motor</a:t>
            </a:r>
            <a:r>
              <a:rPr lang="id-ID" dirty="0" smtClean="0"/>
              <a:t> (rpm)</a:t>
            </a:r>
            <a:endParaRPr lang="en-US" dirty="0"/>
          </a:p>
          <a:p>
            <a:r>
              <a:rPr lang="en-US" dirty="0"/>
              <a:t>K = </a:t>
            </a:r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 smtClean="0"/>
              <a:t>silinder</a:t>
            </a:r>
            <a:endParaRPr lang="id-ID" dirty="0" smtClean="0"/>
          </a:p>
          <a:p>
            <a:endParaRPr lang="id-ID" dirty="0" smtClean="0"/>
          </a:p>
          <a:p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id-ID" dirty="0" smtClean="0"/>
              <a:t>kuda indikator</a:t>
            </a:r>
            <a:r>
              <a:rPr lang="en-US" dirty="0" smtClean="0"/>
              <a:t> </a:t>
            </a:r>
            <a:r>
              <a:rPr lang="en-US" dirty="0" err="1" smtClean="0"/>
              <a:t>diukur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ledak</a:t>
            </a:r>
            <a:r>
              <a:rPr lang="en-US" dirty="0" smtClean="0"/>
              <a:t> yang </a:t>
            </a:r>
            <a:r>
              <a:rPr lang="en-US" dirty="0" err="1" smtClean="0"/>
              <a:t>dihasilkan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pembakaran</a:t>
            </a:r>
            <a:r>
              <a:rPr lang="en-US" dirty="0" smtClean="0"/>
              <a:t> </a:t>
            </a:r>
            <a:r>
              <a:rPr lang="en-US" dirty="0" err="1" smtClean="0"/>
              <a:t>tanpa</a:t>
            </a:r>
            <a:r>
              <a:rPr lang="en-US" dirty="0" smtClean="0"/>
              <a:t> </a:t>
            </a:r>
            <a:r>
              <a:rPr lang="en-US" dirty="0" err="1" smtClean="0"/>
              <a:t>memperhitungkan</a:t>
            </a:r>
            <a:r>
              <a:rPr lang="en-US" dirty="0" smtClean="0"/>
              <a:t> </a:t>
            </a:r>
            <a:r>
              <a:rPr lang="en-US" dirty="0" err="1" smtClean="0"/>
              <a:t>hambatan-hambatan</a:t>
            </a:r>
            <a:r>
              <a:rPr lang="en-US" dirty="0" smtClean="0"/>
              <a:t> </a:t>
            </a:r>
            <a:r>
              <a:rPr lang="en-US" dirty="0" err="1" smtClean="0"/>
              <a:t>gesek</a:t>
            </a:r>
            <a:r>
              <a:rPr lang="en-US" dirty="0" smtClean="0"/>
              <a:t> yang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.</a:t>
            </a:r>
            <a:endParaRPr lang="id-ID" dirty="0" smtClean="0"/>
          </a:p>
          <a:p>
            <a:endParaRPr lang="en-US" dirty="0"/>
          </a:p>
          <a:p>
            <a:pPr>
              <a:buFontTx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uiExpand="1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/>
              <a:t>DAYA KUDA EFEKTIF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5181600"/>
          </a:xfrm>
        </p:spPr>
        <p:txBody>
          <a:bodyPr/>
          <a:lstStyle/>
          <a:p>
            <a:r>
              <a:rPr lang="en-US" dirty="0"/>
              <a:t>DAYA KUDA YG DIHASILKAN MOTOR :</a:t>
            </a:r>
          </a:p>
          <a:p>
            <a:pPr>
              <a:buFontTx/>
              <a:buNone/>
            </a:pPr>
            <a:r>
              <a:rPr lang="en-US" dirty="0"/>
              <a:t>          </a:t>
            </a:r>
            <a:r>
              <a:rPr lang="en-US" dirty="0" err="1"/>
              <a:t>Dke</a:t>
            </a:r>
            <a:r>
              <a:rPr lang="en-US" dirty="0"/>
              <a:t> = </a:t>
            </a:r>
            <a:r>
              <a:rPr lang="en-US" dirty="0" err="1"/>
              <a:t>Dki</a:t>
            </a:r>
            <a:r>
              <a:rPr lang="en-US" dirty="0"/>
              <a:t> – Dg</a:t>
            </a:r>
          </a:p>
          <a:p>
            <a:pPr>
              <a:buFontTx/>
              <a:buNone/>
            </a:pPr>
            <a:endParaRPr lang="en-US" dirty="0"/>
          </a:p>
          <a:p>
            <a:pPr>
              <a:buFontTx/>
              <a:buNone/>
            </a:pPr>
            <a:r>
              <a:rPr lang="en-US" dirty="0"/>
              <a:t>          </a:t>
            </a:r>
            <a:r>
              <a:rPr lang="en-US" dirty="0" err="1"/>
              <a:t>Dke</a:t>
            </a:r>
            <a:r>
              <a:rPr lang="en-US" dirty="0"/>
              <a:t> =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kuda</a:t>
            </a:r>
            <a:r>
              <a:rPr lang="en-US" dirty="0"/>
              <a:t> </a:t>
            </a:r>
            <a:r>
              <a:rPr lang="en-US" dirty="0" err="1"/>
              <a:t>efektif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         </a:t>
            </a:r>
            <a:r>
              <a:rPr lang="en-US" dirty="0" err="1"/>
              <a:t>Dki</a:t>
            </a:r>
            <a:r>
              <a:rPr lang="en-US" dirty="0"/>
              <a:t>  =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kuda</a:t>
            </a:r>
            <a:r>
              <a:rPr lang="en-US" dirty="0"/>
              <a:t> </a:t>
            </a:r>
            <a:r>
              <a:rPr lang="en-US" dirty="0" err="1"/>
              <a:t>indikator</a:t>
            </a:r>
            <a:endParaRPr lang="en-US" dirty="0"/>
          </a:p>
          <a:p>
            <a:pPr>
              <a:buFontTx/>
              <a:buNone/>
            </a:pPr>
            <a:r>
              <a:rPr lang="en-US" dirty="0"/>
              <a:t>          Dg   =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gesek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 smtClean="0"/>
              <a:t>gesek</a:t>
            </a:r>
            <a:endParaRPr lang="id-ID" dirty="0" smtClean="0"/>
          </a:p>
          <a:p>
            <a:pPr>
              <a:buFontTx/>
              <a:buNone/>
            </a:pPr>
            <a:endParaRPr lang="id-ID" dirty="0" smtClean="0"/>
          </a:p>
          <a:p>
            <a:pPr>
              <a:buFontTx/>
              <a:buNone/>
            </a:pPr>
            <a:endParaRPr lang="id-ID" dirty="0" smtClean="0"/>
          </a:p>
          <a:p>
            <a:pPr>
              <a:buFontTx/>
              <a:buNone/>
            </a:pPr>
            <a:r>
              <a:rPr lang="id-ID" b="1" dirty="0" smtClean="0">
                <a:solidFill>
                  <a:srgbClr val="FF0000"/>
                </a:solidFill>
              </a:rPr>
              <a:t>				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5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153400" cy="1143000"/>
          </a:xfrm>
        </p:spPr>
        <p:txBody>
          <a:bodyPr>
            <a:normAutofit fontScale="90000"/>
          </a:bodyPr>
          <a:lstStyle/>
          <a:p>
            <a:r>
              <a:rPr lang="en-US" sz="4000">
                <a:latin typeface="Comic Sans MS" pitchFamily="66" charset="0"/>
              </a:rPr>
              <a:t>FAKTOR-FAKTOR YANG MEMPENGARUHI DAYA MOTOR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772400" cy="3657600"/>
          </a:xfrm>
        </p:spPr>
        <p:txBody>
          <a:bodyPr/>
          <a:lstStyle/>
          <a:p>
            <a:pPr marL="793750" indent="-793750">
              <a:buFont typeface="Wingdings" pitchFamily="2" charset="2"/>
              <a:buChar char="v"/>
            </a:pPr>
            <a:r>
              <a:rPr lang="en-US" dirty="0"/>
              <a:t>VOLUME SILINDER</a:t>
            </a:r>
          </a:p>
          <a:p>
            <a:pPr marL="793750" indent="-793750">
              <a:buFont typeface="Wingdings" pitchFamily="2" charset="2"/>
              <a:buChar char="v"/>
            </a:pPr>
            <a:r>
              <a:rPr lang="en-US" dirty="0"/>
              <a:t>DIAMETER SILINDER</a:t>
            </a:r>
          </a:p>
          <a:p>
            <a:pPr marL="793750" indent="-793750">
              <a:buFont typeface="Wingdings" pitchFamily="2" charset="2"/>
              <a:buChar char="v"/>
            </a:pPr>
            <a:r>
              <a:rPr lang="en-US" dirty="0"/>
              <a:t>PERBANDINGAN KOMPRESI</a:t>
            </a:r>
          </a:p>
          <a:p>
            <a:pPr marL="793750" indent="-793750">
              <a:buFont typeface="Wingdings" pitchFamily="2" charset="2"/>
              <a:buChar char="v"/>
            </a:pPr>
            <a:r>
              <a:rPr lang="en-US" dirty="0"/>
              <a:t>EFISIENSI VOLUMETRIC</a:t>
            </a:r>
          </a:p>
          <a:p>
            <a:pPr marL="793750" indent="-793750">
              <a:buFont typeface="Wingdings" pitchFamily="2" charset="2"/>
              <a:buChar char="v"/>
            </a:pPr>
            <a:r>
              <a:rPr lang="en-US" dirty="0" smtClean="0"/>
              <a:t>EFISIENSI MEKANIS</a:t>
            </a:r>
            <a:endParaRPr lang="id-ID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404813"/>
            <a:ext cx="7772400" cy="874712"/>
          </a:xfrm>
        </p:spPr>
        <p:txBody>
          <a:bodyPr>
            <a:normAutofit fontScale="90000"/>
          </a:bodyPr>
          <a:lstStyle/>
          <a:p>
            <a:r>
              <a:rPr lang="en-US">
                <a:latin typeface="Comic Sans MS" pitchFamily="66" charset="0"/>
              </a:rPr>
              <a:t>EFFISIENSI VOLUMETRIC</a:t>
            </a:r>
          </a:p>
        </p:txBody>
      </p:sp>
      <p:pic>
        <p:nvPicPr>
          <p:cNvPr id="23555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92275" y="1484313"/>
            <a:ext cx="6048375" cy="47529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4776</TotalTime>
  <Words>530</Words>
  <Application>Microsoft PowerPoint</Application>
  <PresentationFormat>On-screen Show (4:3)</PresentationFormat>
  <Paragraphs>156</Paragraphs>
  <Slides>18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Flow</vt:lpstr>
      <vt:lpstr>Photo Editor Photo</vt:lpstr>
      <vt:lpstr>TEKNOLOGI  OTOMOTIF DASAR (2 sks TEORI)  * Mean Effective Pressure, Specific Fuel Consumption,  Air-Fuel Ratio</vt:lpstr>
      <vt:lpstr>Mesin</vt:lpstr>
      <vt:lpstr>Mesin</vt:lpstr>
      <vt:lpstr>KEMAMPUAN MOTOR</vt:lpstr>
      <vt:lpstr>KEMAMPUAN MOTOR</vt:lpstr>
      <vt:lpstr>DAYA KUDA INDIKATOR</vt:lpstr>
      <vt:lpstr>DAYA KUDA EFEKTIF</vt:lpstr>
      <vt:lpstr>FAKTOR-FAKTOR YANG MEMPENGARUHI DAYA MOTOR</vt:lpstr>
      <vt:lpstr>EFFISIENSI VOLUMETRIC</vt:lpstr>
      <vt:lpstr>EFFISIENSI VOLUMETRIC</vt:lpstr>
      <vt:lpstr>EFISIENSI MEKANIS</vt:lpstr>
      <vt:lpstr>Mean Effective Pressure (MEP)</vt:lpstr>
      <vt:lpstr>Specific Fuel Consumption (SFC)</vt:lpstr>
      <vt:lpstr>AFR &amp; Reaksi Pembakaran Stoikiometris</vt:lpstr>
      <vt:lpstr>CAMPURAN U + B. BAKAR:</vt:lpstr>
      <vt:lpstr>Pengaruh Campuran BB Terhadap Emisi, kondisi mesin, daya dan konsumsi BBM</vt:lpstr>
      <vt:lpstr>Perbandingan Udara dan Bahan bakar Pada Berbagai Kondisi Mesin</vt:lpstr>
      <vt:lpstr>LATIHAN</vt:lpstr>
    </vt:vector>
  </TitlesOfParts>
  <Company>Queen's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Ciccarelli</dc:creator>
  <cp:lastModifiedBy>BN_OtoUNY</cp:lastModifiedBy>
  <cp:revision>434</cp:revision>
  <dcterms:created xsi:type="dcterms:W3CDTF">2003-12-18T16:04:22Z</dcterms:created>
  <dcterms:modified xsi:type="dcterms:W3CDTF">2011-10-18T06:54:04Z</dcterms:modified>
</cp:coreProperties>
</file>