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313" r:id="rId2"/>
    <p:sldId id="409" r:id="rId3"/>
    <p:sldId id="432" r:id="rId4"/>
    <p:sldId id="435" r:id="rId5"/>
    <p:sldId id="410" r:id="rId6"/>
    <p:sldId id="434" r:id="rId7"/>
    <p:sldId id="412" r:id="rId8"/>
    <p:sldId id="437" r:id="rId9"/>
    <p:sldId id="438" r:id="rId10"/>
    <p:sldId id="439" r:id="rId11"/>
    <p:sldId id="440" r:id="rId12"/>
    <p:sldId id="414" r:id="rId13"/>
    <p:sldId id="419" r:id="rId14"/>
    <p:sldId id="420" r:id="rId15"/>
    <p:sldId id="441" r:id="rId16"/>
    <p:sldId id="442" r:id="rId17"/>
    <p:sldId id="445" r:id="rId18"/>
    <p:sldId id="444" r:id="rId19"/>
    <p:sldId id="443" r:id="rId20"/>
    <p:sldId id="423" r:id="rId21"/>
    <p:sldId id="436" r:id="rId22"/>
    <p:sldId id="427" r:id="rId23"/>
    <p:sldId id="446" r:id="rId24"/>
    <p:sldId id="429" r:id="rId25"/>
    <p:sldId id="431" r:id="rId26"/>
    <p:sldId id="450" r:id="rId27"/>
    <p:sldId id="451" r:id="rId28"/>
    <p:sldId id="452" r:id="rId29"/>
    <p:sldId id="449" r:id="rId30"/>
    <p:sldId id="45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66"/>
    <a:srgbClr val="FF7C80"/>
    <a:srgbClr val="0099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576" autoAdjust="0"/>
  </p:normalViewPr>
  <p:slideViewPr>
    <p:cSldViewPr snapToGrid="0">
      <p:cViewPr>
        <p:scale>
          <a:sx n="75" d="100"/>
          <a:sy n="75" d="100"/>
        </p:scale>
        <p:origin x="-5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r>
              <a:rPr lang="en-US"/>
              <a:t>MECH 435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fld id="{726338A8-4062-4310-809D-A9956D11E2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r>
              <a:rPr lang="en-US"/>
              <a:t>MECH 435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fld id="{000500FB-7765-46FF-B9AE-29FC6CC48F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51D5-D44E-4A6D-A20B-3B45CD164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3172-0B4B-4F8D-8ACC-640936EEB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490-40B4-450F-85BD-B3E6D43AE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B377BF-3E46-49AA-8B76-3813DF3A95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ny war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501" y="50800"/>
            <a:ext cx="647699" cy="645246"/>
          </a:xfrm>
          <a:prstGeom prst="ellipse">
            <a:avLst/>
          </a:prstGeom>
          <a:ln w="6350" cap="rnd">
            <a:solidFill>
              <a:schemeClr val="bg1"/>
            </a:solidFill>
            <a:prstDash val="soli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F255-C283-4AFF-868D-10268A260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5EDF-4CC9-4B85-A50D-6DF73704E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C2B7-FC65-4DA3-BEC2-CBEC4F842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BD2-C69E-4C1D-8B34-1773A08A2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835F-72C7-4053-9CED-D82B02290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DA0A-2563-49C4-B5BD-0B1A6544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584ED5-35AE-46EC-95A0-7C14108438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54F0F6-F73A-4430-959B-7CBA0697C52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PGM-FI.ex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917701"/>
            <a:ext cx="7772400" cy="236855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TEKNOLOGI </a:t>
            </a:r>
            <a:br>
              <a:rPr lang="id-ID" dirty="0" smtClean="0"/>
            </a:br>
            <a:r>
              <a:rPr lang="id-ID" dirty="0" smtClean="0"/>
              <a:t>OTOMOTIF DASAR</a:t>
            </a:r>
            <a:br>
              <a:rPr lang="id-ID" dirty="0" smtClean="0"/>
            </a:br>
            <a:r>
              <a:rPr lang="id-ID" dirty="0" smtClean="0"/>
              <a:t>(2 sks TEORI)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4900" dirty="0" smtClean="0">
                <a:solidFill>
                  <a:srgbClr val="FFFF00"/>
                </a:solidFill>
              </a:rPr>
              <a:t>* </a:t>
            </a:r>
            <a:r>
              <a:rPr lang="id-ID" sz="4900" dirty="0" smtClean="0">
                <a:solidFill>
                  <a:srgbClr val="FFFF00"/>
                </a:solidFill>
              </a:rPr>
              <a:t>Sistem Bahan Bakar M. Bensin</a:t>
            </a:r>
            <a:endParaRPr lang="id-ID" sz="4900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60400" y="4600136"/>
            <a:ext cx="7854696" cy="1752600"/>
          </a:xfrm>
        </p:spPr>
        <p:txBody>
          <a:bodyPr>
            <a:normAutofit/>
          </a:bodyPr>
          <a:lstStyle/>
          <a:p>
            <a:endParaRPr lang="id-ID" sz="3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 SETYA NUGRAHA, M.Pd.</a:t>
            </a:r>
            <a:endParaRPr lang="id-ID" sz="32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5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POMPA BAHAN BAKAR MEKANIK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981200"/>
            <a:ext cx="8572500" cy="45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06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POMPA BAHAN BAKAR </a:t>
            </a:r>
            <a:r>
              <a:rPr lang="id-ID" dirty="0" smtClean="0"/>
              <a:t>ELEKTR</a:t>
            </a:r>
            <a:r>
              <a:rPr lang="en-US" dirty="0" smtClean="0"/>
              <a:t>IK</a:t>
            </a:r>
            <a:endParaRPr lang="en-US" dirty="0"/>
          </a:p>
        </p:txBody>
      </p:sp>
      <p:pic>
        <p:nvPicPr>
          <p:cNvPr id="36866" name="Picture 2" descr="G:\BN - Administrasi Perkuliahan\Teknologi Otomotif Dasar\fuel pump electric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1879599"/>
            <a:ext cx="8030920" cy="4629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id-ID" sz="4000" dirty="0" smtClean="0">
                <a:latin typeface="Tahoma" charset="0"/>
              </a:rPr>
              <a:t>F</a:t>
            </a:r>
            <a:r>
              <a:rPr lang="id-ID" sz="4000" dirty="0" smtClean="0">
                <a:latin typeface="Tahoma" charset="0"/>
              </a:rPr>
              <a:t>UNGSI &amp; </a:t>
            </a:r>
            <a:r>
              <a:rPr lang="en-US" sz="4000" dirty="0" smtClean="0">
                <a:latin typeface="Tahoma" charset="0"/>
              </a:rPr>
              <a:t>PRINSIP </a:t>
            </a:r>
            <a:r>
              <a:rPr lang="en-US" sz="4000" dirty="0">
                <a:latin typeface="Tahoma" charset="0"/>
              </a:rPr>
              <a:t>KERJA KARBURATOR </a:t>
            </a:r>
          </a:p>
        </p:txBody>
      </p:sp>
      <p:pic>
        <p:nvPicPr>
          <p:cNvPr id="8199" name="Picture 7" descr="PRinsip kerja Karb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600" y="4127500"/>
            <a:ext cx="3758438" cy="2628900"/>
          </a:xfrm>
          <a:noFill/>
          <a:ln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02100" y="3092780"/>
            <a:ext cx="4768850" cy="3584246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508000" y="1831945"/>
            <a:ext cx="8191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aseline="0" dirty="0" err="1" smtClean="0">
                <a:latin typeface="+mj-lt"/>
              </a:rPr>
              <a:t>Mengabutkan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bahan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bakar</a:t>
            </a:r>
            <a:r>
              <a:rPr lang="id-ID" sz="2000" baseline="0" dirty="0" smtClean="0">
                <a:latin typeface="+mj-lt"/>
              </a:rPr>
              <a:t>, </a:t>
            </a:r>
            <a:r>
              <a:rPr lang="en-US" sz="2000" baseline="0" dirty="0" smtClean="0">
                <a:latin typeface="+mj-lt"/>
              </a:rPr>
              <a:t>me</a:t>
            </a:r>
            <a:r>
              <a:rPr lang="id-ID" sz="2000" baseline="0" dirty="0" smtClean="0">
                <a:latin typeface="+mj-lt"/>
              </a:rPr>
              <a:t>ng</a:t>
            </a:r>
            <a:r>
              <a:rPr lang="en-US" sz="2000" baseline="0" dirty="0" err="1" smtClean="0">
                <a:latin typeface="+mj-lt"/>
              </a:rPr>
              <a:t>ubah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bentuk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bahan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bakar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cair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menjadi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smtClean="0">
                <a:latin typeface="+mj-lt"/>
              </a:rPr>
              <a:t>gas</a:t>
            </a:r>
            <a:endParaRPr lang="id-ID" sz="2000" baseline="0" dirty="0" smtClean="0">
              <a:latin typeface="+mj-lt"/>
            </a:endParaRPr>
          </a:p>
          <a:p>
            <a:pPr marL="266700" indent="-2667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aseline="0" dirty="0" err="1" smtClean="0">
                <a:latin typeface="+mj-lt"/>
              </a:rPr>
              <a:t>Mengatur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kebutuhan</a:t>
            </a:r>
            <a:r>
              <a:rPr lang="en-US" sz="2000" baseline="0" dirty="0" smtClean="0">
                <a:latin typeface="+mj-lt"/>
              </a:rPr>
              <a:t> camp U + BB </a:t>
            </a:r>
            <a:r>
              <a:rPr lang="en-US" sz="2000" baseline="0" dirty="0" err="1" smtClean="0">
                <a:latin typeface="+mj-lt"/>
              </a:rPr>
              <a:t>dalam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berbagai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putaran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dan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beban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mesin</a:t>
            </a:r>
            <a:endParaRPr lang="en-US" sz="2000" baseline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/>
              <a:t>SISTEM UTAMA KARBURATOR</a:t>
            </a:r>
            <a:endParaRPr lang="en-US" sz="40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075613" cy="3959225"/>
          </a:xfrm>
        </p:spPr>
        <p:txBody>
          <a:bodyPr/>
          <a:lstStyle/>
          <a:p>
            <a:r>
              <a:rPr lang="en-US" dirty="0"/>
              <a:t>SISTEM </a:t>
            </a:r>
            <a:r>
              <a:rPr lang="en-US" dirty="0" smtClean="0"/>
              <a:t>PELAMPUNG</a:t>
            </a:r>
            <a:r>
              <a:rPr lang="id-ID" dirty="0" smtClean="0"/>
              <a:t> (FLOAT SYSTEM)</a:t>
            </a:r>
            <a:endParaRPr lang="en-US" dirty="0"/>
          </a:p>
          <a:p>
            <a:r>
              <a:rPr lang="en-US" dirty="0"/>
              <a:t>SISTEM </a:t>
            </a:r>
            <a:r>
              <a:rPr lang="en-US" dirty="0" smtClean="0"/>
              <a:t>STASIONER</a:t>
            </a:r>
            <a:r>
              <a:rPr lang="id-ID" dirty="0" smtClean="0"/>
              <a:t> (IDLE SYSTEM)</a:t>
            </a:r>
          </a:p>
          <a:p>
            <a:r>
              <a:rPr lang="id-ID" dirty="0" smtClean="0"/>
              <a:t>SISTEM </a:t>
            </a:r>
            <a:r>
              <a:rPr lang="en-US" dirty="0" smtClean="0"/>
              <a:t>KEC</a:t>
            </a:r>
            <a:r>
              <a:rPr lang="id-ID" dirty="0" smtClean="0"/>
              <a:t>.</a:t>
            </a:r>
            <a:r>
              <a:rPr lang="en-US" dirty="0" smtClean="0"/>
              <a:t> </a:t>
            </a:r>
            <a:r>
              <a:rPr lang="id-ID" dirty="0" smtClean="0"/>
              <a:t>MENENGAH (LOW SPEED SYSTEM)</a:t>
            </a:r>
            <a:endParaRPr lang="en-US" dirty="0"/>
          </a:p>
          <a:p>
            <a:r>
              <a:rPr lang="en-US" dirty="0"/>
              <a:t>SISTEM KEC. </a:t>
            </a:r>
            <a:r>
              <a:rPr lang="en-US" dirty="0" smtClean="0"/>
              <a:t>TINGGI</a:t>
            </a:r>
            <a:r>
              <a:rPr lang="id-ID" dirty="0" smtClean="0"/>
              <a:t> (HIGH SPEED SYSTEM)</a:t>
            </a:r>
            <a:endParaRPr lang="en-US" dirty="0"/>
          </a:p>
          <a:p>
            <a:r>
              <a:rPr lang="en-US" dirty="0"/>
              <a:t>SISTEM </a:t>
            </a:r>
            <a:r>
              <a:rPr lang="en-US" dirty="0" smtClean="0"/>
              <a:t>PERCEPATAN</a:t>
            </a:r>
            <a:r>
              <a:rPr lang="id-ID" dirty="0" smtClean="0"/>
              <a:t> (ACCELERATION SYSTEM)</a:t>
            </a:r>
            <a:endParaRPr lang="en-US" dirty="0"/>
          </a:p>
          <a:p>
            <a:r>
              <a:rPr lang="en-US" dirty="0"/>
              <a:t>SISTEM </a:t>
            </a:r>
            <a:r>
              <a:rPr lang="en-US" dirty="0" smtClean="0"/>
              <a:t>CUK</a:t>
            </a:r>
            <a:r>
              <a:rPr lang="id-ID" dirty="0" smtClean="0"/>
              <a:t> (CHOKE SYSTEM)</a:t>
            </a:r>
          </a:p>
          <a:p>
            <a:r>
              <a:rPr lang="id-ID" dirty="0" smtClean="0"/>
              <a:t>SISTEM BEBAN PENUH (POWER SYSTEM)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SISTEM PELAMPUNG</a:t>
            </a:r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0" y="1854200"/>
            <a:ext cx="5181600" cy="4530725"/>
          </a:xfrm>
          <a:noFill/>
          <a:ln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1336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1488"/>
            <a:ext cx="8305800" cy="1143000"/>
          </a:xfrm>
        </p:spPr>
        <p:txBody>
          <a:bodyPr/>
          <a:lstStyle/>
          <a:p>
            <a:r>
              <a:rPr lang="id-ID" dirty="0" smtClean="0"/>
              <a:t>SISTEM STASIONER/IDLE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100" y="3238500"/>
            <a:ext cx="30353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+mj-lt"/>
              </a:rPr>
              <a:t>Throttle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smtClean="0">
                <a:latin typeface="+mj-lt"/>
              </a:rPr>
              <a:t>valve </a:t>
            </a:r>
            <a:r>
              <a:rPr lang="en-US" sz="1800" baseline="0" dirty="0" err="1" smtClean="0">
                <a:latin typeface="+mj-lt"/>
              </a:rPr>
              <a:t>tertutup</a:t>
            </a:r>
            <a:endParaRPr lang="id-ID" sz="1800" baseline="0" dirty="0" smtClean="0">
              <a:latin typeface="+mj-lt"/>
            </a:endParaRPr>
          </a:p>
          <a:p>
            <a:pPr marL="177800" indent="-1778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aseline="0" dirty="0" err="1" smtClean="0">
                <a:latin typeface="+mj-lt"/>
              </a:rPr>
              <a:t>Udara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mengalir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melalui</a:t>
            </a:r>
            <a:r>
              <a:rPr lang="en-US" sz="1800" baseline="0" dirty="0" smtClean="0">
                <a:latin typeface="+mj-lt"/>
              </a:rPr>
              <a:t> slow air bleed </a:t>
            </a:r>
            <a:r>
              <a:rPr lang="en-US" sz="1800" baseline="0" dirty="0" err="1" smtClean="0">
                <a:latin typeface="+mj-lt"/>
              </a:rPr>
              <a:t>menuju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saluran</a:t>
            </a:r>
            <a:r>
              <a:rPr lang="en-US" sz="1800" baseline="0" dirty="0" smtClean="0">
                <a:latin typeface="+mj-lt"/>
              </a:rPr>
              <a:t> slow </a:t>
            </a:r>
            <a:r>
              <a:rPr lang="en-US" sz="1800" baseline="0" dirty="0" smtClean="0">
                <a:latin typeface="+mj-lt"/>
              </a:rPr>
              <a:t>jet</a:t>
            </a:r>
            <a:endParaRPr lang="id-ID" sz="1800" baseline="0" dirty="0" smtClean="0">
              <a:latin typeface="+mj-lt"/>
            </a:endParaRPr>
          </a:p>
          <a:p>
            <a:pPr marL="177800" indent="-1778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aseline="0" dirty="0" err="1" smtClean="0">
                <a:latin typeface="+mj-lt"/>
              </a:rPr>
              <a:t>Udara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bercampur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dengan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bahan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bakar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dari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saluran</a:t>
            </a:r>
            <a:r>
              <a:rPr lang="en-US" sz="1800" baseline="0" dirty="0" smtClean="0">
                <a:latin typeface="+mj-lt"/>
              </a:rPr>
              <a:t> slow jet </a:t>
            </a:r>
            <a:r>
              <a:rPr lang="en-US" sz="1800" baseline="0" dirty="0" err="1" smtClean="0">
                <a:latin typeface="+mj-lt"/>
              </a:rPr>
              <a:t>menuju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ruang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bakar</a:t>
            </a:r>
            <a:endParaRPr lang="id-ID" sz="1800" baseline="0" dirty="0" smtClean="0">
              <a:latin typeface="+mj-lt"/>
            </a:endParaRPr>
          </a:p>
          <a:p>
            <a:pPr marL="177800" indent="-1778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+mj-lt"/>
              </a:rPr>
              <a:t>Campuran udara-bahan bakar diatur oleh sekrup pengatur</a:t>
            </a:r>
            <a:endParaRPr lang="id-ID" sz="1800" baseline="0" dirty="0">
              <a:latin typeface="+mj-lt"/>
            </a:endParaRPr>
          </a:p>
        </p:txBody>
      </p:sp>
      <p:pic>
        <p:nvPicPr>
          <p:cNvPr id="37890" name="Picture 2" descr="G:\BN - Administrasi Perkuliahan\Teknologi Otomotif Dasar\karburator sist id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1349189"/>
            <a:ext cx="5168900" cy="5334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6888"/>
            <a:ext cx="8305800" cy="1143000"/>
          </a:xfrm>
        </p:spPr>
        <p:txBody>
          <a:bodyPr/>
          <a:lstStyle/>
          <a:p>
            <a:r>
              <a:rPr lang="id-ID" dirty="0" smtClean="0"/>
              <a:t>KATUP GAS DIBUKA SETENGAH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0362" y="2984500"/>
            <a:ext cx="3094037" cy="27238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77800" indent="-1778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Throttle dibuka 1/8 s.d 1/4</a:t>
            </a:r>
          </a:p>
          <a:p>
            <a:pPr marL="177800" indent="-1778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Sistem stasioner masih bekerja</a:t>
            </a:r>
            <a:endParaRPr lang="en-US" sz="1800" baseline="0" dirty="0" smtClean="0">
              <a:latin typeface="Calibri" pitchFamily="34" charset="0"/>
            </a:endParaRPr>
          </a:p>
          <a:p>
            <a:pPr marL="177800" indent="-1778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Kevakuman pada venturi utama menghisap bahan bakar melalui saluran utama</a:t>
            </a:r>
          </a:p>
          <a:p>
            <a:pPr marL="177800" indent="-1778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aseline="0" dirty="0" err="1" smtClean="0">
                <a:latin typeface="Calibri" pitchFamily="34" charset="0"/>
              </a:rPr>
              <a:t>Bahan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bakar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mengalir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melalui</a:t>
            </a:r>
            <a:r>
              <a:rPr lang="en-US" sz="1800" baseline="0" dirty="0" smtClean="0">
                <a:latin typeface="Calibri" pitchFamily="34" charset="0"/>
              </a:rPr>
              <a:t> main jet &amp; slow </a:t>
            </a:r>
            <a:r>
              <a:rPr lang="en-US" sz="1800" baseline="0" dirty="0" smtClean="0">
                <a:latin typeface="Calibri" pitchFamily="34" charset="0"/>
              </a:rPr>
              <a:t>jet</a:t>
            </a:r>
            <a:endParaRPr lang="id-ID" sz="1800" baseline="0" dirty="0" smtClean="0">
              <a:latin typeface="Calibri" pitchFamily="34" charset="0"/>
            </a:endParaRPr>
          </a:p>
        </p:txBody>
      </p:sp>
      <p:pic>
        <p:nvPicPr>
          <p:cNvPr id="38915" name="Picture 3" descr="G:\BN - Administrasi Perkuliahan\Teknologi Otomotif Dasar\karburator sist meneng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800" y="1292706"/>
            <a:ext cx="5392849" cy="5565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BN - Administrasi Perkuliahan\Teknologi Otomotif Dasar\karburator sist ting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6300" y="1084632"/>
            <a:ext cx="5545249" cy="5722568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6888"/>
            <a:ext cx="8305800" cy="1143000"/>
          </a:xfrm>
        </p:spPr>
        <p:txBody>
          <a:bodyPr/>
          <a:lstStyle/>
          <a:p>
            <a:r>
              <a:rPr lang="id-ID" dirty="0" smtClean="0"/>
              <a:t>KATUP GAS DIBUKA PENUH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0362" y="2984500"/>
            <a:ext cx="3094037" cy="30008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77800" indent="-1778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Throttle dibuka diatas 1/4 s.d terbuka penuh</a:t>
            </a:r>
          </a:p>
          <a:p>
            <a:pPr marL="177800" indent="-1778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Sistem stasioner sudah tidak lagi bekerja</a:t>
            </a:r>
            <a:endParaRPr lang="en-US" sz="1800" baseline="0" dirty="0" smtClean="0">
              <a:latin typeface="Calibri" pitchFamily="34" charset="0"/>
            </a:endParaRPr>
          </a:p>
          <a:p>
            <a:pPr marL="177800" indent="-1778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Kevakuman pada venturi utama menghisap bahan bakar melalui saluran utama</a:t>
            </a:r>
          </a:p>
          <a:p>
            <a:pPr marL="177800" indent="-1778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aseline="0" dirty="0" err="1" smtClean="0">
                <a:latin typeface="Calibri" pitchFamily="34" charset="0"/>
              </a:rPr>
              <a:t>Bahan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bakar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id-ID" sz="1800" baseline="0" dirty="0" smtClean="0">
                <a:latin typeface="Calibri" pitchFamily="34" charset="0"/>
              </a:rPr>
              <a:t>seluruhnya </a:t>
            </a:r>
            <a:r>
              <a:rPr lang="en-US" sz="1800" baseline="0" dirty="0" err="1" smtClean="0">
                <a:latin typeface="Calibri" pitchFamily="34" charset="0"/>
              </a:rPr>
              <a:t>mengalir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melalui</a:t>
            </a:r>
            <a:r>
              <a:rPr lang="en-US" sz="1800" baseline="0" dirty="0" smtClean="0">
                <a:latin typeface="Calibri" pitchFamily="34" charset="0"/>
              </a:rPr>
              <a:t> main </a:t>
            </a:r>
            <a:r>
              <a:rPr lang="en-US" sz="1800" baseline="0" dirty="0" smtClean="0">
                <a:latin typeface="Calibri" pitchFamily="34" charset="0"/>
              </a:rPr>
              <a:t>jet</a:t>
            </a:r>
            <a:endParaRPr lang="id-ID" sz="1800" baseline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Tahoma" charset="0"/>
              </a:rPr>
              <a:t>PRINSIP KERJA </a:t>
            </a:r>
            <a:r>
              <a:rPr lang="id-ID" sz="4000" dirty="0" smtClean="0">
                <a:latin typeface="Tahoma" charset="0"/>
              </a:rPr>
              <a:t/>
            </a:r>
            <a:br>
              <a:rPr lang="id-ID" sz="4000" dirty="0" smtClean="0">
                <a:latin typeface="Tahoma" charset="0"/>
              </a:rPr>
            </a:br>
            <a:r>
              <a:rPr lang="en-US" sz="4000" dirty="0" smtClean="0">
                <a:latin typeface="Tahoma" charset="0"/>
              </a:rPr>
              <a:t>KARBURATOR</a:t>
            </a:r>
            <a:r>
              <a:rPr lang="id-ID" sz="4000" dirty="0" smtClean="0">
                <a:latin typeface="Tahoma" charset="0"/>
              </a:rPr>
              <a:t> (SPDMTR)</a:t>
            </a:r>
            <a:endParaRPr lang="en-US" sz="4000" dirty="0">
              <a:latin typeface="Tahoma" charset="0"/>
            </a:endParaRP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725488" y="5591174"/>
            <a:ext cx="7910512" cy="568325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 type="none" w="sm" len="sm"/>
            <a:tailEnd type="none" w="sm" len="sm"/>
          </a:ln>
          <a:effectLst>
            <a:prstShdw prst="shdw17" dist="63500" dir="162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id-ID" sz="2000" dirty="0" smtClean="0">
                <a:latin typeface="Tahoma" charset="0"/>
              </a:rPr>
              <a:t>Pada sepeda motor, v</a:t>
            </a:r>
            <a:r>
              <a:rPr lang="en-US" sz="2000" dirty="0" err="1" smtClean="0">
                <a:latin typeface="Tahoma" charset="0"/>
              </a:rPr>
              <a:t>enturi</a:t>
            </a:r>
            <a:r>
              <a:rPr lang="en-US" sz="2000" dirty="0" smtClean="0">
                <a:latin typeface="Tahoma" charset="0"/>
              </a:rPr>
              <a:t> </a:t>
            </a:r>
            <a:r>
              <a:rPr lang="id-ID" sz="2000" dirty="0" smtClean="0">
                <a:latin typeface="Tahoma" charset="0"/>
              </a:rPr>
              <a:t>karburator merupakan </a:t>
            </a:r>
            <a:r>
              <a:rPr lang="id-ID" sz="2000" b="1" dirty="0" smtClean="0">
                <a:latin typeface="Tahoma" charset="0"/>
              </a:rPr>
              <a:t>venturi variabel </a:t>
            </a:r>
          </a:p>
          <a:p>
            <a:pPr algn="ctr" eaLnBrk="0" hangingPunct="0"/>
            <a:r>
              <a:rPr lang="id-ID" sz="2000" dirty="0" smtClean="0">
                <a:latin typeface="Tahoma" charset="0"/>
              </a:rPr>
              <a:t>karena </a:t>
            </a:r>
            <a:r>
              <a:rPr lang="en-US" sz="2000" dirty="0" err="1" smtClean="0">
                <a:latin typeface="Tahoma" charset="0"/>
              </a:rPr>
              <a:t>dibentuk</a:t>
            </a:r>
            <a:r>
              <a:rPr lang="en-US" sz="2000" dirty="0" smtClean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berdasarkan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perubahan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ketinggian</a:t>
            </a:r>
            <a:r>
              <a:rPr lang="en-US" sz="2000" dirty="0">
                <a:latin typeface="Tahoma" charset="0"/>
              </a:rPr>
              <a:t> piston valve/</a:t>
            </a:r>
            <a:r>
              <a:rPr lang="en-US" sz="2000" dirty="0" err="1">
                <a:latin typeface="Tahoma" charset="0"/>
              </a:rPr>
              <a:t>throtle</a:t>
            </a:r>
            <a:r>
              <a:rPr lang="en-US" sz="2000" dirty="0">
                <a:latin typeface="Tahoma" charset="0"/>
              </a:rPr>
              <a:t> valve</a:t>
            </a:r>
          </a:p>
        </p:txBody>
      </p:sp>
      <p:pic>
        <p:nvPicPr>
          <p:cNvPr id="76805" name="Picture 5" descr="md1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4213" y="2238375"/>
            <a:ext cx="5370512" cy="3327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447800"/>
            <a:ext cx="630461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14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SISTEM STASIONER/IDLE (SPDMTR)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900" y="5079713"/>
            <a:ext cx="82169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+mj-lt"/>
              </a:rPr>
              <a:t> Throttle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smtClean="0">
                <a:latin typeface="+mj-lt"/>
              </a:rPr>
              <a:t>valve </a:t>
            </a:r>
            <a:r>
              <a:rPr lang="en-US" sz="1800" baseline="0" dirty="0" err="1" smtClean="0">
                <a:latin typeface="+mj-lt"/>
              </a:rPr>
              <a:t>tertutup</a:t>
            </a:r>
            <a:endParaRPr lang="id-ID" sz="1800" baseline="0" dirty="0" smtClean="0">
              <a:latin typeface="+mj-lt"/>
            </a:endParaRPr>
          </a:p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+mj-lt"/>
              </a:rPr>
              <a:t>  </a:t>
            </a:r>
            <a:r>
              <a:rPr lang="en-US" sz="1800" baseline="0" dirty="0" err="1" smtClean="0">
                <a:latin typeface="+mj-lt"/>
              </a:rPr>
              <a:t>Udara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mengalir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melalui</a:t>
            </a:r>
            <a:r>
              <a:rPr lang="en-US" sz="1800" baseline="0" dirty="0" smtClean="0">
                <a:latin typeface="+mj-lt"/>
              </a:rPr>
              <a:t> slow air bleed </a:t>
            </a:r>
            <a:r>
              <a:rPr lang="en-US" sz="1800" baseline="0" dirty="0" err="1" smtClean="0">
                <a:latin typeface="+mj-lt"/>
              </a:rPr>
              <a:t>menuju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saluran</a:t>
            </a:r>
            <a:r>
              <a:rPr lang="en-US" sz="1800" baseline="0" dirty="0" smtClean="0">
                <a:latin typeface="+mj-lt"/>
              </a:rPr>
              <a:t> slow </a:t>
            </a:r>
            <a:r>
              <a:rPr lang="en-US" sz="1800" baseline="0" dirty="0" smtClean="0">
                <a:latin typeface="+mj-lt"/>
              </a:rPr>
              <a:t>jet</a:t>
            </a:r>
            <a:endParaRPr lang="id-ID" sz="1800" baseline="0" dirty="0" smtClean="0">
              <a:latin typeface="+mj-lt"/>
            </a:endParaRPr>
          </a:p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+mj-lt"/>
              </a:rPr>
              <a:t> </a:t>
            </a:r>
            <a:r>
              <a:rPr lang="id-ID" sz="1800" baseline="0" dirty="0" smtClean="0">
                <a:latin typeface="+mj-lt"/>
              </a:rPr>
              <a:t> Jumlah udara diatur oleh air screw</a:t>
            </a:r>
          </a:p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+mj-lt"/>
              </a:rPr>
              <a:t> </a:t>
            </a:r>
            <a:r>
              <a:rPr lang="id-ID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Udara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bercampur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dengan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bahan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bakar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dari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saluran</a:t>
            </a:r>
            <a:r>
              <a:rPr lang="en-US" sz="1800" baseline="0" dirty="0" smtClean="0">
                <a:latin typeface="+mj-lt"/>
              </a:rPr>
              <a:t> slow jet </a:t>
            </a:r>
            <a:r>
              <a:rPr lang="en-US" sz="1800" baseline="0" dirty="0" err="1" smtClean="0">
                <a:latin typeface="+mj-lt"/>
              </a:rPr>
              <a:t>menuju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ruang</a:t>
            </a:r>
            <a:r>
              <a:rPr lang="en-US" sz="1800" baseline="0" dirty="0" smtClean="0">
                <a:latin typeface="+mj-lt"/>
              </a:rPr>
              <a:t> </a:t>
            </a:r>
            <a:r>
              <a:rPr lang="en-US" sz="1800" baseline="0" dirty="0" err="1" smtClean="0">
                <a:latin typeface="+mj-lt"/>
              </a:rPr>
              <a:t>bakar</a:t>
            </a:r>
            <a:endParaRPr lang="id-ID" sz="1800" baseline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/>
              <a:t>FUNGSI </a:t>
            </a:r>
            <a:r>
              <a:rPr lang="id-ID" sz="4000" dirty="0" smtClean="0"/>
              <a:t>&amp; KLASIFIKASI SBB M. BENSIN</a:t>
            </a:r>
            <a:endParaRPr lang="en-US" sz="40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d-ID" dirty="0" smtClean="0"/>
              <a:t>FUNGSI :</a:t>
            </a:r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/>
              <a:t>pen</a:t>
            </a:r>
            <a:r>
              <a:rPr lang="id-ID" dirty="0"/>
              <a:t>s</a:t>
            </a:r>
            <a:r>
              <a:rPr lang="en-US" dirty="0" err="1"/>
              <a:t>uplai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id-ID" dirty="0"/>
              <a:t> </a:t>
            </a:r>
            <a:r>
              <a:rPr lang="id-ID" dirty="0" smtClean="0"/>
              <a:t>yang diperlukan untuk proses pembakaran</a:t>
            </a:r>
            <a:endParaRPr lang="en-US" dirty="0"/>
          </a:p>
          <a:p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kotoran</a:t>
            </a:r>
            <a:endParaRPr lang="en-US" dirty="0"/>
          </a:p>
          <a:p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smtClean="0"/>
              <a:t>gas</a:t>
            </a:r>
            <a:endParaRPr lang="id-ID" dirty="0" smtClean="0"/>
          </a:p>
          <a:p>
            <a:r>
              <a:rPr lang="id-ID" dirty="0" smtClean="0"/>
              <a:t>Mengatur </a:t>
            </a:r>
            <a:r>
              <a:rPr lang="id-ID" dirty="0" smtClean="0"/>
              <a:t>suplay bahan bakar sesuai kebutuhan/kondisi kerja </a:t>
            </a:r>
            <a:r>
              <a:rPr lang="id-ID" dirty="0" smtClean="0"/>
              <a:t>mesin</a:t>
            </a:r>
          </a:p>
          <a:p>
            <a:pPr>
              <a:buNone/>
            </a:pPr>
            <a:r>
              <a:rPr lang="id-ID" dirty="0" smtClean="0"/>
              <a:t>KLASIFIKASI :</a:t>
            </a:r>
          </a:p>
          <a:p>
            <a:r>
              <a:rPr lang="id-ID" dirty="0" smtClean="0"/>
              <a:t>Konvensional (Karburator)</a:t>
            </a:r>
          </a:p>
          <a:p>
            <a:r>
              <a:rPr lang="id-ID" dirty="0" smtClean="0"/>
              <a:t>Sistem Injeksi (Electronic Fuel Injection/EFI System</a:t>
            </a:r>
            <a:r>
              <a:rPr lang="id-ID" dirty="0" smtClean="0"/>
              <a:t>)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70000"/>
            <a:ext cx="64135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6888"/>
            <a:ext cx="8305800" cy="1143000"/>
          </a:xfrm>
        </p:spPr>
        <p:txBody>
          <a:bodyPr/>
          <a:lstStyle/>
          <a:p>
            <a:r>
              <a:rPr lang="id-ID" dirty="0" smtClean="0"/>
              <a:t>KATUP GAS DIBUKA SETENGAH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2462" y="4864100"/>
            <a:ext cx="8059737" cy="16158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Saluran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>
                <a:latin typeface="Calibri" pitchFamily="34" charset="0"/>
              </a:rPr>
              <a:t>venturi</a:t>
            </a:r>
            <a:r>
              <a:rPr lang="en-US" sz="1800" baseline="0" dirty="0">
                <a:latin typeface="Calibri" pitchFamily="34" charset="0"/>
              </a:rPr>
              <a:t> yang </a:t>
            </a:r>
            <a:r>
              <a:rPr lang="en-US" sz="1800" baseline="0" dirty="0" err="1">
                <a:latin typeface="Calibri" pitchFamily="34" charset="0"/>
              </a:rPr>
              <a:t>terbentuk</a:t>
            </a:r>
            <a:r>
              <a:rPr lang="en-US" sz="1800" baseline="0" dirty="0">
                <a:latin typeface="Calibri" pitchFamily="34" charset="0"/>
              </a:rPr>
              <a:t> </a:t>
            </a:r>
            <a:r>
              <a:rPr lang="en-US" sz="1800" baseline="0" dirty="0" err="1">
                <a:latin typeface="Calibri" pitchFamily="34" charset="0"/>
              </a:rPr>
              <a:t>setengah</a:t>
            </a:r>
            <a:r>
              <a:rPr lang="en-US" sz="1800" baseline="0" dirty="0">
                <a:latin typeface="Calibri" pitchFamily="34" charset="0"/>
              </a:rPr>
              <a:t> </a:t>
            </a:r>
            <a:r>
              <a:rPr lang="en-US" sz="1800" baseline="0" dirty="0" err="1">
                <a:latin typeface="Calibri" pitchFamily="34" charset="0"/>
              </a:rPr>
              <a:t>dari</a:t>
            </a:r>
            <a:r>
              <a:rPr lang="en-US" sz="1800" baseline="0" dirty="0">
                <a:latin typeface="Calibri" pitchFamily="34" charset="0"/>
              </a:rPr>
              <a:t> </a:t>
            </a:r>
            <a:r>
              <a:rPr lang="en-US" sz="1800" baseline="0" dirty="0" err="1">
                <a:latin typeface="Calibri" pitchFamily="34" charset="0"/>
              </a:rPr>
              <a:t>venturi</a:t>
            </a:r>
            <a:r>
              <a:rPr lang="en-US" sz="1800" baseline="0" dirty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maksimum</a:t>
            </a:r>
            <a:endParaRPr lang="id-ID" sz="1800" baseline="0" dirty="0" smtClean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Udara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mengalir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melalui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saluran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venturi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dan</a:t>
            </a:r>
            <a:r>
              <a:rPr lang="en-US" sz="1800" baseline="0" dirty="0" smtClean="0">
                <a:latin typeface="Calibri" pitchFamily="34" charset="0"/>
              </a:rPr>
              <a:t> slow air bleed</a:t>
            </a:r>
          </a:p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Jarum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skep</a:t>
            </a:r>
            <a:r>
              <a:rPr lang="en-US" sz="1800" baseline="0" dirty="0" smtClean="0">
                <a:latin typeface="Calibri" pitchFamily="34" charset="0"/>
              </a:rPr>
              <a:t> / jet needle </a:t>
            </a:r>
            <a:r>
              <a:rPr lang="en-US" sz="1800" baseline="0" dirty="0" err="1" smtClean="0">
                <a:latin typeface="Calibri" pitchFamily="34" charset="0"/>
              </a:rPr>
              <a:t>terangkat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mengikuti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pergerakan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id-ID" sz="1800" baseline="0" dirty="0" smtClean="0">
                <a:latin typeface="Calibri" pitchFamily="34" charset="0"/>
              </a:rPr>
              <a:t>throttle </a:t>
            </a:r>
            <a:r>
              <a:rPr lang="en-US" sz="1800" baseline="0" dirty="0" smtClean="0">
                <a:latin typeface="Calibri" pitchFamily="34" charset="0"/>
              </a:rPr>
              <a:t>valve</a:t>
            </a:r>
            <a:endParaRPr lang="id-ID" sz="1800" baseline="0" dirty="0" smtClean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Bahan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bakar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mengalir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melalui</a:t>
            </a:r>
            <a:r>
              <a:rPr lang="en-US" sz="1800" baseline="0" dirty="0" smtClean="0">
                <a:latin typeface="Calibri" pitchFamily="34" charset="0"/>
              </a:rPr>
              <a:t> main jet &amp; slow </a:t>
            </a:r>
            <a:r>
              <a:rPr lang="en-US" sz="1800" baseline="0" dirty="0" smtClean="0">
                <a:latin typeface="Calibri" pitchFamily="34" charset="0"/>
              </a:rPr>
              <a:t>jet</a:t>
            </a:r>
            <a:endParaRPr lang="id-ID" sz="1800" baseline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6888"/>
            <a:ext cx="8305800" cy="1143000"/>
          </a:xfrm>
        </p:spPr>
        <p:txBody>
          <a:bodyPr/>
          <a:lstStyle/>
          <a:p>
            <a:r>
              <a:rPr lang="id-ID" dirty="0" smtClean="0"/>
              <a:t>KATUP GAS DIBUKA PENUH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2462" y="4864100"/>
            <a:ext cx="8059737" cy="16158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Saluran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>
                <a:latin typeface="Calibri" pitchFamily="34" charset="0"/>
              </a:rPr>
              <a:t>venturi</a:t>
            </a:r>
            <a:r>
              <a:rPr lang="en-US" sz="1800" baseline="0" dirty="0">
                <a:latin typeface="Calibri" pitchFamily="34" charset="0"/>
              </a:rPr>
              <a:t> yang </a:t>
            </a:r>
            <a:r>
              <a:rPr lang="en-US" sz="1800" baseline="0" dirty="0" err="1">
                <a:latin typeface="Calibri" pitchFamily="34" charset="0"/>
              </a:rPr>
              <a:t>terbentuk</a:t>
            </a:r>
            <a:r>
              <a:rPr lang="en-US" sz="1800" baseline="0" dirty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maksimum</a:t>
            </a:r>
            <a:endParaRPr lang="id-ID" sz="1800" baseline="0" dirty="0" smtClean="0">
              <a:latin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Udara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mengalir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melalui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saluran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venturi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dan</a:t>
            </a:r>
            <a:r>
              <a:rPr lang="en-US" sz="1800" baseline="0" dirty="0" smtClean="0">
                <a:latin typeface="Calibri" pitchFamily="34" charset="0"/>
              </a:rPr>
              <a:t> slow air bleed</a:t>
            </a:r>
          </a:p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Jarum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skep</a:t>
            </a:r>
            <a:r>
              <a:rPr lang="en-US" sz="1800" baseline="0" dirty="0" smtClean="0">
                <a:latin typeface="Calibri" pitchFamily="34" charset="0"/>
              </a:rPr>
              <a:t> / jet needle </a:t>
            </a:r>
            <a:r>
              <a:rPr lang="en-US" sz="1800" baseline="0" dirty="0" err="1" smtClean="0">
                <a:latin typeface="Calibri" pitchFamily="34" charset="0"/>
              </a:rPr>
              <a:t>terangkat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smtClean="0">
                <a:latin typeface="Calibri" pitchFamily="34" charset="0"/>
              </a:rPr>
              <a:t>s</a:t>
            </a:r>
            <a:r>
              <a:rPr lang="id-ID" sz="1800" baseline="0" dirty="0" smtClean="0">
                <a:latin typeface="Calibri" pitchFamily="34" charset="0"/>
              </a:rPr>
              <a:t>epenuhnya</a:t>
            </a:r>
          </a:p>
          <a:p>
            <a:pPr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d-ID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Bahan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bakar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err="1" smtClean="0">
                <a:latin typeface="Calibri" pitchFamily="34" charset="0"/>
              </a:rPr>
              <a:t>mengalir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id-ID" sz="1800" baseline="0" dirty="0" smtClean="0">
                <a:latin typeface="Calibri" pitchFamily="34" charset="0"/>
              </a:rPr>
              <a:t>sepenuhnya </a:t>
            </a:r>
            <a:r>
              <a:rPr lang="en-US" sz="1800" baseline="0" dirty="0" err="1" smtClean="0">
                <a:latin typeface="Calibri" pitchFamily="34" charset="0"/>
              </a:rPr>
              <a:t>melalui</a:t>
            </a:r>
            <a:r>
              <a:rPr lang="en-US" sz="1800" baseline="0" dirty="0" smtClean="0">
                <a:latin typeface="Calibri" pitchFamily="34" charset="0"/>
              </a:rPr>
              <a:t> </a:t>
            </a:r>
            <a:r>
              <a:rPr lang="en-US" sz="1800" baseline="0" dirty="0" smtClean="0">
                <a:latin typeface="Calibri" pitchFamily="34" charset="0"/>
              </a:rPr>
              <a:t>main </a:t>
            </a:r>
            <a:r>
              <a:rPr lang="en-US" sz="1800" baseline="0" dirty="0" smtClean="0">
                <a:latin typeface="Calibri" pitchFamily="34" charset="0"/>
              </a:rPr>
              <a:t>jet</a:t>
            </a:r>
            <a:endParaRPr lang="id-ID" sz="1800" baseline="0" dirty="0" smtClean="0">
              <a:latin typeface="Calibri" pitchFamily="34" charset="0"/>
            </a:endParaRPr>
          </a:p>
        </p:txBody>
      </p:sp>
      <p:pic>
        <p:nvPicPr>
          <p:cNvPr id="5" name="Picture 9" descr="md1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5525" y="1465263"/>
            <a:ext cx="4064000" cy="28289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6" name="Picture 11" descr="md1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1463675"/>
            <a:ext cx="4225925" cy="282854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2684463" y="5943600"/>
            <a:ext cx="4064000" cy="3048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 type="none" w="sm" len="sm"/>
            <a:tailEnd type="none" w="sm" len="sm"/>
          </a:ln>
          <a:effectLst>
            <a:prstShdw prst="shdw17" dist="76200" dir="162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id-ID" sz="2800">
                <a:latin typeface="Tahoma" charset="0"/>
              </a:rPr>
              <a:t>Rangkaian</a:t>
            </a:r>
            <a:r>
              <a:rPr lang="en-US" sz="2800">
                <a:latin typeface="Tahoma" charset="0"/>
              </a:rPr>
              <a:t> pen</a:t>
            </a:r>
            <a:r>
              <a:rPr lang="id-ID" sz="2800">
                <a:latin typeface="Tahoma" charset="0"/>
              </a:rPr>
              <a:t>s</a:t>
            </a:r>
            <a:r>
              <a:rPr lang="en-US" sz="2800">
                <a:latin typeface="Tahoma" charset="0"/>
              </a:rPr>
              <a:t>uplaian bahan bakar </a:t>
            </a:r>
          </a:p>
        </p:txBody>
      </p:sp>
      <p:pic>
        <p:nvPicPr>
          <p:cNvPr id="88067" name="Picture 3" descr="md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0" y="1665288"/>
            <a:ext cx="6897688" cy="39639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9750" y="739775"/>
            <a:ext cx="80089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ahoma" charset="0"/>
              </a:rPr>
              <a:t>RANGKAIAN OPERASIONAL KARBURATOR </a:t>
            </a:r>
            <a:endParaRPr lang="id-ID" sz="2400" b="1"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4988"/>
            <a:ext cx="8229600" cy="1143000"/>
          </a:xfrm>
        </p:spPr>
        <p:txBody>
          <a:bodyPr/>
          <a:lstStyle/>
          <a:p>
            <a:r>
              <a:rPr lang="id-ID" dirty="0"/>
              <a:t>SISTEM </a:t>
            </a:r>
            <a:r>
              <a:rPr lang="id-ID" dirty="0" smtClean="0"/>
              <a:t>PERCEPATAN</a:t>
            </a:r>
            <a:endParaRPr lang="en-US" dirty="0"/>
          </a:p>
        </p:txBody>
      </p:sp>
      <p:pic>
        <p:nvPicPr>
          <p:cNvPr id="40962" name="Picture 2" descr="G:\BN - Administrasi Perkuliahan\Teknologi Otomotif Dasar\sist. percepatan arburat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5420" y="1587501"/>
            <a:ext cx="6289517" cy="522287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20700" y="2400300"/>
            <a:ext cx="2984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aseline="0" dirty="0" err="1" smtClean="0">
                <a:latin typeface="+mj-lt"/>
              </a:rPr>
              <a:t>Berfungsi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untuk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menambah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id-ID" sz="2000" baseline="0" dirty="0" smtClean="0">
                <a:latin typeface="+mj-lt"/>
              </a:rPr>
              <a:t>suplay </a:t>
            </a:r>
            <a:r>
              <a:rPr lang="en-US" sz="2000" baseline="0" dirty="0" err="1" smtClean="0">
                <a:latin typeface="+mj-lt"/>
              </a:rPr>
              <a:t>bahan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bakar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 err="1" smtClean="0">
                <a:latin typeface="+mj-lt"/>
              </a:rPr>
              <a:t>saat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id-ID" sz="2000" baseline="0" dirty="0" smtClean="0">
                <a:latin typeface="+mj-lt"/>
              </a:rPr>
              <a:t>dilakukan pembukaan throttle secara mendadak sehingga memenuhi kebutuhan bahan bakar </a:t>
            </a:r>
            <a:r>
              <a:rPr lang="en-US" sz="2000" baseline="0" dirty="0" err="1" smtClean="0">
                <a:latin typeface="+mj-lt"/>
              </a:rPr>
              <a:t>mesin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id-ID" sz="2000" baseline="0" dirty="0" smtClean="0">
                <a:latin typeface="+mj-lt"/>
              </a:rPr>
              <a:t>saat berakselerasi.</a:t>
            </a:r>
            <a:endParaRPr lang="en-US" sz="2000" baseline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SISTEM PERCEPATAN </a:t>
            </a:r>
            <a:r>
              <a:rPr lang="id-ID" dirty="0" smtClean="0"/>
              <a:t>(SPDMTR)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" y="1917700"/>
            <a:ext cx="8559800" cy="4365625"/>
            <a:chOff x="96" y="960"/>
            <a:chExt cx="5664" cy="2902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1008"/>
              <a:ext cx="2592" cy="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960"/>
              <a:ext cx="2832" cy="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SISTEM CUK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sz="2800"/>
              <a:t>FUNGSI : </a:t>
            </a:r>
            <a:r>
              <a:rPr lang="id-ID" sz="2800"/>
              <a:t>Memperkaya campuran bahan bakar, terutama</a:t>
            </a:r>
            <a:r>
              <a:rPr lang="en-US" sz="2800"/>
              <a:t> saat mesin dingin</a:t>
            </a:r>
          </a:p>
        </p:txBody>
      </p:sp>
      <p:pic>
        <p:nvPicPr>
          <p:cNvPr id="12292" name="Picture 4" descr="md1-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27238" y="2733675"/>
            <a:ext cx="4857750" cy="3883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38300" y="673100"/>
            <a:ext cx="5943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5050"/>
                </a:solidFill>
              </a:rPr>
              <a:t>Electronic Fuel Injection (</a:t>
            </a:r>
            <a:r>
              <a:rPr lang="en-US" b="1" dirty="0" smtClean="0">
                <a:solidFill>
                  <a:srgbClr val="FF5050"/>
                </a:solidFill>
              </a:rPr>
              <a:t>EFI</a:t>
            </a:r>
            <a:r>
              <a:rPr lang="id-ID" b="1" dirty="0" smtClean="0">
                <a:solidFill>
                  <a:srgbClr val="FF5050"/>
                </a:solidFill>
              </a:rPr>
              <a:t> System</a:t>
            </a:r>
            <a:r>
              <a:rPr lang="en-US" b="1" dirty="0" smtClean="0">
                <a:solidFill>
                  <a:srgbClr val="FF5050"/>
                </a:solidFill>
              </a:rPr>
              <a:t>)</a:t>
            </a:r>
            <a:endParaRPr lang="en-US" sz="4000" dirty="0">
              <a:solidFill>
                <a:srgbClr val="FF505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2133600"/>
            <a:ext cx="8382000" cy="4267200"/>
          </a:xfrm>
        </p:spPr>
        <p:txBody>
          <a:bodyPr/>
          <a:lstStyle/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2800" dirty="0" err="1"/>
              <a:t>Fungsi</a:t>
            </a:r>
            <a:r>
              <a:rPr lang="en-US" sz="2800" dirty="0"/>
              <a:t>: 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komposisi</a:t>
            </a:r>
            <a:r>
              <a:rPr lang="en-US" sz="2800" dirty="0"/>
              <a:t> </a:t>
            </a:r>
            <a:r>
              <a:rPr lang="en-US" sz="2800" dirty="0" err="1"/>
              <a:t>campuran</a:t>
            </a:r>
            <a:r>
              <a:rPr lang="en-US" sz="2800" dirty="0"/>
              <a:t> </a:t>
            </a:r>
            <a:r>
              <a:rPr lang="en-US" sz="2800" dirty="0" err="1"/>
              <a:t>udara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bensin</a:t>
            </a:r>
            <a:r>
              <a:rPr lang="en-US" sz="2800" dirty="0"/>
              <a:t> yang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silinder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diinjeksikan</a:t>
            </a:r>
            <a:endParaRPr lang="en-US" sz="2800" dirty="0"/>
          </a:p>
          <a:p>
            <a:pPr marL="282575" indent="-282575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2800" dirty="0" err="1"/>
              <a:t>Kelebihan</a:t>
            </a:r>
            <a:r>
              <a:rPr lang="en-US" sz="2800" dirty="0"/>
              <a:t> </a:t>
            </a:r>
            <a:r>
              <a:rPr lang="en-US" sz="2800" dirty="0" err="1"/>
              <a:t>dibanding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karburator</a:t>
            </a:r>
            <a:r>
              <a:rPr lang="en-US" sz="2800" dirty="0"/>
              <a:t>, </a:t>
            </a:r>
            <a:r>
              <a:rPr lang="en-US" sz="2800" dirty="0" err="1"/>
              <a:t>antara</a:t>
            </a:r>
            <a:r>
              <a:rPr lang="en-US" sz="2800" dirty="0"/>
              <a:t> lain:</a:t>
            </a:r>
          </a:p>
          <a:p>
            <a:pPr marL="282575" indent="-282575">
              <a:lnSpc>
                <a:spcPct val="90000"/>
              </a:lnSpc>
              <a:buFontTx/>
              <a:buAutoNum type="arabicPeriod"/>
            </a:pP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bakar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hemat</a:t>
            </a:r>
            <a:endParaRPr lang="en-US" sz="2800" dirty="0"/>
          </a:p>
          <a:p>
            <a:pPr marL="282575" indent="-282575">
              <a:lnSpc>
                <a:spcPct val="90000"/>
              </a:lnSpc>
              <a:buFontTx/>
              <a:buAutoNum type="arabicPeriod"/>
            </a:pPr>
            <a:r>
              <a:rPr lang="en-US" sz="2800" dirty="0" err="1"/>
              <a:t>Percepatan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responsif</a:t>
            </a:r>
            <a:endParaRPr lang="en-US" sz="2800" dirty="0"/>
          </a:p>
          <a:p>
            <a:pPr marL="282575" indent="-282575">
              <a:lnSpc>
                <a:spcPct val="90000"/>
              </a:lnSpc>
              <a:buFontTx/>
              <a:buAutoNum type="arabicPeriod"/>
            </a:pPr>
            <a:r>
              <a:rPr lang="en-US" sz="2800" dirty="0" err="1"/>
              <a:t>Pada</a:t>
            </a:r>
            <a:r>
              <a:rPr lang="en-US" sz="2800" dirty="0"/>
              <a:t> volume </a:t>
            </a:r>
            <a:r>
              <a:rPr lang="en-US" sz="2800" dirty="0" err="1"/>
              <a:t>silinder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endParaRPr lang="en-US" sz="2800" dirty="0"/>
          </a:p>
          <a:p>
            <a:pPr marL="282575" indent="-282575">
              <a:lnSpc>
                <a:spcPct val="90000"/>
              </a:lnSpc>
              <a:buFontTx/>
              <a:buAutoNum type="arabicPeriod"/>
            </a:pPr>
            <a:r>
              <a:rPr lang="en-US" sz="2800" dirty="0" err="1"/>
              <a:t>Polusi</a:t>
            </a:r>
            <a:r>
              <a:rPr lang="en-US" sz="2800" dirty="0"/>
              <a:t> gas </a:t>
            </a:r>
            <a:r>
              <a:rPr lang="en-US" sz="2800" dirty="0" err="1"/>
              <a:t>buang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rendah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5562600" cy="1249363"/>
          </a:xfrm>
          <a:solidFill>
            <a:srgbClr val="00FFFF"/>
          </a:solidFill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Dutch801 XBd BT" pitchFamily="18" charset="0"/>
              </a:rPr>
              <a:t>JENIS EFI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32038"/>
            <a:ext cx="7696200" cy="452596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BERDASARKAN TEMPAT INJEKSI</a:t>
            </a:r>
          </a:p>
          <a:p>
            <a:pPr marL="609600" indent="-609600">
              <a:buFontTx/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TBI (Throttle Body Injection)</a:t>
            </a:r>
            <a:r>
              <a:rPr lang="en-US" sz="2400" b="1" dirty="0">
                <a:latin typeface="Times New Roman" pitchFamily="18" charset="0"/>
              </a:rPr>
              <a:t> : </a:t>
            </a:r>
            <a:r>
              <a:rPr lang="en-US" sz="2400" b="1" dirty="0" err="1">
                <a:latin typeface="Times New Roman" pitchFamily="18" charset="0"/>
              </a:rPr>
              <a:t>Lokasi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injektor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venturi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jumlah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injektor</a:t>
            </a:r>
            <a:r>
              <a:rPr lang="en-US" sz="2400" b="1" dirty="0">
                <a:latin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</a:rPr>
              <a:t>buah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MPI (Multi Point Injections</a:t>
            </a:r>
            <a:r>
              <a:rPr lang="en-US" sz="2400" b="1" dirty="0">
                <a:latin typeface="Times New Roman" pitchFamily="18" charset="0"/>
              </a:rPr>
              <a:t>): </a:t>
            </a:r>
            <a:r>
              <a:rPr lang="en-US" sz="2400" b="1" dirty="0" err="1">
                <a:latin typeface="Times New Roman" pitchFamily="18" charset="0"/>
              </a:rPr>
              <a:t>Lokasi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injektor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</a:t>
            </a:r>
            <a:r>
              <a:rPr lang="en-US" sz="2400" b="1" dirty="0">
                <a:latin typeface="Times New Roman" pitchFamily="18" charset="0"/>
              </a:rPr>
              <a:t> manifold, </a:t>
            </a:r>
            <a:r>
              <a:rPr lang="en-US" sz="2400" b="1" dirty="0" err="1">
                <a:latin typeface="Times New Roman" pitchFamily="18" charset="0"/>
              </a:rPr>
              <a:t>injeksi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mengarah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pada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katup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masuk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jumlah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injektor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sejumlah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silinder</a:t>
            </a:r>
            <a:endParaRPr lang="en-US" sz="2400" b="1" dirty="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GDI (Gasoline Direct Injections</a:t>
            </a:r>
            <a:r>
              <a:rPr lang="en-US" sz="2400" b="1" dirty="0">
                <a:latin typeface="Times New Roman" pitchFamily="18" charset="0"/>
              </a:rPr>
              <a:t>): </a:t>
            </a:r>
            <a:r>
              <a:rPr lang="en-US" sz="2400" b="1" dirty="0" err="1">
                <a:latin typeface="Times New Roman" pitchFamily="18" charset="0"/>
              </a:rPr>
              <a:t>Lokasi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injektor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kepala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silinder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injeksi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langsung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ruang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bakar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jumlah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injektor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sejumlah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silinder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304800"/>
            <a:ext cx="3200400" cy="2514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292100"/>
            <a:ext cx="4343400" cy="1384300"/>
          </a:xfrm>
        </p:spPr>
        <p:txBody>
          <a:bodyPr/>
          <a:lstStyle/>
          <a:p>
            <a:r>
              <a:rPr lang="en-US">
                <a:solidFill>
                  <a:srgbClr val="FF5050"/>
                </a:solidFill>
              </a:rPr>
              <a:t>JENIS EFI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86868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BERDASARKAN METODE KONTROL INJEKSI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1. K JETRONIC :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injeksi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mekanik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2. L JETRONIC/ TIPE L :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sensor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Air Flow Meter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3. D JETRONIC/ TIPE D :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sensor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PIM (Pressure Intake Manifold) sensor </a:t>
            </a:r>
            <a:r>
              <a:rPr lang="en-US" sz="2400" dirty="0" err="1"/>
              <a:t>atau</a:t>
            </a:r>
            <a:r>
              <a:rPr lang="en-US" sz="2400" dirty="0"/>
              <a:t> MAP (Manifold Pressure) sensor.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4. MOTRONIC/ EMS (Electronic Management System) :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input </a:t>
            </a:r>
            <a:r>
              <a:rPr lang="en-US" sz="2400" dirty="0" err="1"/>
              <a:t>ke</a:t>
            </a:r>
            <a:r>
              <a:rPr lang="en-US" sz="2400" dirty="0"/>
              <a:t> ECU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sensor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out put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terintregasi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114800" cy="2057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79500"/>
          </a:xfrm>
        </p:spPr>
        <p:txBody>
          <a:bodyPr/>
          <a:lstStyle/>
          <a:p>
            <a:r>
              <a:rPr lang="en-US"/>
              <a:t>SUB SISTEM PADA SISTEM EFI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err="1">
                <a:solidFill>
                  <a:srgbClr val="FF5050"/>
                </a:solidFill>
              </a:rPr>
              <a:t>Sistem</a:t>
            </a:r>
            <a:r>
              <a:rPr lang="en-US" sz="2800" b="1" dirty="0">
                <a:solidFill>
                  <a:srgbClr val="FF5050"/>
                </a:solidFill>
              </a:rPr>
              <a:t> </a:t>
            </a:r>
            <a:r>
              <a:rPr lang="en-US" sz="2800" b="1" dirty="0" err="1">
                <a:solidFill>
                  <a:srgbClr val="FF5050"/>
                </a:solidFill>
              </a:rPr>
              <a:t>Bahan</a:t>
            </a:r>
            <a:r>
              <a:rPr lang="en-US" sz="2800" b="1" dirty="0">
                <a:solidFill>
                  <a:srgbClr val="FF5050"/>
                </a:solidFill>
              </a:rPr>
              <a:t> </a:t>
            </a:r>
            <a:r>
              <a:rPr lang="en-US" sz="2800" b="1" dirty="0" err="1">
                <a:solidFill>
                  <a:srgbClr val="FF5050"/>
                </a:solidFill>
              </a:rPr>
              <a:t>Bakar</a:t>
            </a:r>
            <a:r>
              <a:rPr lang="en-US" sz="2800" b="1" dirty="0">
                <a:solidFill>
                  <a:srgbClr val="FF5050"/>
                </a:solidFill>
              </a:rPr>
              <a:t> :</a:t>
            </a:r>
            <a:r>
              <a:rPr lang="en-US" sz="2800" b="1" dirty="0"/>
              <a:t> </a:t>
            </a:r>
            <a:r>
              <a:rPr lang="en-US" sz="2800" b="1" dirty="0" err="1"/>
              <a:t>fungsi</a:t>
            </a:r>
            <a:r>
              <a:rPr lang="en-US" sz="2800" b="1" dirty="0"/>
              <a:t> </a:t>
            </a:r>
            <a:r>
              <a:rPr lang="en-US" sz="2800" b="1" dirty="0" err="1"/>
              <a:t>menyedikan</a:t>
            </a:r>
            <a:r>
              <a:rPr lang="en-US" sz="2800" b="1" dirty="0"/>
              <a:t> </a:t>
            </a:r>
            <a:r>
              <a:rPr lang="en-US" sz="2800" b="1" dirty="0" err="1"/>
              <a:t>bahan</a:t>
            </a:r>
            <a:r>
              <a:rPr lang="en-US" sz="2800" b="1" dirty="0"/>
              <a:t> </a:t>
            </a:r>
            <a:r>
              <a:rPr lang="en-US" sz="2800" b="1" dirty="0" err="1"/>
              <a:t>bakar</a:t>
            </a:r>
            <a:r>
              <a:rPr lang="en-US" sz="2800" b="1" dirty="0"/>
              <a:t> </a:t>
            </a:r>
            <a:r>
              <a:rPr lang="en-US" sz="2800" b="1" dirty="0" err="1"/>
              <a:t>bertekanan</a:t>
            </a:r>
            <a:r>
              <a:rPr lang="en-US" sz="2800" b="1" dirty="0"/>
              <a:t> </a:t>
            </a:r>
            <a:r>
              <a:rPr lang="en-US" sz="2800" b="1" dirty="0" err="1"/>
              <a:t>tinggi</a:t>
            </a:r>
            <a:r>
              <a:rPr lang="en-US" sz="2800" b="1" dirty="0"/>
              <a:t> (2,5- 3 Kg/cm</a:t>
            </a:r>
            <a:r>
              <a:rPr lang="en-US" sz="2800" b="1" baseline="30000" dirty="0"/>
              <a:t>2</a:t>
            </a:r>
            <a:r>
              <a:rPr lang="en-US" sz="2800" b="1" dirty="0"/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err="1">
                <a:solidFill>
                  <a:srgbClr val="FF5050"/>
                </a:solidFill>
              </a:rPr>
              <a:t>Sistem</a:t>
            </a:r>
            <a:r>
              <a:rPr lang="en-US" sz="2800" b="1" dirty="0">
                <a:solidFill>
                  <a:srgbClr val="FF5050"/>
                </a:solidFill>
              </a:rPr>
              <a:t> </a:t>
            </a:r>
            <a:r>
              <a:rPr lang="en-US" sz="2800" b="1" dirty="0" err="1">
                <a:solidFill>
                  <a:srgbClr val="FF5050"/>
                </a:solidFill>
              </a:rPr>
              <a:t>Induksi</a:t>
            </a:r>
            <a:r>
              <a:rPr lang="en-US" sz="2800" b="1" dirty="0">
                <a:solidFill>
                  <a:srgbClr val="FF5050"/>
                </a:solidFill>
              </a:rPr>
              <a:t> </a:t>
            </a:r>
            <a:r>
              <a:rPr lang="en-US" sz="2800" b="1" dirty="0" err="1">
                <a:solidFill>
                  <a:srgbClr val="FF5050"/>
                </a:solidFill>
              </a:rPr>
              <a:t>udara</a:t>
            </a:r>
            <a:r>
              <a:rPr lang="en-US" sz="2800" b="1" dirty="0">
                <a:solidFill>
                  <a:srgbClr val="FF5050"/>
                </a:solidFill>
              </a:rPr>
              <a:t> :</a:t>
            </a:r>
            <a:r>
              <a:rPr lang="en-US" sz="2800" b="1" dirty="0"/>
              <a:t> </a:t>
            </a:r>
            <a:r>
              <a:rPr lang="en-US" sz="2800" b="1" dirty="0" err="1"/>
              <a:t>Fungsi</a:t>
            </a:r>
            <a:r>
              <a:rPr lang="en-US" sz="2800" b="1" dirty="0"/>
              <a:t> </a:t>
            </a:r>
            <a:r>
              <a:rPr lang="en-US" sz="2800" b="1" dirty="0" err="1"/>
              <a:t>mengatur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mengukur</a:t>
            </a:r>
            <a:r>
              <a:rPr lang="en-US" sz="2800" b="1" dirty="0"/>
              <a:t> </a:t>
            </a:r>
            <a:r>
              <a:rPr lang="en-US" sz="2800" b="1" dirty="0" err="1"/>
              <a:t>aliran</a:t>
            </a:r>
            <a:r>
              <a:rPr lang="en-US" sz="2800" b="1" dirty="0"/>
              <a:t> </a:t>
            </a:r>
            <a:r>
              <a:rPr lang="en-US" sz="2800" b="1" dirty="0" err="1"/>
              <a:t>udara</a:t>
            </a:r>
            <a:r>
              <a:rPr lang="en-US" sz="2800" b="1" dirty="0"/>
              <a:t> yang </a:t>
            </a:r>
            <a:r>
              <a:rPr lang="en-US" sz="2800" b="1" dirty="0" err="1"/>
              <a:t>masuk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silinder</a:t>
            </a: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err="1">
                <a:solidFill>
                  <a:srgbClr val="FF5050"/>
                </a:solidFill>
              </a:rPr>
              <a:t>Sistem</a:t>
            </a:r>
            <a:r>
              <a:rPr lang="en-US" sz="2800" b="1" dirty="0">
                <a:solidFill>
                  <a:srgbClr val="FF5050"/>
                </a:solidFill>
              </a:rPr>
              <a:t> </a:t>
            </a:r>
            <a:r>
              <a:rPr lang="en-US" sz="2800" b="1" dirty="0" err="1">
                <a:solidFill>
                  <a:srgbClr val="FF5050"/>
                </a:solidFill>
              </a:rPr>
              <a:t>Kontrol</a:t>
            </a:r>
            <a:r>
              <a:rPr lang="en-US" sz="2800" b="1" dirty="0">
                <a:solidFill>
                  <a:srgbClr val="FF5050"/>
                </a:solidFill>
              </a:rPr>
              <a:t> </a:t>
            </a:r>
            <a:r>
              <a:rPr lang="en-US" sz="2800" b="1" dirty="0" err="1">
                <a:solidFill>
                  <a:srgbClr val="FF5050"/>
                </a:solidFill>
              </a:rPr>
              <a:t>Injeksi</a:t>
            </a:r>
            <a:r>
              <a:rPr lang="en-US" sz="2800" b="1" dirty="0">
                <a:solidFill>
                  <a:srgbClr val="FF5050"/>
                </a:solidFill>
              </a:rPr>
              <a:t> :</a:t>
            </a:r>
            <a:r>
              <a:rPr lang="en-US" sz="2800" b="1" dirty="0"/>
              <a:t> </a:t>
            </a:r>
            <a:r>
              <a:rPr lang="en-US" sz="2800" b="1" dirty="0" err="1"/>
              <a:t>Mengontrol</a:t>
            </a:r>
            <a:r>
              <a:rPr lang="en-US" sz="2800" b="1" dirty="0"/>
              <a:t> </a:t>
            </a:r>
            <a:r>
              <a:rPr lang="en-US" sz="2800" b="1" dirty="0" err="1"/>
              <a:t>jumlah</a:t>
            </a:r>
            <a:r>
              <a:rPr lang="en-US" sz="2800" b="1" dirty="0"/>
              <a:t> </a:t>
            </a:r>
            <a:r>
              <a:rPr lang="en-US" sz="2800" b="1" dirty="0" err="1"/>
              <a:t>injeksi</a:t>
            </a:r>
            <a:r>
              <a:rPr lang="en-US" sz="2800" b="1" dirty="0"/>
              <a:t> </a:t>
            </a:r>
            <a:r>
              <a:rPr lang="en-US" sz="2800" b="1" dirty="0" err="1"/>
              <a:t>bahan</a:t>
            </a:r>
            <a:r>
              <a:rPr lang="en-US" sz="2800" b="1" dirty="0"/>
              <a:t> </a:t>
            </a:r>
            <a:r>
              <a:rPr lang="en-US" sz="2800" b="1" dirty="0" err="1"/>
              <a:t>bakar</a:t>
            </a:r>
            <a:r>
              <a:rPr lang="en-US" sz="2800" b="1" dirty="0"/>
              <a:t> yang paling </a:t>
            </a:r>
            <a:r>
              <a:rPr lang="en-US" sz="2800" b="1" dirty="0" err="1"/>
              <a:t>tepat</a:t>
            </a:r>
            <a:r>
              <a:rPr lang="en-US" sz="2800" b="1" dirty="0"/>
              <a:t> </a:t>
            </a:r>
            <a:r>
              <a:rPr lang="en-US" sz="2800" b="1" dirty="0" err="1"/>
              <a:t>sesuai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daya</a:t>
            </a:r>
            <a:r>
              <a:rPr lang="en-US" sz="2800" b="1" dirty="0"/>
              <a:t>, </a:t>
            </a:r>
            <a:r>
              <a:rPr lang="en-US" sz="2800" b="1" dirty="0" err="1"/>
              <a:t>beban</a:t>
            </a:r>
            <a:r>
              <a:rPr lang="en-US" sz="2800" b="1" dirty="0"/>
              <a:t>, </a:t>
            </a:r>
            <a:r>
              <a:rPr lang="en-US" sz="2800" b="1" dirty="0" err="1"/>
              <a:t>putaran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temperatur</a:t>
            </a:r>
            <a:r>
              <a:rPr lang="en-US" sz="2800" b="1" dirty="0"/>
              <a:t> </a:t>
            </a:r>
            <a:r>
              <a:rPr lang="en-US" sz="2800" b="1" dirty="0" err="1"/>
              <a:t>mesin</a:t>
            </a:r>
            <a:r>
              <a:rPr lang="en-US" sz="2800" b="1" dirty="0"/>
              <a:t> </a:t>
            </a:r>
            <a:r>
              <a:rPr lang="en-US" sz="2800" b="1" dirty="0" err="1"/>
              <a:t>serta</a:t>
            </a:r>
            <a:r>
              <a:rPr lang="en-US" sz="2800" b="1" dirty="0"/>
              <a:t> </a:t>
            </a:r>
            <a:r>
              <a:rPr lang="en-US" sz="2800" b="1" dirty="0" err="1"/>
              <a:t>lingkungan</a:t>
            </a:r>
            <a:r>
              <a:rPr lang="en-US" sz="2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SBB M. Bensin Konvensional</a:t>
            </a:r>
            <a:endParaRPr lang="id-ID" dirty="0"/>
          </a:p>
        </p:txBody>
      </p:sp>
      <p:pic>
        <p:nvPicPr>
          <p:cNvPr id="6" name="Content Placeholder 5" descr="sist. bb m.bensin konvensio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800" y="1935163"/>
            <a:ext cx="6688853" cy="46481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INJEKSI (EFI System)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" name="Content Placeholder 5" descr="EFI bagan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7300" y="1402874"/>
            <a:ext cx="6756400" cy="519398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77BF-3E46-49AA-8B76-3813DF3A950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Oval 6">
            <a:hlinkClick r:id="rId3" action="ppaction://hlinkfile"/>
          </p:cNvPr>
          <p:cNvSpPr/>
          <p:nvPr/>
        </p:nvSpPr>
        <p:spPr>
          <a:xfrm>
            <a:off x="7823200" y="5600700"/>
            <a:ext cx="990600" cy="876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PGM-FI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SBB M. Bensin Konvensional </a:t>
            </a:r>
            <a:br>
              <a:rPr lang="id-ID" dirty="0" smtClean="0"/>
            </a:br>
            <a:r>
              <a:rPr lang="id-ID" dirty="0" smtClean="0"/>
              <a:t>(SPD MTR)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sist. bb m.bensin konvensional (spdmtr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850" y="2374900"/>
            <a:ext cx="5505250" cy="3614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KOMPONEN DAN FUNGSI</a:t>
            </a: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2133600"/>
            <a:ext cx="8051800" cy="3992563"/>
          </a:xfrm>
        </p:spPr>
        <p:txBody>
          <a:bodyPr/>
          <a:lstStyle/>
          <a:p>
            <a:r>
              <a:rPr lang="en-US" dirty="0" err="1"/>
              <a:t>Tangki</a:t>
            </a:r>
            <a:r>
              <a:rPr lang="id-ID" dirty="0"/>
              <a:t> Bahan Bakar</a:t>
            </a:r>
            <a:endParaRPr lang="en-US" dirty="0"/>
          </a:p>
          <a:p>
            <a:r>
              <a:rPr lang="en-US" dirty="0" err="1"/>
              <a:t>Selang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 smtClean="0"/>
              <a:t>Bakar</a:t>
            </a:r>
            <a:endParaRPr lang="id-ID" dirty="0" smtClean="0"/>
          </a:p>
          <a:p>
            <a:r>
              <a:rPr lang="en-US" dirty="0" err="1" smtClean="0"/>
              <a:t>Saringan</a:t>
            </a:r>
            <a:r>
              <a:rPr lang="en-US" dirty="0" smtClean="0"/>
              <a:t> </a:t>
            </a:r>
            <a:r>
              <a:rPr lang="id-ID" dirty="0" smtClean="0"/>
              <a:t>Bahan Bakar</a:t>
            </a:r>
            <a:endParaRPr lang="en-US" dirty="0" smtClean="0"/>
          </a:p>
          <a:p>
            <a:r>
              <a:rPr lang="id-ID" dirty="0" smtClean="0"/>
              <a:t>Pompa bahan bakar</a:t>
            </a:r>
            <a:endParaRPr lang="en-US" dirty="0"/>
          </a:p>
          <a:p>
            <a:r>
              <a:rPr lang="en-US" dirty="0" err="1" smtClean="0"/>
              <a:t>Karburator</a:t>
            </a:r>
            <a:endParaRPr lang="id-ID" dirty="0" smtClean="0"/>
          </a:p>
          <a:p>
            <a:r>
              <a:rPr lang="id-ID" dirty="0" smtClean="0"/>
              <a:t>Carchoal Canister **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itchFamily="49" charset="0"/>
              </a:rPr>
              <a:t>TANGKI BAHAN BAKAR</a:t>
            </a:r>
          </a:p>
        </p:txBody>
      </p:sp>
      <p:pic>
        <p:nvPicPr>
          <p:cNvPr id="33794" name="Picture 2" descr="G:\BN - Administrasi Perkuliahan\Teknologi Otomotif Dasar\tangki bb m.bensin konvensio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2591867"/>
            <a:ext cx="7124700" cy="388125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Berfungsi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menampung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bakar</a:t>
            </a: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TANGKI BAHAN BAKAR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d-ID" dirty="0"/>
              <a:t>Tutup tangki berfungsi untuk :</a:t>
            </a:r>
          </a:p>
          <a:p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debu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kotoran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 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tangki</a:t>
            </a:r>
            <a:endParaRPr lang="en-US" dirty="0"/>
          </a:p>
          <a:p>
            <a:r>
              <a:rPr lang="en-US" dirty="0" err="1"/>
              <a:t>Mencegah</a:t>
            </a:r>
            <a:r>
              <a:rPr lang="en-US" dirty="0"/>
              <a:t> / </a:t>
            </a:r>
            <a:r>
              <a:rPr lang="en-US" dirty="0" err="1"/>
              <a:t>menjaga</a:t>
            </a:r>
            <a:r>
              <a:rPr lang="en-US" dirty="0"/>
              <a:t> agar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tumpah</a:t>
            </a:r>
            <a:r>
              <a:rPr lang="en-US" dirty="0"/>
              <a:t> /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tangki</a:t>
            </a:r>
            <a:endParaRPr lang="en-US" dirty="0"/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/ </a:t>
            </a:r>
            <a:r>
              <a:rPr lang="en-US" dirty="0" err="1"/>
              <a:t>ventilasi</a:t>
            </a:r>
            <a:r>
              <a:rPr lang="en-US" dirty="0"/>
              <a:t> agar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tangki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FUEL FILTER</a:t>
            </a:r>
          </a:p>
        </p:txBody>
      </p:sp>
      <p:pic>
        <p:nvPicPr>
          <p:cNvPr id="34818" name="Picture 2" descr="G:\BN - Administrasi Perkuliahan\Teknologi Otomotif Dasar\fuel fil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8970" y="1891785"/>
            <a:ext cx="6038402" cy="4788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1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POMPA BAHAN BAKAR MEKANIK</a:t>
            </a:r>
          </a:p>
        </p:txBody>
      </p:sp>
      <p:pic>
        <p:nvPicPr>
          <p:cNvPr id="35842" name="Picture 2" descr="G:\BN - Administrasi Perkuliahan\Teknologi Otomotif Dasar\fuel pump mechanical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899" y="1046770"/>
            <a:ext cx="5905501" cy="5811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5007</TotalTime>
  <Words>820</Words>
  <Application>Microsoft PowerPoint</Application>
  <PresentationFormat>On-screen Show (4:3)</PresentationFormat>
  <Paragraphs>114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TEKNOLOGI  OTOMOTIF DASAR (2 sks TEORI)  * Sistem Bahan Bakar M. Bensin</vt:lpstr>
      <vt:lpstr>FUNGSI &amp; KLASIFIKASI SBB M. BENSIN</vt:lpstr>
      <vt:lpstr>SBB M. Bensin Konvensional</vt:lpstr>
      <vt:lpstr>SBB M. Bensin Konvensional  (SPD MTR)</vt:lpstr>
      <vt:lpstr>KOMPONEN DAN FUNGSI</vt:lpstr>
      <vt:lpstr>TANGKI BAHAN BAKAR</vt:lpstr>
      <vt:lpstr>TANGKI BAHAN BAKAR</vt:lpstr>
      <vt:lpstr>FUEL FILTER</vt:lpstr>
      <vt:lpstr>POMPA BAHAN BAKAR MEKANIK</vt:lpstr>
      <vt:lpstr>POMPA BAHAN BAKAR MEKANIK</vt:lpstr>
      <vt:lpstr>POMPA BAHAN BAKAR ELEKTRIK</vt:lpstr>
      <vt:lpstr>FUNGSI &amp; PRINSIP KERJA KARBURATOR </vt:lpstr>
      <vt:lpstr>SISTEM UTAMA KARBURATOR</vt:lpstr>
      <vt:lpstr>SISTEM PELAMPUNG</vt:lpstr>
      <vt:lpstr>SISTEM STASIONER/IDLE</vt:lpstr>
      <vt:lpstr>KATUP GAS DIBUKA SETENGAH</vt:lpstr>
      <vt:lpstr>KATUP GAS DIBUKA PENUH</vt:lpstr>
      <vt:lpstr>PRINSIP KERJA  KARBURATOR (SPDMTR)</vt:lpstr>
      <vt:lpstr>SISTEM STASIONER/IDLE (SPDMTR)</vt:lpstr>
      <vt:lpstr>KATUP GAS DIBUKA SETENGAH</vt:lpstr>
      <vt:lpstr>KATUP GAS DIBUKA PENUH</vt:lpstr>
      <vt:lpstr>Slide 22</vt:lpstr>
      <vt:lpstr>SISTEM PERCEPATAN</vt:lpstr>
      <vt:lpstr>SISTEM PERCEPATAN (SPDMTR)</vt:lpstr>
      <vt:lpstr>SISTEM CUK</vt:lpstr>
      <vt:lpstr>Electronic Fuel Injection (EFI System)</vt:lpstr>
      <vt:lpstr>JENIS EFI</vt:lpstr>
      <vt:lpstr>JENIS EFI</vt:lpstr>
      <vt:lpstr>SUB SISTEM PADA SISTEM EFI</vt:lpstr>
      <vt:lpstr>SISTEM INJEKSI (EFI System)</vt:lpstr>
    </vt:vector>
  </TitlesOfParts>
  <Company>Queen's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Ciccarelli</dc:creator>
  <cp:lastModifiedBy>BN_OtoUNY</cp:lastModifiedBy>
  <cp:revision>501</cp:revision>
  <dcterms:created xsi:type="dcterms:W3CDTF">2003-12-18T16:04:22Z</dcterms:created>
  <dcterms:modified xsi:type="dcterms:W3CDTF">2011-10-23T22:47:21Z</dcterms:modified>
</cp:coreProperties>
</file>