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90" r:id="rId2"/>
    <p:sldId id="289" r:id="rId3"/>
    <p:sldId id="266" r:id="rId4"/>
    <p:sldId id="267" r:id="rId5"/>
    <p:sldId id="269" r:id="rId6"/>
    <p:sldId id="264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1ACA-2C00-4164-83E7-F039922B9453}" type="datetimeFigureOut">
              <a:rPr lang="en-US" smtClean="0"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0F58-5D5E-4435-9ADB-B89E8A4C4D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9BC8-B953-44FD-9980-E0C796962B8E}" type="datetimeFigureOut">
              <a:rPr lang="id-ID" smtClean="0"/>
              <a:pPr/>
              <a:t>11/07/2011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B69-A022-4820-BE5B-FFBB60F5AA5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eestyle Script" pitchFamily="66" charset="0"/>
              </a:rPr>
              <a:t/>
            </a:r>
            <a:br>
              <a:rPr lang="en-US" b="1" dirty="0" smtClean="0">
                <a:latin typeface="Freestyle Script" pitchFamily="66" charset="0"/>
              </a:rPr>
            </a:br>
            <a:r>
              <a:rPr lang="en-US" b="1" dirty="0" smtClean="0">
                <a:latin typeface="Freestyle Script" pitchFamily="66" charset="0"/>
              </a:rPr>
              <a:t> AN INTRODUCTION </a:t>
            </a:r>
            <a:br>
              <a:rPr lang="en-US" b="1" dirty="0" smtClean="0">
                <a:latin typeface="Freestyle Script" pitchFamily="66" charset="0"/>
              </a:rPr>
            </a:br>
            <a:r>
              <a:rPr lang="en-US" b="1" dirty="0" smtClean="0">
                <a:latin typeface="Freestyle Script" pitchFamily="66" charset="0"/>
              </a:rPr>
              <a:t>OF COST  ESTIMATION COURSE</a:t>
            </a:r>
            <a:br>
              <a:rPr lang="en-US" b="1" dirty="0" smtClean="0">
                <a:latin typeface="Freestyle Script" pitchFamily="66" charset="0"/>
              </a:rPr>
            </a:br>
            <a:endParaRPr lang="en-US" b="1" dirty="0">
              <a:latin typeface="Freestyle Script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By: Sativa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Civil and Planning Education Department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Engineering Faculty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Yogyakarta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SCORE ASPECTS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</a:p>
          <a:p>
            <a:r>
              <a:rPr lang="en-US" dirty="0" smtClean="0"/>
              <a:t>PERSONAL PERFORMANCE</a:t>
            </a:r>
          </a:p>
          <a:p>
            <a:r>
              <a:rPr lang="en-US" dirty="0" smtClean="0"/>
              <a:t>ASSIGNMENT &amp; PRESENTATION</a:t>
            </a:r>
          </a:p>
          <a:p>
            <a:r>
              <a:rPr lang="en-US" dirty="0" smtClean="0"/>
              <a:t>MIDTERM EXAMINATION</a:t>
            </a:r>
          </a:p>
          <a:p>
            <a:r>
              <a:rPr lang="en-US" dirty="0" smtClean="0"/>
              <a:t>FINAL EXAMINATION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Earthquake,  26</a:t>
            </a:r>
            <a:r>
              <a:rPr lang="en-US" baseline="30000"/>
              <a:t>th</a:t>
            </a:r>
            <a:r>
              <a:rPr lang="en-US"/>
              <a:t> May 2006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1554163" y="1600200"/>
            <a:ext cx="603408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Why  </a:t>
            </a:r>
            <a:r>
              <a:rPr lang="en-US" sz="4000" dirty="0"/>
              <a:t>there were so many </a:t>
            </a:r>
            <a:br>
              <a:rPr lang="en-US" sz="4000" dirty="0"/>
            </a:br>
            <a:r>
              <a:rPr lang="en-US" sz="4000" dirty="0"/>
              <a:t> damaged buildings?</a:t>
            </a:r>
          </a:p>
        </p:txBody>
      </p:sp>
      <p:pic>
        <p:nvPicPr>
          <p:cNvPr id="5124" name="Picture 4" descr="IMG_05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causes of the damage</a:t>
            </a:r>
          </a:p>
        </p:txBody>
      </p:sp>
      <p:pic>
        <p:nvPicPr>
          <p:cNvPr id="6148" name="Picture 4" descr="DSCN0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3121025" cy="2344738"/>
          </a:xfrm>
          <a:noFill/>
          <a:ln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267200" y="17526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/>
            <a:r>
              <a:rPr lang="en-US" sz="2400" dirty="0"/>
              <a:t>     -The strength of the earthquake</a:t>
            </a:r>
          </a:p>
          <a:p>
            <a:pPr marL="342900" indent="-342900" algn="ctr" eaLnBrk="1" hangingPunct="1"/>
            <a:r>
              <a:rPr lang="en-US" sz="2400" dirty="0"/>
              <a:t>-The age of the old buildings</a:t>
            </a:r>
          </a:p>
          <a:p>
            <a:pPr marL="342900" indent="-342900" algn="ctr" eaLnBrk="1" hangingPunct="1"/>
            <a:r>
              <a:rPr lang="en-US" sz="2400" dirty="0"/>
              <a:t>- </a:t>
            </a:r>
            <a:r>
              <a:rPr lang="en-US" sz="2400" b="1" dirty="0"/>
              <a:t>The weakness of the </a:t>
            </a:r>
          </a:p>
          <a:p>
            <a:pPr marL="342900" indent="-342900" algn="ctr" eaLnBrk="1" hangingPunct="1"/>
            <a:r>
              <a:rPr lang="en-US" sz="2400" b="1" dirty="0"/>
              <a:t>building </a:t>
            </a:r>
            <a:r>
              <a:rPr lang="en-US" sz="2400" b="1" dirty="0" smtClean="0"/>
              <a:t>construction</a:t>
            </a:r>
          </a:p>
          <a:p>
            <a:pPr marL="342900" indent="-342900" algn="ctr" eaLnBrk="1" hangingPunct="1"/>
            <a:r>
              <a:rPr lang="en-US" sz="2400" b="1" dirty="0" smtClean="0"/>
              <a:t>/ Unqualified building </a:t>
            </a:r>
          </a:p>
          <a:p>
            <a:pPr marL="342900" indent="-342900" algn="ctr" eaLnBrk="1" hangingPunct="1"/>
            <a:r>
              <a:rPr lang="en-US" sz="2400" b="1" dirty="0" smtClean="0"/>
              <a:t>construction</a:t>
            </a:r>
            <a:endParaRPr lang="en-US" sz="2400" b="1" dirty="0"/>
          </a:p>
        </p:txBody>
      </p:sp>
      <p:pic>
        <p:nvPicPr>
          <p:cNvPr id="6151" name="Picture 7" descr="DSCN0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116263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THERE ARE SO MANY UNQUALIFIED BUILDING CONSTRUCTION ?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MISSPLANNED CONSTRUCTION</a:t>
            </a:r>
          </a:p>
          <a:p>
            <a:r>
              <a:rPr lang="en-US" dirty="0" smtClean="0"/>
              <a:t>UNPLANED CONSTRUCTION</a:t>
            </a:r>
          </a:p>
          <a:p>
            <a:r>
              <a:rPr lang="en-US" dirty="0" smtClean="0"/>
              <a:t>BOTH OF THEM, SOMETIMES DUE TO MINIMIZING THE COST WITHOUT CONSIDERING THE STRENGHT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i="1" dirty="0" smtClean="0"/>
              <a:t>SO, IT IS IMPORTANT TO STUDY</a:t>
            </a:r>
            <a:endParaRPr lang="id-ID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34290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Lucida Handwriting" pitchFamily="66" charset="0"/>
              </a:rPr>
              <a:t>THE COST  ESTIMATION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Lucida Handwriting" pitchFamily="66" charset="0"/>
              </a:rPr>
              <a:t>OF  COSTRUCTION  PROJECT</a:t>
            </a:r>
            <a:endParaRPr lang="id-ID" sz="4000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COST ESTIMATION SUBJECT?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C00000"/>
                </a:solidFill>
              </a:rPr>
              <a:t>DISCUSSING  THE VARIETY OF COST ESTIMATION IN CONSTRUCTION PROJECT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C00000"/>
                </a:solidFill>
              </a:rPr>
              <a:t>EXPLAINING THE PROCESS OF COST CALCULATION IN A CONSTRUCTION PROJECT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BESIDE THAT, ALSO STUDYING PROJECT RESOURCES AND RELATED ASPECTS,DUE TO THEIR ROLES IN ESTIMATING THE COST OF CONSTRUCTION PROJECT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COST?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cost for the planner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cost for the constructor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cost for the supervisor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Global cost estimation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Engineer’s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&amp; Owner’s Estimation 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Cost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Budget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/RAP</a:t>
            </a:r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Cost </a:t>
            </a: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Estimate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/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RAB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 b="1" dirty="0"/>
              <a:t>Construction Project Cost Management</a:t>
            </a:r>
            <a:r>
              <a:rPr lang="en-US" dirty="0"/>
              <a:t> – </a:t>
            </a:r>
            <a:r>
              <a:rPr lang="en-US" dirty="0" err="1"/>
              <a:t>Asiyanto</a:t>
            </a:r>
            <a:endParaRPr lang="en-US" b="1" dirty="0"/>
          </a:p>
          <a:p>
            <a:pPr marL="609600" indent="-609600">
              <a:defRPr/>
            </a:pPr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i="1" dirty="0"/>
              <a:t>Estimate Real of Cost</a:t>
            </a:r>
            <a:r>
              <a:rPr lang="en-US" dirty="0"/>
              <a:t> – </a:t>
            </a:r>
            <a:r>
              <a:rPr lang="en-US" dirty="0" err="1"/>
              <a:t>Bachtiar</a:t>
            </a:r>
            <a:r>
              <a:rPr lang="en-US" dirty="0"/>
              <a:t> Ibrahim</a:t>
            </a:r>
            <a:endParaRPr lang="en-US" b="1" dirty="0"/>
          </a:p>
          <a:p>
            <a:pPr marL="609600" indent="-609600">
              <a:defRPr/>
            </a:pP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Standarisasi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Operasional</a:t>
            </a:r>
            <a:r>
              <a:rPr lang="en-US" b="1" dirty="0"/>
              <a:t> </a:t>
            </a:r>
            <a:r>
              <a:rPr lang="en-US" b="1" dirty="0" err="1"/>
              <a:t>Penyelenggaraan</a:t>
            </a:r>
            <a:r>
              <a:rPr lang="en-US" b="1" dirty="0"/>
              <a:t> Pembangunan </a:t>
            </a:r>
            <a:r>
              <a:rPr lang="en-US" b="1" dirty="0" err="1"/>
              <a:t>Gedung</a:t>
            </a:r>
            <a:r>
              <a:rPr lang="en-US" b="1" dirty="0"/>
              <a:t> Negara</a:t>
            </a:r>
            <a:r>
              <a:rPr lang="en-US" dirty="0"/>
              <a:t> – </a:t>
            </a:r>
            <a:r>
              <a:rPr lang="en-US" dirty="0" err="1"/>
              <a:t>Dirjen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. </a:t>
            </a:r>
            <a:r>
              <a:rPr lang="en-US" dirty="0" err="1"/>
              <a:t>Dep</a:t>
            </a:r>
            <a:r>
              <a:rPr lang="en-US" dirty="0"/>
              <a:t> </a:t>
            </a:r>
            <a:r>
              <a:rPr lang="en-US" dirty="0" err="1"/>
              <a:t>Kimpraswil</a:t>
            </a:r>
            <a:endParaRPr lang="en-US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218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AN INTRODUCTION  OF COST  ESTIMATION COURSE </vt:lpstr>
      <vt:lpstr>Earthquake,  26th May 2006</vt:lpstr>
      <vt:lpstr>Why  there were so many   damaged buildings?</vt:lpstr>
      <vt:lpstr>The causes of the damage</vt:lpstr>
      <vt:lpstr>WHY THERE ARE SO MANY UNQUALIFIED BUILDING CONSTRUCTION ?</vt:lpstr>
      <vt:lpstr>SO, IT IS IMPORTANT TO STUDY</vt:lpstr>
      <vt:lpstr>WHAT IS COST ESTIMATION SUBJECT?</vt:lpstr>
      <vt:lpstr>WHAT KIND OF COST?</vt:lpstr>
      <vt:lpstr>REFERENCES</vt:lpstr>
      <vt:lpstr>FINAL SCORE ASPECTS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ACER</dc:creator>
  <cp:lastModifiedBy>SATIVA </cp:lastModifiedBy>
  <cp:revision>55</cp:revision>
  <dcterms:created xsi:type="dcterms:W3CDTF">2010-09-21T19:48:07Z</dcterms:created>
  <dcterms:modified xsi:type="dcterms:W3CDTF">2011-07-11T04:55:09Z</dcterms:modified>
</cp:coreProperties>
</file>