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D086D1-01BC-4373-B4FC-695C235DE488}" type="datetimeFigureOut">
              <a:rPr lang="en-US" smtClean="0"/>
              <a:pPr/>
              <a:t>11/28/2011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84FEBA-6D85-4223-A3EA-C0F6AB4A2DD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03EED4C-3A6E-46AF-9DAB-4E7E6DE30A59}" type="datetimeFigureOut">
              <a:rPr lang="en-US" smtClean="0"/>
              <a:pPr/>
              <a:t>11/28/2011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7F2B764-081A-4670-93A8-741F632C6D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3EED4C-3A6E-46AF-9DAB-4E7E6DE30A59}"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2B764-081A-4670-93A8-741F632C6D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3EED4C-3A6E-46AF-9DAB-4E7E6DE30A59}"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2B764-081A-4670-93A8-741F632C6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3EED4C-3A6E-46AF-9DAB-4E7E6DE30A59}"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2B764-081A-4670-93A8-741F632C6D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03EED4C-3A6E-46AF-9DAB-4E7E6DE30A59}" type="datetimeFigureOut">
              <a:rPr lang="en-US" smtClean="0"/>
              <a:pPr/>
              <a:t>11/28/2011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2B764-081A-4670-93A8-741F632C6D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3EED4C-3A6E-46AF-9DAB-4E7E6DE30A59}" type="datetimeFigureOut">
              <a:rPr lang="en-US" smtClean="0"/>
              <a:pPr/>
              <a:t>11/28/2011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2B764-081A-4670-93A8-741F632C6D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03EED4C-3A6E-46AF-9DAB-4E7E6DE30A59}" type="datetimeFigureOut">
              <a:rPr lang="en-US" smtClean="0"/>
              <a:pPr/>
              <a:t>11/28/2011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2B764-081A-4670-93A8-741F632C6D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3EED4C-3A6E-46AF-9DAB-4E7E6DE30A59}" type="datetimeFigureOut">
              <a:rPr lang="en-US" smtClean="0"/>
              <a:pPr/>
              <a:t>11/28/2011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2B764-081A-4670-93A8-741F632C6D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EED4C-3A6E-46AF-9DAB-4E7E6DE30A59}" type="datetimeFigureOut">
              <a:rPr lang="en-US" smtClean="0"/>
              <a:pPr/>
              <a:t>11/28/2011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2B764-081A-4670-93A8-741F632C6D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3EED4C-3A6E-46AF-9DAB-4E7E6DE30A59}" type="datetimeFigureOut">
              <a:rPr lang="en-US" smtClean="0"/>
              <a:pPr/>
              <a:t>11/28/2011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2B764-081A-4670-93A8-741F632C6D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3EED4C-3A6E-46AF-9DAB-4E7E6DE30A59}" type="datetimeFigureOut">
              <a:rPr lang="en-US" smtClean="0"/>
              <a:pPr/>
              <a:t>11/28/2011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7F2B764-081A-4670-93A8-741F632C6D2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03EED4C-3A6E-46AF-9DAB-4E7E6DE30A59}" type="datetimeFigureOut">
              <a:rPr lang="en-US" smtClean="0"/>
              <a:pPr/>
              <a:t>11/28/2011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F2B764-081A-4670-93A8-741F632C6D2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d-ID" sz="2800" b="1" dirty="0">
                <a:solidFill>
                  <a:schemeClr val="tx1"/>
                </a:solidFill>
              </a:rPr>
              <a:t>IMPLEMENTASI MODEL PEMBELAJARAN TEMATIK</a:t>
            </a:r>
            <a:r>
              <a:rPr lang="en-US" sz="2800" dirty="0">
                <a:solidFill>
                  <a:schemeClr val="tx1"/>
                </a:solidFill>
              </a:rPr>
              <a:t/>
            </a:r>
            <a:br>
              <a:rPr lang="en-US" sz="2800" dirty="0">
                <a:solidFill>
                  <a:schemeClr val="tx1"/>
                </a:solidFill>
              </a:rPr>
            </a:br>
            <a:r>
              <a:rPr lang="en-US" sz="2800" b="1" dirty="0">
                <a:solidFill>
                  <a:schemeClr val="tx1"/>
                </a:solidFill>
              </a:rPr>
              <a:t> OLEH GURU KELAS DI SEKOLAH DASAR NEGERI </a:t>
            </a:r>
            <a:r>
              <a:rPr lang="en-US" sz="2800" dirty="0">
                <a:solidFill>
                  <a:schemeClr val="tx1"/>
                </a:solidFill>
              </a:rPr>
              <a:t/>
            </a:r>
            <a:br>
              <a:rPr lang="en-US" sz="2800" dirty="0">
                <a:solidFill>
                  <a:schemeClr val="tx1"/>
                </a:solidFill>
              </a:rPr>
            </a:br>
            <a:r>
              <a:rPr lang="en-US" sz="2800" b="1" dirty="0" smtClean="0">
                <a:solidFill>
                  <a:schemeClr val="tx1"/>
                </a:solidFill>
              </a:rPr>
              <a:t>KABUPATEN </a:t>
            </a:r>
            <a:r>
              <a:rPr lang="en-US" sz="2800" b="1" dirty="0">
                <a:solidFill>
                  <a:schemeClr val="tx1"/>
                </a:solidFill>
              </a:rPr>
              <a:t>KULON PROGO </a:t>
            </a:r>
            <a:r>
              <a:rPr lang="en-US" sz="2800" dirty="0">
                <a:solidFill>
                  <a:schemeClr val="tx1"/>
                </a:solidFill>
              </a:rPr>
              <a:t/>
            </a:r>
            <a:br>
              <a:rPr lang="en-US" sz="2800" dirty="0">
                <a:solidFill>
                  <a:schemeClr val="tx1"/>
                </a:solidFill>
              </a:rPr>
            </a:br>
            <a:r>
              <a:rPr lang="en-US" sz="2800" b="1" dirty="0">
                <a:solidFill>
                  <a:schemeClr val="tx1"/>
                </a:solidFill>
              </a:rPr>
              <a:t>TAHUN AJARAN 2010/2011</a:t>
            </a:r>
            <a:r>
              <a:rPr lang="en-US" sz="2800" dirty="0">
                <a:solidFill>
                  <a:schemeClr val="tx1"/>
                </a:solidFill>
              </a:rPr>
              <a:t/>
            </a:r>
            <a:br>
              <a:rPr lang="en-US" sz="2800" dirty="0">
                <a:solidFill>
                  <a:schemeClr val="tx1"/>
                </a:solidFill>
              </a:rPr>
            </a:br>
            <a:endParaRPr lang="en-US" sz="2800" dirty="0">
              <a:solidFill>
                <a:schemeClr val="tx1"/>
              </a:solidFill>
            </a:endParaRPr>
          </a:p>
        </p:txBody>
      </p:sp>
      <p:sp>
        <p:nvSpPr>
          <p:cNvPr id="3" name="Subtitle 2"/>
          <p:cNvSpPr>
            <a:spLocks noGrp="1"/>
          </p:cNvSpPr>
          <p:nvPr>
            <p:ph type="subTitle" idx="1"/>
          </p:nvPr>
        </p:nvSpPr>
        <p:spPr>
          <a:xfrm>
            <a:off x="1428728" y="4357694"/>
            <a:ext cx="6400800" cy="1752600"/>
          </a:xfrm>
        </p:spPr>
        <p:txBody>
          <a:bodyPr/>
          <a:lstStyle/>
          <a:p>
            <a:r>
              <a:rPr lang="en-US" b="1" dirty="0" smtClean="0"/>
              <a:t>Seminar </a:t>
            </a:r>
            <a:r>
              <a:rPr lang="en-US" b="1" dirty="0" err="1" smtClean="0"/>
              <a:t>Laporan</a:t>
            </a:r>
            <a:r>
              <a:rPr lang="en-US" b="1" dirty="0" smtClean="0"/>
              <a:t> </a:t>
            </a:r>
            <a:r>
              <a:rPr lang="en-US" b="1" dirty="0" err="1" smtClean="0"/>
              <a:t>Penelitian</a:t>
            </a:r>
            <a:r>
              <a:rPr lang="en-US" b="1" dirty="0" smtClean="0"/>
              <a:t> </a:t>
            </a:r>
          </a:p>
          <a:p>
            <a:r>
              <a:rPr lang="en-US" b="1" dirty="0" err="1" smtClean="0"/>
              <a:t>Kampus</a:t>
            </a:r>
            <a:r>
              <a:rPr lang="en-US" b="1" dirty="0" smtClean="0"/>
              <a:t> </a:t>
            </a:r>
            <a:r>
              <a:rPr lang="en-US" b="1" dirty="0" err="1" smtClean="0"/>
              <a:t>Wates</a:t>
            </a:r>
            <a:r>
              <a:rPr lang="en-US" b="1" dirty="0" smtClean="0"/>
              <a:t> 2011</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14"/>
            <a:ext cx="8229600" cy="846980"/>
          </a:xfrm>
        </p:spPr>
        <p:txBody>
          <a:bodyPr/>
          <a:lstStyle/>
          <a:p>
            <a:r>
              <a:rPr lang="en-US" dirty="0" err="1" smtClean="0"/>
              <a:t>Hasil</a:t>
            </a:r>
            <a:endParaRPr lang="en-US" dirty="0"/>
          </a:p>
        </p:txBody>
      </p:sp>
      <p:graphicFrame>
        <p:nvGraphicFramePr>
          <p:cNvPr id="4" name="Table 3"/>
          <p:cNvGraphicFramePr>
            <a:graphicFrameLocks noGrp="1"/>
          </p:cNvGraphicFramePr>
          <p:nvPr/>
        </p:nvGraphicFramePr>
        <p:xfrm>
          <a:off x="428594" y="928669"/>
          <a:ext cx="8143933" cy="5741046"/>
        </p:xfrm>
        <a:graphic>
          <a:graphicData uri="http://schemas.openxmlformats.org/drawingml/2006/table">
            <a:tbl>
              <a:tblPr firstRow="1" bandRow="1">
                <a:tableStyleId>{5C22544A-7EE6-4342-B048-85BDC9FD1C3A}</a:tableStyleId>
              </a:tblPr>
              <a:tblGrid>
                <a:gridCol w="541558"/>
                <a:gridCol w="3673286"/>
                <a:gridCol w="1285884"/>
                <a:gridCol w="1357322"/>
                <a:gridCol w="1285883"/>
              </a:tblGrid>
              <a:tr h="697762">
                <a:tc>
                  <a:txBody>
                    <a:bodyPr/>
                    <a:lstStyle/>
                    <a:p>
                      <a:pPr algn="ctr"/>
                      <a:r>
                        <a:rPr lang="en-US" dirty="0" smtClean="0"/>
                        <a:t>NO</a:t>
                      </a:r>
                      <a:endParaRPr lang="en-US" dirty="0"/>
                    </a:p>
                  </a:txBody>
                  <a:tcPr/>
                </a:tc>
                <a:tc>
                  <a:txBody>
                    <a:bodyPr/>
                    <a:lstStyle/>
                    <a:p>
                      <a:pPr algn="ctr"/>
                      <a:r>
                        <a:rPr lang="en-US" dirty="0" smtClean="0"/>
                        <a:t>KOMPONEN TEMATIK</a:t>
                      </a:r>
                      <a:endParaRPr lang="en-US" dirty="0"/>
                    </a:p>
                  </a:txBody>
                  <a:tcPr/>
                </a:tc>
                <a:tc>
                  <a:txBody>
                    <a:bodyPr/>
                    <a:lstStyle/>
                    <a:p>
                      <a:pPr algn="ctr"/>
                      <a:r>
                        <a:rPr lang="en-US" dirty="0" smtClean="0"/>
                        <a:t>SD I</a:t>
                      </a:r>
                      <a:endParaRPr lang="en-US" dirty="0"/>
                    </a:p>
                  </a:txBody>
                  <a:tcPr/>
                </a:tc>
                <a:tc>
                  <a:txBody>
                    <a:bodyPr/>
                    <a:lstStyle/>
                    <a:p>
                      <a:pPr algn="ctr"/>
                      <a:r>
                        <a:rPr lang="en-US" dirty="0" smtClean="0"/>
                        <a:t>SD IM</a:t>
                      </a:r>
                      <a:endParaRPr lang="en-US" dirty="0"/>
                    </a:p>
                  </a:txBody>
                  <a:tcPr/>
                </a:tc>
                <a:tc>
                  <a:txBody>
                    <a:bodyPr/>
                    <a:lstStyle/>
                    <a:p>
                      <a:pPr algn="ctr"/>
                      <a:r>
                        <a:rPr lang="en-US" dirty="0" smtClean="0"/>
                        <a:t>SD P</a:t>
                      </a:r>
                      <a:endParaRPr lang="en-US" dirty="0"/>
                    </a:p>
                  </a:txBody>
                  <a:tcPr/>
                </a:tc>
              </a:tr>
              <a:tr h="1295843">
                <a:tc>
                  <a:txBody>
                    <a:bodyPr/>
                    <a:lstStyle/>
                    <a:p>
                      <a:r>
                        <a:rPr lang="en-US" sz="2400" b="1" dirty="0" smtClean="0"/>
                        <a:t>1</a:t>
                      </a:r>
                      <a:endParaRPr lang="en-US" sz="2400" b="1" dirty="0"/>
                    </a:p>
                  </a:txBody>
                  <a:tcPr/>
                </a:tc>
                <a:tc>
                  <a:txBody>
                    <a:bodyPr/>
                    <a:lstStyle/>
                    <a:p>
                      <a:r>
                        <a:rPr lang="en-US" sz="2400" b="1" dirty="0" err="1" smtClean="0"/>
                        <a:t>Perencanaan</a:t>
                      </a:r>
                      <a:r>
                        <a:rPr lang="en-US" sz="2400" b="1" dirty="0" smtClean="0"/>
                        <a:t> (</a:t>
                      </a:r>
                      <a:r>
                        <a:rPr lang="en-US" sz="2400" b="1" dirty="0" err="1" smtClean="0"/>
                        <a:t>pemetaan</a:t>
                      </a:r>
                      <a:r>
                        <a:rPr lang="en-US" sz="2400" b="1" dirty="0" smtClean="0"/>
                        <a:t> KD, </a:t>
                      </a:r>
                      <a:r>
                        <a:rPr lang="en-US" sz="2400" b="1" dirty="0" err="1" smtClean="0"/>
                        <a:t>penetapan</a:t>
                      </a:r>
                      <a:r>
                        <a:rPr lang="en-US" sz="2400" b="1" dirty="0" smtClean="0"/>
                        <a:t> </a:t>
                      </a:r>
                      <a:r>
                        <a:rPr lang="en-US" sz="2400" b="1" dirty="0" err="1" smtClean="0"/>
                        <a:t>jaring</a:t>
                      </a:r>
                      <a:r>
                        <a:rPr lang="en-US" sz="2400" b="1" dirty="0" smtClean="0"/>
                        <a:t> </a:t>
                      </a:r>
                      <a:r>
                        <a:rPr lang="en-US" sz="2400" b="1" dirty="0" err="1" smtClean="0"/>
                        <a:t>tema</a:t>
                      </a:r>
                      <a:r>
                        <a:rPr lang="en-US" sz="2400" b="1" dirty="0" smtClean="0"/>
                        <a:t>, </a:t>
                      </a:r>
                      <a:r>
                        <a:rPr lang="en-US" sz="2400" b="1" dirty="0" err="1" smtClean="0"/>
                        <a:t>silabus&amp;rpp</a:t>
                      </a:r>
                      <a:r>
                        <a:rPr lang="en-US" sz="2400" b="1" dirty="0" smtClean="0"/>
                        <a:t>)</a:t>
                      </a:r>
                      <a:endParaRPr lang="en-US" sz="2400" b="1" dirty="0"/>
                    </a:p>
                  </a:txBody>
                  <a:tcPr/>
                </a:tc>
                <a:tc>
                  <a:txBody>
                    <a:bodyPr/>
                    <a:lstStyle/>
                    <a:p>
                      <a:pPr algn="ctr"/>
                      <a:r>
                        <a:rPr lang="en-US" sz="2800" b="1" dirty="0" smtClean="0"/>
                        <a:t>23/26</a:t>
                      </a:r>
                    </a:p>
                    <a:p>
                      <a:pPr algn="ctr"/>
                      <a:r>
                        <a:rPr lang="en-US" sz="2800" b="1" dirty="0" smtClean="0"/>
                        <a:t>88%</a:t>
                      </a:r>
                      <a:endParaRPr lang="en-US" sz="2800" b="1" dirty="0"/>
                    </a:p>
                  </a:txBody>
                  <a:tcPr/>
                </a:tc>
                <a:tc>
                  <a:txBody>
                    <a:bodyPr/>
                    <a:lstStyle/>
                    <a:p>
                      <a:pPr algn="ctr"/>
                      <a:r>
                        <a:rPr lang="en-US" sz="2800" b="1" dirty="0" smtClean="0"/>
                        <a:t>19/26</a:t>
                      </a:r>
                    </a:p>
                    <a:p>
                      <a:pPr algn="ctr"/>
                      <a:r>
                        <a:rPr lang="en-US" sz="2800" b="1" dirty="0" smtClean="0"/>
                        <a:t>73%</a:t>
                      </a:r>
                      <a:endParaRPr lang="en-US" sz="2800" b="1" dirty="0"/>
                    </a:p>
                  </a:txBody>
                  <a:tcPr/>
                </a:tc>
                <a:tc>
                  <a:txBody>
                    <a:bodyPr/>
                    <a:lstStyle/>
                    <a:p>
                      <a:pPr algn="ctr"/>
                      <a:r>
                        <a:rPr lang="en-US" sz="2800" b="1" dirty="0" smtClean="0"/>
                        <a:t>18/26</a:t>
                      </a:r>
                    </a:p>
                    <a:p>
                      <a:pPr algn="ctr"/>
                      <a:r>
                        <a:rPr lang="en-US" sz="2800" b="1" dirty="0" smtClean="0"/>
                        <a:t>69%</a:t>
                      </a:r>
                      <a:endParaRPr lang="en-US" sz="2800" b="1" dirty="0"/>
                    </a:p>
                  </a:txBody>
                  <a:tcPr/>
                </a:tc>
              </a:tr>
              <a:tr h="1694564">
                <a:tc>
                  <a:txBody>
                    <a:bodyPr/>
                    <a:lstStyle/>
                    <a:p>
                      <a:r>
                        <a:rPr lang="en-US" sz="2400" b="1" dirty="0" smtClean="0"/>
                        <a:t>2</a:t>
                      </a:r>
                      <a:endParaRPr lang="en-US" sz="2400" b="1" dirty="0"/>
                    </a:p>
                  </a:txBody>
                  <a:tcPr/>
                </a:tc>
                <a:tc>
                  <a:txBody>
                    <a:bodyPr/>
                    <a:lstStyle/>
                    <a:p>
                      <a:r>
                        <a:rPr lang="en-US" sz="2400" b="1" dirty="0" err="1" smtClean="0"/>
                        <a:t>Pelaksanaan</a:t>
                      </a:r>
                      <a:r>
                        <a:rPr lang="en-US" sz="2400" b="1" dirty="0" smtClean="0"/>
                        <a:t> (</a:t>
                      </a:r>
                      <a:r>
                        <a:rPr lang="en-US" sz="2400" b="1" dirty="0" err="1" smtClean="0"/>
                        <a:t>pengelolaan</a:t>
                      </a:r>
                      <a:r>
                        <a:rPr lang="en-US" sz="2400" b="1" dirty="0" smtClean="0"/>
                        <a:t> </a:t>
                      </a:r>
                      <a:r>
                        <a:rPr lang="en-US" sz="2400" b="1" dirty="0" err="1" smtClean="0"/>
                        <a:t>kelas</a:t>
                      </a:r>
                      <a:r>
                        <a:rPr lang="en-US" sz="2400" b="1" dirty="0" smtClean="0"/>
                        <a:t>, </a:t>
                      </a:r>
                      <a:r>
                        <a:rPr lang="en-US" sz="2400" b="1" dirty="0" err="1" smtClean="0"/>
                        <a:t>pembelajaran</a:t>
                      </a:r>
                      <a:r>
                        <a:rPr lang="en-US" sz="2400" b="1" dirty="0" smtClean="0"/>
                        <a:t>,</a:t>
                      </a:r>
                      <a:r>
                        <a:rPr lang="en-US" sz="2400" b="1" baseline="0" dirty="0" smtClean="0"/>
                        <a:t> </a:t>
                      </a:r>
                      <a:r>
                        <a:rPr lang="en-US" sz="2400" b="1" baseline="0" dirty="0" err="1" smtClean="0"/>
                        <a:t>atur</a:t>
                      </a:r>
                      <a:r>
                        <a:rPr lang="en-US" sz="2400" b="1" baseline="0" dirty="0" smtClean="0"/>
                        <a:t> </a:t>
                      </a:r>
                      <a:r>
                        <a:rPr lang="en-US" sz="2400" b="1" baseline="0" dirty="0" err="1" smtClean="0"/>
                        <a:t>jadwal</a:t>
                      </a:r>
                      <a:r>
                        <a:rPr lang="en-US" sz="2400" b="1" baseline="0" dirty="0" smtClean="0"/>
                        <a:t>)</a:t>
                      </a:r>
                      <a:endParaRPr lang="en-US" sz="2400" b="1" dirty="0"/>
                    </a:p>
                  </a:txBody>
                  <a:tcPr/>
                </a:tc>
                <a:tc>
                  <a:txBody>
                    <a:bodyPr/>
                    <a:lstStyle/>
                    <a:p>
                      <a:pPr algn="ctr"/>
                      <a:r>
                        <a:rPr lang="en-US" sz="2800" b="1" dirty="0" smtClean="0"/>
                        <a:t>13/22</a:t>
                      </a:r>
                    </a:p>
                    <a:p>
                      <a:pPr algn="ctr"/>
                      <a:r>
                        <a:rPr lang="en-US" sz="2800" b="1" dirty="0" smtClean="0"/>
                        <a:t>59%</a:t>
                      </a:r>
                      <a:endParaRPr lang="en-US" sz="2800" b="1" dirty="0"/>
                    </a:p>
                  </a:txBody>
                  <a:tcPr/>
                </a:tc>
                <a:tc>
                  <a:txBody>
                    <a:bodyPr/>
                    <a:lstStyle/>
                    <a:p>
                      <a:pPr algn="ctr"/>
                      <a:r>
                        <a:rPr lang="en-US" sz="2800" b="1" dirty="0" smtClean="0"/>
                        <a:t>11/22</a:t>
                      </a:r>
                    </a:p>
                    <a:p>
                      <a:pPr algn="ctr"/>
                      <a:r>
                        <a:rPr lang="en-US" sz="2800" b="1" dirty="0" smtClean="0"/>
                        <a:t>50%</a:t>
                      </a:r>
                      <a:endParaRPr lang="en-US" sz="2800" b="1" dirty="0"/>
                    </a:p>
                  </a:txBody>
                  <a:tcPr/>
                </a:tc>
                <a:tc>
                  <a:txBody>
                    <a:bodyPr/>
                    <a:lstStyle/>
                    <a:p>
                      <a:pPr algn="ctr"/>
                      <a:r>
                        <a:rPr lang="en-US" sz="2800" b="1" dirty="0" smtClean="0"/>
                        <a:t>7/22</a:t>
                      </a:r>
                    </a:p>
                    <a:p>
                      <a:pPr algn="ctr"/>
                      <a:r>
                        <a:rPr lang="en-US" sz="2800" b="1" dirty="0" smtClean="0"/>
                        <a:t>32%</a:t>
                      </a:r>
                      <a:endParaRPr lang="en-US" sz="2800" b="1" dirty="0"/>
                    </a:p>
                  </a:txBody>
                  <a:tcPr/>
                </a:tc>
              </a:tr>
              <a:tr h="1295843">
                <a:tc>
                  <a:txBody>
                    <a:bodyPr/>
                    <a:lstStyle/>
                    <a:p>
                      <a:r>
                        <a:rPr lang="en-US" sz="2400" b="1" dirty="0" smtClean="0"/>
                        <a:t>3</a:t>
                      </a:r>
                      <a:endParaRPr lang="en-US" sz="2400" b="1" dirty="0"/>
                    </a:p>
                  </a:txBody>
                  <a:tcPr/>
                </a:tc>
                <a:tc>
                  <a:txBody>
                    <a:bodyPr/>
                    <a:lstStyle/>
                    <a:p>
                      <a:r>
                        <a:rPr lang="en-US" sz="2400" b="1" dirty="0" err="1" smtClean="0"/>
                        <a:t>Evaluasi</a:t>
                      </a:r>
                      <a:r>
                        <a:rPr lang="en-US" sz="2400" b="1" dirty="0" smtClean="0"/>
                        <a:t> </a:t>
                      </a:r>
                      <a:r>
                        <a:rPr lang="en-US" sz="2400" b="1" dirty="0" smtClean="0"/>
                        <a:t>(</a:t>
                      </a:r>
                      <a:r>
                        <a:rPr lang="en-US" sz="2400" b="1" dirty="0" err="1" smtClean="0"/>
                        <a:t>tujuan</a:t>
                      </a:r>
                      <a:r>
                        <a:rPr lang="en-US" sz="2400" b="1" dirty="0" smtClean="0"/>
                        <a:t>, </a:t>
                      </a:r>
                      <a:r>
                        <a:rPr lang="en-US" sz="2400" b="1" dirty="0" err="1" smtClean="0"/>
                        <a:t>teknik</a:t>
                      </a:r>
                      <a:r>
                        <a:rPr lang="en-US" sz="2400" b="1" dirty="0" smtClean="0"/>
                        <a:t>, </a:t>
                      </a:r>
                      <a:r>
                        <a:rPr lang="en-US" sz="2400" b="1" dirty="0" err="1" smtClean="0"/>
                        <a:t>alat</a:t>
                      </a:r>
                      <a:r>
                        <a:rPr lang="en-US" sz="2400" b="1" dirty="0" smtClean="0"/>
                        <a:t> </a:t>
                      </a:r>
                      <a:r>
                        <a:rPr lang="en-US" sz="2400" b="1" dirty="0" err="1" smtClean="0"/>
                        <a:t>dan</a:t>
                      </a:r>
                      <a:r>
                        <a:rPr lang="en-US" sz="2400" b="1" dirty="0" smtClean="0"/>
                        <a:t> </a:t>
                      </a:r>
                      <a:r>
                        <a:rPr lang="en-US" sz="2400" b="1" dirty="0" err="1" smtClean="0"/>
                        <a:t>aspek</a:t>
                      </a:r>
                      <a:r>
                        <a:rPr lang="en-US" sz="2400" b="1" dirty="0" smtClean="0"/>
                        <a:t> </a:t>
                      </a:r>
                      <a:r>
                        <a:rPr lang="en-US" sz="2400" b="1" dirty="0" err="1" smtClean="0"/>
                        <a:t>evaluasi</a:t>
                      </a:r>
                      <a:r>
                        <a:rPr lang="en-US" sz="2400" b="1" dirty="0" smtClean="0"/>
                        <a:t>)</a:t>
                      </a:r>
                      <a:endParaRPr lang="en-US" sz="2400" b="1" dirty="0"/>
                    </a:p>
                  </a:txBody>
                  <a:tcPr/>
                </a:tc>
                <a:tc>
                  <a:txBody>
                    <a:bodyPr/>
                    <a:lstStyle/>
                    <a:p>
                      <a:pPr algn="ctr"/>
                      <a:r>
                        <a:rPr lang="en-US" sz="2800" b="1" dirty="0" smtClean="0"/>
                        <a:t>5/9</a:t>
                      </a:r>
                    </a:p>
                    <a:p>
                      <a:pPr algn="ctr"/>
                      <a:r>
                        <a:rPr lang="en-US" sz="2800" b="1" dirty="0" smtClean="0"/>
                        <a:t>55%</a:t>
                      </a:r>
                    </a:p>
                    <a:p>
                      <a:pPr algn="ctr"/>
                      <a:endParaRPr lang="en-US" sz="2800" b="1" dirty="0"/>
                    </a:p>
                  </a:txBody>
                  <a:tcPr/>
                </a:tc>
                <a:tc>
                  <a:txBody>
                    <a:bodyPr/>
                    <a:lstStyle/>
                    <a:p>
                      <a:pPr algn="ctr"/>
                      <a:r>
                        <a:rPr lang="en-US" sz="2800" b="1" dirty="0" smtClean="0"/>
                        <a:t>5/9</a:t>
                      </a:r>
                    </a:p>
                    <a:p>
                      <a:pPr algn="ctr"/>
                      <a:r>
                        <a:rPr lang="en-US" sz="2800" b="1" dirty="0" smtClean="0"/>
                        <a:t>55%</a:t>
                      </a:r>
                      <a:endParaRPr lang="en-US" sz="2800" b="1" dirty="0"/>
                    </a:p>
                  </a:txBody>
                  <a:tcPr/>
                </a:tc>
                <a:tc>
                  <a:txBody>
                    <a:bodyPr/>
                    <a:lstStyle/>
                    <a:p>
                      <a:pPr algn="ctr"/>
                      <a:r>
                        <a:rPr lang="en-US" sz="2800" b="1" dirty="0" smtClean="0"/>
                        <a:t>4/9</a:t>
                      </a:r>
                    </a:p>
                    <a:p>
                      <a:pPr algn="ctr"/>
                      <a:r>
                        <a:rPr lang="en-US" sz="2800" b="1" dirty="0" smtClean="0"/>
                        <a:t>44%</a:t>
                      </a:r>
                      <a:endParaRPr lang="en-US" sz="2800" b="1" dirty="0"/>
                    </a:p>
                  </a:txBody>
                  <a:tcPr/>
                </a:tc>
              </a:tr>
              <a:tr h="681277">
                <a:tc>
                  <a:txBody>
                    <a:bodyPr/>
                    <a:lstStyle/>
                    <a:p>
                      <a:endParaRPr lang="en-US" sz="2400" b="1" dirty="0"/>
                    </a:p>
                  </a:txBody>
                  <a:tcPr/>
                </a:tc>
                <a:tc>
                  <a:txBody>
                    <a:bodyPr/>
                    <a:lstStyle/>
                    <a:p>
                      <a:r>
                        <a:rPr lang="en-US" sz="2400" b="1" dirty="0" err="1" smtClean="0"/>
                        <a:t>Rerata</a:t>
                      </a:r>
                      <a:endParaRPr lang="en-US" sz="2400" b="1" dirty="0"/>
                    </a:p>
                  </a:txBody>
                  <a:tcPr/>
                </a:tc>
                <a:tc>
                  <a:txBody>
                    <a:bodyPr/>
                    <a:lstStyle/>
                    <a:p>
                      <a:pPr algn="ctr"/>
                      <a:r>
                        <a:rPr lang="en-US" sz="2800" b="1" dirty="0" smtClean="0"/>
                        <a:t>72%</a:t>
                      </a:r>
                      <a:endParaRPr lang="en-US" sz="2800" b="1" dirty="0"/>
                    </a:p>
                  </a:txBody>
                  <a:tcPr/>
                </a:tc>
                <a:tc>
                  <a:txBody>
                    <a:bodyPr/>
                    <a:lstStyle/>
                    <a:p>
                      <a:pPr algn="ctr"/>
                      <a:r>
                        <a:rPr lang="en-US" sz="2800" b="1" dirty="0" smtClean="0"/>
                        <a:t>61,4%</a:t>
                      </a:r>
                      <a:endParaRPr lang="en-US" sz="2800" b="1" dirty="0"/>
                    </a:p>
                  </a:txBody>
                  <a:tcPr/>
                </a:tc>
                <a:tc>
                  <a:txBody>
                    <a:bodyPr/>
                    <a:lstStyle/>
                    <a:p>
                      <a:pPr algn="ctr"/>
                      <a:r>
                        <a:rPr lang="en-US" sz="2800" b="1" dirty="0" smtClean="0"/>
                        <a:t>51%</a:t>
                      </a:r>
                      <a:endParaRPr lang="en-US" sz="2800" b="1"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867524"/>
          </a:xfrm>
        </p:spPr>
        <p:txBody>
          <a:bodyPr/>
          <a:lstStyle/>
          <a:p>
            <a:r>
              <a:rPr lang="en-US" dirty="0" err="1" smtClean="0"/>
              <a:t>Kesimpulan</a:t>
            </a:r>
            <a:endParaRPr lang="en-US" dirty="0"/>
          </a:p>
        </p:txBody>
      </p:sp>
      <p:sp>
        <p:nvSpPr>
          <p:cNvPr id="3" name="Content Placeholder 2"/>
          <p:cNvSpPr>
            <a:spLocks noGrp="1"/>
          </p:cNvSpPr>
          <p:nvPr>
            <p:ph idx="1"/>
          </p:nvPr>
        </p:nvSpPr>
        <p:spPr>
          <a:xfrm>
            <a:off x="457200" y="1214422"/>
            <a:ext cx="8229600" cy="5110178"/>
          </a:xfrm>
        </p:spPr>
        <p:txBody>
          <a:bodyPr>
            <a:normAutofit lnSpcReduction="10000"/>
          </a:bodyPr>
          <a:lstStyle/>
          <a:p>
            <a:pPr>
              <a:buNone/>
            </a:pPr>
            <a:r>
              <a:rPr lang="en-US" dirty="0" smtClean="0"/>
              <a:t>1. </a:t>
            </a:r>
            <a:r>
              <a:rPr lang="en-US" dirty="0" err="1" smtClean="0"/>
              <a:t>Proses</a:t>
            </a:r>
            <a:r>
              <a:rPr lang="en-US" dirty="0" smtClean="0"/>
              <a:t> </a:t>
            </a:r>
            <a:r>
              <a:rPr lang="en-US" b="1" dirty="0" err="1" smtClean="0"/>
              <a:t>perencanaan</a:t>
            </a:r>
            <a:r>
              <a:rPr lang="en-US" b="1" dirty="0" smtClean="0"/>
              <a:t> </a:t>
            </a:r>
            <a:r>
              <a:rPr lang="en-US" b="1" dirty="0" err="1" smtClean="0"/>
              <a:t>pembelajaran</a:t>
            </a:r>
            <a:r>
              <a:rPr lang="en-US" b="1" dirty="0" smtClean="0"/>
              <a:t> </a:t>
            </a:r>
            <a:r>
              <a:rPr lang="en-US" dirty="0" err="1" smtClean="0"/>
              <a:t>tematik</a:t>
            </a:r>
            <a:r>
              <a:rPr lang="en-US" dirty="0" smtClean="0"/>
              <a:t> yang </a:t>
            </a:r>
            <a:r>
              <a:rPr lang="en-US" dirty="0" err="1" smtClean="0"/>
              <a:t>meliputi</a:t>
            </a:r>
            <a:r>
              <a:rPr lang="en-US" dirty="0" smtClean="0"/>
              <a:t> </a:t>
            </a:r>
            <a:r>
              <a:rPr lang="en-US" dirty="0" err="1" smtClean="0"/>
              <a:t>pemetaan</a:t>
            </a:r>
            <a:r>
              <a:rPr lang="en-US" dirty="0" smtClean="0"/>
              <a:t> </a:t>
            </a:r>
            <a:r>
              <a:rPr lang="en-US" dirty="0" err="1" smtClean="0"/>
              <a:t>kompetensi</a:t>
            </a:r>
            <a:r>
              <a:rPr lang="en-US" dirty="0" smtClean="0"/>
              <a:t> </a:t>
            </a:r>
            <a:r>
              <a:rPr lang="en-US" dirty="0" err="1" smtClean="0"/>
              <a:t>dasar</a:t>
            </a:r>
            <a:r>
              <a:rPr lang="en-US" dirty="0" smtClean="0"/>
              <a:t>, </a:t>
            </a:r>
            <a:r>
              <a:rPr lang="en-US" dirty="0" err="1" smtClean="0"/>
              <a:t>menetapkan</a:t>
            </a:r>
            <a:r>
              <a:rPr lang="en-US" dirty="0" smtClean="0"/>
              <a:t> </a:t>
            </a:r>
            <a:r>
              <a:rPr lang="en-US" dirty="0" err="1" smtClean="0"/>
              <a:t>jaring</a:t>
            </a:r>
            <a:r>
              <a:rPr lang="en-US" dirty="0" smtClean="0"/>
              <a:t> </a:t>
            </a:r>
            <a:r>
              <a:rPr lang="en-US" dirty="0" err="1" smtClean="0"/>
              <a:t>tema</a:t>
            </a:r>
            <a:r>
              <a:rPr lang="en-US" dirty="0" smtClean="0"/>
              <a:t>, </a:t>
            </a:r>
            <a:r>
              <a:rPr lang="en-US" dirty="0" err="1" smtClean="0"/>
              <a:t>menyusun</a:t>
            </a:r>
            <a:r>
              <a:rPr lang="en-US" dirty="0" smtClean="0"/>
              <a:t> </a:t>
            </a:r>
            <a:r>
              <a:rPr lang="en-US" dirty="0" err="1" smtClean="0"/>
              <a:t>silabus</a:t>
            </a:r>
            <a:r>
              <a:rPr lang="en-US" dirty="0" smtClean="0"/>
              <a:t>,  </a:t>
            </a:r>
            <a:r>
              <a:rPr lang="en-US" dirty="0" err="1" smtClean="0"/>
              <a:t>dan</a:t>
            </a:r>
            <a:r>
              <a:rPr lang="en-US" dirty="0" smtClean="0"/>
              <a:t> </a:t>
            </a:r>
            <a:r>
              <a:rPr lang="en-US" dirty="0" err="1" smtClean="0"/>
              <a:t>menyusun</a:t>
            </a:r>
            <a:r>
              <a:rPr lang="en-US" dirty="0" smtClean="0"/>
              <a:t> </a:t>
            </a:r>
            <a:r>
              <a:rPr lang="en-US" dirty="0" err="1" smtClean="0"/>
              <a:t>rencana</a:t>
            </a:r>
            <a:r>
              <a:rPr lang="en-US" dirty="0" smtClean="0"/>
              <a:t> </a:t>
            </a:r>
            <a:r>
              <a:rPr lang="en-US" dirty="0" err="1" smtClean="0"/>
              <a:t>pembelajaran</a:t>
            </a:r>
            <a:r>
              <a:rPr lang="en-US" dirty="0" smtClean="0"/>
              <a:t>  </a:t>
            </a:r>
            <a:r>
              <a:rPr lang="en-US" dirty="0" err="1" smtClean="0"/>
              <a:t>telah</a:t>
            </a:r>
            <a:r>
              <a:rPr lang="en-US" dirty="0" smtClean="0"/>
              <a:t>  </a:t>
            </a:r>
            <a:r>
              <a:rPr lang="en-US" dirty="0" err="1" smtClean="0"/>
              <a:t>terlaksana</a:t>
            </a:r>
            <a:r>
              <a:rPr lang="en-US" dirty="0" smtClean="0"/>
              <a:t> </a:t>
            </a:r>
            <a:r>
              <a:rPr lang="en-US" dirty="0" smtClean="0"/>
              <a:t>88% , 73% </a:t>
            </a:r>
            <a:r>
              <a:rPr lang="en-US" dirty="0" err="1" smtClean="0"/>
              <a:t>dan</a:t>
            </a:r>
            <a:r>
              <a:rPr lang="en-US" dirty="0" smtClean="0"/>
              <a:t>  69% (SD </a:t>
            </a:r>
            <a:r>
              <a:rPr lang="en-US" dirty="0" err="1" smtClean="0"/>
              <a:t>Inti</a:t>
            </a:r>
            <a:r>
              <a:rPr lang="en-US" dirty="0" smtClean="0"/>
              <a:t>, </a:t>
            </a:r>
            <a:r>
              <a:rPr lang="en-US" dirty="0" err="1" smtClean="0"/>
              <a:t>Imbas</a:t>
            </a:r>
            <a:r>
              <a:rPr lang="en-US" dirty="0" smtClean="0"/>
              <a:t>&amp; </a:t>
            </a:r>
            <a:r>
              <a:rPr lang="en-US" dirty="0" err="1" smtClean="0"/>
              <a:t>pinggiran</a:t>
            </a:r>
            <a:r>
              <a:rPr lang="en-US" dirty="0" smtClean="0"/>
              <a:t>)</a:t>
            </a:r>
            <a:endParaRPr lang="en-US" dirty="0" smtClean="0"/>
          </a:p>
          <a:p>
            <a:pPr>
              <a:buNone/>
            </a:pPr>
            <a:r>
              <a:rPr lang="en-US" dirty="0" smtClean="0"/>
              <a:t>2. </a:t>
            </a:r>
            <a:r>
              <a:rPr lang="en-US" dirty="0" err="1" smtClean="0"/>
              <a:t>Proses</a:t>
            </a:r>
            <a:r>
              <a:rPr lang="en-US" dirty="0" smtClean="0"/>
              <a:t> </a:t>
            </a:r>
            <a:r>
              <a:rPr lang="en-US" b="1" dirty="0" err="1" smtClean="0"/>
              <a:t>pelaksanaan</a:t>
            </a:r>
            <a:r>
              <a:rPr lang="en-US" b="1" dirty="0" smtClean="0"/>
              <a:t> </a:t>
            </a:r>
            <a:r>
              <a:rPr lang="en-US" b="1" dirty="0" err="1" smtClean="0"/>
              <a:t>pembelajaran</a:t>
            </a:r>
            <a:r>
              <a:rPr lang="en-US" b="1" dirty="0" smtClean="0"/>
              <a:t> </a:t>
            </a:r>
            <a:r>
              <a:rPr lang="en-US" dirty="0" smtClean="0"/>
              <a:t>yang </a:t>
            </a:r>
            <a:r>
              <a:rPr lang="en-US" dirty="0" err="1" smtClean="0"/>
              <a:t>meliputi</a:t>
            </a:r>
            <a:r>
              <a:rPr lang="en-US" dirty="0" smtClean="0"/>
              <a:t> </a:t>
            </a:r>
            <a:r>
              <a:rPr lang="en-US" dirty="0" err="1" smtClean="0"/>
              <a:t>pengelolaan</a:t>
            </a:r>
            <a:r>
              <a:rPr lang="en-US" dirty="0" smtClean="0"/>
              <a:t> </a:t>
            </a:r>
            <a:r>
              <a:rPr lang="en-US" dirty="0" err="1" smtClean="0"/>
              <a:t>kelas</a:t>
            </a:r>
            <a:r>
              <a:rPr lang="en-US" dirty="0" smtClean="0"/>
              <a:t>, </a:t>
            </a:r>
            <a:r>
              <a:rPr lang="en-US" dirty="0" err="1" smtClean="0"/>
              <a:t>kegiatan</a:t>
            </a:r>
            <a:r>
              <a:rPr lang="en-US" dirty="0" smtClean="0"/>
              <a:t> </a:t>
            </a:r>
            <a:r>
              <a:rPr lang="en-US" dirty="0" err="1" smtClean="0"/>
              <a:t>pembelajaran</a:t>
            </a:r>
            <a:r>
              <a:rPr lang="en-US" dirty="0" smtClean="0"/>
              <a:t>, </a:t>
            </a:r>
            <a:r>
              <a:rPr lang="en-US" dirty="0" err="1" smtClean="0"/>
              <a:t>dan</a:t>
            </a:r>
            <a:r>
              <a:rPr lang="en-US" dirty="0" smtClean="0"/>
              <a:t> </a:t>
            </a:r>
            <a:r>
              <a:rPr lang="en-US" dirty="0" err="1" smtClean="0"/>
              <a:t>pengaturan</a:t>
            </a:r>
            <a:r>
              <a:rPr lang="en-US" dirty="0" smtClean="0"/>
              <a:t> </a:t>
            </a:r>
            <a:r>
              <a:rPr lang="en-US" dirty="0" err="1" smtClean="0"/>
              <a:t>jadwal</a:t>
            </a:r>
            <a:r>
              <a:rPr lang="en-US" dirty="0" smtClean="0"/>
              <a:t> </a:t>
            </a:r>
            <a:r>
              <a:rPr lang="en-US" dirty="0" err="1" smtClean="0"/>
              <a:t>pembelajaran</a:t>
            </a:r>
            <a:r>
              <a:rPr lang="en-US" dirty="0" smtClean="0"/>
              <a:t> </a:t>
            </a:r>
            <a:r>
              <a:rPr lang="en-US" dirty="0" err="1" smtClean="0"/>
              <a:t>terlaksana</a:t>
            </a:r>
            <a:r>
              <a:rPr lang="en-US" dirty="0" smtClean="0"/>
              <a:t> 59%, 50% &amp; 32%. </a:t>
            </a:r>
            <a:endParaRPr lang="en-US" dirty="0" smtClean="0"/>
          </a:p>
          <a:p>
            <a:pPr>
              <a:buNone/>
            </a:pPr>
            <a:r>
              <a:rPr lang="en-US" dirty="0" smtClean="0"/>
              <a:t>3. </a:t>
            </a:r>
            <a:r>
              <a:rPr lang="en-US" dirty="0" err="1" smtClean="0"/>
              <a:t>Proses</a:t>
            </a:r>
            <a:r>
              <a:rPr lang="en-US" dirty="0" smtClean="0"/>
              <a:t> </a:t>
            </a:r>
            <a:r>
              <a:rPr lang="en-US" b="1" dirty="0" err="1" smtClean="0"/>
              <a:t>evaluasi</a:t>
            </a:r>
            <a:r>
              <a:rPr lang="en-US" b="1" dirty="0" smtClean="0"/>
              <a:t> </a:t>
            </a:r>
            <a:r>
              <a:rPr lang="en-US" b="1" dirty="0" err="1" smtClean="0"/>
              <a:t>pembelajaran</a:t>
            </a:r>
            <a:r>
              <a:rPr lang="en-US" b="1" dirty="0" smtClean="0"/>
              <a:t> </a:t>
            </a:r>
            <a:r>
              <a:rPr lang="en-US" dirty="0" smtClean="0"/>
              <a:t>yang </a:t>
            </a:r>
            <a:r>
              <a:rPr lang="en-US" dirty="0" err="1" smtClean="0"/>
              <a:t>meliputi</a:t>
            </a:r>
            <a:r>
              <a:rPr lang="en-US" dirty="0" smtClean="0"/>
              <a:t> </a:t>
            </a:r>
            <a:r>
              <a:rPr lang="en-US" dirty="0" err="1" smtClean="0"/>
              <a:t>teknik</a:t>
            </a:r>
            <a:r>
              <a:rPr lang="en-US" dirty="0" smtClean="0"/>
              <a:t> </a:t>
            </a:r>
            <a:r>
              <a:rPr lang="en-US" dirty="0" err="1" smtClean="0"/>
              <a:t>penilaian</a:t>
            </a:r>
            <a:r>
              <a:rPr lang="en-US" dirty="0" smtClean="0"/>
              <a:t> yang </a:t>
            </a:r>
            <a:r>
              <a:rPr lang="en-US" dirty="0" err="1" smtClean="0"/>
              <a:t>disesuaikan</a:t>
            </a:r>
            <a:r>
              <a:rPr lang="en-US" dirty="0" smtClean="0"/>
              <a:t> </a:t>
            </a:r>
            <a:r>
              <a:rPr lang="en-US" dirty="0" err="1" smtClean="0"/>
              <a:t>dengan</a:t>
            </a:r>
            <a:r>
              <a:rPr lang="en-US" dirty="0" smtClean="0"/>
              <a:t> </a:t>
            </a:r>
            <a:r>
              <a:rPr lang="en-US" dirty="0" err="1" smtClean="0"/>
              <a:t>tujuan</a:t>
            </a:r>
            <a:r>
              <a:rPr lang="en-US" dirty="0" smtClean="0"/>
              <a:t> </a:t>
            </a:r>
            <a:r>
              <a:rPr lang="en-US" dirty="0" err="1" smtClean="0"/>
              <a:t>dan</a:t>
            </a:r>
            <a:r>
              <a:rPr lang="en-US" dirty="0" smtClean="0"/>
              <a:t> </a:t>
            </a:r>
            <a:r>
              <a:rPr lang="en-US" dirty="0" err="1" smtClean="0"/>
              <a:t>prinsip</a:t>
            </a:r>
            <a:r>
              <a:rPr lang="en-US" dirty="0" smtClean="0"/>
              <a:t> </a:t>
            </a:r>
            <a:r>
              <a:rPr lang="en-US" dirty="0" err="1" smtClean="0"/>
              <a:t>penilaian</a:t>
            </a:r>
            <a:r>
              <a:rPr lang="en-US" dirty="0" smtClean="0"/>
              <a:t>, </a:t>
            </a:r>
            <a:r>
              <a:rPr lang="en-US" dirty="0" err="1" smtClean="0"/>
              <a:t>alat</a:t>
            </a:r>
            <a:r>
              <a:rPr lang="en-US" dirty="0" smtClean="0"/>
              <a:t> </a:t>
            </a:r>
            <a:r>
              <a:rPr lang="en-US" dirty="0" err="1" smtClean="0"/>
              <a:t>penilaian</a:t>
            </a:r>
            <a:r>
              <a:rPr lang="en-US" dirty="0" smtClean="0"/>
              <a:t> </a:t>
            </a:r>
            <a:r>
              <a:rPr lang="en-US" dirty="0" err="1" smtClean="0"/>
              <a:t>dan</a:t>
            </a:r>
            <a:r>
              <a:rPr lang="en-US" dirty="0" smtClean="0"/>
              <a:t> </a:t>
            </a:r>
            <a:r>
              <a:rPr lang="en-US" dirty="0" err="1" smtClean="0"/>
              <a:t>aspek</a:t>
            </a:r>
            <a:r>
              <a:rPr lang="en-US" dirty="0" smtClean="0"/>
              <a:t> </a:t>
            </a:r>
            <a:r>
              <a:rPr lang="en-US" dirty="0" err="1" smtClean="0"/>
              <a:t>penilaian</a:t>
            </a:r>
            <a:r>
              <a:rPr lang="en-US" dirty="0" smtClean="0"/>
              <a:t> </a:t>
            </a:r>
            <a:r>
              <a:rPr lang="en-US" dirty="0" smtClean="0"/>
              <a:t>terlaksana55%, 55% &amp; 44 </a:t>
            </a:r>
            <a:r>
              <a:rPr lang="en-US"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796086"/>
          </a:xfrm>
        </p:spPr>
        <p:txBody>
          <a:bodyPr>
            <a:normAutofit fontScale="90000"/>
          </a:bodyPr>
          <a:lstStyle/>
          <a:p>
            <a:r>
              <a:rPr lang="en-US" dirty="0" smtClean="0"/>
              <a:t>Saran</a:t>
            </a:r>
            <a:endParaRPr lang="en-US" dirty="0"/>
          </a:p>
        </p:txBody>
      </p:sp>
      <p:sp>
        <p:nvSpPr>
          <p:cNvPr id="3" name="Content Placeholder 2"/>
          <p:cNvSpPr>
            <a:spLocks noGrp="1"/>
          </p:cNvSpPr>
          <p:nvPr>
            <p:ph idx="1"/>
          </p:nvPr>
        </p:nvSpPr>
        <p:spPr>
          <a:xfrm>
            <a:off x="457200" y="1071546"/>
            <a:ext cx="8229600" cy="5253054"/>
          </a:xfrm>
        </p:spPr>
        <p:txBody>
          <a:bodyPr>
            <a:normAutofit fontScale="92500"/>
          </a:bodyPr>
          <a:lstStyle/>
          <a:p>
            <a:r>
              <a:rPr lang="en-US" dirty="0" err="1" smtClean="0"/>
              <a:t>Pemerintah</a:t>
            </a:r>
            <a:r>
              <a:rPr lang="en-US" dirty="0" smtClean="0"/>
              <a:t>  </a:t>
            </a:r>
            <a:r>
              <a:rPr lang="en-US" dirty="0" err="1" smtClean="0"/>
              <a:t>melalui</a:t>
            </a:r>
            <a:r>
              <a:rPr lang="en-US" dirty="0" smtClean="0"/>
              <a:t>  </a:t>
            </a:r>
            <a:r>
              <a:rPr lang="en-US" dirty="0" err="1" smtClean="0"/>
              <a:t>dinas</a:t>
            </a:r>
            <a:r>
              <a:rPr lang="en-US" dirty="0" smtClean="0"/>
              <a:t>  </a:t>
            </a:r>
            <a:r>
              <a:rPr lang="en-US" dirty="0" err="1" smtClean="0"/>
              <a:t>pendidikan</a:t>
            </a:r>
            <a:r>
              <a:rPr lang="en-US" dirty="0" smtClean="0"/>
              <a:t>  </a:t>
            </a:r>
            <a:r>
              <a:rPr lang="en-US" dirty="0" err="1" smtClean="0"/>
              <a:t>hendaknya</a:t>
            </a:r>
            <a:r>
              <a:rPr lang="en-US" dirty="0" smtClean="0"/>
              <a:t>  </a:t>
            </a:r>
            <a:r>
              <a:rPr lang="en-US" dirty="0" err="1" smtClean="0"/>
              <a:t>dapat</a:t>
            </a:r>
            <a:r>
              <a:rPr lang="en-US" dirty="0" smtClean="0"/>
              <a:t> </a:t>
            </a:r>
            <a:r>
              <a:rPr lang="en-US" dirty="0" err="1" smtClean="0"/>
              <a:t>mengusahakan</a:t>
            </a:r>
            <a:r>
              <a:rPr lang="en-US" dirty="0" smtClean="0"/>
              <a:t> </a:t>
            </a:r>
            <a:r>
              <a:rPr lang="en-US" dirty="0" err="1" smtClean="0"/>
              <a:t>untuk</a:t>
            </a:r>
            <a:r>
              <a:rPr lang="en-US" dirty="0" smtClean="0"/>
              <a:t> </a:t>
            </a:r>
            <a:r>
              <a:rPr lang="en-US" dirty="0" err="1" smtClean="0"/>
              <a:t>pengadaan</a:t>
            </a:r>
            <a:r>
              <a:rPr lang="en-US" dirty="0" smtClean="0"/>
              <a:t> </a:t>
            </a:r>
            <a:r>
              <a:rPr lang="en-US" dirty="0" err="1" smtClean="0"/>
              <a:t>alat</a:t>
            </a:r>
            <a:r>
              <a:rPr lang="en-US" dirty="0" smtClean="0"/>
              <a:t> </a:t>
            </a:r>
            <a:r>
              <a:rPr lang="en-US" dirty="0" err="1" smtClean="0"/>
              <a:t>dan</a:t>
            </a:r>
            <a:r>
              <a:rPr lang="en-US" dirty="0" smtClean="0"/>
              <a:t> </a:t>
            </a:r>
            <a:r>
              <a:rPr lang="en-US" dirty="0" err="1" smtClean="0"/>
              <a:t>sumber</a:t>
            </a:r>
            <a:r>
              <a:rPr lang="en-US" dirty="0" smtClean="0"/>
              <a:t> </a:t>
            </a:r>
            <a:r>
              <a:rPr lang="en-US" dirty="0" err="1" smtClean="0"/>
              <a:t>belajar</a:t>
            </a:r>
            <a:r>
              <a:rPr lang="en-US" dirty="0" smtClean="0"/>
              <a:t>.  </a:t>
            </a:r>
          </a:p>
          <a:p>
            <a:r>
              <a:rPr lang="en-US" dirty="0" err="1" smtClean="0"/>
              <a:t>Perlu</a:t>
            </a:r>
            <a:r>
              <a:rPr lang="en-US" dirty="0" smtClean="0"/>
              <a:t> </a:t>
            </a:r>
            <a:r>
              <a:rPr lang="en-US" dirty="0" err="1" smtClean="0"/>
              <a:t>peranserta</a:t>
            </a:r>
            <a:r>
              <a:rPr lang="en-US" dirty="0" smtClean="0"/>
              <a:t> </a:t>
            </a:r>
            <a:r>
              <a:rPr lang="en-US" dirty="0" err="1" smtClean="0"/>
              <a:t>kepala</a:t>
            </a:r>
            <a:r>
              <a:rPr lang="en-US" dirty="0" smtClean="0"/>
              <a:t> </a:t>
            </a:r>
            <a:r>
              <a:rPr lang="en-US" dirty="0" err="1" smtClean="0"/>
              <a:t>sekolah</a:t>
            </a:r>
            <a:r>
              <a:rPr lang="en-US" dirty="0" smtClean="0"/>
              <a:t> </a:t>
            </a:r>
            <a:r>
              <a:rPr lang="en-US" dirty="0" err="1" smtClean="0"/>
              <a:t>untuk</a:t>
            </a:r>
            <a:r>
              <a:rPr lang="en-US" dirty="0" smtClean="0"/>
              <a:t> </a:t>
            </a:r>
            <a:r>
              <a:rPr lang="en-US" dirty="0" err="1" smtClean="0"/>
              <a:t>terus</a:t>
            </a:r>
            <a:r>
              <a:rPr lang="en-US" dirty="0" smtClean="0"/>
              <a:t> </a:t>
            </a:r>
            <a:r>
              <a:rPr lang="en-US" dirty="0" err="1" smtClean="0"/>
              <a:t>melakukan</a:t>
            </a:r>
            <a:r>
              <a:rPr lang="en-US" dirty="0" smtClean="0"/>
              <a:t> </a:t>
            </a:r>
            <a:r>
              <a:rPr lang="en-US" dirty="0" err="1" smtClean="0"/>
              <a:t>pembinaan</a:t>
            </a:r>
            <a:r>
              <a:rPr lang="en-US" dirty="0" smtClean="0"/>
              <a:t>, </a:t>
            </a:r>
            <a:r>
              <a:rPr lang="en-US" dirty="0" err="1" smtClean="0"/>
              <a:t>pengawasan</a:t>
            </a:r>
            <a:r>
              <a:rPr lang="en-US" dirty="0" smtClean="0"/>
              <a:t> </a:t>
            </a:r>
            <a:r>
              <a:rPr lang="en-US" dirty="0" err="1" smtClean="0"/>
              <a:t>dan</a:t>
            </a:r>
            <a:r>
              <a:rPr lang="en-US" dirty="0" smtClean="0"/>
              <a:t> </a:t>
            </a:r>
            <a:r>
              <a:rPr lang="en-US" dirty="0" err="1" smtClean="0"/>
              <a:t>evaluasi</a:t>
            </a:r>
            <a:r>
              <a:rPr lang="en-US" dirty="0" smtClean="0"/>
              <a:t> </a:t>
            </a:r>
            <a:r>
              <a:rPr lang="en-US" dirty="0" err="1" smtClean="0"/>
              <a:t>secara</a:t>
            </a:r>
            <a:r>
              <a:rPr lang="en-US" dirty="0" smtClean="0"/>
              <a:t> </a:t>
            </a:r>
            <a:r>
              <a:rPr lang="en-US" dirty="0" err="1" smtClean="0"/>
              <a:t>serius</a:t>
            </a:r>
            <a:r>
              <a:rPr lang="en-US" dirty="0" smtClean="0"/>
              <a:t> </a:t>
            </a:r>
            <a:r>
              <a:rPr lang="en-US" dirty="0" err="1" smtClean="0"/>
              <a:t>terkait</a:t>
            </a:r>
            <a:r>
              <a:rPr lang="en-US" dirty="0" smtClean="0"/>
              <a:t> </a:t>
            </a:r>
            <a:r>
              <a:rPr lang="en-US" dirty="0" err="1" smtClean="0"/>
              <a:t>dengan</a:t>
            </a:r>
            <a:r>
              <a:rPr lang="en-US" dirty="0" smtClean="0"/>
              <a:t> </a:t>
            </a:r>
            <a:r>
              <a:rPr lang="en-US" dirty="0" err="1" smtClean="0"/>
              <a:t>implementasi</a:t>
            </a:r>
            <a:r>
              <a:rPr lang="en-US" dirty="0" smtClean="0"/>
              <a:t> model </a:t>
            </a:r>
            <a:r>
              <a:rPr lang="en-US" dirty="0" err="1" smtClean="0"/>
              <a:t>pembelajaran</a:t>
            </a:r>
            <a:r>
              <a:rPr lang="en-US" dirty="0" smtClean="0"/>
              <a:t> </a:t>
            </a:r>
            <a:r>
              <a:rPr lang="en-US" dirty="0" err="1" smtClean="0"/>
              <a:t>tematik</a:t>
            </a:r>
            <a:r>
              <a:rPr lang="en-US" dirty="0" smtClean="0"/>
              <a:t> </a:t>
            </a:r>
            <a:r>
              <a:rPr lang="en-US" dirty="0" err="1" smtClean="0"/>
              <a:t>oleh</a:t>
            </a:r>
            <a:r>
              <a:rPr lang="en-US" dirty="0" smtClean="0"/>
              <a:t> guru </a:t>
            </a:r>
            <a:r>
              <a:rPr lang="en-US" dirty="0" err="1" smtClean="0"/>
              <a:t>dalam</a:t>
            </a:r>
            <a:r>
              <a:rPr lang="en-US" dirty="0" smtClean="0"/>
              <a:t>  </a:t>
            </a:r>
            <a:r>
              <a:rPr lang="en-US" dirty="0" err="1" smtClean="0"/>
              <a:t>pembelajaran</a:t>
            </a:r>
            <a:r>
              <a:rPr lang="en-US" dirty="0" smtClean="0"/>
              <a:t>  </a:t>
            </a:r>
            <a:r>
              <a:rPr lang="en-US" dirty="0" err="1" smtClean="0"/>
              <a:t>di</a:t>
            </a:r>
            <a:r>
              <a:rPr lang="en-US" dirty="0" smtClean="0"/>
              <a:t>  </a:t>
            </a:r>
            <a:r>
              <a:rPr lang="en-US" dirty="0" err="1" smtClean="0"/>
              <a:t>kelas</a:t>
            </a:r>
            <a:r>
              <a:rPr lang="en-US" dirty="0" smtClean="0"/>
              <a:t>  </a:t>
            </a:r>
            <a:r>
              <a:rPr lang="en-US" dirty="0" err="1" smtClean="0"/>
              <a:t>awal</a:t>
            </a:r>
            <a:r>
              <a:rPr lang="en-US" smtClean="0"/>
              <a:t> . </a:t>
            </a:r>
            <a:endParaRPr lang="en-US" dirty="0" smtClean="0"/>
          </a:p>
          <a:p>
            <a:r>
              <a:rPr lang="en-US" dirty="0" smtClean="0"/>
              <a:t>Guru </a:t>
            </a:r>
            <a:r>
              <a:rPr lang="en-US" dirty="0" err="1" smtClean="0"/>
              <a:t>perlu</a:t>
            </a:r>
            <a:r>
              <a:rPr lang="en-US" dirty="0" smtClean="0"/>
              <a:t> </a:t>
            </a:r>
            <a:r>
              <a:rPr lang="en-US" dirty="0" err="1" smtClean="0"/>
              <a:t>meningkatkan</a:t>
            </a:r>
            <a:r>
              <a:rPr lang="en-US" dirty="0" smtClean="0"/>
              <a:t> </a:t>
            </a:r>
            <a:r>
              <a:rPr lang="en-US" dirty="0" err="1" smtClean="0"/>
              <a:t>kemampuan</a:t>
            </a:r>
            <a:r>
              <a:rPr lang="en-US" dirty="0" smtClean="0"/>
              <a:t> </a:t>
            </a:r>
            <a:r>
              <a:rPr lang="en-US" dirty="0" err="1" smtClean="0"/>
              <a:t>pembuatan</a:t>
            </a:r>
            <a:r>
              <a:rPr lang="en-US" dirty="0" smtClean="0"/>
              <a:t> </a:t>
            </a:r>
            <a:r>
              <a:rPr lang="en-US" dirty="0" err="1" smtClean="0"/>
              <a:t>jaring</a:t>
            </a:r>
            <a:r>
              <a:rPr lang="en-US" dirty="0" smtClean="0"/>
              <a:t> </a:t>
            </a:r>
            <a:r>
              <a:rPr lang="en-US" dirty="0" err="1" smtClean="0"/>
              <a:t>tema</a:t>
            </a:r>
            <a:r>
              <a:rPr lang="en-US" dirty="0" smtClean="0"/>
              <a:t> </a:t>
            </a:r>
            <a:r>
              <a:rPr lang="en-US" dirty="0" err="1" smtClean="0"/>
              <a:t>dan</a:t>
            </a:r>
            <a:r>
              <a:rPr lang="en-US" dirty="0" smtClean="0"/>
              <a:t> </a:t>
            </a:r>
            <a:r>
              <a:rPr lang="en-US" dirty="0" err="1" smtClean="0"/>
              <a:t>pengelolaan</a:t>
            </a:r>
            <a:r>
              <a:rPr lang="en-US" dirty="0" smtClean="0"/>
              <a:t>  </a:t>
            </a:r>
            <a:r>
              <a:rPr lang="en-US" dirty="0" err="1" smtClean="0"/>
              <a:t>kompetensi</a:t>
            </a:r>
            <a:r>
              <a:rPr lang="en-US" dirty="0" smtClean="0"/>
              <a:t>  </a:t>
            </a:r>
            <a:r>
              <a:rPr lang="en-US" dirty="0" err="1" smtClean="0"/>
              <a:t>dasar</a:t>
            </a:r>
            <a:r>
              <a:rPr lang="en-US" dirty="0" smtClean="0"/>
              <a:t>  yang  </a:t>
            </a:r>
            <a:r>
              <a:rPr lang="en-US" dirty="0" err="1" smtClean="0"/>
              <a:t>terpisah</a:t>
            </a:r>
            <a:r>
              <a:rPr lang="en-US" dirty="0" smtClean="0"/>
              <a:t>  </a:t>
            </a:r>
            <a:r>
              <a:rPr lang="en-US" dirty="0" err="1" smtClean="0"/>
              <a:t>pada</a:t>
            </a:r>
            <a:r>
              <a:rPr lang="en-US" dirty="0" smtClean="0"/>
              <a:t>  </a:t>
            </a:r>
            <a:r>
              <a:rPr lang="en-US" dirty="0" err="1" smtClean="0"/>
              <a:t>penyusunan</a:t>
            </a:r>
            <a:r>
              <a:rPr lang="en-US" dirty="0" smtClean="0"/>
              <a:t>  </a:t>
            </a:r>
            <a:r>
              <a:rPr lang="en-US" dirty="0" err="1" smtClean="0"/>
              <a:t>silabus</a:t>
            </a:r>
            <a:r>
              <a:rPr lang="en-US" dirty="0" smtClean="0"/>
              <a:t> agar </a:t>
            </a:r>
            <a:r>
              <a:rPr lang="en-US" dirty="0" err="1" smtClean="0"/>
              <a:t>tahapan</a:t>
            </a:r>
            <a:r>
              <a:rPr lang="en-US" dirty="0" smtClean="0"/>
              <a:t> </a:t>
            </a:r>
            <a:r>
              <a:rPr lang="en-US" dirty="0" err="1" smtClean="0"/>
              <a:t>berikutnya</a:t>
            </a:r>
            <a:r>
              <a:rPr lang="en-US" dirty="0" smtClean="0"/>
              <a:t>  </a:t>
            </a:r>
            <a:r>
              <a:rPr lang="en-US" dirty="0" err="1" smtClean="0"/>
              <a:t>dapat</a:t>
            </a:r>
            <a:r>
              <a:rPr lang="en-US" dirty="0" smtClean="0"/>
              <a:t>  </a:t>
            </a:r>
            <a:r>
              <a:rPr lang="en-US" dirty="0" err="1" smtClean="0"/>
              <a:t>lebih</a:t>
            </a:r>
            <a:r>
              <a:rPr lang="en-US" dirty="0" smtClean="0"/>
              <a:t>  </a:t>
            </a:r>
            <a:r>
              <a:rPr lang="en-US" dirty="0" err="1" smtClean="0"/>
              <a:t>mudah</a:t>
            </a:r>
            <a:r>
              <a:rPr lang="en-US" dirty="0" smtClean="0"/>
              <a:t>.  </a:t>
            </a:r>
            <a:r>
              <a:rPr lang="en-US" dirty="0" err="1" smtClean="0"/>
              <a:t>Kordinasi</a:t>
            </a:r>
            <a:r>
              <a:rPr lang="en-US" dirty="0" smtClean="0"/>
              <a:t>  guru  </a:t>
            </a:r>
            <a:r>
              <a:rPr lang="en-US" dirty="0" err="1" smtClean="0"/>
              <a:t>terkait</a:t>
            </a:r>
            <a:r>
              <a:rPr lang="en-US" dirty="0" smtClean="0"/>
              <a:t>  </a:t>
            </a:r>
            <a:r>
              <a:rPr lang="en-US" dirty="0" err="1" smtClean="0"/>
              <a:t>dengan</a:t>
            </a:r>
            <a:r>
              <a:rPr lang="en-US" dirty="0" smtClean="0"/>
              <a:t>  </a:t>
            </a:r>
            <a:r>
              <a:rPr lang="en-US" dirty="0" err="1" smtClean="0"/>
              <a:t>pengaturan</a:t>
            </a:r>
            <a:r>
              <a:rPr lang="en-US" dirty="0" smtClean="0"/>
              <a:t> </a:t>
            </a:r>
            <a:r>
              <a:rPr lang="en-US" dirty="0" err="1" smtClean="0"/>
              <a:t>jadwal</a:t>
            </a:r>
            <a:r>
              <a:rPr lang="en-US" dirty="0" smtClean="0"/>
              <a:t>  </a:t>
            </a:r>
            <a:r>
              <a:rPr lang="en-US" dirty="0" err="1" smtClean="0"/>
              <a:t>pelajaran</a:t>
            </a:r>
            <a:r>
              <a:rPr lang="en-US" dirty="0" smtClean="0"/>
              <a:t>  </a:t>
            </a:r>
            <a:r>
              <a:rPr lang="en-US" dirty="0" err="1" smtClean="0"/>
              <a:t>perlu</a:t>
            </a:r>
            <a:r>
              <a:rPr lang="en-US" dirty="0" smtClean="0"/>
              <a:t>  </a:t>
            </a:r>
            <a:r>
              <a:rPr lang="en-US" dirty="0" err="1" smtClean="0"/>
              <a:t>meningkatkan</a:t>
            </a:r>
            <a:r>
              <a:rPr lang="en-US" dirty="0" smtClean="0"/>
              <a:t> </a:t>
            </a:r>
            <a:r>
              <a:rPr lang="en-US" dirty="0" err="1" smtClean="0"/>
              <a:t>komunikasi</a:t>
            </a:r>
            <a:r>
              <a:rPr lang="en-US" dirty="0" smtClean="0"/>
              <a:t> </a:t>
            </a:r>
            <a:r>
              <a:rPr lang="en-US" dirty="0" err="1" smtClean="0"/>
              <a:t>supaya</a:t>
            </a:r>
            <a:r>
              <a:rPr lang="en-US" dirty="0" smtClean="0"/>
              <a:t> </a:t>
            </a:r>
            <a:r>
              <a:rPr lang="en-US" dirty="0" err="1" smtClean="0"/>
              <a:t>materi</a:t>
            </a:r>
            <a:r>
              <a:rPr lang="en-US" dirty="0" smtClean="0"/>
              <a:t> yang </a:t>
            </a:r>
            <a:r>
              <a:rPr lang="en-US" dirty="0" err="1" smtClean="0"/>
              <a:t>disampaikan</a:t>
            </a:r>
            <a:r>
              <a:rPr lang="en-US" dirty="0" smtClean="0"/>
              <a:t> </a:t>
            </a:r>
            <a:r>
              <a:rPr lang="en-US" dirty="0" err="1" smtClean="0"/>
              <a:t>kepada</a:t>
            </a:r>
            <a:r>
              <a:rPr lang="en-US" dirty="0" smtClean="0"/>
              <a:t> </a:t>
            </a:r>
            <a:r>
              <a:rPr lang="en-US" dirty="0" err="1" smtClean="0"/>
              <a:t>siswa</a:t>
            </a:r>
            <a:r>
              <a:rPr lang="en-US" dirty="0" smtClean="0"/>
              <a:t> </a:t>
            </a:r>
            <a:r>
              <a:rPr lang="en-US" dirty="0" err="1" smtClean="0"/>
              <a:t>tetap</a:t>
            </a:r>
            <a:r>
              <a:rPr lang="en-US" dirty="0" smtClean="0"/>
              <a:t> </a:t>
            </a:r>
            <a:r>
              <a:rPr lang="en-US" dirty="0" err="1" smtClean="0"/>
              <a:t>saling</a:t>
            </a:r>
            <a:r>
              <a:rPr lang="en-US" dirty="0" smtClean="0"/>
              <a:t> </a:t>
            </a:r>
            <a:r>
              <a:rPr lang="en-US" dirty="0" err="1" smtClean="0"/>
              <a:t>terkait</a:t>
            </a:r>
            <a:r>
              <a:rPr lang="en-US" dirty="0" smtClean="0"/>
              <a:t> </a:t>
            </a:r>
            <a:r>
              <a:rPr lang="en-US" dirty="0" err="1" smtClean="0"/>
              <a:t>dan</a:t>
            </a:r>
            <a:r>
              <a:rPr lang="en-US" dirty="0" smtClean="0"/>
              <a:t> </a:t>
            </a:r>
            <a:r>
              <a:rPr lang="en-US" dirty="0" err="1" smtClean="0"/>
              <a:t>bermakna</a:t>
            </a:r>
            <a:r>
              <a:rPr lang="en-US"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Identifikasi </a:t>
            </a:r>
            <a:r>
              <a:rPr lang="id-ID" b="1" dirty="0" smtClean="0"/>
              <a:t>Masalah</a:t>
            </a:r>
            <a:endParaRPr lang="en-US" dirty="0"/>
          </a:p>
        </p:txBody>
      </p:sp>
      <p:sp>
        <p:nvSpPr>
          <p:cNvPr id="3" name="Content Placeholder 2"/>
          <p:cNvSpPr>
            <a:spLocks noGrp="1"/>
          </p:cNvSpPr>
          <p:nvPr>
            <p:ph idx="1"/>
          </p:nvPr>
        </p:nvSpPr>
        <p:spPr>
          <a:xfrm>
            <a:off x="457200" y="785794"/>
            <a:ext cx="8229600" cy="5340369"/>
          </a:xfrm>
        </p:spPr>
        <p:txBody>
          <a:bodyPr>
            <a:normAutofit/>
          </a:bodyPr>
          <a:lstStyle/>
          <a:p>
            <a:pPr lvl="0"/>
            <a:r>
              <a:rPr lang="id-ID" dirty="0" smtClean="0"/>
              <a:t>Masih </a:t>
            </a:r>
            <a:r>
              <a:rPr lang="id-ID" dirty="0"/>
              <a:t>kurangnya intensitas sosialisasi dari </a:t>
            </a:r>
            <a:r>
              <a:rPr lang="en-US" dirty="0" smtClean="0"/>
              <a:t>p</a:t>
            </a:r>
            <a:r>
              <a:rPr lang="id-ID" dirty="0" smtClean="0"/>
              <a:t>emerintah</a:t>
            </a:r>
            <a:r>
              <a:rPr lang="en-US" dirty="0" smtClean="0"/>
              <a:t> </a:t>
            </a:r>
            <a:r>
              <a:rPr lang="en-US" dirty="0" err="1" smtClean="0"/>
              <a:t>tentang</a:t>
            </a:r>
            <a:r>
              <a:rPr lang="en-US" dirty="0" smtClean="0"/>
              <a:t> </a:t>
            </a:r>
            <a:r>
              <a:rPr lang="en-US" dirty="0" err="1" smtClean="0"/>
              <a:t>pembelajaran</a:t>
            </a:r>
            <a:r>
              <a:rPr lang="en-US" dirty="0" smtClean="0"/>
              <a:t> </a:t>
            </a:r>
            <a:r>
              <a:rPr lang="en-US" dirty="0" err="1" smtClean="0"/>
              <a:t>tematik</a:t>
            </a:r>
            <a:r>
              <a:rPr lang="en-US" dirty="0" smtClean="0"/>
              <a:t> </a:t>
            </a:r>
            <a:r>
              <a:rPr lang="en-US" dirty="0" err="1" smtClean="0"/>
              <a:t>di</a:t>
            </a:r>
            <a:r>
              <a:rPr lang="en-US" dirty="0" smtClean="0"/>
              <a:t> </a:t>
            </a:r>
            <a:r>
              <a:rPr lang="en-US" dirty="0" err="1" smtClean="0"/>
              <a:t>kelas</a:t>
            </a:r>
            <a:r>
              <a:rPr lang="en-US" dirty="0" smtClean="0"/>
              <a:t> </a:t>
            </a:r>
            <a:r>
              <a:rPr lang="en-US" dirty="0" err="1" smtClean="0"/>
              <a:t>rendah</a:t>
            </a:r>
            <a:r>
              <a:rPr lang="en-US" dirty="0" smtClean="0"/>
              <a:t> SD</a:t>
            </a:r>
            <a:r>
              <a:rPr lang="id-ID" dirty="0" smtClean="0"/>
              <a:t>.</a:t>
            </a:r>
            <a:endParaRPr lang="en-US" dirty="0"/>
          </a:p>
          <a:p>
            <a:pPr lvl="0"/>
            <a:r>
              <a:rPr lang="en-US" dirty="0" smtClean="0"/>
              <a:t>G</a:t>
            </a:r>
            <a:r>
              <a:rPr lang="id-ID" dirty="0" smtClean="0"/>
              <a:t>uru </a:t>
            </a:r>
            <a:r>
              <a:rPr lang="id-ID" dirty="0"/>
              <a:t>mengalami kesulitan dengan tahapan-tahapan yang harus dilakukan dalam mengelola </a:t>
            </a:r>
            <a:r>
              <a:rPr lang="id-ID" dirty="0" smtClean="0"/>
              <a:t>pembelajaran</a:t>
            </a:r>
            <a:r>
              <a:rPr lang="en-US" dirty="0" smtClean="0"/>
              <a:t> </a:t>
            </a:r>
            <a:r>
              <a:rPr lang="en-US" dirty="0" err="1" smtClean="0"/>
              <a:t>tematik</a:t>
            </a:r>
            <a:r>
              <a:rPr lang="id-ID" dirty="0" smtClean="0"/>
              <a:t>.</a:t>
            </a:r>
            <a:endParaRPr lang="en-US" dirty="0"/>
          </a:p>
          <a:p>
            <a:pPr lvl="0"/>
            <a:r>
              <a:rPr lang="id-ID" dirty="0"/>
              <a:t>Terbatasnya buku-buku penunjang pembelajaran tematik, baik buku petunjuk pelaksanaan maupun buku pembelajaran.</a:t>
            </a:r>
            <a:endParaRPr lang="en-US" dirty="0"/>
          </a:p>
          <a:p>
            <a:pPr lvl="0"/>
            <a:r>
              <a:rPr lang="id-ID" dirty="0"/>
              <a:t>Guru masih mengalami kesulitan dalam mengkondisikan peserta didik terkait pengelolaan jadwa</a:t>
            </a:r>
            <a:r>
              <a:rPr lang="en-US" dirty="0"/>
              <a:t>l</a:t>
            </a:r>
            <a:r>
              <a:rPr lang="id-ID" dirty="0"/>
              <a:t> mata pelajaran.</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pPr lvl="0"/>
            <a:r>
              <a:rPr lang="en-US" b="1" dirty="0" err="1" smtClean="0"/>
              <a:t>Pemb</a:t>
            </a:r>
            <a:r>
              <a:rPr lang="id-ID" b="1" dirty="0" smtClean="0"/>
              <a:t>atasan Masalah</a:t>
            </a:r>
            <a:endParaRPr lang="en-US" dirty="0"/>
          </a:p>
        </p:txBody>
      </p:sp>
      <p:sp>
        <p:nvSpPr>
          <p:cNvPr id="3" name="Content Placeholder 2"/>
          <p:cNvSpPr>
            <a:spLocks noGrp="1"/>
          </p:cNvSpPr>
          <p:nvPr>
            <p:ph idx="1"/>
          </p:nvPr>
        </p:nvSpPr>
        <p:spPr>
          <a:xfrm>
            <a:off x="457200" y="1071546"/>
            <a:ext cx="8229600" cy="5054617"/>
          </a:xfrm>
        </p:spPr>
        <p:txBody>
          <a:bodyPr>
            <a:normAutofit/>
          </a:bodyPr>
          <a:lstStyle/>
          <a:p>
            <a:r>
              <a:rPr lang="id-ID" dirty="0" smtClean="0"/>
              <a:t>Begitu </a:t>
            </a:r>
            <a:r>
              <a:rPr lang="id-ID" dirty="0"/>
              <a:t>banyak masalah yang timbul terkait dengan implementasi pembelajaran tematik. Belum adanya contoh kongkrit tentang pembelajaran tematik merupakan salah satu masalah yang dianggap peneliti menyebabkan guru mengalami kesulitan dalam implementasi pembelajaran tematik. Untuk lebih menunjang tujuan yang ingin dicapai, maka penelitian ini dibatasi pada implementasi model pembelajaran tematik oleh guru Sekolah Dasar Negeri se-</a:t>
            </a:r>
            <a:r>
              <a:rPr lang="en-US" dirty="0" err="1"/>
              <a:t>Kabupaten</a:t>
            </a:r>
            <a:r>
              <a:rPr lang="en-US" dirty="0"/>
              <a:t> </a:t>
            </a:r>
            <a:r>
              <a:rPr lang="en-US" dirty="0" err="1"/>
              <a:t>Kulon</a:t>
            </a:r>
            <a:r>
              <a:rPr lang="en-US" dirty="0"/>
              <a:t> </a:t>
            </a:r>
            <a:r>
              <a:rPr lang="en-US" dirty="0" err="1"/>
              <a:t>Progo</a:t>
            </a:r>
            <a:r>
              <a:rPr lang="id-ID" dirty="0"/>
              <a:t>, Yogyakarta tahun ajaran 20</a:t>
            </a:r>
            <a:r>
              <a:rPr lang="en-US" dirty="0"/>
              <a:t>10</a:t>
            </a:r>
            <a:r>
              <a:rPr lang="id-ID" dirty="0"/>
              <a:t>/201</a:t>
            </a:r>
            <a:r>
              <a:rPr lang="en-US" dirty="0"/>
              <a:t>1</a:t>
            </a:r>
            <a:r>
              <a:rPr lang="id-ID" dirty="0"/>
              <a:t>.</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pPr lvl="0"/>
            <a:r>
              <a:rPr lang="id-ID" b="1" dirty="0" smtClean="0"/>
              <a:t>Rumusan Masalah</a:t>
            </a:r>
            <a:endParaRPr lang="en-US" dirty="0"/>
          </a:p>
        </p:txBody>
      </p:sp>
      <p:sp>
        <p:nvSpPr>
          <p:cNvPr id="3" name="Content Placeholder 2"/>
          <p:cNvSpPr>
            <a:spLocks noGrp="1"/>
          </p:cNvSpPr>
          <p:nvPr>
            <p:ph idx="1"/>
          </p:nvPr>
        </p:nvSpPr>
        <p:spPr>
          <a:xfrm>
            <a:off x="457200" y="1285860"/>
            <a:ext cx="8229600" cy="4840303"/>
          </a:xfrm>
        </p:spPr>
        <p:txBody>
          <a:bodyPr>
            <a:normAutofit/>
          </a:bodyPr>
          <a:lstStyle/>
          <a:p>
            <a:pPr lvl="0"/>
            <a:r>
              <a:rPr lang="en-US" dirty="0" err="1" smtClean="0"/>
              <a:t>Bagaimana</a:t>
            </a:r>
            <a:r>
              <a:rPr lang="en-US" dirty="0" smtClean="0"/>
              <a:t> </a:t>
            </a:r>
            <a:r>
              <a:rPr lang="id-ID" dirty="0"/>
              <a:t>perencanaan pembelajaran tematik di SD Negeri se-</a:t>
            </a:r>
            <a:r>
              <a:rPr lang="en-US" dirty="0" err="1"/>
              <a:t>Kabupaten</a:t>
            </a:r>
            <a:r>
              <a:rPr lang="en-US" dirty="0"/>
              <a:t> </a:t>
            </a:r>
            <a:r>
              <a:rPr lang="en-US" dirty="0" err="1"/>
              <a:t>Kulon</a:t>
            </a:r>
            <a:r>
              <a:rPr lang="en-US" dirty="0"/>
              <a:t> </a:t>
            </a:r>
            <a:r>
              <a:rPr lang="en-US" dirty="0" err="1"/>
              <a:t>Progo</a:t>
            </a:r>
            <a:r>
              <a:rPr lang="en-US" dirty="0"/>
              <a:t>?</a:t>
            </a:r>
          </a:p>
          <a:p>
            <a:pPr lvl="0"/>
            <a:r>
              <a:rPr lang="en-US" dirty="0" err="1"/>
              <a:t>Bagaimana</a:t>
            </a:r>
            <a:r>
              <a:rPr lang="en-US" dirty="0"/>
              <a:t> </a:t>
            </a:r>
            <a:r>
              <a:rPr lang="id-ID" dirty="0"/>
              <a:t>pelaksanaan pembelajaran tematik di SD Negeri se-</a:t>
            </a:r>
            <a:r>
              <a:rPr lang="en-US" dirty="0" err="1"/>
              <a:t>Kabupaten</a:t>
            </a:r>
            <a:r>
              <a:rPr lang="en-US" dirty="0"/>
              <a:t> </a:t>
            </a:r>
            <a:r>
              <a:rPr lang="en-US" dirty="0" err="1"/>
              <a:t>Kulon</a:t>
            </a:r>
            <a:r>
              <a:rPr lang="en-US" dirty="0"/>
              <a:t> </a:t>
            </a:r>
            <a:r>
              <a:rPr lang="en-US" dirty="0" err="1"/>
              <a:t>Progo</a:t>
            </a:r>
            <a:r>
              <a:rPr lang="en-US" dirty="0"/>
              <a:t>?</a:t>
            </a:r>
          </a:p>
          <a:p>
            <a:pPr lvl="0"/>
            <a:r>
              <a:rPr lang="en-US" dirty="0" err="1"/>
              <a:t>Bagaimana</a:t>
            </a:r>
            <a:r>
              <a:rPr lang="en-US" dirty="0"/>
              <a:t> </a:t>
            </a:r>
            <a:r>
              <a:rPr lang="id-ID" dirty="0"/>
              <a:t>evaluasi pembelajaran tematik di SD Negeri se-</a:t>
            </a:r>
            <a:r>
              <a:rPr lang="en-US" dirty="0"/>
              <a:t> </a:t>
            </a:r>
            <a:r>
              <a:rPr lang="en-US" dirty="0" err="1"/>
              <a:t>Kabupaten</a:t>
            </a:r>
            <a:r>
              <a:rPr lang="en-US" dirty="0"/>
              <a:t> </a:t>
            </a:r>
            <a:r>
              <a:rPr lang="en-US" dirty="0" err="1"/>
              <a:t>Kulon</a:t>
            </a:r>
            <a:r>
              <a:rPr lang="en-US" dirty="0"/>
              <a:t> </a:t>
            </a:r>
            <a:r>
              <a:rPr lang="en-US" dirty="0" err="1"/>
              <a:t>Progo</a:t>
            </a:r>
            <a:r>
              <a:rPr lang="en-US" dirty="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pPr lvl="0"/>
            <a:r>
              <a:rPr lang="id-ID" b="1" dirty="0" smtClean="0"/>
              <a:t>Tujuan Penelitian</a:t>
            </a:r>
            <a:endParaRPr lang="en-US" dirty="0"/>
          </a:p>
        </p:txBody>
      </p:sp>
      <p:sp>
        <p:nvSpPr>
          <p:cNvPr id="3" name="Content Placeholder 2"/>
          <p:cNvSpPr>
            <a:spLocks noGrp="1"/>
          </p:cNvSpPr>
          <p:nvPr>
            <p:ph idx="1"/>
          </p:nvPr>
        </p:nvSpPr>
        <p:spPr>
          <a:xfrm>
            <a:off x="457200" y="1285860"/>
            <a:ext cx="8229600" cy="5038740"/>
          </a:xfrm>
        </p:spPr>
        <p:txBody>
          <a:bodyPr>
            <a:normAutofit/>
          </a:bodyPr>
          <a:lstStyle/>
          <a:p>
            <a:r>
              <a:rPr lang="en-US" dirty="0" err="1" smtClean="0"/>
              <a:t>Penelitian</a:t>
            </a:r>
            <a:r>
              <a:rPr lang="en-US" dirty="0" smtClean="0"/>
              <a:t> </a:t>
            </a:r>
            <a:r>
              <a:rPr lang="en-US" dirty="0" err="1"/>
              <a:t>tentang</a:t>
            </a:r>
            <a:r>
              <a:rPr lang="en-US" dirty="0"/>
              <a:t> </a:t>
            </a:r>
            <a:r>
              <a:rPr lang="en-US" dirty="0" err="1"/>
              <a:t>implementasi</a:t>
            </a:r>
            <a:r>
              <a:rPr lang="en-US" dirty="0"/>
              <a:t> model </a:t>
            </a:r>
            <a:r>
              <a:rPr lang="en-US" dirty="0" err="1"/>
              <a:t>pembelajaran</a:t>
            </a:r>
            <a:r>
              <a:rPr lang="en-US" dirty="0"/>
              <a:t> </a:t>
            </a:r>
            <a:r>
              <a:rPr lang="en-US" dirty="0" err="1"/>
              <a:t>tematik</a:t>
            </a:r>
            <a:r>
              <a:rPr lang="en-US" dirty="0"/>
              <a:t> </a:t>
            </a:r>
            <a:r>
              <a:rPr lang="en-US" dirty="0" err="1"/>
              <a:t>oleh</a:t>
            </a:r>
            <a:r>
              <a:rPr lang="en-US" dirty="0"/>
              <a:t> guru </a:t>
            </a:r>
            <a:r>
              <a:rPr lang="en-US" dirty="0" err="1"/>
              <a:t>kelas</a:t>
            </a:r>
            <a:r>
              <a:rPr lang="en-US" dirty="0"/>
              <a:t> </a:t>
            </a:r>
            <a:r>
              <a:rPr lang="en-US" dirty="0" err="1"/>
              <a:t>di</a:t>
            </a:r>
            <a:r>
              <a:rPr lang="en-US" dirty="0"/>
              <a:t> SD N </a:t>
            </a:r>
            <a:r>
              <a:rPr lang="id-ID" dirty="0"/>
              <a:t>se-</a:t>
            </a:r>
            <a:r>
              <a:rPr lang="en-US" dirty="0"/>
              <a:t> </a:t>
            </a:r>
            <a:r>
              <a:rPr lang="en-US" dirty="0" err="1"/>
              <a:t>Kabupaten</a:t>
            </a:r>
            <a:r>
              <a:rPr lang="en-US" dirty="0"/>
              <a:t> </a:t>
            </a:r>
            <a:r>
              <a:rPr lang="en-US" dirty="0" err="1"/>
              <a:t>Kulon</a:t>
            </a:r>
            <a:r>
              <a:rPr lang="en-US" dirty="0"/>
              <a:t> </a:t>
            </a:r>
            <a:r>
              <a:rPr lang="en-US" dirty="0" err="1"/>
              <a:t>Progo</a:t>
            </a:r>
            <a:r>
              <a:rPr lang="en-US" dirty="0"/>
              <a:t> </a:t>
            </a:r>
            <a:r>
              <a:rPr lang="en-US" dirty="0" err="1"/>
              <a:t>ini</a:t>
            </a:r>
            <a:r>
              <a:rPr lang="en-US" dirty="0"/>
              <a:t> </a:t>
            </a:r>
            <a:r>
              <a:rPr lang="en-US" dirty="0" err="1"/>
              <a:t>bertujuan</a:t>
            </a:r>
            <a:r>
              <a:rPr lang="en-US" dirty="0"/>
              <a:t> </a:t>
            </a:r>
            <a:r>
              <a:rPr lang="en-US" dirty="0" err="1"/>
              <a:t>untuk</a:t>
            </a:r>
            <a:r>
              <a:rPr lang="en-US" dirty="0"/>
              <a:t>:</a:t>
            </a:r>
          </a:p>
          <a:p>
            <a:pPr lvl="0"/>
            <a:r>
              <a:rPr lang="id-ID" dirty="0"/>
              <a:t>Mengetahui</a:t>
            </a:r>
            <a:r>
              <a:rPr lang="en-US" dirty="0"/>
              <a:t> </a:t>
            </a:r>
            <a:r>
              <a:rPr lang="en-US" dirty="0" err="1"/>
              <a:t>perencanaan</a:t>
            </a:r>
            <a:r>
              <a:rPr lang="en-US" dirty="0"/>
              <a:t> </a:t>
            </a:r>
            <a:r>
              <a:rPr lang="en-US" dirty="0" err="1"/>
              <a:t>pembelajaran</a:t>
            </a:r>
            <a:r>
              <a:rPr lang="en-US" dirty="0"/>
              <a:t> </a:t>
            </a:r>
            <a:r>
              <a:rPr lang="id-ID" dirty="0"/>
              <a:t>tematik di SD Negeri se</a:t>
            </a:r>
            <a:r>
              <a:rPr lang="en-US" dirty="0"/>
              <a:t>-</a:t>
            </a:r>
            <a:r>
              <a:rPr lang="en-US" dirty="0" err="1"/>
              <a:t>Kabupaten</a:t>
            </a:r>
            <a:r>
              <a:rPr lang="en-US" dirty="0"/>
              <a:t> </a:t>
            </a:r>
            <a:r>
              <a:rPr lang="en-US" dirty="0" err="1"/>
              <a:t>Kulon</a:t>
            </a:r>
            <a:r>
              <a:rPr lang="en-US" dirty="0"/>
              <a:t> </a:t>
            </a:r>
            <a:r>
              <a:rPr lang="en-US" dirty="0" err="1"/>
              <a:t>Progo</a:t>
            </a:r>
            <a:r>
              <a:rPr lang="en-US" dirty="0"/>
              <a:t>.</a:t>
            </a:r>
          </a:p>
          <a:p>
            <a:pPr lvl="0"/>
            <a:r>
              <a:rPr lang="id-ID" dirty="0"/>
              <a:t>Mengetahui</a:t>
            </a:r>
            <a:r>
              <a:rPr lang="en-US" dirty="0"/>
              <a:t> </a:t>
            </a:r>
            <a:r>
              <a:rPr lang="en-US" dirty="0" err="1"/>
              <a:t>pelaksanaan</a:t>
            </a:r>
            <a:r>
              <a:rPr lang="en-US" dirty="0"/>
              <a:t> </a:t>
            </a:r>
            <a:r>
              <a:rPr lang="en-US" dirty="0" err="1"/>
              <a:t>pembelajaran</a:t>
            </a:r>
            <a:r>
              <a:rPr lang="en-US" dirty="0"/>
              <a:t> </a:t>
            </a:r>
            <a:r>
              <a:rPr lang="id-ID" dirty="0"/>
              <a:t>tematik di SD Negeri se-</a:t>
            </a:r>
            <a:r>
              <a:rPr lang="en-US" dirty="0" err="1"/>
              <a:t>Kabupaten</a:t>
            </a:r>
            <a:r>
              <a:rPr lang="en-US" dirty="0"/>
              <a:t> </a:t>
            </a:r>
            <a:r>
              <a:rPr lang="en-US" dirty="0" err="1"/>
              <a:t>Kulon</a:t>
            </a:r>
            <a:r>
              <a:rPr lang="en-US" dirty="0"/>
              <a:t> </a:t>
            </a:r>
            <a:r>
              <a:rPr lang="en-US" dirty="0" err="1"/>
              <a:t>Progo</a:t>
            </a:r>
            <a:r>
              <a:rPr lang="id-ID" dirty="0"/>
              <a:t>.</a:t>
            </a:r>
            <a:endParaRPr lang="en-US" dirty="0"/>
          </a:p>
          <a:p>
            <a:pPr lvl="0"/>
            <a:r>
              <a:rPr lang="id-ID" dirty="0"/>
              <a:t>Mengetahui</a:t>
            </a:r>
            <a:r>
              <a:rPr lang="en-US" dirty="0"/>
              <a:t> </a:t>
            </a:r>
            <a:r>
              <a:rPr lang="en-US" dirty="0" err="1"/>
              <a:t>evaluasi</a:t>
            </a:r>
            <a:r>
              <a:rPr lang="en-US" dirty="0"/>
              <a:t> </a:t>
            </a:r>
            <a:r>
              <a:rPr lang="en-US" dirty="0" err="1"/>
              <a:t>pembelajaran</a:t>
            </a:r>
            <a:r>
              <a:rPr lang="en-US" dirty="0"/>
              <a:t> </a:t>
            </a:r>
            <a:r>
              <a:rPr lang="id-ID" dirty="0"/>
              <a:t>tematik di SD Negeri se-</a:t>
            </a:r>
            <a:r>
              <a:rPr lang="en-US" dirty="0" err="1"/>
              <a:t>Kabupaten</a:t>
            </a:r>
            <a:r>
              <a:rPr lang="en-US" dirty="0"/>
              <a:t> </a:t>
            </a:r>
            <a:r>
              <a:rPr lang="en-US" dirty="0" err="1"/>
              <a:t>Kulon</a:t>
            </a:r>
            <a:r>
              <a:rPr lang="en-US" dirty="0"/>
              <a:t> </a:t>
            </a:r>
            <a:r>
              <a:rPr lang="en-US" dirty="0" err="1"/>
              <a:t>Progo</a:t>
            </a:r>
            <a:r>
              <a:rPr lang="id-ID" dirty="0"/>
              <a:t>.</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653210"/>
          </a:xfrm>
        </p:spPr>
        <p:txBody>
          <a:bodyPr>
            <a:normAutofit fontScale="90000"/>
          </a:bodyPr>
          <a:lstStyle/>
          <a:p>
            <a:pPr lvl="0"/>
            <a:r>
              <a:rPr lang="en-US" b="1" dirty="0" err="1" smtClean="0"/>
              <a:t>Definisi</a:t>
            </a:r>
            <a:r>
              <a:rPr lang="en-US" b="1" dirty="0" smtClean="0"/>
              <a:t> </a:t>
            </a:r>
            <a:r>
              <a:rPr lang="en-US" b="1" dirty="0" err="1" smtClean="0"/>
              <a:t>Operasional</a:t>
            </a:r>
            <a:endParaRPr lang="en-US" dirty="0"/>
          </a:p>
        </p:txBody>
      </p:sp>
      <p:sp>
        <p:nvSpPr>
          <p:cNvPr id="3" name="Content Placeholder 2"/>
          <p:cNvSpPr>
            <a:spLocks noGrp="1"/>
          </p:cNvSpPr>
          <p:nvPr>
            <p:ph idx="1"/>
          </p:nvPr>
        </p:nvSpPr>
        <p:spPr>
          <a:xfrm>
            <a:off x="457200" y="1071546"/>
            <a:ext cx="8229600" cy="5253054"/>
          </a:xfrm>
        </p:spPr>
        <p:txBody>
          <a:bodyPr>
            <a:normAutofit fontScale="92500" lnSpcReduction="20000"/>
          </a:bodyPr>
          <a:lstStyle/>
          <a:p>
            <a:pPr lvl="0"/>
            <a:r>
              <a:rPr lang="id-ID" dirty="0" smtClean="0"/>
              <a:t>Pembelajaran tematik adalah pembelajaran tepadu yang menggunakan tema untuk mengaitkan beberapa mata pelajaran sehingga dapat  memberikan pengalaman bermakna kepada siswa. Sesuai dengan tahapan perkembangan anak, karakteristik cara anak belajar,  konsep belajar dan pembelajaran bermakna, maka kegiatan pembelajaran bagi anak kelas satu, dua, dan tiga (kelas awal) SD sebaiknya dilakukan dengan pembelajaran tematik. </a:t>
            </a:r>
            <a:endParaRPr lang="en-US" dirty="0" smtClean="0"/>
          </a:p>
          <a:p>
            <a:pPr lvl="0"/>
            <a:r>
              <a:rPr lang="id-ID" dirty="0" smtClean="0"/>
              <a:t>Implementasi yang dimaksud adalah proses penerapan pengelolaan pembelajaran oleh guru mulai dari tahap persiapan pelaksanaan, tahap pelaksanaan, dan tahap evaluasi. Berdasarkan uraian di atas, implementasi pembelajaran tematik dilakukan oleh guru SD kelas satu, dua, dan tiga dengan tahapan yang dimulai dari tahap persiapan pelaksanaan, tahap pelaksanaan, dan tahap evaluasi.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Landasan</a:t>
            </a:r>
            <a:r>
              <a:rPr lang="en-US" dirty="0" smtClean="0"/>
              <a:t> </a:t>
            </a:r>
            <a:r>
              <a:rPr lang="en-US" dirty="0" err="1" smtClean="0"/>
              <a:t>Teori</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err="1" smtClean="0"/>
              <a:t>Karakteristik</a:t>
            </a:r>
            <a:r>
              <a:rPr lang="en-US" dirty="0" smtClean="0"/>
              <a:t> </a:t>
            </a:r>
            <a:r>
              <a:rPr lang="en-US" dirty="0" err="1" smtClean="0"/>
              <a:t>siswa</a:t>
            </a:r>
            <a:r>
              <a:rPr lang="en-US" dirty="0" smtClean="0"/>
              <a:t> SD</a:t>
            </a:r>
          </a:p>
          <a:p>
            <a:pPr marL="514350" indent="-514350">
              <a:buAutoNum type="arabicPeriod"/>
            </a:pPr>
            <a:r>
              <a:rPr lang="en-US" dirty="0" err="1" smtClean="0"/>
              <a:t>Hakikat</a:t>
            </a:r>
            <a:r>
              <a:rPr lang="en-US" dirty="0" smtClean="0"/>
              <a:t> </a:t>
            </a:r>
            <a:r>
              <a:rPr lang="en-US" dirty="0" err="1" smtClean="0"/>
              <a:t>pembelajaran</a:t>
            </a:r>
            <a:r>
              <a:rPr lang="en-US" dirty="0" smtClean="0"/>
              <a:t> </a:t>
            </a:r>
            <a:r>
              <a:rPr lang="en-US" dirty="0" err="1" smtClean="0"/>
              <a:t>tematik</a:t>
            </a:r>
            <a:endParaRPr lang="en-US" dirty="0" smtClean="0"/>
          </a:p>
          <a:p>
            <a:pPr marL="514350" indent="-514350">
              <a:buAutoNum type="arabicPeriod"/>
            </a:pPr>
            <a:r>
              <a:rPr lang="en-US" dirty="0" err="1" smtClean="0"/>
              <a:t>Langkah</a:t>
            </a:r>
            <a:r>
              <a:rPr lang="en-US" dirty="0" smtClean="0"/>
              <a:t> </a:t>
            </a:r>
            <a:r>
              <a:rPr lang="en-US" dirty="0" err="1" smtClean="0"/>
              <a:t>pembelajaran</a:t>
            </a:r>
            <a:r>
              <a:rPr lang="en-US" dirty="0" smtClean="0"/>
              <a:t> </a:t>
            </a:r>
            <a:r>
              <a:rPr lang="en-US" dirty="0" err="1" smtClean="0"/>
              <a:t>tematik</a:t>
            </a:r>
            <a:endParaRPr lang="en-US" dirty="0" smtClean="0"/>
          </a:p>
          <a:p>
            <a:pPr marL="514350" indent="-514350">
              <a:buAutoNum type="arabicPeriod"/>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785818"/>
          </a:xfrm>
        </p:spPr>
        <p:txBody>
          <a:bodyPr>
            <a:normAutofit fontScale="90000"/>
          </a:bodyPr>
          <a:lstStyle/>
          <a:p>
            <a:r>
              <a:rPr lang="en-US" dirty="0" err="1" smtClean="0"/>
              <a:t>Metode</a:t>
            </a:r>
            <a:r>
              <a:rPr lang="en-US" dirty="0" smtClean="0"/>
              <a:t> </a:t>
            </a:r>
            <a:r>
              <a:rPr lang="en-US" dirty="0" err="1" smtClean="0"/>
              <a:t>Penelitian</a:t>
            </a:r>
            <a:endParaRPr lang="en-US" dirty="0"/>
          </a:p>
        </p:txBody>
      </p:sp>
      <p:sp>
        <p:nvSpPr>
          <p:cNvPr id="3" name="Content Placeholder 2"/>
          <p:cNvSpPr>
            <a:spLocks noGrp="1"/>
          </p:cNvSpPr>
          <p:nvPr>
            <p:ph idx="1"/>
          </p:nvPr>
        </p:nvSpPr>
        <p:spPr>
          <a:xfrm>
            <a:off x="457200" y="1142984"/>
            <a:ext cx="8229600" cy="5181616"/>
          </a:xfrm>
        </p:spPr>
        <p:txBody>
          <a:bodyPr>
            <a:normAutofit/>
          </a:bodyPr>
          <a:lstStyle/>
          <a:p>
            <a:pPr marL="514350" indent="-514350">
              <a:buAutoNum type="arabicPeriod"/>
            </a:pPr>
            <a:r>
              <a:rPr lang="en-US" dirty="0" err="1" smtClean="0"/>
              <a:t>Pendekatan</a:t>
            </a:r>
            <a:r>
              <a:rPr lang="en-US" dirty="0" smtClean="0"/>
              <a:t>: </a:t>
            </a:r>
            <a:r>
              <a:rPr lang="en-US" dirty="0" err="1" smtClean="0"/>
              <a:t>kuantitatif</a:t>
            </a:r>
            <a:endParaRPr lang="en-US" dirty="0" smtClean="0"/>
          </a:p>
          <a:p>
            <a:pPr marL="514350" indent="-514350">
              <a:buAutoNum type="arabicPeriod"/>
            </a:pPr>
            <a:r>
              <a:rPr lang="en-US" dirty="0" err="1" smtClean="0"/>
              <a:t>Jenis</a:t>
            </a:r>
            <a:r>
              <a:rPr lang="en-US" dirty="0" smtClean="0"/>
              <a:t>: </a:t>
            </a:r>
            <a:r>
              <a:rPr lang="en-US" dirty="0" err="1" smtClean="0"/>
              <a:t>Penelitian</a:t>
            </a:r>
            <a:r>
              <a:rPr lang="en-US" dirty="0" smtClean="0"/>
              <a:t> </a:t>
            </a:r>
            <a:r>
              <a:rPr lang="en-US" dirty="0" err="1" smtClean="0"/>
              <a:t>Sampel</a:t>
            </a:r>
            <a:endParaRPr lang="en-US" dirty="0" smtClean="0"/>
          </a:p>
          <a:p>
            <a:pPr marL="514350" indent="-514350">
              <a:buAutoNum type="arabicPeriod"/>
            </a:pPr>
            <a:r>
              <a:rPr lang="en-US" dirty="0" err="1" smtClean="0"/>
              <a:t>Teknik</a:t>
            </a:r>
            <a:r>
              <a:rPr lang="en-US" dirty="0" smtClean="0"/>
              <a:t> sampling: </a:t>
            </a:r>
            <a:r>
              <a:rPr lang="en-US" dirty="0" err="1" smtClean="0"/>
              <a:t>purposif</a:t>
            </a:r>
            <a:r>
              <a:rPr lang="en-US" dirty="0" smtClean="0"/>
              <a:t> strata sampling</a:t>
            </a:r>
          </a:p>
          <a:p>
            <a:pPr marL="514350" indent="-514350">
              <a:buAutoNum type="arabicPeriod"/>
            </a:pPr>
            <a:r>
              <a:rPr lang="en-US" dirty="0" smtClean="0"/>
              <a:t>Te</a:t>
            </a:r>
            <a:r>
              <a:rPr lang="id-ID" dirty="0" smtClean="0"/>
              <a:t>mpat dan Waktu </a:t>
            </a:r>
            <a:r>
              <a:rPr lang="en-US" dirty="0" smtClean="0"/>
              <a:t>: </a:t>
            </a:r>
            <a:r>
              <a:rPr lang="id-ID" dirty="0" smtClean="0"/>
              <a:t>Sekolah Dasar Negeri se- </a:t>
            </a:r>
            <a:r>
              <a:rPr lang="en-US" dirty="0" err="1" smtClean="0"/>
              <a:t>Kabupaten</a:t>
            </a:r>
            <a:r>
              <a:rPr lang="en-US" dirty="0" smtClean="0"/>
              <a:t> </a:t>
            </a:r>
            <a:r>
              <a:rPr lang="en-US" dirty="0" err="1" smtClean="0"/>
              <a:t>Kulon</a:t>
            </a:r>
            <a:r>
              <a:rPr lang="en-US" dirty="0" smtClean="0"/>
              <a:t> </a:t>
            </a:r>
            <a:r>
              <a:rPr lang="en-US" dirty="0" err="1" smtClean="0"/>
              <a:t>Progo</a:t>
            </a:r>
            <a:r>
              <a:rPr lang="en-US" dirty="0" smtClean="0"/>
              <a:t> </a:t>
            </a:r>
            <a:r>
              <a:rPr lang="id-ID" dirty="0" smtClean="0"/>
              <a:t> pada bulan Mei sampai Oktober 201</a:t>
            </a:r>
            <a:r>
              <a:rPr lang="en-US" dirty="0" smtClean="0"/>
              <a:t>1</a:t>
            </a:r>
          </a:p>
          <a:p>
            <a:pPr marL="514350" indent="-514350">
              <a:buAutoNum type="arabicPeriod"/>
            </a:pPr>
            <a:r>
              <a:rPr lang="en-US" dirty="0" err="1" smtClean="0"/>
              <a:t>Metode</a:t>
            </a:r>
            <a:r>
              <a:rPr lang="en-US" dirty="0" smtClean="0"/>
              <a:t> </a:t>
            </a:r>
            <a:r>
              <a:rPr lang="en-US" dirty="0" err="1" smtClean="0"/>
              <a:t>pengumpulan</a:t>
            </a:r>
            <a:r>
              <a:rPr lang="en-US" dirty="0" smtClean="0"/>
              <a:t> data: </a:t>
            </a:r>
            <a:r>
              <a:rPr lang="id-ID" dirty="0" smtClean="0"/>
              <a:t>kuesioner (angket)</a:t>
            </a:r>
            <a:r>
              <a:rPr lang="en-US" dirty="0" smtClean="0"/>
              <a:t>, interview (</a:t>
            </a:r>
            <a:r>
              <a:rPr lang="en-US" dirty="0" err="1" smtClean="0"/>
              <a:t>wawancara</a:t>
            </a:r>
            <a:r>
              <a:rPr lang="en-US" dirty="0" smtClean="0"/>
              <a:t>), </a:t>
            </a:r>
            <a:r>
              <a:rPr lang="en-US" dirty="0" err="1" smtClean="0"/>
              <a:t>dokumentasi</a:t>
            </a:r>
            <a:r>
              <a:rPr lang="en-US" dirty="0" smtClean="0"/>
              <a:t> (</a:t>
            </a:r>
            <a:r>
              <a:rPr lang="en-US" i="1" dirty="0" smtClean="0"/>
              <a:t>documentation</a:t>
            </a:r>
            <a:r>
              <a:rPr lang="en-US" dirty="0" smtClean="0"/>
              <a:t>)</a:t>
            </a:r>
            <a:r>
              <a:rPr lang="id-ID" dirty="0" smtClean="0"/>
              <a:t>, dan Observasi (Observation</a:t>
            </a:r>
            <a:r>
              <a:rPr lang="en-US" dirty="0" smtClean="0"/>
              <a:t>)</a:t>
            </a:r>
          </a:p>
          <a:p>
            <a:pPr marL="514350" indent="-514350">
              <a:buAutoNum type="arabicPeriod"/>
            </a:pPr>
            <a:r>
              <a:rPr lang="en-US" dirty="0" err="1" smtClean="0"/>
              <a:t>Validitas</a:t>
            </a:r>
            <a:r>
              <a:rPr lang="en-US" dirty="0" smtClean="0"/>
              <a:t>: </a:t>
            </a:r>
            <a:r>
              <a:rPr lang="en-US" i="1" dirty="0" smtClean="0"/>
              <a:t>expert </a:t>
            </a:r>
            <a:r>
              <a:rPr lang="en-US" i="1" dirty="0" err="1" smtClean="0"/>
              <a:t>judgement</a:t>
            </a:r>
            <a:r>
              <a:rPr lang="en-US" i="1" dirty="0" smtClean="0"/>
              <a:t>, </a:t>
            </a:r>
            <a:r>
              <a:rPr lang="en-US" i="1" dirty="0" err="1" smtClean="0"/>
              <a:t>korelasi</a:t>
            </a:r>
            <a:r>
              <a:rPr lang="en-US" i="1" dirty="0" smtClean="0"/>
              <a:t> product moment</a:t>
            </a:r>
          </a:p>
          <a:p>
            <a:pPr marL="514350" indent="-514350">
              <a:buAutoNum type="arabicPeriod"/>
            </a:pPr>
            <a:r>
              <a:rPr lang="en-US" dirty="0" err="1" smtClean="0"/>
              <a:t>Teknik</a:t>
            </a:r>
            <a:r>
              <a:rPr lang="en-US" dirty="0" smtClean="0"/>
              <a:t> </a:t>
            </a:r>
            <a:r>
              <a:rPr lang="en-US" dirty="0" err="1" smtClean="0"/>
              <a:t>analisa</a:t>
            </a:r>
            <a:r>
              <a:rPr lang="en-US" dirty="0" smtClean="0"/>
              <a:t> data: </a:t>
            </a:r>
            <a:r>
              <a:rPr lang="en-US" dirty="0" err="1" smtClean="0"/>
              <a:t>deskriptif</a:t>
            </a:r>
            <a:r>
              <a:rPr lang="en-US" dirty="0" smtClean="0"/>
              <a:t> </a:t>
            </a:r>
            <a:r>
              <a:rPr lang="en-US" dirty="0" err="1" smtClean="0"/>
              <a:t>kuantitatif</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fontScale="90000"/>
          </a:bodyPr>
          <a:lstStyle/>
          <a:p>
            <a:r>
              <a:rPr lang="en-US" dirty="0" err="1" smtClean="0"/>
              <a:t>Klasifikasi</a:t>
            </a:r>
            <a:r>
              <a:rPr lang="en-US" dirty="0" smtClean="0"/>
              <a:t> </a:t>
            </a:r>
            <a:r>
              <a:rPr lang="en-US" dirty="0" err="1" smtClean="0"/>
              <a:t>imlpementasi</a:t>
            </a:r>
            <a:r>
              <a:rPr lang="en-US" dirty="0" smtClean="0"/>
              <a:t> </a:t>
            </a:r>
            <a:r>
              <a:rPr lang="en-US" dirty="0" err="1" smtClean="0"/>
              <a:t>tematik</a:t>
            </a:r>
            <a:endParaRPr lang="en-US" dirty="0"/>
          </a:p>
        </p:txBody>
      </p:sp>
      <p:sp>
        <p:nvSpPr>
          <p:cNvPr id="3" name="Content Placeholder 2"/>
          <p:cNvSpPr>
            <a:spLocks noGrp="1"/>
          </p:cNvSpPr>
          <p:nvPr>
            <p:ph idx="1"/>
          </p:nvPr>
        </p:nvSpPr>
        <p:spPr>
          <a:xfrm>
            <a:off x="457200" y="1142984"/>
            <a:ext cx="8229600" cy="5181616"/>
          </a:xfrm>
        </p:spPr>
        <p:txBody>
          <a:bodyPr/>
          <a:lstStyle/>
          <a:p>
            <a:pPr marL="514350" indent="-514350">
              <a:buFont typeface="+mj-lt"/>
              <a:buAutoNum type="arabicPeriod"/>
            </a:pPr>
            <a:r>
              <a:rPr lang="en-US" dirty="0" smtClean="0"/>
              <a:t>81,26 %	-   100 %	: </a:t>
            </a:r>
            <a:r>
              <a:rPr lang="en-US" dirty="0" err="1" smtClean="0"/>
              <a:t>Sangat</a:t>
            </a:r>
            <a:r>
              <a:rPr lang="en-US" dirty="0" smtClean="0"/>
              <a:t> </a:t>
            </a:r>
            <a:r>
              <a:rPr lang="en-US" dirty="0" err="1" smtClean="0"/>
              <a:t>Baik</a:t>
            </a:r>
            <a:endParaRPr lang="en-US" dirty="0" smtClean="0"/>
          </a:p>
          <a:p>
            <a:pPr marL="514350" indent="-514350">
              <a:buFont typeface="+mj-lt"/>
              <a:buAutoNum type="arabicPeriod"/>
            </a:pPr>
            <a:r>
              <a:rPr lang="en-US" dirty="0" smtClean="0"/>
              <a:t>62,51 %	-   81,25 %	: </a:t>
            </a:r>
            <a:r>
              <a:rPr lang="en-US" dirty="0" err="1" smtClean="0"/>
              <a:t>Baik</a:t>
            </a:r>
            <a:endParaRPr lang="en-US" dirty="0" smtClean="0"/>
          </a:p>
          <a:p>
            <a:pPr marL="514350" indent="-514350">
              <a:buFont typeface="+mj-lt"/>
              <a:buAutoNum type="arabicPeriod"/>
            </a:pPr>
            <a:r>
              <a:rPr lang="en-US" dirty="0" smtClean="0"/>
              <a:t>43,76 %	-   62,50 %	: </a:t>
            </a:r>
            <a:r>
              <a:rPr lang="en-US" dirty="0" err="1" smtClean="0"/>
              <a:t>Cukup</a:t>
            </a:r>
            <a:r>
              <a:rPr lang="en-US" dirty="0" smtClean="0"/>
              <a:t> </a:t>
            </a:r>
            <a:r>
              <a:rPr lang="en-US" dirty="0" err="1" smtClean="0"/>
              <a:t>baik</a:t>
            </a:r>
            <a:endParaRPr lang="en-US" dirty="0" smtClean="0"/>
          </a:p>
          <a:p>
            <a:pPr marL="514350" indent="-514350">
              <a:buFont typeface="+mj-lt"/>
              <a:buAutoNum type="arabicPeriod"/>
            </a:pPr>
            <a:r>
              <a:rPr lang="en-US" dirty="0" smtClean="0"/>
              <a:t>25,00%	-   43,75 %	: </a:t>
            </a:r>
            <a:r>
              <a:rPr lang="en-US" dirty="0" err="1" smtClean="0"/>
              <a:t>Kurang</a:t>
            </a:r>
            <a:r>
              <a:rPr lang="en-US" dirty="0" smtClean="0"/>
              <a:t> </a:t>
            </a:r>
            <a:r>
              <a:rPr lang="en-US" dirty="0" err="1" smtClean="0"/>
              <a:t>baik</a:t>
            </a:r>
            <a:endParaRPr lang="en-US"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TotalTime>
  <Words>709</Words>
  <Application>Microsoft Office PowerPoint</Application>
  <PresentationFormat>On-screen Show (4:3)</PresentationFormat>
  <Paragraphs>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IMPLEMENTASI MODEL PEMBELAJARAN TEMATIK  OLEH GURU KELAS DI SEKOLAH DASAR NEGERI  KABUPATEN KULON PROGO  TAHUN AJARAN 2010/2011 </vt:lpstr>
      <vt:lpstr>Identifikasi Masalah</vt:lpstr>
      <vt:lpstr>Pembatasan Masalah</vt:lpstr>
      <vt:lpstr>Rumusan Masalah</vt:lpstr>
      <vt:lpstr>Tujuan Penelitian</vt:lpstr>
      <vt:lpstr>Definisi Operasional</vt:lpstr>
      <vt:lpstr>Landasan Teori</vt:lpstr>
      <vt:lpstr>Metode Penelitian</vt:lpstr>
      <vt:lpstr>Klasifikasi imlpementasi tematik</vt:lpstr>
      <vt:lpstr>Hasil</vt:lpstr>
      <vt:lpstr>Kesimpulan</vt:lpstr>
      <vt:lpstr>Saran</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IMPLEMENTASI MODEL PEMBELAJARAN TEMATIK  OLEH GURU KELAS DI SEKOLAH DASAR NEGERI  SE-KABUPATEN KULON PROGO  TAHUN AJARAN 2010/2011 </dc:title>
  <dc:creator>Valued Acer Customer</dc:creator>
  <cp:lastModifiedBy>Valued Acer Customer</cp:lastModifiedBy>
  <cp:revision>13</cp:revision>
  <dcterms:created xsi:type="dcterms:W3CDTF">2011-07-01T03:43:10Z</dcterms:created>
  <dcterms:modified xsi:type="dcterms:W3CDTF">2011-11-28T16:50:54Z</dcterms:modified>
</cp:coreProperties>
</file>