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1" r:id="rId5"/>
    <p:sldId id="260" r:id="rId6"/>
    <p:sldId id="262" r:id="rId7"/>
    <p:sldId id="263" r:id="rId8"/>
    <p:sldId id="264" r:id="rId9"/>
    <p:sldId id="265" r:id="rId10"/>
    <p:sldId id="266"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BD481D7C-E28C-41AC-ADD8-405201136BB5}" type="datetimeFigureOut">
              <a:rPr lang="id-ID" smtClean="0"/>
              <a:pPr/>
              <a:t>18/02/2010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F80EFE2-5464-4539-A08F-5A94767919B1}"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D481D7C-E28C-41AC-ADD8-405201136BB5}" type="datetimeFigureOut">
              <a:rPr lang="id-ID" smtClean="0"/>
              <a:pPr/>
              <a:t>18/02/2010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F80EFE2-5464-4539-A08F-5A94767919B1}"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D481D7C-E28C-41AC-ADD8-405201136BB5}" type="datetimeFigureOut">
              <a:rPr lang="id-ID" smtClean="0"/>
              <a:pPr/>
              <a:t>18/02/2010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F80EFE2-5464-4539-A08F-5A94767919B1}"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D481D7C-E28C-41AC-ADD8-405201136BB5}" type="datetimeFigureOut">
              <a:rPr lang="id-ID" smtClean="0"/>
              <a:pPr/>
              <a:t>18/02/2010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F80EFE2-5464-4539-A08F-5A94767919B1}"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481D7C-E28C-41AC-ADD8-405201136BB5}" type="datetimeFigureOut">
              <a:rPr lang="id-ID" smtClean="0"/>
              <a:pPr/>
              <a:t>18/02/2010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F80EFE2-5464-4539-A08F-5A94767919B1}"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BD481D7C-E28C-41AC-ADD8-405201136BB5}" type="datetimeFigureOut">
              <a:rPr lang="id-ID" smtClean="0"/>
              <a:pPr/>
              <a:t>18/02/2010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F80EFE2-5464-4539-A08F-5A94767919B1}"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BD481D7C-E28C-41AC-ADD8-405201136BB5}" type="datetimeFigureOut">
              <a:rPr lang="id-ID" smtClean="0"/>
              <a:pPr/>
              <a:t>18/02/2010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F80EFE2-5464-4539-A08F-5A94767919B1}"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BD481D7C-E28C-41AC-ADD8-405201136BB5}" type="datetimeFigureOut">
              <a:rPr lang="id-ID" smtClean="0"/>
              <a:pPr/>
              <a:t>18/02/2010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F80EFE2-5464-4539-A08F-5A94767919B1}"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481D7C-E28C-41AC-ADD8-405201136BB5}" type="datetimeFigureOut">
              <a:rPr lang="id-ID" smtClean="0"/>
              <a:pPr/>
              <a:t>18/02/2010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F80EFE2-5464-4539-A08F-5A94767919B1}"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481D7C-E28C-41AC-ADD8-405201136BB5}" type="datetimeFigureOut">
              <a:rPr lang="id-ID" smtClean="0"/>
              <a:pPr/>
              <a:t>18/02/2010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F80EFE2-5464-4539-A08F-5A94767919B1}"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481D7C-E28C-41AC-ADD8-405201136BB5}" type="datetimeFigureOut">
              <a:rPr lang="id-ID" smtClean="0"/>
              <a:pPr/>
              <a:t>18/02/2010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F80EFE2-5464-4539-A08F-5A94767919B1}"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481D7C-E28C-41AC-ADD8-405201136BB5}" type="datetimeFigureOut">
              <a:rPr lang="id-ID" smtClean="0"/>
              <a:pPr/>
              <a:t>18/02/2010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80EFE2-5464-4539-A08F-5A94767919B1}"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500042"/>
            <a:ext cx="8429684" cy="4000527"/>
          </a:xfrm>
        </p:spPr>
        <p:txBody>
          <a:bodyPr>
            <a:normAutofit/>
          </a:bodyPr>
          <a:lstStyle/>
          <a:p>
            <a:r>
              <a:rPr lang="en-GB" sz="3100" b="1" dirty="0"/>
              <a:t>PENINGKATAN MOTIVASI DAN PRESTASI BELAJR MAHASISWA PGSD DALAM MATA KULIAH PERKEMBANGAN DAN BELAJAR PESERTA DIDIK MELALUI METODE ARIAS (</a:t>
            </a:r>
            <a:r>
              <a:rPr lang="en-GB" sz="3100" b="1" i="1" dirty="0"/>
              <a:t>ASSURANCE, RELEVANCE, INTEREST, ASSESSMENT DAN SATICFACTION</a:t>
            </a:r>
            <a:r>
              <a:rPr lang="en-GB" sz="3100" b="1" dirty="0"/>
              <a:t>)</a:t>
            </a:r>
            <a:r>
              <a:rPr lang="id-ID" dirty="0"/>
              <a:t/>
            </a:r>
            <a:br>
              <a:rPr lang="id-ID" dirty="0"/>
            </a:br>
            <a:endParaRPr lang="id-ID" dirty="0"/>
          </a:p>
        </p:txBody>
      </p:sp>
      <p:sp>
        <p:nvSpPr>
          <p:cNvPr id="3" name="Subtitle 2"/>
          <p:cNvSpPr>
            <a:spLocks noGrp="1"/>
          </p:cNvSpPr>
          <p:nvPr>
            <p:ph type="subTitle" idx="1"/>
          </p:nvPr>
        </p:nvSpPr>
        <p:spPr>
          <a:xfrm>
            <a:off x="1357290" y="4929198"/>
            <a:ext cx="6400800" cy="995354"/>
          </a:xfrm>
        </p:spPr>
        <p:txBody>
          <a:bodyPr/>
          <a:lstStyle/>
          <a:p>
            <a:r>
              <a:rPr lang="en-US" dirty="0" err="1" smtClean="0"/>
              <a:t>Oleh</a:t>
            </a:r>
            <a:r>
              <a:rPr lang="en-US" dirty="0" smtClean="0"/>
              <a:t> </a:t>
            </a:r>
            <a:r>
              <a:rPr lang="en-US" dirty="0" err="1" smtClean="0"/>
              <a:t>Muthmainnah</a:t>
            </a:r>
            <a:r>
              <a:rPr lang="en-US" dirty="0" smtClean="0"/>
              <a:t>, </a:t>
            </a:r>
            <a:r>
              <a:rPr lang="en-US" dirty="0" err="1" smtClean="0"/>
              <a:t>dkk</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lnSpcReduction="10000"/>
          </a:bodyPr>
          <a:lstStyle/>
          <a:p>
            <a:r>
              <a:rPr lang="pt-BR" dirty="0" smtClean="0"/>
              <a:t>Penerapan </a:t>
            </a:r>
            <a:r>
              <a:rPr lang="pt-BR" dirty="0" smtClean="0"/>
              <a:t>metode ARIAS, prestasi belajar mahasiswa dapat ditingkatkan. </a:t>
            </a:r>
            <a:r>
              <a:rPr lang="id-ID" dirty="0" smtClean="0"/>
              <a:t>Hal ini dapat dilihat dari data hasil belajar mahasiswa. Berawal dari sebuah motivasi yang meningkat dan berdampak pada prestasi belajar. Dosen perlu menanamkan pada mahasiswa bahwa materi yang dipelajari dapat dimanfaatkan dan diaplikasikan dalam kehidupan nyata.     </a:t>
            </a:r>
          </a:p>
          <a:p>
            <a:r>
              <a:rPr lang="id-ID" smtClean="0"/>
              <a:t>Pengetahuan </a:t>
            </a:r>
            <a:r>
              <a:rPr lang="id-ID" dirty="0" smtClean="0"/>
              <a:t>tentang penerapan ARIAS ini diperlukan bagi mahasiswa sebagai pengetahuan kelak apabila menjadi seorang dosen/guru/pendidik.   </a:t>
            </a:r>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Keywords</a:t>
            </a:r>
            <a:endParaRPr lang="id-ID" dirty="0"/>
          </a:p>
        </p:txBody>
      </p:sp>
      <p:sp>
        <p:nvSpPr>
          <p:cNvPr id="3" name="Content Placeholder 2"/>
          <p:cNvSpPr>
            <a:spLocks noGrp="1"/>
          </p:cNvSpPr>
          <p:nvPr>
            <p:ph idx="1"/>
          </p:nvPr>
        </p:nvSpPr>
        <p:spPr/>
        <p:txBody>
          <a:bodyPr/>
          <a:lstStyle/>
          <a:p>
            <a:r>
              <a:rPr lang="en-US" dirty="0" err="1" smtClean="0"/>
              <a:t>Motivasi</a:t>
            </a:r>
            <a:endParaRPr lang="en-US" dirty="0" smtClean="0"/>
          </a:p>
          <a:p>
            <a:r>
              <a:rPr lang="en-US" dirty="0" err="1" smtClean="0"/>
              <a:t>Prestasi</a:t>
            </a:r>
            <a:r>
              <a:rPr lang="en-US" dirty="0" smtClean="0"/>
              <a:t> </a:t>
            </a:r>
            <a:r>
              <a:rPr lang="en-US" dirty="0" err="1" smtClean="0"/>
              <a:t>belajar</a:t>
            </a:r>
            <a:endParaRPr lang="en-US" dirty="0" smtClean="0"/>
          </a:p>
          <a:p>
            <a:r>
              <a:rPr lang="en-US" dirty="0" err="1" smtClean="0"/>
              <a:t>Metode</a:t>
            </a:r>
            <a:r>
              <a:rPr lang="en-US" dirty="0" smtClean="0"/>
              <a:t> ARIAS</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Pendahuluan</a:t>
            </a:r>
            <a:endParaRPr lang="id-ID" dirty="0"/>
          </a:p>
        </p:txBody>
      </p:sp>
      <p:sp>
        <p:nvSpPr>
          <p:cNvPr id="3" name="Content Placeholder 2"/>
          <p:cNvSpPr>
            <a:spLocks noGrp="1"/>
          </p:cNvSpPr>
          <p:nvPr>
            <p:ph idx="1"/>
          </p:nvPr>
        </p:nvSpPr>
        <p:spPr/>
        <p:txBody>
          <a:bodyPr/>
          <a:lstStyle/>
          <a:p>
            <a:r>
              <a:rPr lang="en-US" dirty="0" err="1" smtClean="0"/>
              <a:t>Pembelajaran</a:t>
            </a:r>
            <a:r>
              <a:rPr lang="en-US" dirty="0" smtClean="0"/>
              <a:t> </a:t>
            </a:r>
            <a:r>
              <a:rPr lang="en-US" dirty="0" err="1" smtClean="0"/>
              <a:t>relatif</a:t>
            </a:r>
            <a:r>
              <a:rPr lang="en-US" dirty="0" smtClean="0"/>
              <a:t> </a:t>
            </a:r>
            <a:r>
              <a:rPr lang="en-US" dirty="0" err="1" smtClean="0"/>
              <a:t>pasif</a:t>
            </a:r>
            <a:endParaRPr lang="en-US" dirty="0" smtClean="0"/>
          </a:p>
          <a:p>
            <a:r>
              <a:rPr lang="en-US" dirty="0" err="1" smtClean="0"/>
              <a:t>Peran</a:t>
            </a:r>
            <a:r>
              <a:rPr lang="en-US" dirty="0" smtClean="0"/>
              <a:t> </a:t>
            </a:r>
            <a:r>
              <a:rPr lang="en-US" dirty="0" err="1" smtClean="0"/>
              <a:t>serta</a:t>
            </a:r>
            <a:r>
              <a:rPr lang="en-US" dirty="0" smtClean="0"/>
              <a:t> </a:t>
            </a:r>
            <a:r>
              <a:rPr lang="en-US" dirty="0" err="1" smtClean="0"/>
              <a:t>mahasiswa</a:t>
            </a:r>
            <a:r>
              <a:rPr lang="en-US" dirty="0" smtClean="0"/>
              <a:t> </a:t>
            </a:r>
            <a:r>
              <a:rPr lang="en-US" dirty="0" err="1" smtClean="0"/>
              <a:t>rendah</a:t>
            </a:r>
            <a:endParaRPr lang="en-US" dirty="0" smtClean="0"/>
          </a:p>
          <a:p>
            <a:r>
              <a:rPr lang="en-US" dirty="0" err="1" smtClean="0"/>
              <a:t>Motivasi</a:t>
            </a:r>
            <a:r>
              <a:rPr lang="en-US" dirty="0" smtClean="0"/>
              <a:t> </a:t>
            </a:r>
            <a:r>
              <a:rPr lang="en-US" dirty="0" err="1" smtClean="0"/>
              <a:t>belajar</a:t>
            </a:r>
            <a:r>
              <a:rPr lang="en-US" dirty="0" smtClean="0"/>
              <a:t> </a:t>
            </a:r>
            <a:r>
              <a:rPr lang="en-US" dirty="0" err="1" smtClean="0"/>
              <a:t>rendah</a:t>
            </a:r>
            <a:r>
              <a:rPr lang="en-US" dirty="0" smtClean="0"/>
              <a:t> (oral </a:t>
            </a:r>
            <a:r>
              <a:rPr lang="en-US" dirty="0" err="1" smtClean="0"/>
              <a:t>respons</a:t>
            </a:r>
            <a:r>
              <a:rPr lang="en-US" dirty="0" smtClean="0"/>
              <a:t>)</a:t>
            </a:r>
          </a:p>
          <a:p>
            <a:r>
              <a:rPr lang="en-US" dirty="0" err="1" smtClean="0"/>
              <a:t>Prestasi</a:t>
            </a:r>
            <a:r>
              <a:rPr lang="en-US" dirty="0" smtClean="0"/>
              <a:t> </a:t>
            </a:r>
            <a:r>
              <a:rPr lang="en-US" dirty="0" err="1" smtClean="0"/>
              <a:t>belajar</a:t>
            </a:r>
            <a:r>
              <a:rPr lang="en-US" dirty="0" smtClean="0"/>
              <a:t> </a:t>
            </a:r>
            <a:r>
              <a:rPr lang="en-US" dirty="0" err="1" smtClean="0"/>
              <a:t>rendah</a:t>
            </a:r>
            <a:endParaRPr lang="en-US" dirty="0" smtClean="0"/>
          </a:p>
          <a:p>
            <a:r>
              <a:rPr lang="en-US" dirty="0" err="1" smtClean="0"/>
              <a:t>Upaya</a:t>
            </a:r>
            <a:r>
              <a:rPr lang="en-US" dirty="0" smtClean="0"/>
              <a:t> </a:t>
            </a:r>
            <a:r>
              <a:rPr lang="en-US" dirty="0" err="1" smtClean="0"/>
              <a:t>dosen</a:t>
            </a:r>
            <a:r>
              <a:rPr lang="en-US" dirty="0" smtClean="0"/>
              <a:t> </a:t>
            </a:r>
            <a:r>
              <a:rPr lang="en-US" dirty="0" err="1" smtClean="0"/>
              <a:t>dalam</a:t>
            </a:r>
            <a:r>
              <a:rPr lang="en-US" dirty="0" smtClean="0"/>
              <a:t> </a:t>
            </a:r>
            <a:r>
              <a:rPr lang="en-US" dirty="0" err="1" smtClean="0"/>
              <a:t>variasi</a:t>
            </a:r>
            <a:r>
              <a:rPr lang="en-US" dirty="0" smtClean="0"/>
              <a:t> </a:t>
            </a:r>
            <a:r>
              <a:rPr lang="en-US" dirty="0" err="1" smtClean="0"/>
              <a:t>perkuliahan</a:t>
            </a:r>
            <a:r>
              <a:rPr lang="en-US" dirty="0" smtClean="0"/>
              <a:t> </a:t>
            </a:r>
            <a:r>
              <a:rPr lang="en-US" dirty="0" err="1" smtClean="0"/>
              <a:t>belum</a:t>
            </a:r>
            <a:r>
              <a:rPr lang="en-US" dirty="0" smtClean="0"/>
              <a:t> </a:t>
            </a:r>
            <a:r>
              <a:rPr lang="en-US" dirty="0" err="1" smtClean="0"/>
              <a:t>berdampak</a:t>
            </a:r>
            <a:r>
              <a:rPr lang="en-US" dirty="0" smtClean="0"/>
              <a:t> </a:t>
            </a:r>
            <a:r>
              <a:rPr lang="en-US" dirty="0" err="1" smtClean="0"/>
              <a:t>signifikan</a:t>
            </a:r>
            <a:endParaRPr lang="en-US" dirty="0" smtClean="0"/>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en-US" dirty="0" err="1" smtClean="0"/>
              <a:t>Mengapa</a:t>
            </a:r>
            <a:r>
              <a:rPr lang="en-US" dirty="0" smtClean="0"/>
              <a:t> ARIAS</a:t>
            </a:r>
            <a:endParaRPr lang="id-ID" dirty="0"/>
          </a:p>
        </p:txBody>
      </p:sp>
      <p:sp>
        <p:nvSpPr>
          <p:cNvPr id="3" name="Content Placeholder 2"/>
          <p:cNvSpPr>
            <a:spLocks noGrp="1"/>
          </p:cNvSpPr>
          <p:nvPr>
            <p:ph idx="1"/>
          </p:nvPr>
        </p:nvSpPr>
        <p:spPr>
          <a:xfrm>
            <a:off x="457200" y="1214422"/>
            <a:ext cx="8229600" cy="4911741"/>
          </a:xfrm>
        </p:spPr>
        <p:txBody>
          <a:bodyPr>
            <a:normAutofit/>
          </a:bodyPr>
          <a:lstStyle/>
          <a:p>
            <a:r>
              <a:rPr lang="en-US" dirty="0" err="1" smtClean="0"/>
              <a:t>Perilaku</a:t>
            </a:r>
            <a:r>
              <a:rPr lang="en-US" dirty="0" smtClean="0"/>
              <a:t> </a:t>
            </a:r>
            <a:r>
              <a:rPr lang="en-US" dirty="0" err="1" smtClean="0"/>
              <a:t>muncul</a:t>
            </a:r>
            <a:r>
              <a:rPr lang="en-US" dirty="0" smtClean="0"/>
              <a:t> </a:t>
            </a:r>
            <a:r>
              <a:rPr lang="en-US" dirty="0" err="1" smtClean="0"/>
              <a:t>didorong</a:t>
            </a:r>
            <a:r>
              <a:rPr lang="en-US" dirty="0" smtClean="0"/>
              <a:t> </a:t>
            </a:r>
            <a:r>
              <a:rPr lang="en-US" dirty="0" err="1" smtClean="0"/>
              <a:t>oleh</a:t>
            </a:r>
            <a:r>
              <a:rPr lang="en-US" dirty="0" smtClean="0"/>
              <a:t> </a:t>
            </a:r>
            <a:r>
              <a:rPr lang="en-US" dirty="0" err="1" smtClean="0"/>
              <a:t>motivasi</a:t>
            </a:r>
            <a:endParaRPr lang="en-US" dirty="0" smtClean="0"/>
          </a:p>
          <a:p>
            <a:r>
              <a:rPr lang="en-US" dirty="0" err="1" smtClean="0"/>
              <a:t>Belajar</a:t>
            </a:r>
            <a:r>
              <a:rPr lang="en-US" dirty="0" smtClean="0"/>
              <a:t> </a:t>
            </a:r>
            <a:r>
              <a:rPr lang="en-US" dirty="0" err="1" smtClean="0"/>
              <a:t>sebagai</a:t>
            </a:r>
            <a:r>
              <a:rPr lang="en-US" dirty="0" smtClean="0"/>
              <a:t> </a:t>
            </a:r>
            <a:r>
              <a:rPr lang="en-US" dirty="0" err="1" smtClean="0"/>
              <a:t>perilaku</a:t>
            </a:r>
            <a:endParaRPr lang="en-US" dirty="0" smtClean="0"/>
          </a:p>
          <a:p>
            <a:r>
              <a:rPr lang="en-US" dirty="0" err="1" smtClean="0"/>
              <a:t>Bagaimana</a:t>
            </a:r>
            <a:r>
              <a:rPr lang="en-US" dirty="0" smtClean="0"/>
              <a:t> </a:t>
            </a:r>
            <a:r>
              <a:rPr lang="en-US" dirty="0" err="1" smtClean="0"/>
              <a:t>tingkatkan</a:t>
            </a:r>
            <a:r>
              <a:rPr lang="en-US" dirty="0" smtClean="0"/>
              <a:t> </a:t>
            </a:r>
            <a:r>
              <a:rPr lang="en-US" dirty="0" err="1" smtClean="0"/>
              <a:t>motivasi</a:t>
            </a:r>
            <a:r>
              <a:rPr lang="en-US" dirty="0" smtClean="0"/>
              <a:t> </a:t>
            </a:r>
            <a:r>
              <a:rPr lang="en-US" dirty="0" err="1" smtClean="0"/>
              <a:t>belajar</a:t>
            </a:r>
            <a:endParaRPr lang="en-US" dirty="0" smtClean="0"/>
          </a:p>
          <a:p>
            <a:r>
              <a:rPr lang="en-US" dirty="0" err="1" smtClean="0"/>
              <a:t>Motivasi</a:t>
            </a:r>
            <a:r>
              <a:rPr lang="en-US" dirty="0" smtClean="0"/>
              <a:t> : </a:t>
            </a:r>
            <a:r>
              <a:rPr lang="en-US" dirty="0" err="1" smtClean="0"/>
              <a:t>intrinsik-ekstrinsik</a:t>
            </a:r>
            <a:endParaRPr lang="en-US" dirty="0" smtClean="0"/>
          </a:p>
          <a:p>
            <a:r>
              <a:rPr lang="en-US" dirty="0" err="1" smtClean="0"/>
              <a:t>Motivasi</a:t>
            </a:r>
            <a:r>
              <a:rPr lang="en-US" dirty="0" smtClean="0"/>
              <a:t> </a:t>
            </a:r>
            <a:r>
              <a:rPr lang="en-US" dirty="0" err="1" smtClean="0"/>
              <a:t>tinggi</a:t>
            </a:r>
            <a:r>
              <a:rPr lang="en-US" dirty="0" smtClean="0"/>
              <a:t>---</a:t>
            </a:r>
            <a:r>
              <a:rPr lang="en-US" dirty="0" err="1" smtClean="0"/>
              <a:t>prestasi</a:t>
            </a:r>
            <a:r>
              <a:rPr lang="en-US" dirty="0" smtClean="0"/>
              <a:t> </a:t>
            </a:r>
            <a:r>
              <a:rPr lang="en-US" dirty="0" err="1" smtClean="0"/>
              <a:t>belajar</a:t>
            </a:r>
            <a:r>
              <a:rPr lang="en-US" dirty="0" smtClean="0"/>
              <a:t> </a:t>
            </a:r>
            <a:r>
              <a:rPr lang="en-US" dirty="0" err="1" smtClean="0"/>
              <a:t>tinggi</a:t>
            </a:r>
            <a:endParaRPr lang="en-US" dirty="0" smtClean="0"/>
          </a:p>
          <a:p>
            <a:r>
              <a:rPr lang="en-US" dirty="0" err="1" smtClean="0"/>
              <a:t>Penelitian</a:t>
            </a:r>
            <a:r>
              <a:rPr lang="en-US" dirty="0" smtClean="0"/>
              <a:t> </a:t>
            </a:r>
            <a:r>
              <a:rPr lang="en-US" dirty="0" err="1" smtClean="0"/>
              <a:t>relevan</a:t>
            </a:r>
            <a:r>
              <a:rPr lang="en-US" dirty="0" smtClean="0"/>
              <a:t>:</a:t>
            </a:r>
            <a:r>
              <a:rPr lang="id-ID" dirty="0" smtClean="0"/>
              <a:t> </a:t>
            </a:r>
            <a:r>
              <a:rPr lang="id-ID" dirty="0" smtClean="0"/>
              <a:t>Djamaah </a:t>
            </a:r>
            <a:r>
              <a:rPr lang="id-ID" dirty="0" smtClean="0"/>
              <a:t>Sopah. 1999</a:t>
            </a:r>
            <a:r>
              <a:rPr lang="id-ID" dirty="0" smtClean="0"/>
              <a:t>. Pengaruh model pembelajaran </a:t>
            </a:r>
            <a:r>
              <a:rPr lang="id-ID" dirty="0" smtClean="0"/>
              <a:t>ARIAS</a:t>
            </a:r>
            <a:r>
              <a:rPr lang="en-US" dirty="0" smtClean="0"/>
              <a:t>.</a:t>
            </a:r>
            <a:endParaRPr lang="en-US" dirty="0" smtClean="0"/>
          </a:p>
          <a:p>
            <a:pPr>
              <a:buNone/>
            </a:pP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en-US" dirty="0" err="1" smtClean="0"/>
              <a:t>Kajian</a:t>
            </a:r>
            <a:r>
              <a:rPr lang="en-US" dirty="0" smtClean="0"/>
              <a:t> </a:t>
            </a:r>
            <a:r>
              <a:rPr lang="en-US" dirty="0" err="1" smtClean="0"/>
              <a:t>Teori</a:t>
            </a:r>
            <a:endParaRPr lang="id-ID" dirty="0"/>
          </a:p>
        </p:txBody>
      </p:sp>
      <p:sp>
        <p:nvSpPr>
          <p:cNvPr id="3" name="Content Placeholder 2"/>
          <p:cNvSpPr>
            <a:spLocks noGrp="1"/>
          </p:cNvSpPr>
          <p:nvPr>
            <p:ph idx="1"/>
          </p:nvPr>
        </p:nvSpPr>
        <p:spPr/>
        <p:txBody>
          <a:bodyPr>
            <a:normAutofit/>
          </a:bodyPr>
          <a:lstStyle/>
          <a:p>
            <a:r>
              <a:rPr lang="en-US" dirty="0" err="1" smtClean="0"/>
              <a:t>Motivasi</a:t>
            </a:r>
            <a:r>
              <a:rPr lang="en-US" dirty="0" smtClean="0"/>
              <a:t> </a:t>
            </a:r>
            <a:r>
              <a:rPr lang="en-US" dirty="0" err="1" smtClean="0"/>
              <a:t>belajar</a:t>
            </a:r>
            <a:endParaRPr lang="en-US" dirty="0" smtClean="0"/>
          </a:p>
          <a:p>
            <a:r>
              <a:rPr lang="en-US" dirty="0" err="1" smtClean="0"/>
              <a:t>Prestasi</a:t>
            </a:r>
            <a:r>
              <a:rPr lang="en-US" dirty="0" smtClean="0"/>
              <a:t> </a:t>
            </a:r>
            <a:r>
              <a:rPr lang="en-US" dirty="0" err="1" smtClean="0"/>
              <a:t>belajar</a:t>
            </a:r>
            <a:endParaRPr lang="en-US" dirty="0" smtClean="0"/>
          </a:p>
          <a:p>
            <a:r>
              <a:rPr lang="en-US" dirty="0" err="1" smtClean="0"/>
              <a:t>Metode</a:t>
            </a:r>
            <a:r>
              <a:rPr lang="en-US" dirty="0" smtClean="0"/>
              <a:t> ARIAS </a:t>
            </a:r>
          </a:p>
          <a:p>
            <a:pPr lvl="1"/>
            <a:r>
              <a:rPr lang="en-US" dirty="0" smtClean="0"/>
              <a:t>Assurance/</a:t>
            </a:r>
            <a:r>
              <a:rPr lang="en-US" dirty="0" err="1" smtClean="0"/>
              <a:t>percaya</a:t>
            </a:r>
            <a:r>
              <a:rPr lang="en-US" dirty="0" smtClean="0"/>
              <a:t> </a:t>
            </a:r>
            <a:r>
              <a:rPr lang="en-US" dirty="0" err="1" smtClean="0"/>
              <a:t>diri</a:t>
            </a:r>
            <a:endParaRPr lang="en-US" dirty="0" smtClean="0"/>
          </a:p>
          <a:p>
            <a:pPr lvl="1"/>
            <a:r>
              <a:rPr lang="en-US" dirty="0" smtClean="0"/>
              <a:t>Relevance/</a:t>
            </a:r>
            <a:r>
              <a:rPr lang="en-US" dirty="0" err="1" smtClean="0"/>
              <a:t>keterkaitan</a:t>
            </a:r>
            <a:r>
              <a:rPr lang="en-US" dirty="0" smtClean="0"/>
              <a:t> </a:t>
            </a:r>
            <a:r>
              <a:rPr lang="en-US" dirty="0" err="1" smtClean="0"/>
              <a:t>penglmn</a:t>
            </a:r>
            <a:r>
              <a:rPr lang="en-US" dirty="0" smtClean="0"/>
              <a:t> </a:t>
            </a:r>
            <a:r>
              <a:rPr lang="en-US" dirty="0" err="1" smtClean="0"/>
              <a:t>dan</a:t>
            </a:r>
            <a:r>
              <a:rPr lang="en-US" dirty="0" smtClean="0"/>
              <a:t> </a:t>
            </a:r>
            <a:r>
              <a:rPr lang="en-US" dirty="0" err="1" smtClean="0"/>
              <a:t>kebutuhan</a:t>
            </a:r>
            <a:endParaRPr lang="en-US" dirty="0" smtClean="0"/>
          </a:p>
          <a:p>
            <a:pPr lvl="1"/>
            <a:r>
              <a:rPr lang="en-US" dirty="0" smtClean="0"/>
              <a:t>Interest/</a:t>
            </a:r>
            <a:r>
              <a:rPr lang="en-US" dirty="0" err="1" smtClean="0"/>
              <a:t>minat</a:t>
            </a:r>
            <a:r>
              <a:rPr lang="en-US" dirty="0" smtClean="0"/>
              <a:t> </a:t>
            </a:r>
            <a:r>
              <a:rPr lang="en-US" dirty="0" err="1" smtClean="0"/>
              <a:t>perhatian</a:t>
            </a:r>
            <a:r>
              <a:rPr lang="en-US" dirty="0" smtClean="0"/>
              <a:t> </a:t>
            </a:r>
            <a:r>
              <a:rPr lang="en-US" dirty="0" err="1" smtClean="0"/>
              <a:t>mahasiswa</a:t>
            </a:r>
            <a:endParaRPr lang="en-US" dirty="0" smtClean="0"/>
          </a:p>
          <a:p>
            <a:pPr lvl="1"/>
            <a:r>
              <a:rPr lang="en-US" dirty="0" err="1" smtClean="0"/>
              <a:t>Assesment</a:t>
            </a:r>
            <a:r>
              <a:rPr lang="en-US" dirty="0" smtClean="0"/>
              <a:t>/</a:t>
            </a:r>
            <a:r>
              <a:rPr lang="en-US" dirty="0" err="1" smtClean="0"/>
              <a:t>penilaian,evaluasi</a:t>
            </a:r>
            <a:endParaRPr lang="en-US" dirty="0" smtClean="0"/>
          </a:p>
          <a:p>
            <a:pPr lvl="1"/>
            <a:r>
              <a:rPr lang="en-US" dirty="0" smtClean="0"/>
              <a:t>Satisfaction/</a:t>
            </a:r>
            <a:r>
              <a:rPr lang="en-US" dirty="0" err="1" smtClean="0"/>
              <a:t>kebanggaan,rasa</a:t>
            </a:r>
            <a:r>
              <a:rPr lang="en-US" dirty="0" smtClean="0"/>
              <a:t> </a:t>
            </a:r>
            <a:r>
              <a:rPr lang="en-US" dirty="0" err="1" smtClean="0"/>
              <a:t>puas</a:t>
            </a:r>
            <a:r>
              <a:rPr lang="en-US" dirty="0" smtClean="0"/>
              <a:t> </a:t>
            </a:r>
            <a:r>
              <a:rPr lang="en-US" dirty="0" err="1" smtClean="0"/>
              <a:t>mhs</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US" b="1" dirty="0"/>
              <a:t>METODOLOGI</a:t>
            </a:r>
            <a:endParaRPr lang="id-ID" dirty="0"/>
          </a:p>
        </p:txBody>
      </p:sp>
      <p:sp>
        <p:nvSpPr>
          <p:cNvPr id="3" name="Content Placeholder 2"/>
          <p:cNvSpPr>
            <a:spLocks noGrp="1"/>
          </p:cNvSpPr>
          <p:nvPr>
            <p:ph idx="1"/>
          </p:nvPr>
        </p:nvSpPr>
        <p:spPr/>
        <p:txBody>
          <a:bodyPr/>
          <a:lstStyle/>
          <a:p>
            <a:r>
              <a:rPr lang="en-US" dirty="0" err="1" smtClean="0"/>
              <a:t>Positivistik</a:t>
            </a:r>
            <a:r>
              <a:rPr lang="en-US" dirty="0" smtClean="0"/>
              <a:t>, </a:t>
            </a:r>
            <a:r>
              <a:rPr lang="en-US" dirty="0" err="1" smtClean="0"/>
              <a:t>Penelitan</a:t>
            </a:r>
            <a:r>
              <a:rPr lang="en-US" dirty="0" smtClean="0"/>
              <a:t> </a:t>
            </a:r>
            <a:r>
              <a:rPr lang="en-US" dirty="0" err="1" smtClean="0"/>
              <a:t>Tindaka</a:t>
            </a:r>
            <a:r>
              <a:rPr lang="en-US" dirty="0" smtClean="0"/>
              <a:t> </a:t>
            </a:r>
            <a:r>
              <a:rPr lang="en-US" dirty="0" err="1" smtClean="0"/>
              <a:t>Kelas</a:t>
            </a:r>
            <a:endParaRPr lang="en-US" dirty="0" smtClean="0"/>
          </a:p>
          <a:p>
            <a:r>
              <a:rPr lang="nb-NO" dirty="0" smtClean="0"/>
              <a:t>Teknik pengumpulan data: angket</a:t>
            </a:r>
            <a:r>
              <a:rPr lang="nb-NO" dirty="0"/>
              <a:t>, wawancara, observasi, </a:t>
            </a:r>
            <a:r>
              <a:rPr lang="nb-NO" dirty="0" smtClean="0"/>
              <a:t>dokumen </a:t>
            </a:r>
            <a:r>
              <a:rPr lang="nb-NO" dirty="0"/>
              <a:t>dan tes. </a:t>
            </a:r>
            <a:endParaRPr lang="nb-NO" dirty="0" smtClean="0"/>
          </a:p>
          <a:p>
            <a:r>
              <a:rPr lang="nb-NO" dirty="0" smtClean="0"/>
              <a:t>Analisis data: deskriptif kualitatif, SPSS 17</a:t>
            </a:r>
            <a:endParaRPr lang="id-ID" dirty="0"/>
          </a:p>
          <a:p>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Hasil</a:t>
            </a:r>
            <a:endParaRPr lang="id-ID" dirty="0"/>
          </a:p>
        </p:txBody>
      </p:sp>
      <p:graphicFrame>
        <p:nvGraphicFramePr>
          <p:cNvPr id="4" name="Content Placeholder 3"/>
          <p:cNvGraphicFramePr>
            <a:graphicFrameLocks noGrp="1"/>
          </p:cNvGraphicFramePr>
          <p:nvPr>
            <p:ph idx="1"/>
          </p:nvPr>
        </p:nvGraphicFramePr>
        <p:xfrm>
          <a:off x="457200" y="1600200"/>
          <a:ext cx="8229600" cy="2225040"/>
        </p:xfrm>
        <a:graphic>
          <a:graphicData uri="http://schemas.openxmlformats.org/drawingml/2006/table">
            <a:tbl>
              <a:tblPr firstRow="1" bandRow="1">
                <a:tableStyleId>{5C22544A-7EE6-4342-B048-85BDC9FD1C3A}</a:tableStyleId>
              </a:tblPr>
              <a:tblGrid>
                <a:gridCol w="3043230"/>
                <a:gridCol w="2714644"/>
                <a:gridCol w="2471726"/>
              </a:tblGrid>
              <a:tr h="370840">
                <a:tc>
                  <a:txBody>
                    <a:bodyPr/>
                    <a:lstStyle/>
                    <a:p>
                      <a:r>
                        <a:rPr lang="en-US" dirty="0" err="1" smtClean="0"/>
                        <a:t>Angket</a:t>
                      </a:r>
                      <a:r>
                        <a:rPr lang="en-US" dirty="0" smtClean="0"/>
                        <a:t> </a:t>
                      </a:r>
                      <a:r>
                        <a:rPr lang="en-US" dirty="0" err="1" smtClean="0"/>
                        <a:t>motivasi</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69,5%</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78,7%</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err="1" smtClean="0"/>
                        <a:t>Wawancara</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76,32%</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90,79%</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err="1" smtClean="0"/>
                        <a:t>Observasi</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82,14%</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90,5%</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err="1" smtClean="0"/>
                        <a:t>Dokumen</a:t>
                      </a:r>
                      <a:r>
                        <a:rPr lang="en-US" dirty="0" smtClean="0"/>
                        <a:t> </a:t>
                      </a:r>
                      <a:r>
                        <a:rPr lang="en-US" dirty="0" err="1" smtClean="0"/>
                        <a:t>skor</a:t>
                      </a:r>
                      <a:r>
                        <a:rPr lang="en-US" dirty="0" smtClean="0"/>
                        <a:t> </a:t>
                      </a:r>
                      <a:r>
                        <a:rPr lang="en-US" dirty="0" err="1" smtClean="0"/>
                        <a:t>siklus</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&gt;70,        65% </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&gt;70,        95%</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err="1" smtClean="0"/>
                        <a:t>Tes</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70,55</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74</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err="1" smtClean="0"/>
                        <a:t>Angket</a:t>
                      </a:r>
                      <a:r>
                        <a:rPr lang="en-US" dirty="0" smtClean="0"/>
                        <a:t> ARIAS</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72,6%</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76,6</a:t>
                      </a:r>
                      <a:endParaRPr lang="id-ID"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en-US" dirty="0" err="1" smtClean="0"/>
              <a:t>Kesimpulan</a:t>
            </a:r>
            <a:endParaRPr lang="id-ID" dirty="0"/>
          </a:p>
        </p:txBody>
      </p:sp>
      <p:sp>
        <p:nvSpPr>
          <p:cNvPr id="3" name="Content Placeholder 2"/>
          <p:cNvSpPr>
            <a:spLocks noGrp="1"/>
          </p:cNvSpPr>
          <p:nvPr>
            <p:ph idx="1"/>
          </p:nvPr>
        </p:nvSpPr>
        <p:spPr/>
        <p:txBody>
          <a:bodyPr/>
          <a:lstStyle/>
          <a:p>
            <a:r>
              <a:rPr lang="en-US" dirty="0" err="1" smtClean="0"/>
              <a:t>Penerapan</a:t>
            </a:r>
            <a:r>
              <a:rPr lang="en-US" dirty="0" smtClean="0"/>
              <a:t> </a:t>
            </a:r>
            <a:r>
              <a:rPr lang="en-US" dirty="0" err="1" smtClean="0"/>
              <a:t>metode</a:t>
            </a:r>
            <a:r>
              <a:rPr lang="en-US" dirty="0" smtClean="0"/>
              <a:t> ARIAS </a:t>
            </a:r>
            <a:r>
              <a:rPr lang="en-US" dirty="0" err="1" smtClean="0"/>
              <a:t>dapat</a:t>
            </a:r>
            <a:r>
              <a:rPr lang="en-US" dirty="0" smtClean="0"/>
              <a:t> </a:t>
            </a:r>
            <a:r>
              <a:rPr lang="en-US" dirty="0" err="1" smtClean="0"/>
              <a:t>meningkatkan</a:t>
            </a:r>
            <a:r>
              <a:rPr lang="en-US" dirty="0" smtClean="0"/>
              <a:t> </a:t>
            </a:r>
            <a:r>
              <a:rPr lang="en-US" dirty="0" err="1" smtClean="0"/>
              <a:t>motivasi</a:t>
            </a:r>
            <a:r>
              <a:rPr lang="en-US" dirty="0" smtClean="0"/>
              <a:t> </a:t>
            </a:r>
            <a:r>
              <a:rPr lang="en-US" dirty="0" err="1" smtClean="0"/>
              <a:t>dan</a:t>
            </a:r>
            <a:r>
              <a:rPr lang="en-US" dirty="0" smtClean="0"/>
              <a:t> </a:t>
            </a:r>
            <a:r>
              <a:rPr lang="en-US" dirty="0" err="1" smtClean="0"/>
              <a:t>prestasi</a:t>
            </a:r>
            <a:r>
              <a:rPr lang="en-US" dirty="0" smtClean="0"/>
              <a:t> </a:t>
            </a:r>
            <a:r>
              <a:rPr lang="en-US" dirty="0" err="1" smtClean="0"/>
              <a:t>belajar</a:t>
            </a:r>
            <a:r>
              <a:rPr lang="en-US" dirty="0" smtClean="0"/>
              <a:t> </a:t>
            </a:r>
            <a:r>
              <a:rPr lang="en-US" dirty="0" err="1" smtClean="0"/>
              <a:t>mahasiswa</a:t>
            </a:r>
            <a:r>
              <a:rPr lang="en-US" dirty="0" smtClean="0"/>
              <a:t>.</a:t>
            </a:r>
          </a:p>
          <a:p>
            <a:r>
              <a:rPr lang="en-US" dirty="0" err="1" smtClean="0"/>
              <a:t>Peningkatan</a:t>
            </a:r>
            <a:r>
              <a:rPr lang="en-US" dirty="0" smtClean="0"/>
              <a:t> </a:t>
            </a:r>
            <a:r>
              <a:rPr lang="en-US" dirty="0" err="1" smtClean="0"/>
              <a:t>motivasi</a:t>
            </a:r>
            <a:r>
              <a:rPr lang="en-US" dirty="0" smtClean="0"/>
              <a:t> </a:t>
            </a:r>
            <a:r>
              <a:rPr lang="en-US" dirty="0" err="1" smtClean="0"/>
              <a:t>belajar</a:t>
            </a:r>
            <a:r>
              <a:rPr lang="en-US" dirty="0" smtClean="0"/>
              <a:t> </a:t>
            </a:r>
            <a:r>
              <a:rPr lang="en-US" dirty="0" err="1" smtClean="0"/>
              <a:t>berpengaruh</a:t>
            </a:r>
            <a:r>
              <a:rPr lang="en-US" dirty="0" smtClean="0"/>
              <a:t> </a:t>
            </a:r>
            <a:r>
              <a:rPr lang="en-US" dirty="0" err="1" smtClean="0"/>
              <a:t>terhadap</a:t>
            </a:r>
            <a:r>
              <a:rPr lang="en-US" dirty="0" smtClean="0"/>
              <a:t> </a:t>
            </a:r>
            <a:r>
              <a:rPr lang="en-US" dirty="0" err="1" smtClean="0"/>
              <a:t>peningkatan</a:t>
            </a:r>
            <a:r>
              <a:rPr lang="en-US" dirty="0" smtClean="0"/>
              <a:t> </a:t>
            </a:r>
            <a:r>
              <a:rPr lang="en-US" dirty="0" err="1" smtClean="0"/>
              <a:t>prestasi</a:t>
            </a:r>
            <a:r>
              <a:rPr lang="en-US" dirty="0" smtClean="0"/>
              <a:t> </a:t>
            </a:r>
            <a:r>
              <a:rPr lang="en-US" dirty="0" err="1" smtClean="0"/>
              <a:t>belajar</a:t>
            </a:r>
            <a:r>
              <a:rPr lang="en-US" dirty="0" smtClean="0"/>
              <a:t>.</a:t>
            </a:r>
          </a:p>
          <a:p>
            <a:r>
              <a:rPr lang="en-US" dirty="0" err="1" smtClean="0"/>
              <a:t>Kendala</a:t>
            </a:r>
            <a:r>
              <a:rPr lang="en-US" dirty="0" smtClean="0"/>
              <a:t> </a:t>
            </a:r>
            <a:r>
              <a:rPr lang="en-US" dirty="0" err="1" smtClean="0"/>
              <a:t>penelitian</a:t>
            </a:r>
            <a:r>
              <a:rPr lang="en-US" dirty="0" smtClean="0"/>
              <a:t>: </a:t>
            </a:r>
            <a:r>
              <a:rPr lang="en-US" dirty="0" err="1" smtClean="0"/>
              <a:t>motivasi</a:t>
            </a:r>
            <a:r>
              <a:rPr lang="en-US" dirty="0" smtClean="0"/>
              <a:t> </a:t>
            </a:r>
            <a:r>
              <a:rPr lang="en-US" dirty="0" err="1" smtClean="0"/>
              <a:t>intrinsik</a:t>
            </a:r>
            <a:r>
              <a:rPr lang="en-US" dirty="0" smtClean="0"/>
              <a:t> </a:t>
            </a:r>
            <a:r>
              <a:rPr lang="en-US" dirty="0" err="1" smtClean="0"/>
              <a:t>belum</a:t>
            </a:r>
            <a:r>
              <a:rPr lang="en-US" dirty="0" smtClean="0"/>
              <a:t> </a:t>
            </a:r>
            <a:r>
              <a:rPr lang="en-US" dirty="0" err="1" smtClean="0"/>
              <a:t>dapat</a:t>
            </a:r>
            <a:r>
              <a:rPr lang="en-US" dirty="0" smtClean="0"/>
              <a:t> </a:t>
            </a:r>
            <a:r>
              <a:rPr lang="en-US" dirty="0" err="1" smtClean="0"/>
              <a:t>dioptimalkan</a:t>
            </a:r>
            <a:r>
              <a:rPr lang="en-US" dirty="0" smtClean="0"/>
              <a:t>.</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Saran</a:t>
            </a:r>
            <a:endParaRPr lang="id-ID" dirty="0"/>
          </a:p>
        </p:txBody>
      </p:sp>
      <p:sp>
        <p:nvSpPr>
          <p:cNvPr id="3" name="Content Placeholder 2"/>
          <p:cNvSpPr>
            <a:spLocks noGrp="1"/>
          </p:cNvSpPr>
          <p:nvPr>
            <p:ph idx="1"/>
          </p:nvPr>
        </p:nvSpPr>
        <p:spPr/>
        <p:txBody>
          <a:bodyPr/>
          <a:lstStyle/>
          <a:p>
            <a:r>
              <a:rPr lang="pt-BR" dirty="0" smtClean="0"/>
              <a:t>Metode pembelajaran ARIAS perlu diterapkan karena terbukti dapat meningkatkan motivasi belajar mahasiswa. Mahasiswa dapat merasakan adanya variasi dan kegiatan belajar yang menyenangkan karena dosen tidak hanya sekedar menyampaikan materi kuliah, tapi juga memberikan arahan dan kegaitan yang membangkitkan motivasi. </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326</Words>
  <Application>Microsoft Office PowerPoint</Application>
  <PresentationFormat>On-screen Show (4:3)</PresentationFormat>
  <Paragraphs>59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PENINGKATAN MOTIVASI DAN PRESTASI BELAJR MAHASISWA PGSD DALAM MATA KULIAH PERKEMBANGAN DAN BELAJAR PESERTA DIDIK MELALUI METODE ARIAS (ASSURANCE, RELEVANCE, INTEREST, ASSESSMENT DAN SATICFACTION) </vt:lpstr>
      <vt:lpstr>Keywords</vt:lpstr>
      <vt:lpstr>Pendahuluan</vt:lpstr>
      <vt:lpstr>Mengapa ARIAS</vt:lpstr>
      <vt:lpstr>Kajian Teori</vt:lpstr>
      <vt:lpstr>METODOLOGI</vt:lpstr>
      <vt:lpstr>Hasil</vt:lpstr>
      <vt:lpstr>Kesimpulan</vt:lpstr>
      <vt:lpstr>Saran</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PENINGKATAN MOTIVASI DAN PRESTASI BELAJR MAHASISWA PGSD DALAM MATA KULIAH PERKEMBANGAN DAN BELAJAR PESERTA DIDIK MELALUI METODE ARIAS (ASSURANCE, RELEVANCE, INTEREST, ASSESSMENT DAN SATICFACTION) </dc:title>
  <dc:creator>USER</dc:creator>
  <cp:lastModifiedBy>USER</cp:lastModifiedBy>
  <cp:revision>10</cp:revision>
  <dcterms:created xsi:type="dcterms:W3CDTF">2010-02-17T07:08:19Z</dcterms:created>
  <dcterms:modified xsi:type="dcterms:W3CDTF">2010-02-17T21:55:36Z</dcterms:modified>
</cp:coreProperties>
</file>