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0" r:id="rId4"/>
    <p:sldId id="286" r:id="rId5"/>
    <p:sldId id="287" r:id="rId6"/>
    <p:sldId id="261" r:id="rId7"/>
    <p:sldId id="262" r:id="rId8"/>
    <p:sldId id="288" r:id="rId9"/>
    <p:sldId id="294" r:id="rId10"/>
    <p:sldId id="295" r:id="rId11"/>
    <p:sldId id="289" r:id="rId12"/>
    <p:sldId id="263" r:id="rId13"/>
    <p:sldId id="290" r:id="rId14"/>
    <p:sldId id="291" r:id="rId15"/>
    <p:sldId id="292" r:id="rId16"/>
    <p:sldId id="29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a:defRPr/>
            </a:pPr>
            <a:endParaRPr kumimoji="1" lang="en-GB"/>
          </a:p>
        </p:txBody>
      </p:sp>
      <p:pic>
        <p:nvPicPr>
          <p:cNvPr id="5" name="Picture 3" descr="A:\minispir.GIF"/>
          <p:cNvPicPr>
            <a:picLocks noChangeAspect="1" noChangeArrowheads="1"/>
          </p:cNvPicPr>
          <p:nvPr/>
        </p:nvPicPr>
        <p:blipFill>
          <a:blip r:embed="rId3"/>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lgn="ctr">
              <a:defRPr/>
            </a:pPr>
            <a:endParaRPr kumimoji="1" lang="en-GB"/>
          </a:p>
        </p:txBody>
      </p:sp>
      <p:pic>
        <p:nvPicPr>
          <p:cNvPr id="7" name="Picture 5" descr="A:\minispir.GIF"/>
          <p:cNvPicPr>
            <a:picLocks noChangeAspect="1" noChangeArrowheads="1"/>
          </p:cNvPicPr>
          <p:nvPr/>
        </p:nvPicPr>
        <p:blipFill>
          <a:blip r:embed="rId3"/>
          <a:srcRect t="39999"/>
          <a:stretch>
            <a:fillRect/>
          </a:stretch>
        </p:blipFill>
        <p:spPr bwMode="ltGray">
          <a:xfrm>
            <a:off x="0" y="4222750"/>
            <a:ext cx="1181100" cy="2571750"/>
          </a:xfrm>
          <a:prstGeom prst="rect">
            <a:avLst/>
          </a:prstGeom>
          <a:noFill/>
          <a:ln w="9525">
            <a:noFill/>
            <a:miter lim="800000"/>
            <a:headEnd/>
            <a:tailEnd/>
          </a:ln>
        </p:spPr>
      </p:pic>
      <p:sp>
        <p:nvSpPr>
          <p:cNvPr id="876550" name="Rectangle 6"/>
          <p:cNvSpPr>
            <a:spLocks noGrp="1" noChangeArrowheads="1"/>
          </p:cNvSpPr>
          <p:nvPr>
            <p:ph type="ctrTitle"/>
          </p:nvPr>
        </p:nvSpPr>
        <p:spPr>
          <a:xfrm>
            <a:off x="914400" y="2057400"/>
            <a:ext cx="7721600" cy="1143000"/>
          </a:xfrm>
        </p:spPr>
        <p:txBody>
          <a:bodyPr/>
          <a:lstStyle>
            <a:lvl1pPr>
              <a:defRPr/>
            </a:lvl1pPr>
          </a:lstStyle>
          <a:p>
            <a:r>
              <a:rPr lang="en-US" smtClean="0"/>
              <a:t>Click to edit Master title style</a:t>
            </a:r>
            <a:endParaRPr lang="en-GB"/>
          </a:p>
        </p:txBody>
      </p:sp>
      <p:sp>
        <p:nvSpPr>
          <p:cNvPr id="876551"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smtClean="0"/>
              <a:t>Click to edit Master subtitle style</a:t>
            </a:r>
            <a:endParaRPr lang="en-GB"/>
          </a:p>
        </p:txBody>
      </p:sp>
      <p:sp>
        <p:nvSpPr>
          <p:cNvPr id="8" name="Rectangle 8"/>
          <p:cNvSpPr>
            <a:spLocks noGrp="1" noChangeArrowheads="1"/>
          </p:cNvSpPr>
          <p:nvPr>
            <p:ph type="dt" sz="quarter" idx="10"/>
          </p:nvPr>
        </p:nvSpPr>
        <p:spPr>
          <a:xfrm>
            <a:off x="1084263" y="6096000"/>
            <a:ext cx="1905000" cy="457200"/>
          </a:xfrm>
        </p:spPr>
        <p:txBody>
          <a:bodyPr/>
          <a:lstStyle>
            <a:lvl1pPr>
              <a:defRPr smtClean="0"/>
            </a:lvl1pPr>
          </a:lstStyle>
          <a:p>
            <a:fld id="{2398C13E-93D0-4B44-89DB-004D17D164B3}" type="datetimeFigureOut">
              <a:rPr lang="en-US" smtClean="0"/>
              <a:pPr/>
              <a:t>11/27/2010</a:t>
            </a:fld>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smtClean="0"/>
            </a:lvl1pPr>
          </a:lstStyle>
          <a:p>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smtClean="0"/>
            </a:lvl1pPr>
          </a:lstStyle>
          <a:p>
            <a:fld id="{0559438B-572E-439C-87D0-344470F3F1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7526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886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7" name="Rectangle 9"/>
          <p:cNvSpPr>
            <a:spLocks noGrp="1" noChangeArrowheads="1"/>
          </p:cNvSpPr>
          <p:nvPr>
            <p:ph type="ftr" sz="quarter" idx="11"/>
          </p:nvPr>
        </p:nvSpPr>
        <p:spPr>
          <a:ln/>
        </p:spPr>
        <p:txBody>
          <a:bodyPr/>
          <a:lstStyle>
            <a:lvl1pPr>
              <a:defRPr/>
            </a:lvl1pPr>
          </a:lstStyle>
          <a:p>
            <a:endParaRPr lang="en-US"/>
          </a:p>
        </p:txBody>
      </p:sp>
      <p:sp>
        <p:nvSpPr>
          <p:cNvPr id="8"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81000"/>
            <a:ext cx="762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4" name="Rectangle 9"/>
          <p:cNvSpPr>
            <a:spLocks noGrp="1" noChangeArrowheads="1"/>
          </p:cNvSpPr>
          <p:nvPr>
            <p:ph type="ftr" sz="quarter" idx="11"/>
          </p:nvPr>
        </p:nvSpPr>
        <p:spPr>
          <a:ln/>
        </p:spPr>
        <p:txBody>
          <a:bodyPr/>
          <a:lstStyle>
            <a:lvl1pPr>
              <a:defRPr/>
            </a:lvl1pPr>
          </a:lstStyle>
          <a:p>
            <a:endParaRPr lang="en-US"/>
          </a:p>
        </p:txBody>
      </p:sp>
      <p:sp>
        <p:nvSpPr>
          <p:cNvPr id="5"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8" name="Rectangle 9"/>
          <p:cNvSpPr>
            <a:spLocks noGrp="1" noChangeArrowheads="1"/>
          </p:cNvSpPr>
          <p:nvPr>
            <p:ph type="ftr" sz="quarter" idx="11"/>
          </p:nvPr>
        </p:nvSpPr>
        <p:spPr>
          <a:ln/>
        </p:spPr>
        <p:txBody>
          <a:bodyPr/>
          <a:lstStyle>
            <a:lvl1pPr>
              <a:defRPr/>
            </a:lvl1pPr>
          </a:lstStyle>
          <a:p>
            <a:endParaRPr lang="en-US"/>
          </a:p>
        </p:txBody>
      </p:sp>
      <p:sp>
        <p:nvSpPr>
          <p:cNvPr id="9"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4" name="Rectangle 9"/>
          <p:cNvSpPr>
            <a:spLocks noGrp="1" noChangeArrowheads="1"/>
          </p:cNvSpPr>
          <p:nvPr>
            <p:ph type="ftr" sz="quarter" idx="11"/>
          </p:nvPr>
        </p:nvSpPr>
        <p:spPr>
          <a:ln/>
        </p:spPr>
        <p:txBody>
          <a:bodyPr/>
          <a:lstStyle>
            <a:lvl1pPr>
              <a:defRPr/>
            </a:lvl1pPr>
          </a:lstStyle>
          <a:p>
            <a:endParaRPr lang="en-US"/>
          </a:p>
        </p:txBody>
      </p:sp>
      <p:sp>
        <p:nvSpPr>
          <p:cNvPr id="5"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3" name="Rectangle 9"/>
          <p:cNvSpPr>
            <a:spLocks noGrp="1" noChangeArrowheads="1"/>
          </p:cNvSpPr>
          <p:nvPr>
            <p:ph type="ftr" sz="quarter" idx="11"/>
          </p:nvPr>
        </p:nvSpPr>
        <p:spPr>
          <a:ln/>
        </p:spPr>
        <p:txBody>
          <a:bodyPr/>
          <a:lstStyle>
            <a:lvl1pPr>
              <a:defRPr/>
            </a:lvl1pPr>
          </a:lstStyle>
          <a:p>
            <a:endParaRPr lang="en-US"/>
          </a:p>
        </p:txBody>
      </p:sp>
      <p:sp>
        <p:nvSpPr>
          <p:cNvPr id="4"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2398C13E-93D0-4B44-89DB-004D17D164B3}" type="datetimeFigureOut">
              <a:rPr lang="en-US" smtClean="0"/>
              <a:pPr/>
              <a:t>11/27/2010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0559438B-572E-439C-87D0-344470F3F1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875522"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defRPr/>
            </a:pPr>
            <a:endParaRPr kumimoji="1" lang="en-GB"/>
          </a:p>
        </p:txBody>
      </p:sp>
      <p:sp>
        <p:nvSpPr>
          <p:cNvPr id="875523"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en-US"/>
          </a:p>
        </p:txBody>
      </p:sp>
      <p:pic>
        <p:nvPicPr>
          <p:cNvPr id="4100" name="Picture 4" descr="A:\minispir.GIF"/>
          <p:cNvPicPr>
            <a:picLocks noChangeAspect="1" noChangeArrowheads="1"/>
          </p:cNvPicPr>
          <p:nvPr/>
        </p:nvPicPr>
        <p:blipFill>
          <a:blip r:embed="rId16"/>
          <a:srcRect b="5333"/>
          <a:stretch>
            <a:fillRect/>
          </a:stretch>
        </p:blipFill>
        <p:spPr bwMode="ltGray">
          <a:xfrm>
            <a:off x="0" y="50800"/>
            <a:ext cx="1181100" cy="4057650"/>
          </a:xfrm>
          <a:prstGeom prst="rect">
            <a:avLst/>
          </a:prstGeom>
          <a:noFill/>
          <a:ln w="9525">
            <a:noFill/>
            <a:miter lim="800000"/>
            <a:headEnd/>
            <a:tailEnd/>
          </a:ln>
        </p:spPr>
      </p:pic>
      <p:pic>
        <p:nvPicPr>
          <p:cNvPr id="4101" name="Picture 5" descr="A:\minispir.GIF"/>
          <p:cNvPicPr>
            <a:picLocks noChangeAspect="1" noChangeArrowheads="1"/>
          </p:cNvPicPr>
          <p:nvPr/>
        </p:nvPicPr>
        <p:blipFill>
          <a:blip r:embed="rId16"/>
          <a:srcRect t="39999"/>
          <a:stretch>
            <a:fillRect/>
          </a:stretch>
        </p:blipFill>
        <p:spPr bwMode="ltGray">
          <a:xfrm>
            <a:off x="0" y="4222750"/>
            <a:ext cx="1181100" cy="2571750"/>
          </a:xfrm>
          <a:prstGeom prst="rect">
            <a:avLst/>
          </a:prstGeom>
          <a:noFill/>
          <a:ln w="9525">
            <a:noFill/>
            <a:miter lim="800000"/>
            <a:headEnd/>
            <a:tailEnd/>
          </a:ln>
        </p:spPr>
      </p:pic>
      <p:sp>
        <p:nvSpPr>
          <p:cNvPr id="4102"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103"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875528"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2398C13E-93D0-4B44-89DB-004D17D164B3}" type="datetimeFigureOut">
              <a:rPr lang="en-US" smtClean="0"/>
              <a:pPr/>
              <a:t>11/27/2010</a:t>
            </a:fld>
            <a:endParaRPr lang="en-US"/>
          </a:p>
        </p:txBody>
      </p:sp>
      <p:sp>
        <p:nvSpPr>
          <p:cNvPr id="875529"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875530"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0559438B-572E-439C-87D0-344470F3F1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7.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pak-bola.web.i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Untitled-1.png"/>
          <p:cNvPicPr>
            <a:picLocks noChangeAspect="1"/>
          </p:cNvPicPr>
          <p:nvPr/>
        </p:nvPicPr>
        <p:blipFill>
          <a:blip r:embed="rId2"/>
          <a:stretch>
            <a:fillRect/>
          </a:stretch>
        </p:blipFill>
        <p:spPr>
          <a:xfrm>
            <a:off x="2286000" y="1600200"/>
            <a:ext cx="4495800" cy="4495800"/>
          </a:xfrm>
          <a:prstGeom prst="rect">
            <a:avLst/>
          </a:prstGeom>
        </p:spPr>
      </p:pic>
      <p:sp>
        <p:nvSpPr>
          <p:cNvPr id="11" name="Rectangle 4"/>
          <p:cNvSpPr>
            <a:spLocks noChangeArrowheads="1"/>
          </p:cNvSpPr>
          <p:nvPr/>
        </p:nvSpPr>
        <p:spPr bwMode="auto">
          <a:xfrm>
            <a:off x="990600" y="228600"/>
            <a:ext cx="7543800" cy="1447800"/>
          </a:xfrm>
          <a:prstGeom prst="rect">
            <a:avLst/>
          </a:prstGeom>
          <a:noFill/>
          <a:ln w="76200" cmpd="tri">
            <a:noFill/>
            <a:miter lim="800000"/>
            <a:headEnd/>
            <a:tailEnd/>
          </a:ln>
        </p:spPr>
        <p:txBody>
          <a:bodyPr wrap="none" anchor="ctr"/>
          <a:lstStyle/>
          <a:p>
            <a:pPr algn="ctr"/>
            <a:r>
              <a:rPr lang="nb-NO" sz="2400" b="1" dirty="0"/>
              <a:t>SISTEM PAKAR </a:t>
            </a:r>
            <a:endParaRPr lang="en-US" sz="2400" dirty="0"/>
          </a:p>
          <a:p>
            <a:pPr algn="ctr"/>
            <a:r>
              <a:rPr lang="nb-NO" sz="2400" b="1" dirty="0"/>
              <a:t>UNTUK ANALISA GIZI ATLIT SEPAK BOLA </a:t>
            </a:r>
            <a:endParaRPr lang="en-US" sz="2400" dirty="0"/>
          </a:p>
          <a:p>
            <a:pPr algn="ctr"/>
            <a:r>
              <a:rPr lang="nb-NO" sz="2400" b="1" dirty="0"/>
              <a:t>BERBASIS WEB</a:t>
            </a:r>
            <a:endParaRPr lang="en-US" sz="2400" dirty="0"/>
          </a:p>
        </p:txBody>
      </p:sp>
      <p:sp>
        <p:nvSpPr>
          <p:cNvPr id="13" name="Rectangle 7"/>
          <p:cNvSpPr>
            <a:spLocks noChangeArrowheads="1"/>
          </p:cNvSpPr>
          <p:nvPr/>
        </p:nvSpPr>
        <p:spPr bwMode="auto">
          <a:xfrm>
            <a:off x="914400" y="4419600"/>
            <a:ext cx="7315200" cy="1752600"/>
          </a:xfrm>
          <a:prstGeom prst="rect">
            <a:avLst/>
          </a:prstGeom>
          <a:noFill/>
          <a:ln w="9525">
            <a:noFill/>
            <a:miter lim="800000"/>
            <a:headEnd/>
            <a:tailEnd/>
          </a:ln>
        </p:spPr>
        <p:txBody>
          <a:bodyPr/>
          <a:lstStyle/>
          <a:p>
            <a:pPr algn="ctr" rtl="0">
              <a:lnSpc>
                <a:spcPct val="90000"/>
              </a:lnSpc>
              <a:spcBef>
                <a:spcPct val="20000"/>
              </a:spcBef>
              <a:buClr>
                <a:schemeClr val="hlink"/>
              </a:buClr>
              <a:buFont typeface="Wingdings" pitchFamily="2" charset="2"/>
              <a:buNone/>
            </a:pPr>
            <a:r>
              <a:rPr kumimoji="0" lang="en-US" sz="2000" dirty="0" smtClean="0">
                <a:latin typeface="Belwe Bd BT" pitchFamily="18" charset="0"/>
              </a:rPr>
              <a:t>FAKULTAS ILMU KEOLAHRAGAAN</a:t>
            </a:r>
            <a:endParaRPr kumimoji="0" lang="en-US" sz="2000" dirty="0">
              <a:latin typeface="Belwe Bd BT" pitchFamily="18" charset="0"/>
            </a:endParaRPr>
          </a:p>
          <a:p>
            <a:pPr algn="ctr" rtl="0">
              <a:lnSpc>
                <a:spcPct val="90000"/>
              </a:lnSpc>
              <a:spcBef>
                <a:spcPct val="20000"/>
              </a:spcBef>
              <a:buClr>
                <a:schemeClr val="hlink"/>
              </a:buClr>
              <a:buFont typeface="Wingdings" pitchFamily="2" charset="2"/>
              <a:buNone/>
            </a:pPr>
            <a:r>
              <a:rPr lang="en-US" sz="2000" dirty="0">
                <a:latin typeface="Belwe Bd BT" pitchFamily="18" charset="0"/>
              </a:rPr>
              <a:t>UNIVERSITAS NEGERI YOGYAKARTA</a:t>
            </a:r>
          </a:p>
          <a:p>
            <a:pPr algn="ctr" rtl="0">
              <a:lnSpc>
                <a:spcPct val="90000"/>
              </a:lnSpc>
              <a:spcBef>
                <a:spcPct val="20000"/>
              </a:spcBef>
              <a:buClr>
                <a:schemeClr val="hlink"/>
              </a:buClr>
              <a:buFont typeface="Wingdings" pitchFamily="2" charset="2"/>
              <a:buNone/>
            </a:pPr>
            <a:r>
              <a:rPr lang="en-US" sz="2000" dirty="0">
                <a:latin typeface="Belwe Bd BT" pitchFamily="18" charset="0"/>
              </a:rPr>
              <a:t>2010</a:t>
            </a:r>
          </a:p>
        </p:txBody>
      </p:sp>
      <p:sp>
        <p:nvSpPr>
          <p:cNvPr id="14" name="Rectangle 9"/>
          <p:cNvSpPr>
            <a:spLocks noChangeArrowheads="1"/>
          </p:cNvSpPr>
          <p:nvPr/>
        </p:nvSpPr>
        <p:spPr bwMode="auto">
          <a:xfrm>
            <a:off x="2362200" y="2514600"/>
            <a:ext cx="4648200" cy="984250"/>
          </a:xfrm>
          <a:prstGeom prst="rect">
            <a:avLst/>
          </a:prstGeom>
          <a:noFill/>
          <a:ln w="9525">
            <a:noFill/>
            <a:miter lim="800000"/>
            <a:headEnd/>
            <a:tailEnd/>
          </a:ln>
        </p:spPr>
        <p:txBody>
          <a:bodyPr wrap="none" anchor="ctr"/>
          <a:lstStyle/>
          <a:p>
            <a:pPr algn="ctr" rtl="0"/>
            <a:r>
              <a:rPr kumimoji="0" lang="en-US" b="1" dirty="0" err="1"/>
              <a:t>Oleh</a:t>
            </a:r>
            <a:r>
              <a:rPr kumimoji="0" lang="en-US" b="1" dirty="0"/>
              <a:t> :</a:t>
            </a:r>
          </a:p>
          <a:p>
            <a:pPr algn="ctr" rtl="0"/>
            <a:r>
              <a:rPr kumimoji="0" lang="en-US" b="1" dirty="0" smtClean="0"/>
              <a:t>Prof. Dr. </a:t>
            </a:r>
            <a:r>
              <a:rPr kumimoji="0" lang="en-US" b="1" dirty="0" err="1" smtClean="0"/>
              <a:t>Suharjana</a:t>
            </a:r>
            <a:r>
              <a:rPr kumimoji="0" lang="en-US" b="1" dirty="0" smtClean="0"/>
              <a:t>, </a:t>
            </a:r>
            <a:r>
              <a:rPr kumimoji="0" lang="en-US" b="1" dirty="0" err="1" smtClean="0"/>
              <a:t>M.Kes</a:t>
            </a:r>
            <a:endParaRPr kumimoji="0" lang="en-US" b="1" dirty="0" smtClean="0"/>
          </a:p>
          <a:p>
            <a:pPr algn="ctr" rtl="0"/>
            <a:r>
              <a:rPr lang="en-US" b="1" dirty="0" smtClean="0"/>
              <a:t>Rahmatul Irfan, </a:t>
            </a:r>
            <a:r>
              <a:rPr lang="en-US" b="1" dirty="0" err="1" smtClean="0"/>
              <a:t>mT</a:t>
            </a:r>
            <a:endParaRPr kumimoji="0" lang="en-US" b="1" dirty="0"/>
          </a:p>
        </p:txBody>
      </p:sp>
      <p:sp>
        <p:nvSpPr>
          <p:cNvPr id="18" name="Right Arrow 17">
            <a:hlinkClick r:id="rId3" action="ppaction://hlinksldjump"/>
          </p:cNvPr>
          <p:cNvSpPr/>
          <p:nvPr/>
        </p:nvSpPr>
        <p:spPr bwMode="auto">
          <a:xfrm>
            <a:off x="7772400" y="6019800"/>
            <a:ext cx="990600" cy="609600"/>
          </a:xfrm>
          <a:prstGeom prs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hlinkClick r:id="rId4" action="ppaction://hlinksldjump"/>
              </a:rPr>
              <a:t>NEXT</a:t>
            </a:r>
            <a:endParaRPr kumimoji="0" lang="en-US" sz="1600" b="1" i="0" u="none" strike="noStrike" cap="none" normalizeH="0" baseline="0" dirty="0" smtClean="0">
              <a:ln>
                <a:noFill/>
              </a:ln>
              <a:solidFill>
                <a:schemeClr val="tx1"/>
              </a:solidFill>
              <a:effectLst/>
              <a:latin typeface="Monotype Corsiva" pitchFamily="66" charset="0"/>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Validasi</a:t>
            </a:r>
            <a:endParaRPr lang="en-US" dirty="0"/>
          </a:p>
        </p:txBody>
      </p:sp>
      <p:sp>
        <p:nvSpPr>
          <p:cNvPr id="3" name="Content Placeholder 2"/>
          <p:cNvSpPr>
            <a:spLocks noGrp="1"/>
          </p:cNvSpPr>
          <p:nvPr>
            <p:ph idx="1"/>
          </p:nvPr>
        </p:nvSpPr>
        <p:spPr/>
        <p:txBody>
          <a:bodyPr/>
          <a:lstStyle/>
          <a:p>
            <a:pPr marL="0" indent="0">
              <a:buNone/>
            </a:pPr>
            <a:r>
              <a:rPr lang="en-US" dirty="0" err="1" smtClean="0"/>
              <a:t>Sudah</a:t>
            </a:r>
            <a:r>
              <a:rPr lang="en-US" dirty="0" smtClean="0"/>
              <a:t> </a:t>
            </a:r>
            <a:r>
              <a:rPr lang="en-US" dirty="0" err="1" smtClean="0"/>
              <a:t>dilakukan</a:t>
            </a:r>
            <a:r>
              <a:rPr lang="en-US" dirty="0" smtClean="0"/>
              <a:t> </a:t>
            </a:r>
            <a:r>
              <a:rPr lang="en-US" dirty="0" err="1" smtClean="0"/>
              <a:t>validasi</a:t>
            </a:r>
            <a:r>
              <a:rPr lang="en-US" dirty="0" smtClean="0"/>
              <a:t>  :</a:t>
            </a:r>
          </a:p>
          <a:p>
            <a:pPr>
              <a:buFontTx/>
              <a:buChar char="-"/>
            </a:pPr>
            <a:r>
              <a:rPr lang="en-US" dirty="0" err="1" smtClean="0"/>
              <a:t>Ahli</a:t>
            </a:r>
            <a:r>
              <a:rPr lang="en-US" dirty="0" smtClean="0"/>
              <a:t> Web  : </a:t>
            </a:r>
            <a:r>
              <a:rPr lang="en-US" dirty="0" err="1" smtClean="0"/>
              <a:t>Adi</a:t>
            </a:r>
            <a:r>
              <a:rPr lang="en-US" dirty="0" smtClean="0"/>
              <a:t> </a:t>
            </a:r>
            <a:r>
              <a:rPr lang="en-US" dirty="0" err="1" smtClean="0"/>
              <a:t>Dewanto</a:t>
            </a:r>
            <a:r>
              <a:rPr lang="en-US" dirty="0" smtClean="0"/>
              <a:t>, </a:t>
            </a:r>
            <a:r>
              <a:rPr lang="en-US" dirty="0" err="1" smtClean="0"/>
              <a:t>M.Kom</a:t>
            </a:r>
            <a:endParaRPr lang="en-US" dirty="0" smtClean="0"/>
          </a:p>
          <a:p>
            <a:pPr>
              <a:buFontTx/>
              <a:buChar char="-"/>
            </a:pPr>
            <a:r>
              <a:rPr lang="en-US" dirty="0" err="1" smtClean="0"/>
              <a:t>Ahli</a:t>
            </a:r>
            <a:r>
              <a:rPr lang="en-US" dirty="0" smtClean="0"/>
              <a:t> </a:t>
            </a:r>
            <a:r>
              <a:rPr lang="en-US" dirty="0" err="1" smtClean="0"/>
              <a:t>Gizi</a:t>
            </a:r>
            <a:r>
              <a:rPr lang="en-US" dirty="0"/>
              <a:t> </a:t>
            </a:r>
            <a:r>
              <a:rPr lang="en-US" dirty="0" smtClean="0"/>
              <a:t>  : dr. </a:t>
            </a:r>
            <a:r>
              <a:rPr lang="en-US" dirty="0" err="1" smtClean="0"/>
              <a:t>Nurhadi</a:t>
            </a:r>
            <a:endParaRPr lang="en-US" dirty="0" smtClean="0"/>
          </a:p>
          <a:p>
            <a:pPr marL="0" indent="0">
              <a:buNone/>
            </a:pPr>
            <a:endParaRPr lang="en-US" dirty="0"/>
          </a:p>
          <a:p>
            <a:pPr marL="0" indent="0">
              <a:buNone/>
            </a:pPr>
            <a:r>
              <a:rPr lang="en-US" dirty="0" err="1" smtClean="0"/>
              <a:t>Lampiran</a:t>
            </a:r>
            <a:r>
              <a:rPr lang="en-US" dirty="0" smtClean="0"/>
              <a:t> </a:t>
            </a:r>
            <a:r>
              <a:rPr lang="en-US" dirty="0" err="1" smtClean="0"/>
              <a:t>belum</a:t>
            </a:r>
            <a:r>
              <a:rPr lang="en-US" dirty="0" smtClean="0"/>
              <a:t> </a:t>
            </a:r>
            <a:r>
              <a:rPr lang="en-US" dirty="0" err="1" smtClean="0"/>
              <a:t>disertakan</a:t>
            </a:r>
            <a:endParaRPr lang="en-US" dirty="0"/>
          </a:p>
        </p:txBody>
      </p:sp>
    </p:spTree>
    <p:extLst>
      <p:ext uri="{BB962C8B-B14F-4D97-AF65-F5344CB8AC3E}">
        <p14:creationId xmlns:p14="http://schemas.microsoft.com/office/powerpoint/2010/main" val="328370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Halaman</a:t>
            </a:r>
            <a:r>
              <a:rPr lang="en-US" dirty="0" smtClean="0"/>
              <a:t> </a:t>
            </a:r>
            <a:r>
              <a:rPr lang="en-US" dirty="0" err="1" smtClean="0"/>
              <a:t>Awal</a:t>
            </a:r>
            <a:r>
              <a:rPr lang="en-US" dirty="0" smtClean="0"/>
              <a:t> (Index)</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5373" y="1752600"/>
            <a:ext cx="552285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200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Halaman</a:t>
            </a:r>
            <a:r>
              <a:rPr lang="en-US" dirty="0" smtClean="0"/>
              <a:t> Admin (Home)</a:t>
            </a:r>
            <a:endParaRPr lang="en-US" dirty="0"/>
          </a:p>
        </p:txBody>
      </p:sp>
      <p:sp>
        <p:nvSpPr>
          <p:cNvPr id="4" name="Right Arrow 3">
            <a:hlinkClick r:id="rId2" action="ppaction://hlinksldjump"/>
          </p:cNvPr>
          <p:cNvSpPr/>
          <p:nvPr/>
        </p:nvSpPr>
        <p:spPr bwMode="auto">
          <a:xfrm>
            <a:off x="7772400" y="6019800"/>
            <a:ext cx="990600" cy="609600"/>
          </a:xfrm>
          <a:prstGeom prs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hlinkClick r:id="rId3" action="ppaction://hlinksldjump"/>
              </a:rPr>
              <a:t>NEXT</a:t>
            </a:r>
            <a:endParaRPr kumimoji="0" lang="en-US" sz="1600" b="1" i="0" u="none" strike="noStrike" cap="none" normalizeH="0" baseline="0" dirty="0" smtClean="0">
              <a:ln>
                <a:noFill/>
              </a:ln>
              <a:solidFill>
                <a:schemeClr val="tx1"/>
              </a:solidFill>
              <a:effectLst/>
              <a:latin typeface="Monotype Corsiva" pitchFamily="66" charset="0"/>
            </a:endParaRPr>
          </a:p>
        </p:txBody>
      </p:sp>
      <p:sp>
        <p:nvSpPr>
          <p:cNvPr id="5" name="Left Arrow 4">
            <a:hlinkClick r:id="rId4" action="ppaction://hlinksldjump"/>
          </p:cNvPr>
          <p:cNvSpPr/>
          <p:nvPr/>
        </p:nvSpPr>
        <p:spPr bwMode="auto">
          <a:xfrm>
            <a:off x="990600" y="6019800"/>
            <a:ext cx="990600" cy="609600"/>
          </a:xfrm>
          <a:prstGeom prst="lef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hlinkClick r:id="rId5" action="ppaction://hlinksldjump"/>
              </a:rPr>
              <a:t>BACK</a:t>
            </a:r>
            <a:endParaRPr kumimoji="0" lang="en-US" sz="1600" b="1" i="0" u="none" strike="noStrike" cap="none" normalizeH="0" baseline="0" dirty="0" smtClean="0">
              <a:ln>
                <a:noFill/>
              </a:ln>
              <a:solidFill>
                <a:schemeClr val="tx1"/>
              </a:solidFill>
              <a:effectLst/>
              <a:latin typeface="Monotype Corsiva" pitchFamily="66" charset="0"/>
            </a:endParaRPr>
          </a:p>
        </p:txBody>
      </p:sp>
      <p:sp>
        <p:nvSpPr>
          <p:cNvPr id="6" name="Left-Right Arrow 5">
            <a:hlinkClick r:id="rId4" action="ppaction://hlinksldjump"/>
          </p:cNvPr>
          <p:cNvSpPr/>
          <p:nvPr/>
        </p:nvSpPr>
        <p:spPr bwMode="auto">
          <a:xfrm>
            <a:off x="4267200" y="6019800"/>
            <a:ext cx="1143000" cy="609600"/>
          </a:xfrm>
          <a:prstGeom prst="lef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solidFill>
                  <a:schemeClr val="tx1"/>
                </a:solidFill>
                <a:latin typeface="Monotype Corsiva" pitchFamily="66" charset="0"/>
              </a:rPr>
              <a:t>HOME</a:t>
            </a:r>
            <a:endParaRPr kumimoji="0" lang="en-US" sz="1600" b="1" i="0" u="none" strike="noStrike" cap="none" normalizeH="0" baseline="0" dirty="0" smtClean="0">
              <a:ln>
                <a:noFill/>
              </a:ln>
              <a:solidFill>
                <a:schemeClr val="tx1"/>
              </a:solidFill>
              <a:effectLst/>
              <a:latin typeface="Monotype Corsiva" pitchFamily="66" charset="0"/>
            </a:endParaRPr>
          </a:p>
        </p:txBody>
      </p:sp>
      <p:pic>
        <p:nvPicPr>
          <p:cNvPr id="3074"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981200" y="1752600"/>
            <a:ext cx="575786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Halaman</a:t>
            </a:r>
            <a:r>
              <a:rPr lang="en-US" dirty="0" smtClean="0"/>
              <a:t> Data Admin</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3259" y="1752600"/>
            <a:ext cx="556708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403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HALAMAN DATA PELATIH</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9579" y="1752600"/>
            <a:ext cx="557444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801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a:t>
            </a:r>
            <a:r>
              <a:rPr lang="en-US" dirty="0" err="1" smtClean="0"/>
              <a:t>Penelitian</a:t>
            </a:r>
            <a:endParaRPr lang="en-US" dirty="0"/>
          </a:p>
        </p:txBody>
      </p:sp>
      <p:sp>
        <p:nvSpPr>
          <p:cNvPr id="3" name="Content Placeholder 2"/>
          <p:cNvSpPr>
            <a:spLocks noGrp="1"/>
          </p:cNvSpPr>
          <p:nvPr>
            <p:ph idx="1"/>
          </p:nvPr>
        </p:nvSpPr>
        <p:spPr/>
        <p:txBody>
          <a:bodyPr/>
          <a:lstStyle/>
          <a:p>
            <a:pPr marL="571500" indent="-571500">
              <a:lnSpc>
                <a:spcPct val="90000"/>
              </a:lnSpc>
              <a:buFontTx/>
              <a:buAutoNum type="arabicPeriod"/>
            </a:pPr>
            <a:r>
              <a:rPr lang="en-US" sz="2800" dirty="0" err="1"/>
              <a:t>Sistem</a:t>
            </a:r>
            <a:r>
              <a:rPr lang="en-US" sz="2800" dirty="0"/>
              <a:t> </a:t>
            </a:r>
            <a:r>
              <a:rPr lang="en-US" sz="2800" dirty="0" err="1"/>
              <a:t>Pakar</a:t>
            </a:r>
            <a:r>
              <a:rPr lang="en-US" sz="2800" dirty="0"/>
              <a:t> </a:t>
            </a:r>
            <a:r>
              <a:rPr lang="en-US" sz="2800" dirty="0" err="1"/>
              <a:t>untuk</a:t>
            </a:r>
            <a:r>
              <a:rPr lang="en-US" sz="2800" dirty="0"/>
              <a:t> </a:t>
            </a:r>
            <a:r>
              <a:rPr lang="en-US" sz="2800" dirty="0" err="1"/>
              <a:t>analisa</a:t>
            </a:r>
            <a:r>
              <a:rPr lang="en-US" sz="2800" dirty="0"/>
              <a:t> </a:t>
            </a:r>
            <a:r>
              <a:rPr lang="en-US" sz="2800" dirty="0" err="1"/>
              <a:t>gizi</a:t>
            </a:r>
            <a:r>
              <a:rPr lang="en-US" sz="2800" dirty="0"/>
              <a:t> </a:t>
            </a:r>
            <a:r>
              <a:rPr lang="en-US" sz="2800" dirty="0" err="1"/>
              <a:t>atlit</a:t>
            </a:r>
            <a:r>
              <a:rPr lang="en-US" sz="2800" dirty="0"/>
              <a:t> </a:t>
            </a:r>
            <a:r>
              <a:rPr lang="en-US" sz="2800" dirty="0" err="1"/>
              <a:t>sepak</a:t>
            </a:r>
            <a:r>
              <a:rPr lang="en-US" sz="2800" dirty="0"/>
              <a:t> bola </a:t>
            </a:r>
            <a:r>
              <a:rPr lang="en-US" sz="2800" dirty="0" err="1"/>
              <a:t>berbasis</a:t>
            </a:r>
            <a:r>
              <a:rPr lang="en-US" sz="2800" dirty="0"/>
              <a:t> web</a:t>
            </a:r>
          </a:p>
          <a:p>
            <a:pPr marL="571500" indent="-571500">
              <a:lnSpc>
                <a:spcPct val="90000"/>
              </a:lnSpc>
              <a:buFontTx/>
              <a:buAutoNum type="arabicPeriod"/>
            </a:pPr>
            <a:r>
              <a:rPr lang="en-US" sz="2800" dirty="0" err="1"/>
              <a:t>Timbangan</a:t>
            </a:r>
            <a:r>
              <a:rPr lang="en-US" sz="2800" dirty="0"/>
              <a:t> Digital </a:t>
            </a:r>
            <a:r>
              <a:rPr lang="en-US" sz="2800" dirty="0" err="1"/>
              <a:t>Pengukur</a:t>
            </a:r>
            <a:r>
              <a:rPr lang="en-US" sz="2800" dirty="0"/>
              <a:t> </a:t>
            </a:r>
            <a:r>
              <a:rPr lang="en-US" sz="2800" dirty="0" err="1"/>
              <a:t>Tinggi</a:t>
            </a:r>
            <a:r>
              <a:rPr lang="en-US" sz="2800" dirty="0"/>
              <a:t> </a:t>
            </a:r>
            <a:r>
              <a:rPr lang="en-US" sz="2800" dirty="0" err="1"/>
              <a:t>badan</a:t>
            </a:r>
            <a:r>
              <a:rPr lang="en-US" sz="2800" dirty="0"/>
              <a:t>, </a:t>
            </a:r>
            <a:r>
              <a:rPr lang="en-US" sz="2800" dirty="0" err="1"/>
              <a:t>Berat</a:t>
            </a:r>
            <a:r>
              <a:rPr lang="en-US" sz="2800" dirty="0"/>
              <a:t> </a:t>
            </a:r>
            <a:r>
              <a:rPr lang="en-US" sz="2800" dirty="0" err="1"/>
              <a:t>Badan</a:t>
            </a:r>
            <a:r>
              <a:rPr lang="en-US" sz="2800" dirty="0"/>
              <a:t>, IMT, BMR </a:t>
            </a:r>
            <a:r>
              <a:rPr lang="en-US" sz="2800" dirty="0" err="1"/>
              <a:t>sebagai</a:t>
            </a:r>
            <a:r>
              <a:rPr lang="en-US" sz="2800" dirty="0"/>
              <a:t> </a:t>
            </a:r>
            <a:r>
              <a:rPr lang="en-US" sz="2800" dirty="0" err="1"/>
              <a:t>dasar</a:t>
            </a:r>
            <a:r>
              <a:rPr lang="en-US" sz="2800" dirty="0"/>
              <a:t> </a:t>
            </a:r>
            <a:r>
              <a:rPr lang="en-US" sz="2800" dirty="0" err="1"/>
              <a:t>pemberian</a:t>
            </a:r>
            <a:r>
              <a:rPr lang="en-US" sz="2800" dirty="0"/>
              <a:t> </a:t>
            </a:r>
            <a:r>
              <a:rPr lang="en-US" sz="2800" dirty="0" err="1"/>
              <a:t>gizi</a:t>
            </a:r>
            <a:r>
              <a:rPr lang="en-US" sz="2800" dirty="0"/>
              <a:t> </a:t>
            </a:r>
            <a:r>
              <a:rPr lang="en-US" sz="2800" dirty="0" err="1"/>
              <a:t>atlit</a:t>
            </a:r>
            <a:r>
              <a:rPr lang="en-US" sz="2800" dirty="0"/>
              <a:t> </a:t>
            </a:r>
            <a:r>
              <a:rPr lang="en-US" sz="2800" dirty="0" err="1"/>
              <a:t>sepakbola</a:t>
            </a:r>
            <a:endParaRPr lang="en-US" sz="2800" dirty="0"/>
          </a:p>
          <a:p>
            <a:pPr marL="571500" indent="-571500">
              <a:lnSpc>
                <a:spcPct val="90000"/>
              </a:lnSpc>
              <a:buFontTx/>
              <a:buAutoNum type="arabicPeriod"/>
            </a:pPr>
            <a:r>
              <a:rPr lang="en-US" sz="2800" dirty="0" err="1"/>
              <a:t>Integrasi</a:t>
            </a:r>
            <a:r>
              <a:rPr lang="en-US" sz="2800" dirty="0"/>
              <a:t> </a:t>
            </a:r>
            <a:r>
              <a:rPr lang="en-US" sz="2800" dirty="0" err="1"/>
              <a:t>Timbangan</a:t>
            </a:r>
            <a:r>
              <a:rPr lang="en-US" sz="2800" dirty="0"/>
              <a:t> digital </a:t>
            </a:r>
            <a:r>
              <a:rPr lang="en-US" sz="2800" dirty="0" err="1"/>
              <a:t>Pengukur</a:t>
            </a:r>
            <a:r>
              <a:rPr lang="en-US" sz="2800" dirty="0"/>
              <a:t> </a:t>
            </a:r>
            <a:r>
              <a:rPr lang="en-US" sz="2800" dirty="0" err="1"/>
              <a:t>Tinggi</a:t>
            </a:r>
            <a:r>
              <a:rPr lang="en-US" sz="2800" dirty="0"/>
              <a:t> </a:t>
            </a:r>
            <a:r>
              <a:rPr lang="en-US" sz="2800" dirty="0" err="1"/>
              <a:t>Badan</a:t>
            </a:r>
            <a:r>
              <a:rPr lang="en-US" sz="2800" dirty="0"/>
              <a:t>, IMT, BMR  </a:t>
            </a:r>
            <a:r>
              <a:rPr lang="en-US" sz="2800" dirty="0" err="1"/>
              <a:t>dan</a:t>
            </a:r>
            <a:r>
              <a:rPr lang="en-US" sz="2800" dirty="0"/>
              <a:t> </a:t>
            </a:r>
            <a:r>
              <a:rPr lang="en-US" sz="2800" dirty="0" err="1"/>
              <a:t>Sistem</a:t>
            </a:r>
            <a:r>
              <a:rPr lang="en-US" sz="2800" dirty="0"/>
              <a:t> </a:t>
            </a:r>
            <a:r>
              <a:rPr lang="en-US" sz="2800" dirty="0" err="1"/>
              <a:t>pakar</a:t>
            </a:r>
            <a:r>
              <a:rPr lang="en-US" sz="2800" dirty="0"/>
              <a:t> </a:t>
            </a:r>
            <a:r>
              <a:rPr lang="en-US" sz="2800" dirty="0" err="1"/>
              <a:t>analisa</a:t>
            </a:r>
            <a:r>
              <a:rPr lang="en-US" sz="2800" dirty="0"/>
              <a:t> </a:t>
            </a:r>
            <a:r>
              <a:rPr lang="en-US" sz="2800" dirty="0" err="1"/>
              <a:t>gizi</a:t>
            </a:r>
            <a:r>
              <a:rPr lang="en-US" sz="2800" dirty="0"/>
              <a:t> </a:t>
            </a:r>
            <a:r>
              <a:rPr lang="en-US" sz="2800" dirty="0" err="1"/>
              <a:t>atlit</a:t>
            </a:r>
            <a:r>
              <a:rPr lang="en-US" sz="2800" dirty="0"/>
              <a:t> </a:t>
            </a:r>
            <a:r>
              <a:rPr lang="en-US" sz="2800" dirty="0" err="1"/>
              <a:t>sepakbola</a:t>
            </a:r>
            <a:r>
              <a:rPr lang="en-US" sz="2800" dirty="0"/>
              <a:t>. (</a:t>
            </a:r>
            <a:r>
              <a:rPr lang="en-US" sz="2800" dirty="0" err="1"/>
              <a:t>Potensi</a:t>
            </a:r>
            <a:r>
              <a:rPr lang="en-US" sz="2800" dirty="0"/>
              <a:t> HAKI, </a:t>
            </a:r>
            <a:r>
              <a:rPr lang="en-US" sz="2800" dirty="0" err="1"/>
              <a:t>karena</a:t>
            </a:r>
            <a:r>
              <a:rPr lang="en-US" sz="2800" dirty="0"/>
              <a:t> </a:t>
            </a:r>
            <a:r>
              <a:rPr lang="en-US" sz="2800" dirty="0" err="1"/>
              <a:t>belum</a:t>
            </a:r>
            <a:r>
              <a:rPr lang="en-US" sz="2800" dirty="0"/>
              <a:t> </a:t>
            </a:r>
            <a:r>
              <a:rPr lang="en-US" sz="2800" dirty="0" err="1"/>
              <a:t>ada</a:t>
            </a:r>
            <a:r>
              <a:rPr lang="en-US" sz="2800" dirty="0"/>
              <a:t> </a:t>
            </a:r>
            <a:r>
              <a:rPr lang="en-US" sz="2800" dirty="0" err="1"/>
              <a:t>timbangan</a:t>
            </a:r>
            <a:r>
              <a:rPr lang="en-US" sz="2800" dirty="0"/>
              <a:t> digital yang </a:t>
            </a:r>
            <a:r>
              <a:rPr lang="en-US" sz="2800" dirty="0" err="1"/>
              <a:t>dikhususkan</a:t>
            </a:r>
            <a:r>
              <a:rPr lang="en-US" sz="2800" dirty="0"/>
              <a:t> </a:t>
            </a:r>
            <a:r>
              <a:rPr lang="en-US" sz="2800" dirty="0" err="1"/>
              <a:t>untuk</a:t>
            </a:r>
            <a:r>
              <a:rPr lang="en-US" sz="2800" dirty="0"/>
              <a:t> </a:t>
            </a:r>
            <a:r>
              <a:rPr lang="en-US" sz="2800" dirty="0" err="1"/>
              <a:t>atlit</a:t>
            </a:r>
            <a:r>
              <a:rPr lang="en-US" sz="2800" dirty="0"/>
              <a:t> </a:t>
            </a:r>
            <a:r>
              <a:rPr lang="en-US" sz="2800" dirty="0" err="1"/>
              <a:t>sepakbola</a:t>
            </a:r>
            <a:r>
              <a:rPr lang="en-US" dirty="0"/>
              <a:t>)</a:t>
            </a:r>
          </a:p>
        </p:txBody>
      </p:sp>
    </p:spTree>
    <p:extLst>
      <p:ext uri="{BB962C8B-B14F-4D97-AF65-F5344CB8AC3E}">
        <p14:creationId xmlns:p14="http://schemas.microsoft.com/office/powerpoint/2010/main" val="3488364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a:p>
          <a:p>
            <a:pPr marL="0" indent="0" algn="ctr">
              <a:buNone/>
            </a:pPr>
            <a:r>
              <a:rPr lang="en-US" smtClean="0"/>
              <a:t>TERIMA KASIH</a:t>
            </a:r>
            <a:endParaRPr lang="en-US"/>
          </a:p>
        </p:txBody>
      </p:sp>
    </p:spTree>
    <p:extLst>
      <p:ext uri="{BB962C8B-B14F-4D97-AF65-F5344CB8AC3E}">
        <p14:creationId xmlns:p14="http://schemas.microsoft.com/office/powerpoint/2010/main" val="1095436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Latar</a:t>
            </a:r>
            <a:r>
              <a:rPr lang="en-US" dirty="0" smtClean="0"/>
              <a:t> </a:t>
            </a:r>
            <a:r>
              <a:rPr lang="en-US" dirty="0" err="1" smtClean="0"/>
              <a:t>Belakang</a:t>
            </a:r>
            <a:r>
              <a:rPr lang="en-US" dirty="0" smtClean="0"/>
              <a:t> </a:t>
            </a:r>
            <a:r>
              <a:rPr lang="en-US" dirty="0" err="1" smtClean="0"/>
              <a:t>Masalah</a:t>
            </a:r>
            <a:endParaRPr lang="en-US" dirty="0"/>
          </a:p>
        </p:txBody>
      </p:sp>
      <p:sp>
        <p:nvSpPr>
          <p:cNvPr id="3" name="Content Placeholder 2"/>
          <p:cNvSpPr>
            <a:spLocks noGrp="1"/>
          </p:cNvSpPr>
          <p:nvPr>
            <p:ph idx="1"/>
          </p:nvPr>
        </p:nvSpPr>
        <p:spPr/>
        <p:txBody>
          <a:bodyPr/>
          <a:lstStyle/>
          <a:p>
            <a:pPr algn="just">
              <a:buFont typeface="Times New Roman" pitchFamily="18" charset="0"/>
              <a:buAutoNum type="arabicPeriod"/>
            </a:pPr>
            <a:r>
              <a:rPr lang="en-US" sz="2000" dirty="0" err="1"/>
              <a:t>Sepakbola</a:t>
            </a:r>
            <a:r>
              <a:rPr lang="en-US" sz="2000" dirty="0"/>
              <a:t> </a:t>
            </a:r>
            <a:r>
              <a:rPr lang="en-US" sz="2000" dirty="0" err="1"/>
              <a:t>merupakan</a:t>
            </a:r>
            <a:r>
              <a:rPr lang="en-US" sz="2000" dirty="0"/>
              <a:t> </a:t>
            </a:r>
            <a:r>
              <a:rPr lang="en-US" sz="2000" dirty="0" err="1"/>
              <a:t>salah</a:t>
            </a:r>
            <a:r>
              <a:rPr lang="en-US" sz="2000" dirty="0"/>
              <a:t> </a:t>
            </a:r>
            <a:r>
              <a:rPr lang="en-US" sz="2000" dirty="0" err="1"/>
              <a:t>satu</a:t>
            </a:r>
            <a:r>
              <a:rPr lang="en-US" sz="2000" dirty="0"/>
              <a:t> </a:t>
            </a:r>
            <a:r>
              <a:rPr lang="en-US" sz="2000" dirty="0" err="1"/>
              <a:t>olahraga</a:t>
            </a:r>
            <a:r>
              <a:rPr lang="en-US" sz="2000" dirty="0"/>
              <a:t> yang paling </a:t>
            </a:r>
            <a:r>
              <a:rPr lang="en-US" sz="2000" dirty="0" err="1"/>
              <a:t>populer</a:t>
            </a:r>
            <a:r>
              <a:rPr lang="en-US" sz="2000" dirty="0"/>
              <a:t> </a:t>
            </a:r>
            <a:r>
              <a:rPr lang="en-US" sz="2000" dirty="0" err="1"/>
              <a:t>dan</a:t>
            </a:r>
            <a:r>
              <a:rPr lang="en-US" sz="2000" dirty="0"/>
              <a:t> </a:t>
            </a:r>
            <a:r>
              <a:rPr lang="en-US" sz="2000" dirty="0" err="1"/>
              <a:t>mempunyai</a:t>
            </a:r>
            <a:r>
              <a:rPr lang="en-US" sz="2000" dirty="0"/>
              <a:t> </a:t>
            </a:r>
            <a:r>
              <a:rPr lang="en-US" sz="2000" dirty="0" err="1"/>
              <a:t>banyak</a:t>
            </a:r>
            <a:r>
              <a:rPr lang="en-US" sz="2000" dirty="0"/>
              <a:t> </a:t>
            </a:r>
            <a:r>
              <a:rPr lang="en-US" sz="2000" dirty="0" err="1"/>
              <a:t>penggemar</a:t>
            </a:r>
            <a:r>
              <a:rPr lang="en-US" sz="2000" dirty="0"/>
              <a:t> di </a:t>
            </a:r>
            <a:r>
              <a:rPr lang="en-US" sz="2000" dirty="0" err="1"/>
              <a:t>dunia</a:t>
            </a:r>
            <a:r>
              <a:rPr lang="en-US" sz="2000" dirty="0"/>
              <a:t>, </a:t>
            </a:r>
            <a:r>
              <a:rPr lang="en-US" sz="2000" dirty="0" err="1"/>
              <a:t>termasuk</a:t>
            </a:r>
            <a:r>
              <a:rPr lang="en-US" sz="2000" dirty="0"/>
              <a:t> di Indonesia (</a:t>
            </a:r>
            <a:r>
              <a:rPr lang="en-US" sz="2000" dirty="0" err="1"/>
              <a:t>Depkes</a:t>
            </a:r>
            <a:r>
              <a:rPr lang="en-US" sz="2000" dirty="0"/>
              <a:t> RI, 2002). </a:t>
            </a:r>
            <a:r>
              <a:rPr lang="en-US" sz="2000" dirty="0" err="1"/>
              <a:t>Pembinaan</a:t>
            </a:r>
            <a:r>
              <a:rPr lang="en-US" sz="2000" dirty="0"/>
              <a:t> </a:t>
            </a:r>
            <a:r>
              <a:rPr lang="en-US" sz="2000" dirty="0" err="1"/>
              <a:t>terhadap</a:t>
            </a:r>
            <a:r>
              <a:rPr lang="en-US" sz="2000" dirty="0"/>
              <a:t> </a:t>
            </a:r>
            <a:r>
              <a:rPr lang="en-US" sz="2000" dirty="0" err="1"/>
              <a:t>olahraga</a:t>
            </a:r>
            <a:r>
              <a:rPr lang="en-US" sz="2000" dirty="0"/>
              <a:t> </a:t>
            </a:r>
            <a:r>
              <a:rPr lang="en-US" sz="2000" dirty="0" err="1"/>
              <a:t>sepakbola</a:t>
            </a:r>
            <a:r>
              <a:rPr lang="en-US" sz="2000" dirty="0"/>
              <a:t> di Indonesia </a:t>
            </a:r>
            <a:r>
              <a:rPr lang="en-US" sz="2000" dirty="0" err="1"/>
              <a:t>telah</a:t>
            </a:r>
            <a:r>
              <a:rPr lang="en-US" sz="2000" dirty="0"/>
              <a:t> lama </a:t>
            </a:r>
            <a:r>
              <a:rPr lang="en-US" sz="2000" dirty="0" err="1"/>
              <a:t>dilakukan</a:t>
            </a:r>
            <a:r>
              <a:rPr lang="en-US" sz="2000" dirty="0"/>
              <a:t> </a:t>
            </a:r>
            <a:r>
              <a:rPr lang="en-US" sz="2000" dirty="0" err="1"/>
              <a:t>oleh</a:t>
            </a:r>
            <a:r>
              <a:rPr lang="en-US" sz="2000" dirty="0"/>
              <a:t> </a:t>
            </a:r>
            <a:r>
              <a:rPr lang="en-US" sz="2000" dirty="0" err="1"/>
              <a:t>induk</a:t>
            </a:r>
            <a:r>
              <a:rPr lang="en-US" sz="2000" dirty="0"/>
              <a:t> </a:t>
            </a:r>
            <a:r>
              <a:rPr lang="en-US" sz="2000" dirty="0" err="1"/>
              <a:t>organisasi</a:t>
            </a:r>
            <a:r>
              <a:rPr lang="en-US" sz="2000" dirty="0"/>
              <a:t> </a:t>
            </a:r>
            <a:r>
              <a:rPr lang="en-US" sz="2000" dirty="0" err="1"/>
              <a:t>sepakbola</a:t>
            </a:r>
            <a:r>
              <a:rPr lang="en-US" sz="2000" dirty="0"/>
              <a:t> Indonesia (PSSI), </a:t>
            </a:r>
            <a:r>
              <a:rPr lang="en-US" sz="2000" dirty="0" err="1"/>
              <a:t>namun</a:t>
            </a:r>
            <a:r>
              <a:rPr lang="en-US" sz="2000" dirty="0"/>
              <a:t> </a:t>
            </a:r>
            <a:r>
              <a:rPr lang="en-US" sz="2000" dirty="0" err="1"/>
              <a:t>masih</a:t>
            </a:r>
            <a:r>
              <a:rPr lang="en-US" sz="2000" dirty="0"/>
              <a:t> </a:t>
            </a:r>
            <a:r>
              <a:rPr lang="en-US" sz="2000" dirty="0" err="1"/>
              <a:t>belum</a:t>
            </a:r>
            <a:r>
              <a:rPr lang="en-US" sz="2000" dirty="0"/>
              <a:t> </a:t>
            </a:r>
            <a:r>
              <a:rPr lang="en-US" sz="2000" dirty="0" err="1"/>
              <a:t>menampakkan</a:t>
            </a:r>
            <a:r>
              <a:rPr lang="en-US" sz="2000" dirty="0"/>
              <a:t> </a:t>
            </a:r>
            <a:r>
              <a:rPr lang="en-US" sz="2000" dirty="0" err="1"/>
              <a:t>prestasi</a:t>
            </a:r>
            <a:r>
              <a:rPr lang="en-US" sz="2000" dirty="0"/>
              <a:t> yang </a:t>
            </a:r>
            <a:r>
              <a:rPr lang="en-US" sz="2000" dirty="0" err="1"/>
              <a:t>menggembirakan</a:t>
            </a:r>
            <a:r>
              <a:rPr lang="en-US" sz="2000" dirty="0"/>
              <a:t> (</a:t>
            </a:r>
            <a:r>
              <a:rPr lang="en-US" sz="2000" dirty="0" err="1"/>
              <a:t>Depkes</a:t>
            </a:r>
            <a:r>
              <a:rPr lang="en-US" sz="2000" dirty="0"/>
              <a:t> RI, 2002). Indonesia </a:t>
            </a:r>
            <a:r>
              <a:rPr lang="en-US" sz="2000" dirty="0" err="1"/>
              <a:t>telah</a:t>
            </a:r>
            <a:r>
              <a:rPr lang="en-US" sz="2000" dirty="0"/>
              <a:t> </a:t>
            </a:r>
            <a:r>
              <a:rPr lang="en-US" sz="2000" dirty="0" err="1"/>
              <a:t>mengikuti</a:t>
            </a:r>
            <a:r>
              <a:rPr lang="en-US" sz="2000" dirty="0"/>
              <a:t> </a:t>
            </a:r>
            <a:r>
              <a:rPr lang="en-US" sz="2000" dirty="0" err="1"/>
              <a:t>kejuaraan</a:t>
            </a:r>
            <a:r>
              <a:rPr lang="en-US" sz="2000" dirty="0"/>
              <a:t> </a:t>
            </a:r>
            <a:r>
              <a:rPr lang="en-US" sz="2000" dirty="0" err="1"/>
              <a:t>sepakbola</a:t>
            </a:r>
            <a:r>
              <a:rPr lang="en-US" sz="2000" dirty="0"/>
              <a:t> SEA GAMES </a:t>
            </a:r>
            <a:r>
              <a:rPr lang="en-US" sz="2000" dirty="0" err="1"/>
              <a:t>sebanyak</a:t>
            </a:r>
            <a:r>
              <a:rPr lang="en-US" sz="2000" dirty="0"/>
              <a:t> 11kali </a:t>
            </a:r>
            <a:r>
              <a:rPr lang="en-US" sz="2000" dirty="0" err="1"/>
              <a:t>dari</a:t>
            </a:r>
            <a:r>
              <a:rPr lang="en-US" sz="2000" dirty="0"/>
              <a:t> </a:t>
            </a:r>
            <a:r>
              <a:rPr lang="en-US" sz="2000" dirty="0" err="1"/>
              <a:t>tahun</a:t>
            </a:r>
            <a:r>
              <a:rPr lang="en-US" sz="2000" dirty="0"/>
              <a:t> 1977 </a:t>
            </a:r>
            <a:r>
              <a:rPr lang="en-US" sz="2000" dirty="0" err="1"/>
              <a:t>sampai</a:t>
            </a:r>
            <a:r>
              <a:rPr lang="en-US" sz="2000" dirty="0"/>
              <a:t> </a:t>
            </a:r>
            <a:r>
              <a:rPr lang="en-US" sz="2000" dirty="0" err="1"/>
              <a:t>dengan</a:t>
            </a:r>
            <a:r>
              <a:rPr lang="en-US" sz="2000" dirty="0"/>
              <a:t> </a:t>
            </a:r>
            <a:r>
              <a:rPr lang="en-US" sz="2000" dirty="0" err="1"/>
              <a:t>tahun</a:t>
            </a:r>
            <a:r>
              <a:rPr lang="en-US" sz="2000" dirty="0"/>
              <a:t> 1997 </a:t>
            </a:r>
            <a:r>
              <a:rPr lang="en-US" sz="2000" dirty="0" err="1"/>
              <a:t>hanya</a:t>
            </a:r>
            <a:r>
              <a:rPr lang="en-US" sz="2000" dirty="0"/>
              <a:t> 2 kali </a:t>
            </a:r>
            <a:r>
              <a:rPr lang="en-US" sz="2000" dirty="0" err="1"/>
              <a:t>meraih</a:t>
            </a:r>
            <a:r>
              <a:rPr lang="en-US" sz="2000" dirty="0"/>
              <a:t> </a:t>
            </a:r>
            <a:r>
              <a:rPr lang="en-US" sz="2000" dirty="0" err="1"/>
              <a:t>juara</a:t>
            </a:r>
            <a:r>
              <a:rPr lang="en-US" sz="2000" dirty="0"/>
              <a:t>, </a:t>
            </a:r>
            <a:r>
              <a:rPr lang="en-US" sz="2000" dirty="0" err="1"/>
              <a:t>selebihnya</a:t>
            </a:r>
            <a:r>
              <a:rPr lang="en-US" sz="2000" dirty="0"/>
              <a:t> </a:t>
            </a:r>
            <a:r>
              <a:rPr lang="en-US" sz="2000" dirty="0" err="1"/>
              <a:t>gagal</a:t>
            </a:r>
            <a:r>
              <a:rPr lang="en-US" sz="2000" dirty="0"/>
              <a:t> </a:t>
            </a:r>
            <a:r>
              <a:rPr lang="en-US" sz="2000" dirty="0" err="1"/>
              <a:t>mencapai</a:t>
            </a:r>
            <a:r>
              <a:rPr lang="en-US" sz="2000" dirty="0"/>
              <a:t> </a:t>
            </a:r>
            <a:r>
              <a:rPr lang="en-US" sz="2000" dirty="0" err="1" smtClean="0"/>
              <a:t>juara</a:t>
            </a:r>
            <a:endParaRPr lang="en-US" sz="2000" dirty="0"/>
          </a:p>
          <a:p>
            <a:pPr>
              <a:buNone/>
            </a:pPr>
            <a:endParaRPr lang="en-US" dirty="0"/>
          </a:p>
        </p:txBody>
      </p:sp>
      <p:sp>
        <p:nvSpPr>
          <p:cNvPr id="13" name="Right Arrow 12">
            <a:hlinkClick r:id="rId2" action="ppaction://hlinksldjump"/>
          </p:cNvPr>
          <p:cNvSpPr/>
          <p:nvPr/>
        </p:nvSpPr>
        <p:spPr bwMode="auto">
          <a:xfrm>
            <a:off x="7772400" y="6019800"/>
            <a:ext cx="990600" cy="609600"/>
          </a:xfrm>
          <a:prstGeom prs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hlinkClick r:id="rId2" action="ppaction://hlinksldjump"/>
              </a:rPr>
              <a:t>NEXT</a:t>
            </a:r>
            <a:endParaRPr kumimoji="0" lang="en-US" sz="1600" b="1" i="0" u="none" strike="noStrike" cap="none" normalizeH="0" baseline="0" dirty="0" smtClean="0">
              <a:ln>
                <a:noFill/>
              </a:ln>
              <a:solidFill>
                <a:schemeClr val="tx1"/>
              </a:solidFill>
              <a:effectLst/>
              <a:latin typeface="Monotype Corsiva" pitchFamily="66" charset="0"/>
            </a:endParaRPr>
          </a:p>
        </p:txBody>
      </p:sp>
      <p:sp>
        <p:nvSpPr>
          <p:cNvPr id="15" name="Left Arrow 14">
            <a:hlinkClick r:id="rId3" action="ppaction://hlinksldjump"/>
          </p:cNvPr>
          <p:cNvSpPr/>
          <p:nvPr/>
        </p:nvSpPr>
        <p:spPr bwMode="auto">
          <a:xfrm>
            <a:off x="990600" y="6019800"/>
            <a:ext cx="990600" cy="609600"/>
          </a:xfrm>
          <a:prstGeom prst="lef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hlinkClick r:id="rId3" action="ppaction://hlinksldjump"/>
              </a:rPr>
              <a:t>BACK</a:t>
            </a:r>
            <a:endParaRPr kumimoji="0" lang="en-US" sz="1600" b="1" i="0" u="none" strike="noStrike" cap="none" normalizeH="0" baseline="0" dirty="0" smtClean="0">
              <a:ln>
                <a:noFill/>
              </a:ln>
              <a:solidFill>
                <a:schemeClr val="tx1"/>
              </a:solidFill>
              <a:effectLst/>
              <a:latin typeface="Monotype Corsiva" pitchFamily="66" charset="0"/>
            </a:endParaRPr>
          </a:p>
        </p:txBody>
      </p:sp>
      <p:sp>
        <p:nvSpPr>
          <p:cNvPr id="16" name="Left-Right Arrow 15">
            <a:hlinkClick r:id="rId3" action="ppaction://hlinksldjump"/>
          </p:cNvPr>
          <p:cNvSpPr/>
          <p:nvPr/>
        </p:nvSpPr>
        <p:spPr bwMode="auto">
          <a:xfrm>
            <a:off x="4267200" y="6019800"/>
            <a:ext cx="1143000" cy="609600"/>
          </a:xfrm>
          <a:prstGeom prst="lef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solidFill>
                  <a:schemeClr val="tx1"/>
                </a:solidFill>
                <a:latin typeface="Monotype Corsiva" pitchFamily="66" charset="0"/>
                <a:hlinkClick r:id="rId3" action="ppaction://hlinksldjump"/>
              </a:rPr>
              <a:t>HOME</a:t>
            </a:r>
            <a:endParaRPr kumimoji="0" lang="en-US" sz="1600" b="1" i="0" u="none" strike="noStrike" cap="none" normalizeH="0" baseline="0" dirty="0" smtClean="0">
              <a:ln>
                <a:noFill/>
              </a:ln>
              <a:solidFill>
                <a:schemeClr val="tx1"/>
              </a:solidFill>
              <a:effectLst/>
              <a:latin typeface="Monotype Corsiva"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Rumusan</a:t>
            </a:r>
            <a:r>
              <a:rPr lang="en-US" dirty="0" smtClean="0"/>
              <a:t> </a:t>
            </a:r>
            <a:r>
              <a:rPr lang="en-US" dirty="0" err="1" smtClean="0"/>
              <a:t>Masalah</a:t>
            </a:r>
            <a:endParaRPr lang="en-US" dirty="0"/>
          </a:p>
        </p:txBody>
      </p:sp>
      <p:sp>
        <p:nvSpPr>
          <p:cNvPr id="3" name="Content Placeholder 2"/>
          <p:cNvSpPr>
            <a:spLocks noGrp="1"/>
          </p:cNvSpPr>
          <p:nvPr>
            <p:ph idx="1"/>
          </p:nvPr>
        </p:nvSpPr>
        <p:spPr/>
        <p:txBody>
          <a:bodyPr/>
          <a:lstStyle/>
          <a:p>
            <a:pPr marL="971550" lvl="1" indent="-514350">
              <a:buAutoNum type="arabicPeriod"/>
            </a:pPr>
            <a:endParaRPr lang="en-US" sz="2000" dirty="0" smtClean="0"/>
          </a:p>
          <a:p>
            <a:pPr marL="971550" lvl="1" indent="-514350">
              <a:buAutoNum type="arabicPeriod"/>
            </a:pPr>
            <a:r>
              <a:rPr lang="en-US" sz="2000" dirty="0" err="1" smtClean="0"/>
              <a:t>Bagaimana</a:t>
            </a:r>
            <a:r>
              <a:rPr lang="en-US" sz="2000" dirty="0" smtClean="0"/>
              <a:t> </a:t>
            </a:r>
            <a:r>
              <a:rPr lang="en-US" sz="2000" dirty="0" err="1"/>
              <a:t>pelatih</a:t>
            </a:r>
            <a:r>
              <a:rPr lang="en-US" sz="2000" dirty="0"/>
              <a:t> </a:t>
            </a:r>
            <a:r>
              <a:rPr lang="en-US" sz="2000" dirty="0" err="1"/>
              <a:t>atau</a:t>
            </a:r>
            <a:r>
              <a:rPr lang="en-US" sz="2000" dirty="0"/>
              <a:t> </a:t>
            </a:r>
            <a:r>
              <a:rPr lang="en-US" sz="2000" dirty="0" err="1"/>
              <a:t>manajer</a:t>
            </a:r>
            <a:r>
              <a:rPr lang="en-US" sz="2000" dirty="0"/>
              <a:t> </a:t>
            </a:r>
            <a:r>
              <a:rPr lang="en-US" sz="2000" dirty="0" err="1"/>
              <a:t>tim</a:t>
            </a:r>
            <a:r>
              <a:rPr lang="en-US" sz="2000" dirty="0"/>
              <a:t> </a:t>
            </a:r>
            <a:r>
              <a:rPr lang="en-US" sz="2000" dirty="0" err="1"/>
              <a:t>sepakbola</a:t>
            </a:r>
            <a:r>
              <a:rPr lang="en-US" sz="2000" dirty="0"/>
              <a:t> </a:t>
            </a:r>
            <a:r>
              <a:rPr lang="en-US" sz="2000" dirty="0" err="1"/>
              <a:t>mempunyai</a:t>
            </a:r>
            <a:r>
              <a:rPr lang="en-US" sz="2000" dirty="0"/>
              <a:t> data  </a:t>
            </a:r>
            <a:r>
              <a:rPr lang="en-US" sz="2000" dirty="0" err="1"/>
              <a:t>tentang</a:t>
            </a:r>
            <a:r>
              <a:rPr lang="en-US" sz="2000" dirty="0"/>
              <a:t>  IMT (</a:t>
            </a:r>
            <a:r>
              <a:rPr lang="en-US" sz="2000" dirty="0" err="1"/>
              <a:t>Indeks</a:t>
            </a:r>
            <a:r>
              <a:rPr lang="en-US" sz="2000" dirty="0"/>
              <a:t> Massa </a:t>
            </a:r>
            <a:r>
              <a:rPr lang="en-US" sz="2000" dirty="0" err="1"/>
              <a:t>Tubuh</a:t>
            </a:r>
            <a:r>
              <a:rPr lang="en-US" sz="2000" dirty="0"/>
              <a:t>), BMR (Basal Metabolic Rate) </a:t>
            </a:r>
            <a:r>
              <a:rPr lang="en-US" sz="2000" dirty="0" err="1"/>
              <a:t>atlet</a:t>
            </a:r>
            <a:r>
              <a:rPr lang="en-US" sz="2000" dirty="0"/>
              <a:t> </a:t>
            </a:r>
            <a:r>
              <a:rPr lang="en-US" sz="2000" dirty="0" err="1"/>
              <a:t>sebagai</a:t>
            </a:r>
            <a:r>
              <a:rPr lang="en-US" sz="2000" dirty="0"/>
              <a:t> </a:t>
            </a:r>
            <a:r>
              <a:rPr lang="en-US" sz="2000" dirty="0" err="1"/>
              <a:t>dasar</a:t>
            </a:r>
            <a:r>
              <a:rPr lang="en-US" sz="2000" dirty="0"/>
              <a:t> </a:t>
            </a:r>
            <a:r>
              <a:rPr lang="en-US" sz="2000" dirty="0" err="1"/>
              <a:t>untuk</a:t>
            </a:r>
            <a:r>
              <a:rPr lang="en-US" sz="2000" dirty="0"/>
              <a:t> </a:t>
            </a:r>
            <a:r>
              <a:rPr lang="en-US" sz="2000" dirty="0" err="1"/>
              <a:t>memberikan</a:t>
            </a:r>
            <a:r>
              <a:rPr lang="en-US" sz="2000" dirty="0"/>
              <a:t> </a:t>
            </a:r>
            <a:r>
              <a:rPr lang="en-US" sz="2000" dirty="0" err="1" smtClean="0"/>
              <a:t>gizi</a:t>
            </a:r>
            <a:r>
              <a:rPr lang="en-US" sz="2000" dirty="0" smtClean="0"/>
              <a:t> </a:t>
            </a:r>
            <a:r>
              <a:rPr lang="en-US" sz="2000" dirty="0" err="1" smtClean="0"/>
              <a:t>atlit</a:t>
            </a:r>
            <a:r>
              <a:rPr lang="en-US" sz="2000" dirty="0" smtClean="0"/>
              <a:t>.</a:t>
            </a:r>
          </a:p>
          <a:p>
            <a:pPr marL="457200" lvl="1" indent="0">
              <a:buNone/>
            </a:pPr>
            <a:endParaRPr lang="en-US" sz="2000" dirty="0" smtClean="0"/>
          </a:p>
          <a:p>
            <a:pPr marL="989013" lvl="1" indent="-538163">
              <a:buNone/>
            </a:pPr>
            <a:r>
              <a:rPr lang="en-US" sz="2000" dirty="0" smtClean="0"/>
              <a:t>2.      </a:t>
            </a:r>
            <a:r>
              <a:rPr lang="en-US" sz="2000" dirty="0" err="1" smtClean="0"/>
              <a:t>Bagaimana</a:t>
            </a:r>
            <a:r>
              <a:rPr lang="en-US" sz="2000" dirty="0" smtClean="0"/>
              <a:t> </a:t>
            </a:r>
            <a:r>
              <a:rPr lang="en-US" sz="2000" dirty="0" err="1"/>
              <a:t>pelatih</a:t>
            </a:r>
            <a:r>
              <a:rPr lang="en-US" sz="2000" dirty="0"/>
              <a:t> </a:t>
            </a:r>
            <a:r>
              <a:rPr lang="en-US" sz="2000" dirty="0" err="1"/>
              <a:t>atau</a:t>
            </a:r>
            <a:r>
              <a:rPr lang="en-US" sz="2000" dirty="0"/>
              <a:t> </a:t>
            </a:r>
            <a:r>
              <a:rPr lang="en-US" sz="2000" dirty="0" err="1"/>
              <a:t>manajer</a:t>
            </a:r>
            <a:r>
              <a:rPr lang="en-US" sz="2000" dirty="0"/>
              <a:t> </a:t>
            </a:r>
            <a:r>
              <a:rPr lang="en-US" sz="2000" dirty="0" err="1"/>
              <a:t>tim</a:t>
            </a:r>
            <a:r>
              <a:rPr lang="en-US" sz="2000" dirty="0"/>
              <a:t> </a:t>
            </a:r>
            <a:r>
              <a:rPr lang="en-US" sz="2000" dirty="0" err="1"/>
              <a:t>sepakbola</a:t>
            </a:r>
            <a:r>
              <a:rPr lang="en-US" sz="2000" dirty="0"/>
              <a:t>  yang </a:t>
            </a:r>
            <a:r>
              <a:rPr lang="en-US" sz="2000" dirty="0" err="1"/>
              <a:t>memberikan</a:t>
            </a:r>
            <a:r>
              <a:rPr lang="en-US" sz="2000" dirty="0"/>
              <a:t> </a:t>
            </a:r>
            <a:r>
              <a:rPr lang="en-US" sz="2000" dirty="0" err="1"/>
              <a:t>makanan</a:t>
            </a:r>
            <a:r>
              <a:rPr lang="en-US" sz="2000" dirty="0"/>
              <a:t> </a:t>
            </a:r>
            <a:r>
              <a:rPr lang="en-US" sz="2000" dirty="0" err="1"/>
              <a:t>kepada</a:t>
            </a:r>
            <a:r>
              <a:rPr lang="en-US" sz="2000" dirty="0"/>
              <a:t> </a:t>
            </a:r>
            <a:r>
              <a:rPr lang="en-US" sz="2000" dirty="0" err="1"/>
              <a:t>atletnya</a:t>
            </a:r>
            <a:r>
              <a:rPr lang="en-US" sz="2000" dirty="0"/>
              <a:t> </a:t>
            </a:r>
            <a:r>
              <a:rPr lang="en-US" sz="2000" dirty="0" err="1"/>
              <a:t>dengan</a:t>
            </a:r>
            <a:r>
              <a:rPr lang="en-US" sz="2000" dirty="0"/>
              <a:t> </a:t>
            </a:r>
            <a:r>
              <a:rPr lang="en-US" sz="2000" dirty="0" err="1"/>
              <a:t>melakukan</a:t>
            </a:r>
            <a:r>
              <a:rPr lang="en-US" sz="2000" dirty="0"/>
              <a:t> </a:t>
            </a:r>
            <a:r>
              <a:rPr lang="en-US" sz="2000" dirty="0" err="1"/>
              <a:t>penghitungan</a:t>
            </a:r>
            <a:r>
              <a:rPr lang="en-US" sz="2000" dirty="0"/>
              <a:t> </a:t>
            </a:r>
            <a:r>
              <a:rPr lang="en-US" sz="2000" dirty="0" err="1"/>
              <a:t>terlebih</a:t>
            </a:r>
            <a:r>
              <a:rPr lang="en-US" sz="2000" dirty="0"/>
              <a:t> </a:t>
            </a:r>
            <a:r>
              <a:rPr lang="en-US" sz="2000" dirty="0" err="1"/>
              <a:t>dahulu</a:t>
            </a:r>
            <a:r>
              <a:rPr lang="en-US" sz="2000" dirty="0"/>
              <a:t> </a:t>
            </a:r>
            <a:r>
              <a:rPr lang="en-US" sz="2000" dirty="0" err="1"/>
              <a:t>kandungan</a:t>
            </a:r>
            <a:r>
              <a:rPr lang="en-US" sz="2000" dirty="0"/>
              <a:t> </a:t>
            </a:r>
            <a:r>
              <a:rPr lang="en-US" sz="2000" dirty="0" err="1"/>
              <a:t>karbohidrat</a:t>
            </a:r>
            <a:r>
              <a:rPr lang="en-US" sz="2000" dirty="0"/>
              <a:t>, </a:t>
            </a:r>
            <a:r>
              <a:rPr lang="en-US" sz="2000" dirty="0" err="1"/>
              <a:t>lemak</a:t>
            </a:r>
            <a:r>
              <a:rPr lang="en-US" sz="2000" dirty="0"/>
              <a:t> </a:t>
            </a:r>
            <a:r>
              <a:rPr lang="en-US" sz="2000" dirty="0" err="1"/>
              <a:t>dan</a:t>
            </a:r>
            <a:r>
              <a:rPr lang="en-US" sz="2000" dirty="0"/>
              <a:t> protein </a:t>
            </a:r>
            <a:r>
              <a:rPr lang="en-US" sz="2000" dirty="0" err="1"/>
              <a:t>sehingga</a:t>
            </a:r>
            <a:r>
              <a:rPr lang="en-US" sz="2000" dirty="0"/>
              <a:t> </a:t>
            </a:r>
            <a:r>
              <a:rPr lang="en-US" sz="2000" dirty="0" err="1"/>
              <a:t>keseimbangan</a:t>
            </a:r>
            <a:r>
              <a:rPr lang="en-US" sz="2000" dirty="0"/>
              <a:t> </a:t>
            </a:r>
            <a:r>
              <a:rPr lang="en-US" sz="2000" dirty="0" err="1"/>
              <a:t>gizi</a:t>
            </a:r>
            <a:r>
              <a:rPr lang="en-US" sz="2000" dirty="0"/>
              <a:t> </a:t>
            </a:r>
            <a:r>
              <a:rPr lang="en-US" sz="2000" dirty="0" err="1"/>
              <a:t>atlit</a:t>
            </a:r>
            <a:r>
              <a:rPr lang="en-US" sz="2000" dirty="0"/>
              <a:t> </a:t>
            </a:r>
            <a:r>
              <a:rPr lang="en-US" sz="2000" dirty="0" err="1"/>
              <a:t>terpenuhi</a:t>
            </a:r>
            <a:r>
              <a:rPr lang="en-US" sz="2000" dirty="0"/>
              <a:t> </a:t>
            </a:r>
            <a:r>
              <a:rPr lang="en-US" sz="2000" dirty="0" err="1"/>
              <a:t>dengan</a:t>
            </a:r>
            <a:r>
              <a:rPr lang="en-US" sz="2000" dirty="0"/>
              <a:t> </a:t>
            </a:r>
            <a:r>
              <a:rPr lang="en-US" sz="2000" dirty="0" err="1"/>
              <a:t>baik</a:t>
            </a:r>
            <a:endParaRPr lang="en-US" sz="2000" dirty="0"/>
          </a:p>
          <a:p>
            <a:pPr marL="971550" lvl="1" indent="-514350">
              <a:buAutoNum type="arabicPeriod"/>
            </a:pPr>
            <a:endParaRPr lang="en-US" dirty="0" smtClean="0"/>
          </a:p>
          <a:p>
            <a:pPr marL="971550" lvl="1" indent="-514350">
              <a:buFont typeface="Arial" pitchFamily="34" charset="0"/>
              <a:buChar char="•"/>
            </a:pPr>
            <a:endParaRPr lang="en-US" sz="3200" dirty="0" smtClean="0">
              <a:solidFill>
                <a:schemeClr val="tx1"/>
              </a:solidFill>
              <a:latin typeface="+mn-lt"/>
            </a:endParaRPr>
          </a:p>
        </p:txBody>
      </p:sp>
      <p:sp>
        <p:nvSpPr>
          <p:cNvPr id="4" name="Right Arrow 3">
            <a:hlinkClick r:id="rId2" action="ppaction://hlinksldjump"/>
          </p:cNvPr>
          <p:cNvSpPr/>
          <p:nvPr/>
        </p:nvSpPr>
        <p:spPr bwMode="auto">
          <a:xfrm>
            <a:off x="7772400" y="6019800"/>
            <a:ext cx="990600" cy="609600"/>
          </a:xfrm>
          <a:prstGeom prs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rPr>
              <a:t>NEXT</a:t>
            </a:r>
          </a:p>
        </p:txBody>
      </p:sp>
      <p:sp>
        <p:nvSpPr>
          <p:cNvPr id="5" name="Left Arrow 4">
            <a:hlinkClick r:id="rId3" action="ppaction://hlinksldjump"/>
          </p:cNvPr>
          <p:cNvSpPr/>
          <p:nvPr/>
        </p:nvSpPr>
        <p:spPr bwMode="auto">
          <a:xfrm>
            <a:off x="990600" y="6019800"/>
            <a:ext cx="990600" cy="609600"/>
          </a:xfrm>
          <a:prstGeom prst="lef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rPr>
              <a:t>BACK</a:t>
            </a:r>
          </a:p>
        </p:txBody>
      </p:sp>
      <p:sp>
        <p:nvSpPr>
          <p:cNvPr id="6" name="Left-Right Arrow 5">
            <a:hlinkClick r:id="rId4" action="ppaction://hlinksldjump"/>
          </p:cNvPr>
          <p:cNvSpPr/>
          <p:nvPr/>
        </p:nvSpPr>
        <p:spPr bwMode="auto">
          <a:xfrm>
            <a:off x="4267200" y="6019800"/>
            <a:ext cx="1143000" cy="609600"/>
          </a:xfrm>
          <a:prstGeom prst="lef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solidFill>
                  <a:schemeClr val="tx1"/>
                </a:solidFill>
                <a:latin typeface="Monotype Corsiva" pitchFamily="66" charset="0"/>
              </a:rPr>
              <a:t>HOME</a:t>
            </a:r>
            <a:endParaRPr kumimoji="0" lang="en-US" sz="1600" b="1" i="0" u="none" strike="noStrike" cap="none" normalizeH="0" baseline="0" dirty="0" smtClean="0">
              <a:ln>
                <a:noFill/>
              </a:ln>
              <a:solidFill>
                <a:schemeClr val="tx1"/>
              </a:solidFill>
              <a:effectLst/>
              <a:latin typeface="Monotype Corsiva"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Penelitian</a:t>
            </a:r>
            <a:endParaRPr lang="en-US" dirty="0"/>
          </a:p>
        </p:txBody>
      </p:sp>
      <p:sp>
        <p:nvSpPr>
          <p:cNvPr id="3" name="Content Placeholder 2"/>
          <p:cNvSpPr>
            <a:spLocks noGrp="1"/>
          </p:cNvSpPr>
          <p:nvPr>
            <p:ph idx="1"/>
          </p:nvPr>
        </p:nvSpPr>
        <p:spPr/>
        <p:txBody>
          <a:bodyPr/>
          <a:lstStyle/>
          <a:p>
            <a:pPr marL="450850" indent="-450850">
              <a:buNone/>
            </a:pPr>
            <a:endParaRPr lang="en-US" sz="2000" dirty="0"/>
          </a:p>
          <a:p>
            <a:pPr marL="450850" indent="-450850">
              <a:buNone/>
            </a:pPr>
            <a:r>
              <a:rPr lang="en-US" sz="2000" dirty="0" smtClean="0"/>
              <a:t>1.    </a:t>
            </a:r>
            <a:r>
              <a:rPr lang="id-ID" sz="2000" dirty="0" smtClean="0"/>
              <a:t>Pelatih </a:t>
            </a:r>
            <a:r>
              <a:rPr lang="id-ID" sz="2000" dirty="0"/>
              <a:t>atau manajer tim sepakbola mempunyai data tentang IMT (Indeks Massa Tubuh), BMR (Basal Metabolic Rate) atlit sebagai dasar untuk memberikan gizi atlit</a:t>
            </a:r>
            <a:endParaRPr lang="en-US" sz="2000" dirty="0"/>
          </a:p>
          <a:p>
            <a:pPr marL="457200" lvl="0" indent="-457200">
              <a:buAutoNum type="arabicPeriod" startAt="3"/>
            </a:pPr>
            <a:endParaRPr lang="en-US" sz="2000" dirty="0"/>
          </a:p>
          <a:p>
            <a:pPr marL="450850" lvl="0" indent="-450850">
              <a:buNone/>
            </a:pPr>
            <a:r>
              <a:rPr lang="en-US" sz="2000" dirty="0" smtClean="0"/>
              <a:t>2.    </a:t>
            </a:r>
            <a:r>
              <a:rPr lang="en-US" sz="2000" dirty="0" err="1" smtClean="0"/>
              <a:t>Pelatih</a:t>
            </a:r>
            <a:r>
              <a:rPr lang="en-US" sz="2000" dirty="0" smtClean="0"/>
              <a:t> </a:t>
            </a:r>
            <a:r>
              <a:rPr lang="en-US" sz="2000" dirty="0" err="1"/>
              <a:t>atau</a:t>
            </a:r>
            <a:r>
              <a:rPr lang="en-US" sz="2000" dirty="0"/>
              <a:t> </a:t>
            </a:r>
            <a:r>
              <a:rPr lang="en-US" sz="2000" dirty="0" err="1"/>
              <a:t>manajer</a:t>
            </a:r>
            <a:r>
              <a:rPr lang="en-US" sz="2000" dirty="0"/>
              <a:t> </a:t>
            </a:r>
            <a:r>
              <a:rPr lang="en-US" sz="2000" dirty="0" err="1"/>
              <a:t>tim</a:t>
            </a:r>
            <a:r>
              <a:rPr lang="en-US" sz="2000" dirty="0"/>
              <a:t> </a:t>
            </a:r>
            <a:r>
              <a:rPr lang="en-US" sz="2000" dirty="0" err="1"/>
              <a:t>sepakbola</a:t>
            </a:r>
            <a:r>
              <a:rPr lang="en-US" sz="2000" dirty="0"/>
              <a:t> </a:t>
            </a:r>
            <a:r>
              <a:rPr lang="en-US" sz="2000" dirty="0" err="1"/>
              <a:t>dapat</a:t>
            </a:r>
            <a:r>
              <a:rPr lang="en-US" sz="2000" dirty="0"/>
              <a:t> </a:t>
            </a:r>
            <a:r>
              <a:rPr lang="en-US" sz="2000" dirty="0" err="1"/>
              <a:t>memberikan</a:t>
            </a:r>
            <a:r>
              <a:rPr lang="en-US" sz="2000" dirty="0"/>
              <a:t> </a:t>
            </a:r>
            <a:r>
              <a:rPr lang="en-US" sz="2000" dirty="0" err="1"/>
              <a:t>makanan</a:t>
            </a:r>
            <a:r>
              <a:rPr lang="en-US" sz="2000" dirty="0"/>
              <a:t> </a:t>
            </a:r>
            <a:r>
              <a:rPr lang="en-US" sz="2000" dirty="0" err="1"/>
              <a:t>kepada</a:t>
            </a:r>
            <a:r>
              <a:rPr lang="en-US" sz="2000" dirty="0"/>
              <a:t> </a:t>
            </a:r>
            <a:r>
              <a:rPr lang="en-US" sz="2000" dirty="0" err="1"/>
              <a:t>atlitnya</a:t>
            </a:r>
            <a:r>
              <a:rPr lang="en-US" sz="2000" dirty="0"/>
              <a:t> </a:t>
            </a:r>
            <a:r>
              <a:rPr lang="en-US" sz="2000" dirty="0" err="1"/>
              <a:t>dengan</a:t>
            </a:r>
            <a:r>
              <a:rPr lang="en-US" sz="2000" dirty="0"/>
              <a:t> </a:t>
            </a:r>
            <a:r>
              <a:rPr lang="en-US" sz="2000" dirty="0" err="1"/>
              <a:t>memperhitungkan</a:t>
            </a:r>
            <a:r>
              <a:rPr lang="en-US" sz="2000" dirty="0"/>
              <a:t> </a:t>
            </a:r>
            <a:r>
              <a:rPr lang="en-US" sz="2000" dirty="0" err="1"/>
              <a:t>kandungan</a:t>
            </a:r>
            <a:r>
              <a:rPr lang="en-US" sz="2000" dirty="0"/>
              <a:t> </a:t>
            </a:r>
            <a:r>
              <a:rPr lang="en-US" sz="2000" dirty="0" err="1"/>
              <a:t>karbohidrat</a:t>
            </a:r>
            <a:r>
              <a:rPr lang="en-US" sz="2000" dirty="0"/>
              <a:t>, </a:t>
            </a:r>
            <a:r>
              <a:rPr lang="en-US" sz="2000" dirty="0" err="1"/>
              <a:t>lemak</a:t>
            </a:r>
            <a:r>
              <a:rPr lang="en-US" sz="2000" dirty="0"/>
              <a:t> </a:t>
            </a:r>
            <a:r>
              <a:rPr lang="en-US" sz="2000" dirty="0" err="1"/>
              <a:t>dan</a:t>
            </a:r>
            <a:r>
              <a:rPr lang="en-US" sz="2000" dirty="0"/>
              <a:t> protein </a:t>
            </a:r>
            <a:r>
              <a:rPr lang="en-US" sz="2000" dirty="0" err="1"/>
              <a:t>sehingga</a:t>
            </a:r>
            <a:r>
              <a:rPr lang="en-US" sz="2000" dirty="0"/>
              <a:t> </a:t>
            </a:r>
            <a:r>
              <a:rPr lang="en-US" sz="2000" dirty="0" err="1"/>
              <a:t>tercapai</a:t>
            </a:r>
            <a:r>
              <a:rPr lang="en-US" sz="2000" dirty="0"/>
              <a:t> </a:t>
            </a:r>
            <a:r>
              <a:rPr lang="en-US" sz="2000" dirty="0" err="1"/>
              <a:t>keseimbangan</a:t>
            </a:r>
            <a:r>
              <a:rPr lang="en-US" sz="2000" dirty="0"/>
              <a:t> </a:t>
            </a:r>
            <a:r>
              <a:rPr lang="en-US" sz="2000" dirty="0" err="1"/>
              <a:t>gizi</a:t>
            </a:r>
            <a:r>
              <a:rPr lang="en-US" sz="2000" dirty="0"/>
              <a:t> </a:t>
            </a:r>
            <a:r>
              <a:rPr lang="en-US" sz="2000" dirty="0" err="1"/>
              <a:t>atlit</a:t>
            </a:r>
            <a:endParaRPr lang="en-US" sz="2000" dirty="0" smtClean="0"/>
          </a:p>
          <a:p>
            <a:pPr marL="457200" lvl="0" indent="-457200">
              <a:buAutoNum type="arabicPeriod" startAt="3"/>
            </a:pPr>
            <a:endParaRPr lang="en-US" sz="2000" dirty="0"/>
          </a:p>
          <a:p>
            <a:pPr marL="0" indent="0">
              <a:buNone/>
            </a:pPr>
            <a:endParaRPr lang="en-US" dirty="0"/>
          </a:p>
        </p:txBody>
      </p:sp>
    </p:spTree>
    <p:extLst>
      <p:ext uri="{BB962C8B-B14F-4D97-AF65-F5344CB8AC3E}">
        <p14:creationId xmlns:p14="http://schemas.microsoft.com/office/powerpoint/2010/main" val="345833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Penelitian</a:t>
            </a:r>
            <a:endParaRPr lang="en-US" dirty="0"/>
          </a:p>
        </p:txBody>
      </p:sp>
      <p:sp>
        <p:nvSpPr>
          <p:cNvPr id="3" name="Content Placeholder 2"/>
          <p:cNvSpPr>
            <a:spLocks noGrp="1"/>
          </p:cNvSpPr>
          <p:nvPr>
            <p:ph idx="1"/>
          </p:nvPr>
        </p:nvSpPr>
        <p:spPr/>
        <p:txBody>
          <a:bodyPr/>
          <a:lstStyle/>
          <a:p>
            <a:pPr marL="273050" lvl="1" indent="-273050">
              <a:buNone/>
            </a:pPr>
            <a:endParaRPr lang="en-US" sz="2000" dirty="0" smtClean="0"/>
          </a:p>
          <a:p>
            <a:pPr marL="273050" lvl="1" indent="-273050">
              <a:buNone/>
            </a:pPr>
            <a:r>
              <a:rPr lang="en-US" sz="2000" dirty="0" smtClean="0"/>
              <a:t>3. </a:t>
            </a:r>
            <a:r>
              <a:rPr lang="id-ID" sz="2000" dirty="0"/>
              <a:t>Pelatih atau manajer tim sepakbola dapat memberikan makanan dengan memperhitungan kebutuhan energi atlit sepanjang waktu pertandingan, sehingga dapat terhindar dari faktor kelelahan yang berasal dari kekurangan atau bahkan kelebihan asupan gizi pada makanan</a:t>
            </a:r>
            <a:r>
              <a:rPr lang="id-ID" sz="2000" dirty="0" smtClean="0"/>
              <a:t>.</a:t>
            </a:r>
            <a:endParaRPr lang="en-US" sz="2000" dirty="0" smtClean="0"/>
          </a:p>
          <a:p>
            <a:pPr marL="273050" lvl="1" indent="-273050">
              <a:buNone/>
            </a:pPr>
            <a:endParaRPr lang="en-US" sz="2000" dirty="0"/>
          </a:p>
          <a:p>
            <a:pPr marL="273050" lvl="1" indent="-273050">
              <a:buNone/>
            </a:pPr>
            <a:r>
              <a:rPr lang="en-US" sz="2000" dirty="0" smtClean="0"/>
              <a:t>4. </a:t>
            </a:r>
            <a:r>
              <a:rPr lang="id-ID" sz="2000" dirty="0"/>
              <a:t>Menghasilkan sebuah perangkat lunak sistem pakar yang mempunyai fungsi untuk menyimpan data dan menghitung secara cepat IMT dan BMR atlit yang kemudian digunakan sebagai dasar analisa untuk pemberian makanan yang mempunyai asupan gizi yang cukup untuk atlit sepakbola.</a:t>
            </a:r>
            <a:endParaRPr lang="en-US" sz="2000" dirty="0"/>
          </a:p>
          <a:p>
            <a:pPr marL="273050" lvl="1" indent="-273050">
              <a:buNone/>
            </a:pPr>
            <a:endParaRPr lang="en-US" sz="2000" dirty="0"/>
          </a:p>
          <a:p>
            <a:pPr marL="0" indent="0">
              <a:buNone/>
            </a:pPr>
            <a:endParaRPr lang="en-US" dirty="0"/>
          </a:p>
        </p:txBody>
      </p:sp>
    </p:spTree>
    <p:extLst>
      <p:ext uri="{BB962C8B-B14F-4D97-AF65-F5344CB8AC3E}">
        <p14:creationId xmlns:p14="http://schemas.microsoft.com/office/powerpoint/2010/main" val="1096303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Rumusan</a:t>
            </a:r>
            <a:r>
              <a:rPr lang="en-US" dirty="0" smtClean="0"/>
              <a:t> </a:t>
            </a:r>
            <a:r>
              <a:rPr lang="en-US" dirty="0" err="1" smtClean="0"/>
              <a:t>Masalah</a:t>
            </a:r>
            <a:endParaRPr lang="en-US" dirty="0"/>
          </a:p>
        </p:txBody>
      </p:sp>
      <p:sp>
        <p:nvSpPr>
          <p:cNvPr id="3" name="Content Placeholder 2"/>
          <p:cNvSpPr>
            <a:spLocks noGrp="1"/>
          </p:cNvSpPr>
          <p:nvPr>
            <p:ph idx="1"/>
          </p:nvPr>
        </p:nvSpPr>
        <p:spPr/>
        <p:txBody>
          <a:bodyPr/>
          <a:lstStyle/>
          <a:p>
            <a:pPr marL="914400" lvl="1" indent="-457200">
              <a:buAutoNum type="arabicPeriod" startAt="3"/>
            </a:pPr>
            <a:r>
              <a:rPr lang="id-ID" sz="2000" dirty="0" smtClean="0"/>
              <a:t>Pelatih </a:t>
            </a:r>
            <a:r>
              <a:rPr lang="id-ID" sz="2000" dirty="0"/>
              <a:t>atau manajer tim sepakbola dapat memberikan makanan dengan memperhitungan kebutuhan energi atlit sepanjang waktu pertandingan, sehingga dapat terhindar dari faktor kelelahan yang berasal dari kekurangan atau bahkan kelebihan asupan gizi pada makanan</a:t>
            </a:r>
            <a:r>
              <a:rPr lang="id-ID" sz="2000" dirty="0" smtClean="0"/>
              <a:t>.</a:t>
            </a:r>
            <a:endParaRPr lang="en-US" sz="2000" dirty="0" smtClean="0"/>
          </a:p>
          <a:p>
            <a:pPr marL="457200" lvl="1" indent="0">
              <a:buNone/>
            </a:pPr>
            <a:endParaRPr lang="en-US" sz="2000" dirty="0" smtClean="0"/>
          </a:p>
          <a:p>
            <a:pPr marL="906463" lvl="1" indent="-455613">
              <a:buNone/>
            </a:pPr>
            <a:r>
              <a:rPr lang="en-US" sz="2400" dirty="0" smtClean="0"/>
              <a:t>4.  </a:t>
            </a:r>
            <a:r>
              <a:rPr lang="id-ID" sz="2000" dirty="0" smtClean="0"/>
              <a:t>Menghasilkan </a:t>
            </a:r>
            <a:r>
              <a:rPr lang="id-ID" sz="2000" dirty="0"/>
              <a:t>sebuah perangkat lunak sistem pakar yang mempunyai fungsi untuk menyimpan data dan menghitung secara cepat IMT dan BMR atlit yang kemudian digunakan sebagai dasar analisa untuk pemberian makanan yang mempunyai asupan gizi yang cukup untuk atlit sepakbola.</a:t>
            </a:r>
            <a:endParaRPr lang="en-US" sz="2000" dirty="0"/>
          </a:p>
          <a:p>
            <a:pPr marL="457200" lvl="1" indent="0">
              <a:buNone/>
            </a:pPr>
            <a:endParaRPr lang="en-US" sz="2400" dirty="0"/>
          </a:p>
          <a:p>
            <a:pPr marL="971550" lvl="1" indent="-514350">
              <a:buFont typeface="Arial" pitchFamily="34" charset="0"/>
              <a:buChar char="•"/>
            </a:pPr>
            <a:endParaRPr lang="en-US" sz="3200" dirty="0"/>
          </a:p>
        </p:txBody>
      </p:sp>
      <p:sp>
        <p:nvSpPr>
          <p:cNvPr id="4" name="Right Arrow 3">
            <a:hlinkClick r:id="rId2" action="ppaction://hlinksldjump"/>
          </p:cNvPr>
          <p:cNvSpPr/>
          <p:nvPr/>
        </p:nvSpPr>
        <p:spPr bwMode="auto">
          <a:xfrm>
            <a:off x="7772400" y="6019800"/>
            <a:ext cx="990600" cy="609600"/>
          </a:xfrm>
          <a:prstGeom prs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hlinkClick r:id="rId3" action="ppaction://hlinksldjump"/>
              </a:rPr>
              <a:t>NEXT</a:t>
            </a:r>
            <a:endParaRPr kumimoji="0" lang="en-US" sz="1600" b="1" i="0" u="none" strike="noStrike" cap="none" normalizeH="0" baseline="0" dirty="0" smtClean="0">
              <a:ln>
                <a:noFill/>
              </a:ln>
              <a:solidFill>
                <a:schemeClr val="tx1"/>
              </a:solidFill>
              <a:effectLst/>
              <a:latin typeface="Monotype Corsiva" pitchFamily="66" charset="0"/>
            </a:endParaRPr>
          </a:p>
        </p:txBody>
      </p:sp>
      <p:sp>
        <p:nvSpPr>
          <p:cNvPr id="5" name="Left Arrow 4">
            <a:hlinkClick r:id="rId2" action="ppaction://hlinksldjump"/>
          </p:cNvPr>
          <p:cNvSpPr/>
          <p:nvPr/>
        </p:nvSpPr>
        <p:spPr bwMode="auto">
          <a:xfrm>
            <a:off x="990600" y="6019800"/>
            <a:ext cx="990600" cy="609600"/>
          </a:xfrm>
          <a:prstGeom prst="lef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rPr>
              <a:t>BACK</a:t>
            </a:r>
          </a:p>
        </p:txBody>
      </p:sp>
      <p:sp>
        <p:nvSpPr>
          <p:cNvPr id="6" name="Left-Right Arrow 5">
            <a:hlinkClick r:id="rId4" action="ppaction://hlinksldjump"/>
          </p:cNvPr>
          <p:cNvSpPr/>
          <p:nvPr/>
        </p:nvSpPr>
        <p:spPr bwMode="auto">
          <a:xfrm>
            <a:off x="4267200" y="6019800"/>
            <a:ext cx="1143000" cy="609600"/>
          </a:xfrm>
          <a:prstGeom prst="lef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solidFill>
                  <a:schemeClr val="tx1"/>
                </a:solidFill>
                <a:latin typeface="Monotype Corsiva" pitchFamily="66" charset="0"/>
              </a:rPr>
              <a:t>HOME</a:t>
            </a:r>
            <a:endParaRPr kumimoji="0" lang="en-US" sz="1600" b="1" i="0" u="none" strike="noStrike" cap="none" normalizeH="0" baseline="0" dirty="0" smtClean="0">
              <a:ln>
                <a:noFill/>
              </a:ln>
              <a:solidFill>
                <a:schemeClr val="tx1"/>
              </a:solidFill>
              <a:effectLst/>
              <a:latin typeface="Monotype Corsiva" pitchFamily="66"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latin typeface="+mj-lt"/>
                <a:ea typeface="+mj-ea"/>
                <a:cs typeface="+mj-cs"/>
              </a:rPr>
              <a:t>Metode</a:t>
            </a:r>
            <a:r>
              <a:rPr lang="en-US" dirty="0" smtClean="0">
                <a:solidFill>
                  <a:schemeClr val="tx2"/>
                </a:solidFill>
                <a:latin typeface="+mj-lt"/>
                <a:ea typeface="+mj-ea"/>
                <a:cs typeface="+mj-cs"/>
              </a:rPr>
              <a:t> </a:t>
            </a:r>
            <a:r>
              <a:rPr lang="en-US" dirty="0" err="1" smtClean="0">
                <a:solidFill>
                  <a:schemeClr val="tx2"/>
                </a:solidFill>
                <a:latin typeface="+mj-lt"/>
                <a:ea typeface="+mj-ea"/>
                <a:cs typeface="+mj-cs"/>
              </a:rPr>
              <a:t>Penelitian</a:t>
            </a:r>
            <a:endParaRPr lang="en-US" dirty="0"/>
          </a:p>
        </p:txBody>
      </p:sp>
      <p:sp>
        <p:nvSpPr>
          <p:cNvPr id="4" name="Right Arrow 3">
            <a:hlinkClick r:id="rId2" action="ppaction://hlinksldjump"/>
          </p:cNvPr>
          <p:cNvSpPr/>
          <p:nvPr/>
        </p:nvSpPr>
        <p:spPr bwMode="auto">
          <a:xfrm>
            <a:off x="7772400" y="6019800"/>
            <a:ext cx="990600" cy="609600"/>
          </a:xfrm>
          <a:prstGeom prs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hlinkClick r:id="rId3" action="ppaction://hlinksldjump"/>
              </a:rPr>
              <a:t>NEXT</a:t>
            </a:r>
            <a:endParaRPr kumimoji="0" lang="en-US" sz="1600" b="1" i="0" u="none" strike="noStrike" cap="none" normalizeH="0" baseline="0" dirty="0" smtClean="0">
              <a:ln>
                <a:noFill/>
              </a:ln>
              <a:solidFill>
                <a:schemeClr val="tx1"/>
              </a:solidFill>
              <a:effectLst/>
              <a:latin typeface="Monotype Corsiva" pitchFamily="66" charset="0"/>
            </a:endParaRPr>
          </a:p>
        </p:txBody>
      </p:sp>
      <p:sp>
        <p:nvSpPr>
          <p:cNvPr id="5" name="Left Arrow 4">
            <a:hlinkClick r:id="rId4" action="ppaction://hlinksldjump"/>
          </p:cNvPr>
          <p:cNvSpPr/>
          <p:nvPr/>
        </p:nvSpPr>
        <p:spPr bwMode="auto">
          <a:xfrm>
            <a:off x="990600" y="6019800"/>
            <a:ext cx="990600" cy="609600"/>
          </a:xfrm>
          <a:prstGeom prst="lef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onotype Corsiva" pitchFamily="66" charset="0"/>
                <a:hlinkClick r:id="rId5" action="ppaction://hlinksldjump"/>
              </a:rPr>
              <a:t>BACK</a:t>
            </a:r>
            <a:endParaRPr kumimoji="0" lang="en-US" sz="1600" b="1" i="0" u="none" strike="noStrike" cap="none" normalizeH="0" baseline="0" dirty="0" smtClean="0">
              <a:ln>
                <a:noFill/>
              </a:ln>
              <a:solidFill>
                <a:schemeClr val="tx1"/>
              </a:solidFill>
              <a:effectLst/>
              <a:latin typeface="Monotype Corsiva" pitchFamily="66" charset="0"/>
            </a:endParaRPr>
          </a:p>
        </p:txBody>
      </p:sp>
      <p:sp>
        <p:nvSpPr>
          <p:cNvPr id="6" name="Left-Right Arrow 5">
            <a:hlinkClick r:id="rId4" action="ppaction://hlinksldjump"/>
          </p:cNvPr>
          <p:cNvSpPr/>
          <p:nvPr/>
        </p:nvSpPr>
        <p:spPr bwMode="auto">
          <a:xfrm>
            <a:off x="4267200" y="6019800"/>
            <a:ext cx="1143000" cy="609600"/>
          </a:xfrm>
          <a:prstGeom prst="leftRightArrow">
            <a:avLst/>
          </a:prstGeom>
          <a:solidFill>
            <a:schemeClr val="tx2">
              <a:lumMod val="25000"/>
              <a:lumOff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solidFill>
                  <a:schemeClr val="tx1"/>
                </a:solidFill>
                <a:latin typeface="Monotype Corsiva" pitchFamily="66" charset="0"/>
              </a:rPr>
              <a:t>HOME</a:t>
            </a:r>
            <a:endParaRPr kumimoji="0" lang="en-US" sz="1600" b="1" i="0" u="none" strike="noStrike" cap="none" normalizeH="0" baseline="0" dirty="0" smtClean="0">
              <a:ln>
                <a:noFill/>
              </a:ln>
              <a:solidFill>
                <a:schemeClr val="tx1"/>
              </a:solidFill>
              <a:effectLst/>
              <a:latin typeface="Monotype Corsiva" pitchFamily="66" charset="0"/>
            </a:endParaRPr>
          </a:p>
        </p:txBody>
      </p:sp>
      <p:sp>
        <p:nvSpPr>
          <p:cNvPr id="7" name="Content Placeholder 6"/>
          <p:cNvSpPr>
            <a:spLocks noGrp="1"/>
          </p:cNvSpPr>
          <p:nvPr>
            <p:ph idx="1"/>
          </p:nvPr>
        </p:nvSpPr>
        <p:spPr/>
        <p:txBody>
          <a:bodyPr/>
          <a:lstStyle/>
          <a:p>
            <a:pPr marL="0" indent="0">
              <a:buNone/>
            </a:pPr>
            <a:r>
              <a:rPr lang="en-US" dirty="0" err="1" smtClean="0"/>
              <a:t>Metode</a:t>
            </a:r>
            <a:r>
              <a:rPr lang="en-US" dirty="0" smtClean="0"/>
              <a:t> </a:t>
            </a:r>
            <a:r>
              <a:rPr lang="en-US" dirty="0" err="1" smtClean="0"/>
              <a:t>Penelitian</a:t>
            </a:r>
            <a:r>
              <a:rPr lang="en-US" dirty="0" smtClean="0"/>
              <a:t> yang </a:t>
            </a:r>
            <a:r>
              <a:rPr lang="en-US" dirty="0" err="1" smtClean="0"/>
              <a:t>digunakan</a:t>
            </a:r>
            <a:r>
              <a:rPr lang="en-US" dirty="0" smtClean="0"/>
              <a:t> </a:t>
            </a:r>
            <a:r>
              <a:rPr lang="en-US" dirty="0" err="1" smtClean="0"/>
              <a:t>adalah</a:t>
            </a:r>
            <a:r>
              <a:rPr lang="en-US" dirty="0" smtClean="0"/>
              <a:t> </a:t>
            </a:r>
            <a:r>
              <a:rPr lang="en-US" dirty="0" err="1" smtClean="0"/>
              <a:t>metode</a:t>
            </a:r>
            <a:r>
              <a:rPr lang="en-US" dirty="0" smtClean="0"/>
              <a:t> </a:t>
            </a:r>
            <a:r>
              <a:rPr lang="en-US" dirty="0" err="1" smtClean="0"/>
              <a:t>Pembuatan</a:t>
            </a:r>
            <a:r>
              <a:rPr lang="en-US" dirty="0" smtClean="0"/>
              <a:t> </a:t>
            </a:r>
            <a:r>
              <a:rPr lang="en-US" dirty="0" err="1" smtClean="0"/>
              <a:t>Perangkata</a:t>
            </a:r>
            <a:r>
              <a:rPr lang="en-US" dirty="0" smtClean="0"/>
              <a:t> </a:t>
            </a:r>
            <a:r>
              <a:rPr lang="en-US" dirty="0" err="1" smtClean="0"/>
              <a:t>Lunak</a:t>
            </a:r>
            <a:r>
              <a:rPr lang="en-US" dirty="0" smtClean="0"/>
              <a:t> </a:t>
            </a:r>
            <a:r>
              <a:rPr lang="en-US" dirty="0" err="1" smtClean="0"/>
              <a:t>yaitu</a:t>
            </a:r>
            <a:r>
              <a:rPr lang="en-US" dirty="0" smtClean="0"/>
              <a:t> </a:t>
            </a:r>
            <a:r>
              <a:rPr lang="en-US" i="1" dirty="0" smtClean="0"/>
              <a:t>Waterfall Model</a:t>
            </a:r>
            <a:r>
              <a:rPr lang="en-US" dirty="0" smtClean="0"/>
              <a:t>. </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r>
              <a:rPr lang="en-US" dirty="0" smtClean="0"/>
              <a:t>…</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781800" cy="487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334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Teknis</a:t>
            </a:r>
            <a:endParaRPr lang="en-US" dirty="0"/>
          </a:p>
        </p:txBody>
      </p:sp>
      <p:sp>
        <p:nvSpPr>
          <p:cNvPr id="3" name="Content Placeholder 2"/>
          <p:cNvSpPr>
            <a:spLocks noGrp="1"/>
          </p:cNvSpPr>
          <p:nvPr>
            <p:ph idx="1"/>
          </p:nvPr>
        </p:nvSpPr>
        <p:spPr/>
        <p:txBody>
          <a:bodyPr/>
          <a:lstStyle/>
          <a:p>
            <a:pPr marL="0" indent="0">
              <a:buNone/>
            </a:pPr>
            <a:r>
              <a:rPr lang="en-US" sz="2000" dirty="0" err="1" smtClean="0"/>
              <a:t>Nama</a:t>
            </a:r>
            <a:r>
              <a:rPr lang="en-US" sz="2000" dirty="0" smtClean="0"/>
              <a:t> </a:t>
            </a:r>
            <a:r>
              <a:rPr lang="en-US" sz="2000" dirty="0" err="1" smtClean="0"/>
              <a:t>Sistem</a:t>
            </a:r>
            <a:r>
              <a:rPr lang="en-US" sz="2000" dirty="0" smtClean="0"/>
              <a:t>		      : SIPEGA (</a:t>
            </a:r>
            <a:r>
              <a:rPr lang="en-US" sz="2000" dirty="0" err="1" smtClean="0"/>
              <a:t>Sistem</a:t>
            </a:r>
            <a:r>
              <a:rPr lang="en-US" sz="2000" dirty="0" smtClean="0"/>
              <a:t> </a:t>
            </a:r>
            <a:r>
              <a:rPr lang="en-US" sz="2000" dirty="0" err="1" smtClean="0"/>
              <a:t>Pakar</a:t>
            </a:r>
            <a:r>
              <a:rPr lang="en-US" sz="2000" dirty="0" smtClean="0"/>
              <a:t> </a:t>
            </a:r>
            <a:r>
              <a:rPr lang="en-US" sz="2000" dirty="0" err="1" smtClean="0"/>
              <a:t>analisis</a:t>
            </a:r>
            <a:r>
              <a:rPr lang="en-US" sz="2000" dirty="0" smtClean="0"/>
              <a:t> </a:t>
            </a:r>
            <a:r>
              <a:rPr lang="en-US" sz="2000" dirty="0" err="1" smtClean="0"/>
              <a:t>gizi</a:t>
            </a:r>
            <a:r>
              <a:rPr lang="en-US" sz="2000" dirty="0" smtClean="0"/>
              <a:t> </a:t>
            </a:r>
            <a:r>
              <a:rPr lang="en-US" sz="2000" dirty="0" err="1" smtClean="0"/>
              <a:t>atlit</a:t>
            </a:r>
            <a:r>
              <a:rPr lang="en-US" sz="2000" dirty="0" smtClean="0"/>
              <a:t>)</a:t>
            </a:r>
          </a:p>
          <a:p>
            <a:pPr marL="0" indent="0">
              <a:buNone/>
            </a:pPr>
            <a:r>
              <a:rPr lang="en-US" sz="2000" dirty="0" err="1" smtClean="0"/>
              <a:t>Kapasitas</a:t>
            </a:r>
            <a:r>
              <a:rPr lang="en-US" sz="2000" dirty="0" smtClean="0"/>
              <a:t> Database   	      : Unlimited</a:t>
            </a:r>
          </a:p>
          <a:p>
            <a:pPr marL="0" indent="0">
              <a:buNone/>
            </a:pPr>
            <a:r>
              <a:rPr lang="en-US" sz="2000" dirty="0" smtClean="0"/>
              <a:t>DBMS    	     	      : </a:t>
            </a:r>
            <a:r>
              <a:rPr lang="en-US" sz="2000" dirty="0" err="1" smtClean="0"/>
              <a:t>Mysql</a:t>
            </a:r>
            <a:endParaRPr lang="en-US" sz="2000" dirty="0" smtClean="0"/>
          </a:p>
          <a:p>
            <a:pPr marL="0" indent="0">
              <a:buNone/>
            </a:pPr>
            <a:r>
              <a:rPr lang="en-US" sz="2000" dirty="0" smtClean="0"/>
              <a:t>Language Programming           :  PHP</a:t>
            </a:r>
          </a:p>
          <a:p>
            <a:pPr marL="0" indent="0">
              <a:buNone/>
            </a:pPr>
            <a:r>
              <a:rPr lang="en-US" sz="2000" dirty="0" smtClean="0"/>
              <a:t>Website                                    : </a:t>
            </a:r>
            <a:r>
              <a:rPr lang="en-US" sz="2000" dirty="0" smtClean="0">
                <a:hlinkClick r:id="rId2"/>
              </a:rPr>
              <a:t>http://sepak-bola.web.id</a:t>
            </a:r>
            <a:endParaRPr lang="en-US" sz="2000" dirty="0" smtClean="0"/>
          </a:p>
          <a:p>
            <a:pPr marL="0" indent="0">
              <a:buNone/>
            </a:pPr>
            <a:r>
              <a:rPr lang="en-US" sz="2000" dirty="0" smtClean="0"/>
              <a:t>Server </a:t>
            </a:r>
            <a:r>
              <a:rPr lang="en-US" sz="2000" smtClean="0"/>
              <a:t>			      : </a:t>
            </a:r>
            <a:r>
              <a:rPr lang="en-US" sz="2000" dirty="0" err="1" smtClean="0"/>
              <a:t>Fastacenter</a:t>
            </a:r>
            <a:r>
              <a:rPr lang="en-US" sz="2000" dirty="0" smtClean="0"/>
              <a:t> (</a:t>
            </a:r>
            <a:r>
              <a:rPr lang="en-US" sz="2000" dirty="0" err="1" smtClean="0"/>
              <a:t>germany</a:t>
            </a:r>
            <a:r>
              <a:rPr lang="en-US" sz="2000" dirty="0" smtClean="0"/>
              <a:t>)</a:t>
            </a:r>
            <a:endParaRPr lang="en-US" sz="2000" dirty="0"/>
          </a:p>
        </p:txBody>
      </p:sp>
    </p:spTree>
    <p:extLst>
      <p:ext uri="{BB962C8B-B14F-4D97-AF65-F5344CB8AC3E}">
        <p14:creationId xmlns:p14="http://schemas.microsoft.com/office/powerpoint/2010/main" val="2135986345"/>
      </p:ext>
    </p:extLst>
  </p:cSld>
  <p:clrMapOvr>
    <a:masterClrMapping/>
  </p:clrMapOvr>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presentation</Template>
  <TotalTime>1058</TotalTime>
  <Words>527</Words>
  <Application>Microsoft Office PowerPoint</Application>
  <PresentationFormat>On-screen Show (4:3)</PresentationFormat>
  <Paragraphs>73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Notebook</vt:lpstr>
      <vt:lpstr>PowerPoint Presentation</vt:lpstr>
      <vt:lpstr>Latar Belakang Masalah</vt:lpstr>
      <vt:lpstr>Rumusan Masalah</vt:lpstr>
      <vt:lpstr>Tujuan Penelitian</vt:lpstr>
      <vt:lpstr>Tujuan Penelitian</vt:lpstr>
      <vt:lpstr>Rumusan Masalah</vt:lpstr>
      <vt:lpstr>Metode Penelitian</vt:lpstr>
      <vt:lpstr>Lanjutan…</vt:lpstr>
      <vt:lpstr>Teknis</vt:lpstr>
      <vt:lpstr>Validasi</vt:lpstr>
      <vt:lpstr>Halaman Awal (Index)</vt:lpstr>
      <vt:lpstr>Halaman Admin (Home)</vt:lpstr>
      <vt:lpstr>Halaman Data Admin</vt:lpstr>
      <vt:lpstr>HALAMAN DATA PELATIH</vt:lpstr>
      <vt:lpstr>Roadmap Penelitian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Introko</dc:creator>
  <cp:lastModifiedBy> Rahmatul Irfan</cp:lastModifiedBy>
  <cp:revision>20</cp:revision>
  <dcterms:created xsi:type="dcterms:W3CDTF">2010-11-04T16:24:00Z</dcterms:created>
  <dcterms:modified xsi:type="dcterms:W3CDTF">2010-11-27T01:45:13Z</dcterms:modified>
</cp:coreProperties>
</file>