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13"/>
  </p:handoutMasterIdLst>
  <p:sldIdLst>
    <p:sldId id="256" r:id="rId2"/>
    <p:sldId id="264" r:id="rId3"/>
    <p:sldId id="257" r:id="rId4"/>
    <p:sldId id="265" r:id="rId5"/>
    <p:sldId id="266" r:id="rId6"/>
    <p:sldId id="260" r:id="rId7"/>
    <p:sldId id="258" r:id="rId8"/>
    <p:sldId id="263" r:id="rId9"/>
    <p:sldId id="259" r:id="rId10"/>
    <p:sldId id="261" r:id="rId11"/>
    <p:sldId id="262" r:id="rId1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0" d="100"/>
          <a:sy n="70" d="100"/>
        </p:scale>
        <p:origin x="-108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89A161C8-D5C6-4216-8F50-E35A4CDD691B}" type="datetimeFigureOut">
              <a:rPr lang="en-US" smtClean="0"/>
              <a:pPr/>
              <a:t>12/15/2010</a:t>
            </a:fld>
            <a:endParaRPr lang="en-US"/>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FF515FE4-4012-4F3B-A363-0A6C406A19C9}"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D091E2A-0F84-4A60-BE99-88983A32D8A3}" type="datetimeFigureOut">
              <a:rPr lang="en-US" smtClean="0"/>
              <a:pPr/>
              <a:t>12/15/2010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7DFCF3-B0EB-4E9C-BD30-63DE6A34886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091E2A-0F84-4A60-BE99-88983A32D8A3}" type="datetimeFigureOut">
              <a:rPr lang="en-US" smtClean="0"/>
              <a:pPr/>
              <a:t>12/15/2010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7DFCF3-B0EB-4E9C-BD30-63DE6A34886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091E2A-0F84-4A60-BE99-88983A32D8A3}" type="datetimeFigureOut">
              <a:rPr lang="en-US" smtClean="0"/>
              <a:pPr/>
              <a:t>12/15/2010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7DFCF3-B0EB-4E9C-BD30-63DE6A34886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091E2A-0F84-4A60-BE99-88983A32D8A3}" type="datetimeFigureOut">
              <a:rPr lang="en-US" smtClean="0"/>
              <a:pPr/>
              <a:t>12/15/2010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7DFCF3-B0EB-4E9C-BD30-63DE6A34886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091E2A-0F84-4A60-BE99-88983A32D8A3}" type="datetimeFigureOut">
              <a:rPr lang="en-US" smtClean="0"/>
              <a:pPr/>
              <a:t>12/15/2010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7DFCF3-B0EB-4E9C-BD30-63DE6A34886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D091E2A-0F84-4A60-BE99-88983A32D8A3}" type="datetimeFigureOut">
              <a:rPr lang="en-US" smtClean="0"/>
              <a:pPr/>
              <a:t>12/15/2010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7DFCF3-B0EB-4E9C-BD30-63DE6A34886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D091E2A-0F84-4A60-BE99-88983A32D8A3}" type="datetimeFigureOut">
              <a:rPr lang="en-US" smtClean="0"/>
              <a:pPr/>
              <a:t>12/15/2010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7DFCF3-B0EB-4E9C-BD30-63DE6A34886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D091E2A-0F84-4A60-BE99-88983A32D8A3}" type="datetimeFigureOut">
              <a:rPr lang="en-US" smtClean="0"/>
              <a:pPr/>
              <a:t>12/15/2010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7DFCF3-B0EB-4E9C-BD30-63DE6A34886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091E2A-0F84-4A60-BE99-88983A32D8A3}" type="datetimeFigureOut">
              <a:rPr lang="en-US" smtClean="0"/>
              <a:pPr/>
              <a:t>12/15/2010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7DFCF3-B0EB-4E9C-BD30-63DE6A34886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091E2A-0F84-4A60-BE99-88983A32D8A3}" type="datetimeFigureOut">
              <a:rPr lang="en-US" smtClean="0"/>
              <a:pPr/>
              <a:t>12/15/2010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7DFCF3-B0EB-4E9C-BD30-63DE6A34886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091E2A-0F84-4A60-BE99-88983A32D8A3}" type="datetimeFigureOut">
              <a:rPr lang="en-US" smtClean="0"/>
              <a:pPr/>
              <a:t>12/15/2010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7DFCF3-B0EB-4E9C-BD30-63DE6A34886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091E2A-0F84-4A60-BE99-88983A32D8A3}" type="datetimeFigureOut">
              <a:rPr lang="en-US" smtClean="0"/>
              <a:pPr/>
              <a:t>12/15/2010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7DFCF3-B0EB-4E9C-BD30-63DE6A34886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smtClean="0"/>
              <a:t>Teaching English To Children Through Crafting</a:t>
            </a:r>
            <a:endParaRPr lang="en-US" dirty="0"/>
          </a:p>
        </p:txBody>
      </p:sp>
      <p:sp>
        <p:nvSpPr>
          <p:cNvPr id="3" name="Subtitle 2"/>
          <p:cNvSpPr>
            <a:spLocks noGrp="1"/>
          </p:cNvSpPr>
          <p:nvPr>
            <p:ph type="subTitle" idx="1"/>
          </p:nvPr>
        </p:nvSpPr>
        <p:spPr/>
        <p:txBody>
          <a:bodyPr/>
          <a:lstStyle/>
          <a:p>
            <a:r>
              <a:rPr lang="en-US" b="1" dirty="0" smtClean="0">
                <a:solidFill>
                  <a:schemeClr val="tx1"/>
                </a:solidFill>
              </a:rPr>
              <a:t>ASHADI – FBS UNY</a:t>
            </a:r>
            <a:endParaRPr lang="en-US"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Tips (cont’d)</a:t>
            </a:r>
            <a:endParaRPr lang="en-US" dirty="0"/>
          </a:p>
        </p:txBody>
      </p:sp>
      <p:sp>
        <p:nvSpPr>
          <p:cNvPr id="3" name="Content Placeholder 2"/>
          <p:cNvSpPr>
            <a:spLocks noGrp="1"/>
          </p:cNvSpPr>
          <p:nvPr>
            <p:ph idx="1"/>
          </p:nvPr>
        </p:nvSpPr>
        <p:spPr>
          <a:xfrm>
            <a:off x="381000" y="1600200"/>
            <a:ext cx="8385048" cy="4876800"/>
          </a:xfrm>
        </p:spPr>
        <p:txBody>
          <a:bodyPr>
            <a:normAutofit fontScale="92500" lnSpcReduction="10000"/>
          </a:bodyPr>
          <a:lstStyle/>
          <a:p>
            <a:r>
              <a:rPr lang="en-US" dirty="0" smtClean="0"/>
              <a:t>Consider what language the children will be using and more precisely what language you would like them to be using pre, during the craft activity and post-making. You don't necessarily have to insist on language work for all three stages, the object could be made to be used for a language exchange afterwards, but you mustn't lose sight of the fact you are in an English class and not an art class.</a:t>
            </a:r>
          </a:p>
          <a:p>
            <a:r>
              <a:rPr lang="en-US" dirty="0" smtClean="0"/>
              <a:t>Collect and store your craft supplies so that you don't waste time searching for bits of string at the last minute.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Tips (cont’d)</a:t>
            </a:r>
            <a:endParaRPr lang="en-US" dirty="0"/>
          </a:p>
        </p:txBody>
      </p:sp>
      <p:sp>
        <p:nvSpPr>
          <p:cNvPr id="3" name="Content Placeholder 2"/>
          <p:cNvSpPr>
            <a:spLocks noGrp="1"/>
          </p:cNvSpPr>
          <p:nvPr>
            <p:ph idx="1"/>
          </p:nvPr>
        </p:nvSpPr>
        <p:spPr>
          <a:xfrm>
            <a:off x="228600" y="1600200"/>
            <a:ext cx="8686800" cy="5029200"/>
          </a:xfrm>
        </p:spPr>
        <p:txBody>
          <a:bodyPr>
            <a:normAutofit fontScale="85000" lnSpcReduction="10000"/>
          </a:bodyPr>
          <a:lstStyle/>
          <a:p>
            <a:r>
              <a:rPr lang="en-US" dirty="0" smtClean="0"/>
              <a:t>Always have an activity whereby the children can actually use what they've made. </a:t>
            </a:r>
            <a:r>
              <a:rPr lang="en-US" u="sng" dirty="0" smtClean="0"/>
              <a:t>Don't let the craft itself be the end of the learning cycle.</a:t>
            </a:r>
            <a:r>
              <a:rPr lang="en-US" dirty="0" smtClean="0"/>
              <a:t> Give the learners something meaningful to do with their object. This could be acting out a few phrases in English with a finger puppet or telling a story using a book they've made. </a:t>
            </a:r>
          </a:p>
          <a:p>
            <a:r>
              <a:rPr lang="en-US" dirty="0" smtClean="0"/>
              <a:t>Don't underestimate the value of letting a child create something that they can personalize. If they leave the classroom able to enthusiastically tell someone about their object, why they made it and what they did with it they are much more likely to leave with a positive image of learning English. </a:t>
            </a:r>
            <a:br>
              <a:rPr lang="en-US" dirty="0" smtClean="0"/>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
        <p:nvSpPr>
          <p:cNvPr id="6" name="Down Arrow 5"/>
          <p:cNvSpPr/>
          <p:nvPr/>
        </p:nvSpPr>
        <p:spPr>
          <a:xfrm rot="1821216">
            <a:off x="2590800" y="3248227"/>
            <a:ext cx="381000" cy="99060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own Arrow 6"/>
          <p:cNvSpPr/>
          <p:nvPr/>
        </p:nvSpPr>
        <p:spPr>
          <a:xfrm rot="1821216">
            <a:off x="5862980" y="4219372"/>
            <a:ext cx="381000" cy="99060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own Arrow 7"/>
          <p:cNvSpPr/>
          <p:nvPr/>
        </p:nvSpPr>
        <p:spPr>
          <a:xfrm rot="1821216">
            <a:off x="1290979" y="1018972"/>
            <a:ext cx="381000" cy="99060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own Arrow 8"/>
          <p:cNvSpPr/>
          <p:nvPr/>
        </p:nvSpPr>
        <p:spPr>
          <a:xfrm rot="1821216">
            <a:off x="7844180" y="28371"/>
            <a:ext cx="381000" cy="99060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own Arrow 9"/>
          <p:cNvSpPr/>
          <p:nvPr/>
        </p:nvSpPr>
        <p:spPr>
          <a:xfrm rot="1821216">
            <a:off x="4643778" y="28371"/>
            <a:ext cx="381000" cy="99060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Rationale</a:t>
            </a:r>
            <a:endParaRPr lang="en-US" b="1" dirty="0"/>
          </a:p>
        </p:txBody>
      </p:sp>
      <p:sp>
        <p:nvSpPr>
          <p:cNvPr id="3" name="Content Placeholder 2"/>
          <p:cNvSpPr>
            <a:spLocks noGrp="1"/>
          </p:cNvSpPr>
          <p:nvPr>
            <p:ph idx="1"/>
          </p:nvPr>
        </p:nvSpPr>
        <p:spPr>
          <a:xfrm>
            <a:off x="228600" y="1600200"/>
            <a:ext cx="8686800" cy="4876800"/>
          </a:xfrm>
        </p:spPr>
        <p:txBody>
          <a:bodyPr>
            <a:normAutofit fontScale="85000" lnSpcReduction="10000"/>
          </a:bodyPr>
          <a:lstStyle/>
          <a:p>
            <a:r>
              <a:rPr lang="en-US" dirty="0" err="1" smtClean="0"/>
              <a:t>Prinsip-prinsip</a:t>
            </a:r>
            <a:r>
              <a:rPr lang="en-US" dirty="0" smtClean="0"/>
              <a:t> </a:t>
            </a:r>
            <a:r>
              <a:rPr lang="en-US" dirty="0" err="1" smtClean="0"/>
              <a:t>pembelajaran</a:t>
            </a:r>
            <a:r>
              <a:rPr lang="en-US" dirty="0" smtClean="0"/>
              <a:t> Di TK (</a:t>
            </a:r>
            <a:r>
              <a:rPr lang="en-US" dirty="0" err="1" smtClean="0"/>
              <a:t>Bermain</a:t>
            </a:r>
            <a:r>
              <a:rPr lang="en-US" dirty="0" smtClean="0"/>
              <a:t> </a:t>
            </a:r>
            <a:r>
              <a:rPr lang="en-US" dirty="0" err="1" smtClean="0"/>
              <a:t>sambil</a:t>
            </a:r>
            <a:r>
              <a:rPr lang="en-US" dirty="0" smtClean="0"/>
              <a:t> </a:t>
            </a:r>
            <a:r>
              <a:rPr lang="en-US" dirty="0" err="1" smtClean="0"/>
              <a:t>belajar</a:t>
            </a:r>
            <a:r>
              <a:rPr lang="en-US" dirty="0" smtClean="0"/>
              <a:t>, </a:t>
            </a:r>
            <a:r>
              <a:rPr lang="en-US" dirty="0" err="1" smtClean="0"/>
              <a:t>orientasi</a:t>
            </a:r>
            <a:r>
              <a:rPr lang="en-US" dirty="0" smtClean="0"/>
              <a:t> </a:t>
            </a:r>
            <a:r>
              <a:rPr lang="en-US" dirty="0" err="1" smtClean="0"/>
              <a:t>pada</a:t>
            </a:r>
            <a:r>
              <a:rPr lang="en-US" dirty="0" smtClean="0"/>
              <a:t> </a:t>
            </a:r>
            <a:r>
              <a:rPr lang="en-US" dirty="0" err="1" smtClean="0"/>
              <a:t>perkembangan</a:t>
            </a:r>
            <a:r>
              <a:rPr lang="en-US" dirty="0" smtClean="0"/>
              <a:t> &amp; </a:t>
            </a:r>
            <a:r>
              <a:rPr lang="en-US" dirty="0" err="1" smtClean="0"/>
              <a:t>kebutuhan</a:t>
            </a:r>
            <a:r>
              <a:rPr lang="en-US" dirty="0" smtClean="0"/>
              <a:t> </a:t>
            </a:r>
            <a:r>
              <a:rPr lang="en-US" dirty="0" err="1" smtClean="0"/>
              <a:t>anak</a:t>
            </a:r>
            <a:r>
              <a:rPr lang="en-US" dirty="0" smtClean="0"/>
              <a:t>, Thematic , PAKEM, </a:t>
            </a:r>
            <a:r>
              <a:rPr lang="en-US" dirty="0" err="1" smtClean="0"/>
              <a:t>demokratis</a:t>
            </a:r>
            <a:r>
              <a:rPr lang="en-US" dirty="0" smtClean="0"/>
              <a:t>, </a:t>
            </a:r>
            <a:r>
              <a:rPr lang="en-US" dirty="0" err="1" smtClean="0"/>
              <a:t>bermakna</a:t>
            </a:r>
            <a:r>
              <a:rPr lang="en-US" dirty="0" smtClean="0"/>
              <a:t>, </a:t>
            </a:r>
            <a:r>
              <a:rPr lang="en-US" dirty="0" err="1" smtClean="0"/>
              <a:t>Terpadu</a:t>
            </a:r>
            <a:r>
              <a:rPr lang="en-US" dirty="0" smtClean="0"/>
              <a:t> </a:t>
            </a:r>
            <a:r>
              <a:rPr lang="en-US" dirty="0" err="1" smtClean="0"/>
              <a:t>dll</a:t>
            </a:r>
            <a:r>
              <a:rPr lang="en-US" dirty="0" smtClean="0"/>
              <a:t>)</a:t>
            </a:r>
          </a:p>
          <a:p>
            <a:r>
              <a:rPr lang="en-US" dirty="0" smtClean="0"/>
              <a:t>In any classroom, it is important to get students paying attention and listening. One effective way is to have students create simple, fun crafts. Children of all ages love to create things. It is an enjoyable experience and students have to listen carefully in order to learn how to do it properly. Be sure you speak slowly and clearly. Children listen in a different language require a few extra milliseconds for their brains to process the new information they are receiving in English.</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86800" cy="1066800"/>
          </a:xfrm>
        </p:spPr>
        <p:txBody>
          <a:bodyPr>
            <a:noAutofit/>
          </a:bodyPr>
          <a:lstStyle/>
          <a:p>
            <a:r>
              <a:rPr lang="en-US" sz="4000" b="1" dirty="0" err="1" smtClean="0"/>
              <a:t>Karakteristik</a:t>
            </a:r>
            <a:r>
              <a:rPr lang="en-US" sz="4000" b="1" dirty="0" smtClean="0"/>
              <a:t> </a:t>
            </a:r>
            <a:r>
              <a:rPr lang="en-US" sz="4000" b="1" dirty="0" err="1" smtClean="0"/>
              <a:t>perkembangan</a:t>
            </a:r>
            <a:r>
              <a:rPr lang="en-US" sz="4000" b="1" dirty="0" smtClean="0"/>
              <a:t> </a:t>
            </a:r>
            <a:r>
              <a:rPr lang="en-US" sz="4000" b="1" dirty="0" err="1" smtClean="0"/>
              <a:t>fisik</a:t>
            </a:r>
            <a:r>
              <a:rPr lang="en-US" sz="4000" b="1" dirty="0" smtClean="0"/>
              <a:t> </a:t>
            </a:r>
            <a:r>
              <a:rPr lang="en-US" sz="4000" b="1" dirty="0" err="1" smtClean="0"/>
              <a:t>motorik</a:t>
            </a:r>
            <a:r>
              <a:rPr lang="en-US" sz="4000" b="1" dirty="0" smtClean="0"/>
              <a:t> </a:t>
            </a:r>
            <a:r>
              <a:rPr lang="en-US" sz="4000" b="1" dirty="0" err="1" smtClean="0"/>
              <a:t>anak</a:t>
            </a:r>
            <a:r>
              <a:rPr lang="en-US" sz="4000" b="1" dirty="0" smtClean="0"/>
              <a:t> </a:t>
            </a:r>
            <a:r>
              <a:rPr lang="en-US" sz="4000" b="1" dirty="0" err="1" smtClean="0"/>
              <a:t>usia</a:t>
            </a:r>
            <a:r>
              <a:rPr lang="en-US" sz="4000" b="1" dirty="0" smtClean="0"/>
              <a:t> </a:t>
            </a:r>
            <a:r>
              <a:rPr lang="en-US" sz="4000" b="1" dirty="0" err="1" smtClean="0"/>
              <a:t>dini</a:t>
            </a:r>
            <a:endParaRPr lang="en-US" sz="4000" b="1" dirty="0"/>
          </a:p>
        </p:txBody>
      </p:sp>
      <p:sp>
        <p:nvSpPr>
          <p:cNvPr id="3" name="Content Placeholder 2"/>
          <p:cNvSpPr>
            <a:spLocks noGrp="1"/>
          </p:cNvSpPr>
          <p:nvPr>
            <p:ph idx="1"/>
          </p:nvPr>
        </p:nvSpPr>
        <p:spPr/>
        <p:txBody>
          <a:bodyPr/>
          <a:lstStyle/>
          <a:p>
            <a:endParaRPr lang="en-US"/>
          </a:p>
        </p:txBody>
      </p:sp>
      <p:pic>
        <p:nvPicPr>
          <p:cNvPr id="2050" name="Picture 2"/>
          <p:cNvPicPr>
            <a:picLocks noChangeAspect="1" noChangeArrowheads="1"/>
          </p:cNvPicPr>
          <p:nvPr/>
        </p:nvPicPr>
        <p:blipFill>
          <a:blip r:embed="rId2"/>
          <a:srcRect/>
          <a:stretch>
            <a:fillRect/>
          </a:stretch>
        </p:blipFill>
        <p:spPr bwMode="auto">
          <a:xfrm>
            <a:off x="533400" y="1224120"/>
            <a:ext cx="8153400" cy="5550530"/>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3074" name="Picture 2"/>
          <p:cNvPicPr>
            <a:picLocks noChangeAspect="1" noChangeArrowheads="1"/>
          </p:cNvPicPr>
          <p:nvPr/>
        </p:nvPicPr>
        <p:blipFill>
          <a:blip r:embed="rId2"/>
          <a:srcRect/>
          <a:stretch>
            <a:fillRect/>
          </a:stretch>
        </p:blipFill>
        <p:spPr bwMode="auto">
          <a:xfrm>
            <a:off x="0" y="152400"/>
            <a:ext cx="9143999" cy="6705600"/>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Aims</a:t>
            </a:r>
            <a:endParaRPr lang="en-US" b="1" dirty="0"/>
          </a:p>
        </p:txBody>
      </p:sp>
      <p:sp>
        <p:nvSpPr>
          <p:cNvPr id="3" name="Content Placeholder 2"/>
          <p:cNvSpPr>
            <a:spLocks noGrp="1"/>
          </p:cNvSpPr>
          <p:nvPr>
            <p:ph idx="1"/>
          </p:nvPr>
        </p:nvSpPr>
        <p:spPr/>
        <p:txBody>
          <a:bodyPr/>
          <a:lstStyle/>
          <a:p>
            <a:r>
              <a:rPr lang="en-US" dirty="0" smtClean="0"/>
              <a:t>To integrate arts and crafts in the English classroom without losing sight of a learning objective</a:t>
            </a:r>
          </a:p>
          <a:p>
            <a:r>
              <a:rPr lang="en-US" dirty="0" smtClean="0"/>
              <a:t>To cater to a range of learner styles</a:t>
            </a:r>
          </a:p>
          <a:p>
            <a:r>
              <a:rPr lang="en-US" dirty="0" smtClean="0"/>
              <a:t>To successfully give instructions for a craft activity in order to include all children</a:t>
            </a:r>
          </a:p>
          <a:p>
            <a:r>
              <a:rPr lang="en-US" dirty="0" smtClean="0"/>
              <a:t>To reflect on having an organized approach to craft activities in order to be time efficient</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Preparation</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t>It’s a good idea </a:t>
            </a:r>
            <a:r>
              <a:rPr lang="en-US" u="sng" dirty="0" smtClean="0"/>
              <a:t>to have an example of the end product to show students before they get creating</a:t>
            </a:r>
            <a:r>
              <a:rPr lang="en-US" dirty="0" smtClean="0"/>
              <a:t>. This gives them a clear idea of what they are going to make. Making it yourself means you’ll also check how ‘doable’ it is for your students.</a:t>
            </a:r>
          </a:p>
          <a:p>
            <a:r>
              <a:rPr lang="en-US" dirty="0" smtClean="0"/>
              <a:t>A great way </a:t>
            </a:r>
            <a:r>
              <a:rPr lang="en-US" u="sng" dirty="0" smtClean="0"/>
              <a:t>to show your students exactly what they are going to make and how to do it</a:t>
            </a:r>
            <a:r>
              <a:rPr lang="en-US" dirty="0" smtClean="0"/>
              <a:t>, is to watch a video of the process (if it’s available). </a:t>
            </a:r>
          </a:p>
          <a:p>
            <a:r>
              <a:rPr lang="en-US" dirty="0" smtClean="0"/>
              <a:t>Have </a:t>
            </a:r>
            <a:r>
              <a:rPr lang="en-US" u="sng" dirty="0" smtClean="0"/>
              <a:t>all materials ready</a:t>
            </a:r>
            <a:r>
              <a:rPr lang="en-US" dirty="0" smtClean="0"/>
              <a:t> before you begin.</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Perparation</a:t>
            </a:r>
            <a:r>
              <a:rPr lang="en-US" b="1" dirty="0" smtClean="0"/>
              <a:t> (2)</a:t>
            </a:r>
            <a:endParaRPr lang="en-US" b="1" dirty="0"/>
          </a:p>
        </p:txBody>
      </p:sp>
      <p:sp>
        <p:nvSpPr>
          <p:cNvPr id="3" name="Content Placeholder 2"/>
          <p:cNvSpPr>
            <a:spLocks noGrp="1"/>
          </p:cNvSpPr>
          <p:nvPr>
            <p:ph idx="1"/>
          </p:nvPr>
        </p:nvSpPr>
        <p:spPr/>
        <p:txBody>
          <a:bodyPr/>
          <a:lstStyle/>
          <a:p>
            <a:r>
              <a:rPr lang="en-US" dirty="0" smtClean="0"/>
              <a:t>Decide in advance how you are going to </a:t>
            </a:r>
            <a:r>
              <a:rPr lang="en-US" u="sng" dirty="0" smtClean="0"/>
              <a:t>stage the activity</a:t>
            </a:r>
            <a:r>
              <a:rPr lang="en-US" dirty="0" smtClean="0"/>
              <a:t>. Will it be done over a series of classes? Where will you store the unfinished items? What parts will students need most help with and which bits can they do alone?</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Tips </a:t>
            </a:r>
            <a:endParaRPr lang="en-US" b="1" dirty="0"/>
          </a:p>
        </p:txBody>
      </p:sp>
      <p:sp>
        <p:nvSpPr>
          <p:cNvPr id="3" name="Content Placeholder 2"/>
          <p:cNvSpPr>
            <a:spLocks noGrp="1"/>
          </p:cNvSpPr>
          <p:nvPr>
            <p:ph idx="1"/>
          </p:nvPr>
        </p:nvSpPr>
        <p:spPr/>
        <p:txBody>
          <a:bodyPr>
            <a:noAutofit/>
          </a:bodyPr>
          <a:lstStyle/>
          <a:p>
            <a:r>
              <a:rPr lang="en-US" sz="2800" dirty="0" smtClean="0"/>
              <a:t>Prepare everything before the lesson without removing the creative element of the activity. Carefully consider the different stages of making the craft and decide which stages the children can do themselves, which they can't, which stages will allow them to be creative and which won't. </a:t>
            </a:r>
          </a:p>
          <a:p>
            <a:r>
              <a:rPr lang="en-US" sz="2800" dirty="0" smtClean="0"/>
              <a:t>Always ensure you have sufficient tools for all the children in the class. If a child has to wait a long time for glue or scissors learning there is less time for learning and they will get bored/lose attention. </a:t>
            </a:r>
            <a:br>
              <a:rPr lang="en-US" sz="2800" dirty="0" smtClean="0"/>
            </a:br>
            <a:endParaRPr lang="en-US" sz="2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325</TotalTime>
  <Words>648</Words>
  <Application>Microsoft Office PowerPoint</Application>
  <PresentationFormat>On-screen Show (4:3)</PresentationFormat>
  <Paragraphs>26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Teaching English To Children Through Crafting</vt:lpstr>
      <vt:lpstr>Slide 2</vt:lpstr>
      <vt:lpstr>Rationale</vt:lpstr>
      <vt:lpstr>Karakteristik perkembangan fisik motorik anak usia dini</vt:lpstr>
      <vt:lpstr>Slide 5</vt:lpstr>
      <vt:lpstr>Aims</vt:lpstr>
      <vt:lpstr>Preparation</vt:lpstr>
      <vt:lpstr>Perparation (2)</vt:lpstr>
      <vt:lpstr>Tips </vt:lpstr>
      <vt:lpstr>Tips (cont’d)</vt:lpstr>
      <vt:lpstr>Tips (cont’d)</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English TO CHILDREN Through Crafts</dc:title>
  <dc:creator>USER</dc:creator>
  <cp:lastModifiedBy>USER</cp:lastModifiedBy>
  <cp:revision>19</cp:revision>
  <dcterms:created xsi:type="dcterms:W3CDTF">2010-08-03T11:42:42Z</dcterms:created>
  <dcterms:modified xsi:type="dcterms:W3CDTF">2010-12-15T00:39:27Z</dcterms:modified>
</cp:coreProperties>
</file>