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276"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E0E78-DC71-4570-8636-43BC24322C7B}" type="datetimeFigureOut">
              <a:rPr lang="en-US" smtClean="0"/>
              <a:t>10/17/2010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FFF56-50F2-45BB-AD40-23CC99AF105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8FFF56-50F2-45BB-AD40-23CC99AF105F}"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8FFF56-50F2-45BB-AD40-23CC99AF105F}"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C06052A-5CC5-41B6-BC74-F7BA71CC224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06052A-5CC5-41B6-BC74-F7BA71CC224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C06052A-5CC5-41B6-BC74-F7BA71CC224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35EE75-8584-4F9D-AF3E-19608B3D88CE}" type="datetimeFigureOut">
              <a:rPr lang="en-US" smtClean="0"/>
              <a:pPr/>
              <a:t>10/17/2010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06052A-5CC5-41B6-BC74-F7BA71CC22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635EE75-8584-4F9D-AF3E-19608B3D88CE}" type="datetimeFigureOut">
              <a:rPr lang="en-US" smtClean="0"/>
              <a:pPr/>
              <a:t>10/17/2010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C06052A-5CC5-41B6-BC74-F7BA71CC22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635EE75-8584-4F9D-AF3E-19608B3D88CE}" type="datetimeFigureOut">
              <a:rPr lang="en-US" smtClean="0"/>
              <a:pPr/>
              <a:t>10/17/2010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C06052A-5CC5-41B6-BC74-F7BA71CC224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895600"/>
            <a:ext cx="7772400" cy="1975104"/>
          </a:xfrm>
        </p:spPr>
        <p:txBody>
          <a:bodyPr/>
          <a:lstStyle/>
          <a:p>
            <a:r>
              <a:rPr lang="en-US" dirty="0" smtClean="0"/>
              <a:t>Business Unit Strategic Planning</a:t>
            </a:r>
            <a:endParaRPr lang="en-US" dirty="0"/>
          </a:p>
        </p:txBody>
      </p:sp>
      <p:sp>
        <p:nvSpPr>
          <p:cNvPr id="3" name="Subtitle 2"/>
          <p:cNvSpPr>
            <a:spLocks noGrp="1"/>
          </p:cNvSpPr>
          <p:nvPr>
            <p:ph type="subTitle" idx="1"/>
          </p:nvPr>
        </p:nvSpPr>
        <p:spPr>
          <a:xfrm>
            <a:off x="1371600" y="3886200"/>
            <a:ext cx="6400800" cy="1066800"/>
          </a:xfrm>
        </p:spPr>
        <p:txBody>
          <a:bodyPr/>
          <a:lstStyle/>
          <a:p>
            <a:r>
              <a:rPr lang="en-US" dirty="0" smtClean="0"/>
              <a:t>By </a:t>
            </a:r>
            <a:r>
              <a:rPr lang="en-US" dirty="0" err="1" smtClean="0"/>
              <a:t>Agung</a:t>
            </a:r>
            <a:r>
              <a:rPr lang="en-US" dirty="0" smtClean="0"/>
              <a:t> </a:t>
            </a:r>
            <a:r>
              <a:rPr lang="en-US" dirty="0" err="1" smtClean="0"/>
              <a:t>Utama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400" dirty="0" smtClean="0"/>
              <a:t>Check list for performing strengths and weakness analysis</a:t>
            </a:r>
          </a:p>
          <a:p>
            <a:pPr>
              <a:buNone/>
            </a:pPr>
            <a:endParaRPr lang="en-US" sz="2400" dirty="0"/>
          </a:p>
        </p:txBody>
      </p:sp>
      <p:graphicFrame>
        <p:nvGraphicFramePr>
          <p:cNvPr id="4" name="Table 3"/>
          <p:cNvGraphicFramePr>
            <a:graphicFrameLocks noGrp="1"/>
          </p:cNvGraphicFramePr>
          <p:nvPr/>
        </p:nvGraphicFramePr>
        <p:xfrm>
          <a:off x="0" y="838200"/>
          <a:ext cx="9144000" cy="12466320"/>
        </p:xfrm>
        <a:graphic>
          <a:graphicData uri="http://schemas.openxmlformats.org/drawingml/2006/table">
            <a:tbl>
              <a:tblPr firstRow="1" bandRow="1">
                <a:tableStyleId>{5C22544A-7EE6-4342-B048-85BDC9FD1C3A}</a:tableStyleId>
              </a:tblPr>
              <a:tblGrid>
                <a:gridCol w="1524000"/>
                <a:gridCol w="1143000"/>
                <a:gridCol w="1143000"/>
                <a:gridCol w="990600"/>
                <a:gridCol w="1143000"/>
                <a:gridCol w="1143000"/>
                <a:gridCol w="533400"/>
                <a:gridCol w="762000"/>
                <a:gridCol w="762000"/>
              </a:tblGrid>
              <a:tr h="370840">
                <a:tc gridSpan="6">
                  <a:txBody>
                    <a:bodyPr/>
                    <a:lstStyle/>
                    <a:p>
                      <a:pPr algn="ctr"/>
                      <a:r>
                        <a:rPr lang="en-US" dirty="0" smtClean="0"/>
                        <a:t>PERFORMANCE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IMPORTANCE</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sz="1600" dirty="0" smtClean="0"/>
                        <a:t>MAJOR STRENGTH</a:t>
                      </a:r>
                      <a:endParaRPr lang="en-US" sz="1600" dirty="0"/>
                    </a:p>
                  </a:txBody>
                  <a:tcPr/>
                </a:tc>
                <a:tc>
                  <a:txBody>
                    <a:bodyPr/>
                    <a:lstStyle/>
                    <a:p>
                      <a:r>
                        <a:rPr lang="en-US" sz="1600" dirty="0" smtClean="0"/>
                        <a:t>MINOR STRENGTH</a:t>
                      </a:r>
                      <a:endParaRPr lang="en-US" sz="1600" dirty="0"/>
                    </a:p>
                  </a:txBody>
                  <a:tcPr/>
                </a:tc>
                <a:tc>
                  <a:txBody>
                    <a:bodyPr/>
                    <a:lstStyle/>
                    <a:p>
                      <a:r>
                        <a:rPr lang="en-US" sz="1600" dirty="0" smtClean="0"/>
                        <a:t>NEUTRAL</a:t>
                      </a:r>
                      <a:endParaRPr lang="en-US" sz="1600" dirty="0"/>
                    </a:p>
                  </a:txBody>
                  <a:tcPr/>
                </a:tc>
                <a:tc>
                  <a:txBody>
                    <a:bodyPr/>
                    <a:lstStyle/>
                    <a:p>
                      <a:r>
                        <a:rPr lang="en-US" sz="1600" dirty="0" smtClean="0"/>
                        <a:t>MINOR WEAKNESS</a:t>
                      </a:r>
                      <a:endParaRPr lang="en-US" sz="1600" dirty="0"/>
                    </a:p>
                  </a:txBody>
                  <a:tcPr/>
                </a:tc>
                <a:tc>
                  <a:txBody>
                    <a:bodyPr/>
                    <a:lstStyle/>
                    <a:p>
                      <a:r>
                        <a:rPr lang="en-US" sz="1600" dirty="0" smtClean="0"/>
                        <a:t>MAJOR</a:t>
                      </a:r>
                      <a:r>
                        <a:rPr lang="en-US" sz="1600" baseline="0" dirty="0" smtClean="0"/>
                        <a:t> WEAKNESS</a:t>
                      </a:r>
                      <a:endParaRPr lang="en-US" sz="1600" dirty="0"/>
                    </a:p>
                  </a:txBody>
                  <a:tcPr/>
                </a:tc>
                <a:tc>
                  <a:txBody>
                    <a:bodyPr/>
                    <a:lstStyle/>
                    <a:p>
                      <a:r>
                        <a:rPr lang="en-US" dirty="0" smtClean="0"/>
                        <a:t>HI</a:t>
                      </a:r>
                      <a:endParaRPr lang="en-US" dirty="0"/>
                    </a:p>
                  </a:txBody>
                  <a:tcPr/>
                </a:tc>
                <a:tc>
                  <a:txBody>
                    <a:bodyPr/>
                    <a:lstStyle/>
                    <a:p>
                      <a:r>
                        <a:rPr lang="en-US" dirty="0" smtClean="0"/>
                        <a:t>LOW</a:t>
                      </a:r>
                      <a:endParaRPr lang="en-US" dirty="0"/>
                    </a:p>
                  </a:txBody>
                  <a:tcPr/>
                </a:tc>
                <a:tc>
                  <a:txBody>
                    <a:bodyPr/>
                    <a:lstStyle/>
                    <a:p>
                      <a:r>
                        <a:rPr lang="en-US" dirty="0" smtClean="0"/>
                        <a:t>MED</a:t>
                      </a:r>
                      <a:endParaRPr lang="en-US" dirty="0"/>
                    </a:p>
                  </a:txBody>
                  <a:tcPr/>
                </a:tc>
              </a:tr>
              <a:tr h="370840">
                <a:tc>
                  <a:txBody>
                    <a:bodyPr/>
                    <a:lstStyle/>
                    <a:p>
                      <a:pPr algn="ctr"/>
                      <a:r>
                        <a:rPr lang="en-US" sz="1600" b="1" dirty="0" smtClean="0"/>
                        <a:t>MARKETING</a:t>
                      </a:r>
                      <a:endParaRPr lang="en-US" sz="1600"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600" dirty="0" smtClean="0"/>
                        <a:t>1.Company reputation</a:t>
                      </a:r>
                      <a:endParaRPr lang="en-US" sz="1600"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2.Market Share</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3.Customer</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satisfaction</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4. Customer retention</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5. Product quality</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6.</a:t>
                      </a:r>
                      <a:r>
                        <a:rPr lang="en-US" sz="1600" baseline="0" dirty="0" smtClean="0"/>
                        <a:t> ……………</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r>
                        <a:rPr lang="en-US" sz="1600" b="1" dirty="0" smtClean="0"/>
                        <a:t>FINANCE</a:t>
                      </a:r>
                      <a:endParaRPr lang="en-US" sz="1600" b="1" dirty="0"/>
                    </a:p>
                  </a:txBody>
                  <a:tcPr/>
                </a:tc>
                <a:tc>
                  <a:txBody>
                    <a:bodyPr/>
                    <a:lstStyle/>
                    <a:p>
                      <a:endParaRPr lang="en-US" b="1"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1. Cost of capital</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2.</a:t>
                      </a:r>
                      <a:r>
                        <a:rPr lang="en-US" sz="1600" baseline="0" dirty="0" smtClean="0"/>
                        <a:t> Cash flow</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3.Financial</a:t>
                      </a:r>
                      <a:r>
                        <a:rPr lang="en-US" sz="1600" baseline="0" dirty="0" smtClean="0"/>
                        <a:t> stability</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r>
                        <a:rPr lang="en-US" sz="1600" b="1" dirty="0" smtClean="0"/>
                        <a:t>MANFACTRING</a:t>
                      </a:r>
                      <a:endParaRPr lang="en-US" sz="1600" b="1"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1.Facilities</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2. Economies</a:t>
                      </a:r>
                      <a:r>
                        <a:rPr lang="en-US" sz="1600" baseline="0" dirty="0" smtClean="0"/>
                        <a:t> of scale</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3. Capacity </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4. Technical manufacturing</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algn="ctr"/>
                      <a:r>
                        <a:rPr lang="en-US" sz="1600" b="1" dirty="0" smtClean="0"/>
                        <a:t>ORGANIZATION</a:t>
                      </a:r>
                      <a:endParaRPr lang="en-US" sz="1600" b="1"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1. visionary,</a:t>
                      </a:r>
                      <a:r>
                        <a:rPr lang="en-US" sz="1600" baseline="0" dirty="0" smtClean="0"/>
                        <a:t> capable leadership</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2. Dedicated employees</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3.Entrepreneurial orientation</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4. Flexible or </a:t>
                      </a:r>
                      <a:endParaRPr lang="en-US" sz="16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dirty="0" smtClean="0"/>
                        <a:t>responsive</a:t>
                      </a:r>
                      <a:endParaRPr lang="en-US" sz="16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 formulation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Goal formulation : </a:t>
            </a:r>
            <a:r>
              <a:rPr lang="en-US" dirty="0" smtClean="0"/>
              <a:t>the formulation of  </a:t>
            </a:r>
            <a:r>
              <a:rPr lang="en-US" dirty="0" smtClean="0"/>
              <a:t>the specific goals for the planning period.</a:t>
            </a:r>
          </a:p>
          <a:p>
            <a:r>
              <a:rPr lang="en-US" dirty="0" smtClean="0"/>
              <a:t>Managers use the goals to describe objectives</a:t>
            </a:r>
          </a:p>
          <a:p>
            <a:pPr>
              <a:buNone/>
            </a:pPr>
            <a:r>
              <a:rPr lang="en-US" dirty="0" smtClean="0"/>
              <a:t> 	that are specific with respect to magnitude and time.</a:t>
            </a:r>
          </a:p>
          <a:p>
            <a:r>
              <a:rPr lang="en-US" dirty="0" smtClean="0"/>
              <a:t>The objective including:</a:t>
            </a:r>
          </a:p>
          <a:p>
            <a:pPr lvl="1"/>
            <a:r>
              <a:rPr lang="en-US" dirty="0" smtClean="0"/>
              <a:t>Profitability</a:t>
            </a:r>
          </a:p>
          <a:p>
            <a:pPr lvl="1"/>
            <a:r>
              <a:rPr lang="en-US" dirty="0" smtClean="0"/>
              <a:t>Sales growth</a:t>
            </a:r>
          </a:p>
          <a:p>
            <a:pPr lvl="1"/>
            <a:r>
              <a:rPr lang="en-US" dirty="0" smtClean="0"/>
              <a:t>Market share improvement</a:t>
            </a:r>
          </a:p>
          <a:p>
            <a:pPr lvl="1"/>
            <a:r>
              <a:rPr lang="en-US" dirty="0" smtClean="0"/>
              <a:t>Risk containment</a:t>
            </a:r>
          </a:p>
          <a:p>
            <a:pPr lvl="1"/>
            <a:r>
              <a:rPr lang="en-US" dirty="0" smtClean="0"/>
              <a:t>Innovation</a:t>
            </a:r>
          </a:p>
          <a:p>
            <a:pPr lvl="1"/>
            <a:r>
              <a:rPr lang="en-US" dirty="0" smtClean="0"/>
              <a:t>reputation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Goals criteria:</a:t>
            </a:r>
          </a:p>
          <a:p>
            <a:pPr marL="914400" lvl="1" indent="-514350">
              <a:buFont typeface="+mj-lt"/>
              <a:buAutoNum type="arabicPeriod"/>
            </a:pPr>
            <a:r>
              <a:rPr lang="en-US" dirty="0" smtClean="0"/>
              <a:t>Hierarchically, from the most to the least important</a:t>
            </a:r>
          </a:p>
          <a:p>
            <a:pPr marL="914400" lvl="1" indent="-514350">
              <a:buFont typeface="+mj-lt"/>
              <a:buAutoNum type="arabicPeriod"/>
            </a:pPr>
            <a:r>
              <a:rPr lang="en-US" dirty="0" smtClean="0"/>
              <a:t>Quantitatively</a:t>
            </a:r>
          </a:p>
          <a:p>
            <a:pPr marL="914400" lvl="1" indent="-514350">
              <a:buFont typeface="+mj-lt"/>
              <a:buAutoNum type="arabicPeriod"/>
            </a:pPr>
            <a:r>
              <a:rPr lang="en-US" dirty="0" smtClean="0"/>
              <a:t>Realistic</a:t>
            </a:r>
          </a:p>
          <a:p>
            <a:pPr marL="914400" lvl="1" indent="-514350">
              <a:buFont typeface="+mj-lt"/>
              <a:buAutoNum type="arabicPeriod"/>
            </a:pPr>
            <a:r>
              <a:rPr lang="en-US" dirty="0" smtClean="0"/>
              <a:t>consistent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Formulation</a:t>
            </a:r>
            <a:endParaRPr lang="en-US" dirty="0"/>
          </a:p>
        </p:txBody>
      </p:sp>
      <p:sp>
        <p:nvSpPr>
          <p:cNvPr id="3" name="Content Placeholder 2"/>
          <p:cNvSpPr>
            <a:spLocks noGrp="1"/>
          </p:cNvSpPr>
          <p:nvPr>
            <p:ph idx="1"/>
          </p:nvPr>
        </p:nvSpPr>
        <p:spPr/>
        <p:txBody>
          <a:bodyPr>
            <a:normAutofit/>
          </a:bodyPr>
          <a:lstStyle/>
          <a:p>
            <a:r>
              <a:rPr lang="en-US" dirty="0" smtClean="0"/>
              <a:t>Goals indicate what business wants to achieve</a:t>
            </a:r>
          </a:p>
          <a:p>
            <a:r>
              <a:rPr lang="en-US" dirty="0" smtClean="0"/>
              <a:t>Strategy indicate a game plan for getting the goals.</a:t>
            </a:r>
          </a:p>
          <a:p>
            <a:r>
              <a:rPr lang="en-US" dirty="0" smtClean="0"/>
              <a:t>Business strategy consists of marketing strategy, technology strategy, and sourcing strategy.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dirty="0" smtClean="0"/>
              <a:t>Porter’s Generic Strategies:</a:t>
            </a:r>
          </a:p>
          <a:p>
            <a:pPr marL="914400" lvl="1" indent="-514350">
              <a:buFont typeface="+mj-lt"/>
              <a:buAutoNum type="arabicPeriod"/>
            </a:pPr>
            <a:r>
              <a:rPr lang="en-US" dirty="0" smtClean="0"/>
              <a:t>Overall cost leadership; lowest production and distribution cost in order to get lower price than its competitor and winning the market.</a:t>
            </a:r>
          </a:p>
          <a:p>
            <a:pPr marL="914400" lvl="1" indent="-514350">
              <a:buFont typeface="+mj-lt"/>
              <a:buAutoNum type="arabicPeriod"/>
            </a:pPr>
            <a:r>
              <a:rPr lang="en-US" dirty="0" smtClean="0"/>
              <a:t>Differentiation; concentrates on achieving superior performance in an important customer benefit area. Example, the firm seeking quality leadership. </a:t>
            </a:r>
          </a:p>
          <a:p>
            <a:pPr marL="914400" lvl="1" indent="-514350">
              <a:buFont typeface="+mj-lt"/>
              <a:buAutoNum type="arabicPeriod"/>
            </a:pPr>
            <a:r>
              <a:rPr lang="en-US" dirty="0" smtClean="0"/>
              <a:t>Focus; business focuses on one or more narrow market segments.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10000"/>
          </a:bodyPr>
          <a:lstStyle/>
          <a:p>
            <a:r>
              <a:rPr lang="en-US" dirty="0" smtClean="0"/>
              <a:t>Operational effectiveness and strategy</a:t>
            </a:r>
          </a:p>
          <a:p>
            <a:pPr lvl="1"/>
            <a:r>
              <a:rPr lang="en-US" dirty="0" smtClean="0"/>
              <a:t>According to Porter, firms pursuing the same strategy directed to the same target market  constitute a strategic group</a:t>
            </a:r>
          </a:p>
          <a:p>
            <a:pPr lvl="1"/>
            <a:r>
              <a:rPr lang="en-US" dirty="0" smtClean="0"/>
              <a:t>The firm that carries out that strategy best will make the most profits. </a:t>
            </a:r>
          </a:p>
          <a:p>
            <a:pPr lvl="1"/>
            <a:r>
              <a:rPr lang="en-US" dirty="0" smtClean="0"/>
              <a:t>Porter drew a distinction between operational effectiveness and strategy.</a:t>
            </a:r>
          </a:p>
          <a:p>
            <a:pPr lvl="2"/>
            <a:r>
              <a:rPr lang="en-US" dirty="0" smtClean="0"/>
              <a:t>The companies believe they can win by performing the same activities more effectively than competitor, but competitor can quickly copy the operationally effective company using benchmarking and other tools, thus diminishing the advantage of operational activities.</a:t>
            </a:r>
          </a:p>
          <a:p>
            <a:pPr lvl="2"/>
            <a:r>
              <a:rPr lang="en-US" dirty="0" smtClean="0"/>
              <a:t>Porters define strategy as “the creation of a unique and valuable position involving a different set of activities”. In this context, a company can claim that it has a strategy when it performs different activities from rivals or perform similar activities in different ways.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83336"/>
          </a:xfrm>
        </p:spPr>
        <p:txBody>
          <a:bodyPr/>
          <a:lstStyle/>
          <a:p>
            <a:pPr algn="ctr"/>
            <a:r>
              <a:rPr lang="en-US" sz="2800" dirty="0" smtClean="0"/>
              <a:t>Program formulation and Implementation</a:t>
            </a:r>
            <a:endParaRPr lang="en-US" sz="2800" dirty="0"/>
          </a:p>
        </p:txBody>
      </p:sp>
      <p:sp>
        <p:nvSpPr>
          <p:cNvPr id="3" name="Content Placeholder 2"/>
          <p:cNvSpPr>
            <a:spLocks noGrp="1"/>
          </p:cNvSpPr>
          <p:nvPr>
            <p:ph idx="1"/>
          </p:nvPr>
        </p:nvSpPr>
        <p:spPr>
          <a:xfrm>
            <a:off x="914400" y="1143000"/>
            <a:ext cx="7772400" cy="5562600"/>
          </a:xfrm>
        </p:spPr>
        <p:txBody>
          <a:bodyPr>
            <a:normAutofit fontScale="92500" lnSpcReduction="10000"/>
          </a:bodyPr>
          <a:lstStyle/>
          <a:p>
            <a:r>
              <a:rPr lang="en-US" dirty="0" smtClean="0"/>
              <a:t>A great marketing strategy can be sabotaged by poor implementation.</a:t>
            </a:r>
          </a:p>
          <a:p>
            <a:r>
              <a:rPr lang="en-US" dirty="0" smtClean="0"/>
              <a:t>According to Mc </a:t>
            </a:r>
            <a:r>
              <a:rPr lang="en-US" dirty="0" err="1" smtClean="0"/>
              <a:t>kinsey</a:t>
            </a:r>
            <a:r>
              <a:rPr lang="en-US" dirty="0" smtClean="0"/>
              <a:t> and Company, strategy is </a:t>
            </a:r>
            <a:r>
              <a:rPr lang="en-US" dirty="0" smtClean="0"/>
              <a:t>only one of seven elements In successful business practice. The frame work of the elements is called Mc Kinsey’s 7-s framework for business success.</a:t>
            </a:r>
          </a:p>
          <a:p>
            <a:r>
              <a:rPr lang="en-US" dirty="0" smtClean="0"/>
              <a:t>The elements are: </a:t>
            </a:r>
          </a:p>
          <a:p>
            <a:pPr lvl="1"/>
            <a:r>
              <a:rPr lang="en-US" dirty="0" smtClean="0"/>
              <a:t>Hard ware elements: strategy, structure and systems</a:t>
            </a:r>
          </a:p>
          <a:p>
            <a:pPr lvl="1"/>
            <a:r>
              <a:rPr lang="en-US" dirty="0" smtClean="0"/>
              <a:t>Soft ware elements: Style, skills, staff, shared values</a:t>
            </a:r>
          </a:p>
          <a:p>
            <a:r>
              <a:rPr lang="en-US" dirty="0" smtClean="0"/>
              <a:t>According to this framework, when these elements are present, companies are usually more successful at strategy implementation.</a:t>
            </a:r>
          </a:p>
          <a:p>
            <a:pPr lvl="1"/>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and Control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it implements its strategy, the firm needs to track the results and monitor new developments on the marketing environment.</a:t>
            </a:r>
          </a:p>
          <a:p>
            <a:r>
              <a:rPr lang="en-US" dirty="0" smtClean="0"/>
              <a:t>If the environments change, the company can count it, so the company need to review and revise its implementation, programs, strategies,</a:t>
            </a:r>
            <a:r>
              <a:rPr lang="en-US" dirty="0"/>
              <a:t> </a:t>
            </a:r>
            <a:r>
              <a:rPr lang="en-US" dirty="0" smtClean="0"/>
              <a:t>or even objective.</a:t>
            </a:r>
          </a:p>
          <a:p>
            <a:r>
              <a:rPr lang="en-US" dirty="0" smtClean="0"/>
              <a:t>The key to organizational health is willingness to examine the changing environment and to adopt new goals and behaviors.</a:t>
            </a:r>
          </a:p>
          <a:p>
            <a:r>
              <a:rPr lang="en-US" dirty="0" smtClean="0"/>
              <a:t>High performance organizations </a:t>
            </a:r>
            <a:r>
              <a:rPr lang="en-US" dirty="0" err="1" smtClean="0"/>
              <a:t>continously</a:t>
            </a:r>
            <a:r>
              <a:rPr lang="en-US" dirty="0" smtClean="0"/>
              <a:t> monitor the environment and use flexible strategic planning to maintain a fit with the evolution of the environment.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Unit </a:t>
            </a:r>
            <a:r>
              <a:rPr lang="en-US" dirty="0"/>
              <a:t>S</a:t>
            </a:r>
            <a:r>
              <a:rPr lang="en-US" dirty="0" smtClean="0"/>
              <a:t>trategic Planning Process</a:t>
            </a:r>
            <a:endParaRPr lang="en-US" dirty="0"/>
          </a:p>
        </p:txBody>
      </p:sp>
      <p:pic>
        <p:nvPicPr>
          <p:cNvPr id="4" name="Content Placeholder 3" descr="Scan10078.JPG"/>
          <p:cNvPicPr>
            <a:picLocks noGrp="1" noChangeAspect="1"/>
          </p:cNvPicPr>
          <p:nvPr>
            <p:ph idx="1"/>
          </p:nvPr>
        </p:nvPicPr>
        <p:blipFill>
          <a:blip r:embed="rId2"/>
          <a:stretch>
            <a:fillRect/>
          </a:stretch>
        </p:blipFill>
        <p:spPr bwMode="auto">
          <a:xfrm>
            <a:off x="838200" y="2286000"/>
            <a:ext cx="79248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Mission</a:t>
            </a:r>
            <a:endParaRPr lang="en-US" dirty="0"/>
          </a:p>
        </p:txBody>
      </p:sp>
      <p:sp>
        <p:nvSpPr>
          <p:cNvPr id="3" name="Content Placeholder 2"/>
          <p:cNvSpPr>
            <a:spLocks noGrp="1"/>
          </p:cNvSpPr>
          <p:nvPr>
            <p:ph idx="1"/>
          </p:nvPr>
        </p:nvSpPr>
        <p:spPr/>
        <p:txBody>
          <a:bodyPr/>
          <a:lstStyle/>
          <a:p>
            <a:r>
              <a:rPr lang="en-US" dirty="0" smtClean="0"/>
              <a:t>Each business unit needs to define its specific mission within the broader company mission.</a:t>
            </a:r>
          </a:p>
          <a:p>
            <a:r>
              <a:rPr lang="en-US" dirty="0" smtClean="0"/>
              <a:t>Example: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 T Analysis</a:t>
            </a:r>
            <a:endParaRPr lang="en-US" dirty="0"/>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dirty="0" smtClean="0"/>
              <a:t>SWOT analysis: The overall evaluation of a company’s strengths, weakness, opportunities, and threats.</a:t>
            </a:r>
          </a:p>
          <a:p>
            <a:pPr lvl="1"/>
            <a:r>
              <a:rPr lang="en-US" dirty="0" smtClean="0"/>
              <a:t>EXTERNAL ENVIRONMENT ANALYSIS ( Opportunity and Threats)</a:t>
            </a:r>
          </a:p>
          <a:p>
            <a:pPr lvl="2">
              <a:buFont typeface="Wingdings" pitchFamily="2" charset="2"/>
              <a:buChar char="Ø"/>
            </a:pPr>
            <a:r>
              <a:rPr lang="en-US" dirty="0"/>
              <a:t> </a:t>
            </a:r>
            <a:r>
              <a:rPr lang="en-US" dirty="0" smtClean="0"/>
              <a:t>A marketing opportunity is an area of buyer need or potential interest in which a company can perform profitably. </a:t>
            </a:r>
          </a:p>
          <a:p>
            <a:pPr lvl="2">
              <a:buFont typeface="Wingdings" pitchFamily="2" charset="2"/>
              <a:buChar char="Ø"/>
            </a:pPr>
            <a:r>
              <a:rPr lang="en-US" dirty="0" smtClean="0"/>
              <a:t>Opportunities can take many forms :</a:t>
            </a:r>
          </a:p>
          <a:p>
            <a:pPr lvl="3">
              <a:buFont typeface="Wingdings" pitchFamily="2" charset="2"/>
              <a:buChar char="Ø"/>
            </a:pPr>
            <a:r>
              <a:rPr lang="en-US" dirty="0" smtClean="0"/>
              <a:t>A company may make a buying process more convenient or efficient.   </a:t>
            </a:r>
          </a:p>
          <a:p>
            <a:pPr lvl="3">
              <a:buFont typeface="Wingdings" pitchFamily="2" charset="2"/>
              <a:buChar char="Ø"/>
            </a:pPr>
            <a:r>
              <a:rPr lang="en-US" dirty="0" smtClean="0"/>
              <a:t>A company can meet the need for more information and advice. </a:t>
            </a:r>
          </a:p>
          <a:p>
            <a:pPr lvl="3">
              <a:buFont typeface="Wingdings" pitchFamily="2" charset="2"/>
              <a:buChar char="Ø"/>
            </a:pPr>
            <a:r>
              <a:rPr lang="en-US" dirty="0" smtClean="0"/>
              <a:t>A company can introduce a new capability</a:t>
            </a:r>
          </a:p>
          <a:p>
            <a:pPr lvl="3">
              <a:buFont typeface="Wingdings" pitchFamily="2" charset="2"/>
              <a:buChar char="Ø"/>
            </a:pPr>
            <a:r>
              <a:rPr lang="en-US" dirty="0" smtClean="0"/>
              <a:t>A company may be able to deliver product or service faster</a:t>
            </a:r>
          </a:p>
          <a:p>
            <a:pPr lvl="3">
              <a:buFont typeface="Wingdings" pitchFamily="2" charset="2"/>
              <a:buChar char="Ø"/>
            </a:pPr>
            <a:r>
              <a:rPr lang="en-US" dirty="0" smtClean="0"/>
              <a:t>A company may be able to offer a product at a much lower price.</a:t>
            </a:r>
          </a:p>
          <a:p>
            <a:pPr lvl="1">
              <a:buNone/>
            </a:pP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r>
              <a:rPr lang="en-US" dirty="0" smtClean="0"/>
              <a:t>Market Opportunity Analysis: a matrix used to determine the attractiveness and success probability of any opportunity. </a:t>
            </a:r>
          </a:p>
          <a:p>
            <a:r>
              <a:rPr lang="en-US" dirty="0" smtClean="0"/>
              <a:t>Five questions are asked:</a:t>
            </a:r>
          </a:p>
          <a:p>
            <a:pPr marL="971550" lvl="1" indent="-514350">
              <a:buFont typeface="+mj-lt"/>
              <a:buAutoNum type="arabicPeriod"/>
            </a:pPr>
            <a:r>
              <a:rPr lang="en-US" dirty="0" smtClean="0"/>
              <a:t>Can the benefits involved in the opportunity be articulated to a defined target?</a:t>
            </a:r>
          </a:p>
          <a:p>
            <a:pPr marL="971550" lvl="1" indent="-514350">
              <a:buFont typeface="+mj-lt"/>
              <a:buAutoNum type="arabicPeriod"/>
            </a:pPr>
            <a:r>
              <a:rPr lang="en-US" dirty="0" smtClean="0"/>
              <a:t>Can the target market be located and reached with cost-effective media and trade channels?</a:t>
            </a:r>
          </a:p>
          <a:p>
            <a:pPr marL="971550" lvl="1" indent="-514350">
              <a:buFont typeface="+mj-lt"/>
              <a:buAutoNum type="arabicPeriod"/>
            </a:pPr>
            <a:r>
              <a:rPr lang="en-US" dirty="0" smtClean="0"/>
              <a:t>Does the company posses access to the critical capabilities and resources needed to deliver the customer benefits?</a:t>
            </a:r>
          </a:p>
          <a:p>
            <a:pPr marL="971550" lvl="1" indent="-514350">
              <a:buFont typeface="+mj-lt"/>
              <a:buAutoNum type="arabicPeriod"/>
            </a:pPr>
            <a:r>
              <a:rPr lang="en-US" dirty="0" smtClean="0"/>
              <a:t>Can the company deliver the benefits better than any actual or potential competitors?</a:t>
            </a:r>
          </a:p>
          <a:p>
            <a:pPr marL="971550" lvl="1" indent="-514350">
              <a:buFont typeface="+mj-lt"/>
              <a:buAutoNum type="arabicPeriod"/>
            </a:pPr>
            <a:r>
              <a:rPr lang="en-US" dirty="0" smtClean="0"/>
              <a:t>Will the financial rate of return meet or exceed the company’s required threshold for investment?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5821363"/>
          </a:xfrm>
        </p:spPr>
        <p:txBody>
          <a:bodyPr/>
          <a:lstStyle/>
          <a:p>
            <a:r>
              <a:rPr lang="en-US" dirty="0" smtClean="0"/>
              <a:t>Market Opportunity Matrix:</a:t>
            </a:r>
          </a:p>
          <a:p>
            <a:pPr>
              <a:buNone/>
            </a:pPr>
            <a:r>
              <a:rPr lang="en-US" dirty="0"/>
              <a:t>	</a:t>
            </a:r>
          </a:p>
        </p:txBody>
      </p:sp>
      <p:graphicFrame>
        <p:nvGraphicFramePr>
          <p:cNvPr id="4" name="Table 3"/>
          <p:cNvGraphicFramePr>
            <a:graphicFrameLocks noGrp="1"/>
          </p:cNvGraphicFramePr>
          <p:nvPr/>
        </p:nvGraphicFramePr>
        <p:xfrm>
          <a:off x="1524000" y="2057400"/>
          <a:ext cx="6096000" cy="3352800"/>
        </p:xfrm>
        <a:graphic>
          <a:graphicData uri="http://schemas.openxmlformats.org/drawingml/2006/table">
            <a:tbl>
              <a:tblPr firstRow="1" bandRow="1">
                <a:tableStyleId>{5C22544A-7EE6-4342-B048-85BDC9FD1C3A}</a:tableStyleId>
              </a:tblPr>
              <a:tblGrid>
                <a:gridCol w="3048000"/>
                <a:gridCol w="3048000"/>
              </a:tblGrid>
              <a:tr h="1676400">
                <a:tc>
                  <a:txBody>
                    <a:bodyPr/>
                    <a:lstStyle/>
                    <a:p>
                      <a:pPr algn="ctr"/>
                      <a:endParaRPr lang="en-US" dirty="0" smtClean="0"/>
                    </a:p>
                    <a:p>
                      <a:pPr algn="ctr"/>
                      <a:endParaRPr lang="en-US" dirty="0" smtClean="0"/>
                    </a:p>
                    <a:p>
                      <a:pPr algn="ctr"/>
                      <a:r>
                        <a:rPr lang="en-US" sz="4800" dirty="0" smtClean="0"/>
                        <a:t>1</a:t>
                      </a:r>
                      <a:endParaRPr lang="en-US" sz="4800" dirty="0"/>
                    </a:p>
                  </a:txBody>
                  <a:tcPr/>
                </a:tc>
                <a:tc>
                  <a:txBody>
                    <a:bodyPr/>
                    <a:lstStyle/>
                    <a:p>
                      <a:pPr algn="ctr"/>
                      <a:endParaRPr lang="en-US" dirty="0" smtClean="0"/>
                    </a:p>
                    <a:p>
                      <a:pPr algn="ctr"/>
                      <a:endParaRPr lang="en-US" dirty="0" smtClean="0"/>
                    </a:p>
                    <a:p>
                      <a:pPr algn="ctr"/>
                      <a:r>
                        <a:rPr lang="en-US" sz="4800" dirty="0" smtClean="0"/>
                        <a:t>2</a:t>
                      </a:r>
                      <a:endParaRPr lang="en-US" sz="4800" dirty="0"/>
                    </a:p>
                  </a:txBody>
                  <a:tcPr/>
                </a:tc>
              </a:tr>
              <a:tr h="1676400">
                <a:tc>
                  <a:txBody>
                    <a:bodyPr/>
                    <a:lstStyle/>
                    <a:p>
                      <a:pPr algn="ctr"/>
                      <a:endParaRPr lang="en-US" sz="4800" dirty="0" smtClean="0"/>
                    </a:p>
                    <a:p>
                      <a:pPr algn="ctr"/>
                      <a:r>
                        <a:rPr lang="en-US" sz="4800" dirty="0" smtClean="0"/>
                        <a:t>3</a:t>
                      </a:r>
                      <a:endParaRPr lang="en-US" sz="4800" dirty="0"/>
                    </a:p>
                  </a:txBody>
                  <a:tcPr>
                    <a:solidFill>
                      <a:srgbClr val="C00000"/>
                    </a:solidFill>
                  </a:tcPr>
                </a:tc>
                <a:tc>
                  <a:txBody>
                    <a:bodyPr/>
                    <a:lstStyle/>
                    <a:p>
                      <a:pPr algn="ctr"/>
                      <a:endParaRPr lang="en-US" sz="4800" dirty="0" smtClean="0"/>
                    </a:p>
                    <a:p>
                      <a:pPr algn="ctr"/>
                      <a:r>
                        <a:rPr lang="en-US" sz="4800" dirty="0" smtClean="0"/>
                        <a:t>4</a:t>
                      </a:r>
                      <a:endParaRPr lang="en-US" sz="4800" dirty="0"/>
                    </a:p>
                  </a:txBody>
                  <a:tcPr>
                    <a:solidFill>
                      <a:srgbClr val="C00000"/>
                    </a:solidFill>
                  </a:tcPr>
                </a:tc>
              </a:tr>
            </a:tbl>
          </a:graphicData>
        </a:graphic>
      </p:graphicFrame>
      <p:sp>
        <p:nvSpPr>
          <p:cNvPr id="6" name="TextBox 5"/>
          <p:cNvSpPr txBox="1"/>
          <p:nvPr/>
        </p:nvSpPr>
        <p:spPr>
          <a:xfrm>
            <a:off x="3429000" y="1066800"/>
            <a:ext cx="2133600" cy="381000"/>
          </a:xfrm>
          <a:prstGeom prst="rect">
            <a:avLst/>
          </a:prstGeom>
          <a:noFill/>
        </p:spPr>
        <p:txBody>
          <a:bodyPr wrap="square" rtlCol="0">
            <a:spAutoFit/>
          </a:bodyPr>
          <a:lstStyle/>
          <a:p>
            <a:pPr algn="ctr"/>
            <a:r>
              <a:rPr lang="en-US" b="1" dirty="0" smtClean="0"/>
              <a:t>Success probability</a:t>
            </a:r>
            <a:endParaRPr lang="en-US" b="1" dirty="0"/>
          </a:p>
        </p:txBody>
      </p:sp>
      <p:sp>
        <p:nvSpPr>
          <p:cNvPr id="7" name="TextBox 6"/>
          <p:cNvSpPr txBox="1"/>
          <p:nvPr/>
        </p:nvSpPr>
        <p:spPr>
          <a:xfrm>
            <a:off x="1981200" y="1600200"/>
            <a:ext cx="2133600" cy="381000"/>
          </a:xfrm>
          <a:prstGeom prst="rect">
            <a:avLst/>
          </a:prstGeom>
          <a:noFill/>
        </p:spPr>
        <p:txBody>
          <a:bodyPr wrap="square" rtlCol="0">
            <a:spAutoFit/>
          </a:bodyPr>
          <a:lstStyle/>
          <a:p>
            <a:pPr algn="ctr"/>
            <a:r>
              <a:rPr lang="en-US" dirty="0" smtClean="0"/>
              <a:t>H</a:t>
            </a:r>
            <a:r>
              <a:rPr lang="en-US" b="1" dirty="0" smtClean="0"/>
              <a:t>i</a:t>
            </a:r>
            <a:r>
              <a:rPr lang="en-US" dirty="0" smtClean="0"/>
              <a:t>gh</a:t>
            </a:r>
            <a:endParaRPr lang="en-US" dirty="0"/>
          </a:p>
        </p:txBody>
      </p:sp>
      <p:sp>
        <p:nvSpPr>
          <p:cNvPr id="8" name="TextBox 7"/>
          <p:cNvSpPr txBox="1"/>
          <p:nvPr/>
        </p:nvSpPr>
        <p:spPr>
          <a:xfrm>
            <a:off x="5029200" y="1600200"/>
            <a:ext cx="2133600" cy="381000"/>
          </a:xfrm>
          <a:prstGeom prst="rect">
            <a:avLst/>
          </a:prstGeom>
          <a:noFill/>
        </p:spPr>
        <p:txBody>
          <a:bodyPr wrap="square" rtlCol="0">
            <a:spAutoFit/>
          </a:bodyPr>
          <a:lstStyle/>
          <a:p>
            <a:pPr algn="ctr"/>
            <a:r>
              <a:rPr lang="en-US" b="1" dirty="0" smtClean="0"/>
              <a:t>Low</a:t>
            </a:r>
            <a:endParaRPr lang="en-US" b="1" dirty="0"/>
          </a:p>
        </p:txBody>
      </p:sp>
      <p:sp>
        <p:nvSpPr>
          <p:cNvPr id="9" name="TextBox 8"/>
          <p:cNvSpPr txBox="1"/>
          <p:nvPr/>
        </p:nvSpPr>
        <p:spPr>
          <a:xfrm rot="16200000">
            <a:off x="-495300" y="3543300"/>
            <a:ext cx="2133600" cy="381000"/>
          </a:xfrm>
          <a:prstGeom prst="rect">
            <a:avLst/>
          </a:prstGeom>
          <a:noFill/>
        </p:spPr>
        <p:txBody>
          <a:bodyPr wrap="square" rtlCol="0">
            <a:spAutoFit/>
          </a:bodyPr>
          <a:lstStyle/>
          <a:p>
            <a:pPr algn="ctr"/>
            <a:r>
              <a:rPr lang="en-US" b="1" dirty="0" smtClean="0"/>
              <a:t>Attractiveness</a:t>
            </a:r>
            <a:endParaRPr lang="en-US" b="1" dirty="0"/>
          </a:p>
        </p:txBody>
      </p:sp>
      <p:sp>
        <p:nvSpPr>
          <p:cNvPr id="10" name="TextBox 9"/>
          <p:cNvSpPr txBox="1"/>
          <p:nvPr/>
        </p:nvSpPr>
        <p:spPr>
          <a:xfrm rot="16200000">
            <a:off x="114300" y="4381500"/>
            <a:ext cx="2133600" cy="381000"/>
          </a:xfrm>
          <a:prstGeom prst="rect">
            <a:avLst/>
          </a:prstGeom>
          <a:noFill/>
        </p:spPr>
        <p:txBody>
          <a:bodyPr wrap="square" rtlCol="0">
            <a:spAutoFit/>
          </a:bodyPr>
          <a:lstStyle/>
          <a:p>
            <a:pPr algn="ctr"/>
            <a:r>
              <a:rPr lang="en-US" b="1" dirty="0" smtClean="0"/>
              <a:t>Low</a:t>
            </a:r>
            <a:endParaRPr lang="en-US" b="1" dirty="0"/>
          </a:p>
        </p:txBody>
      </p:sp>
      <p:sp>
        <p:nvSpPr>
          <p:cNvPr id="11" name="TextBox 10"/>
          <p:cNvSpPr txBox="1"/>
          <p:nvPr/>
        </p:nvSpPr>
        <p:spPr>
          <a:xfrm rot="16200000">
            <a:off x="495300" y="2781300"/>
            <a:ext cx="1371600" cy="381000"/>
          </a:xfrm>
          <a:prstGeom prst="rect">
            <a:avLst/>
          </a:prstGeom>
          <a:noFill/>
        </p:spPr>
        <p:txBody>
          <a:bodyPr wrap="square" rtlCol="0">
            <a:spAutoFit/>
          </a:bodyPr>
          <a:lstStyle/>
          <a:p>
            <a:pPr algn="ctr"/>
            <a:r>
              <a:rPr lang="en-US" b="1" dirty="0" smtClean="0"/>
              <a:t>High</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742950" lvl="2" indent="-342900">
              <a:buNone/>
            </a:pPr>
            <a:r>
              <a:rPr lang="en-US" dirty="0" smtClean="0"/>
              <a:t>-EXTERNAL ENVIRONMENT ANALYSIS ( Opportunity and Threats)</a:t>
            </a:r>
          </a:p>
          <a:p>
            <a:pPr marL="1200150" lvl="3" indent="-342900">
              <a:buFont typeface="Wingdings" pitchFamily="2" charset="2"/>
              <a:buChar char="Ø"/>
            </a:pPr>
            <a:r>
              <a:rPr lang="en-US" sz="2400" dirty="0" smtClean="0"/>
              <a:t>Threat: a challenge posed by an unfavorable trend or development that would lead, in the absence of defensive marketing  action, to deterioration in sales or profit. </a:t>
            </a:r>
          </a:p>
          <a:p>
            <a:pPr marL="1200150" lvl="3" indent="-342900">
              <a:buNone/>
            </a:pPr>
            <a:endParaRPr lang="en-US" sz="2400" dirty="0" smtClean="0"/>
          </a:p>
          <a:p>
            <a:pPr marL="1200150" lvl="3" indent="-342900">
              <a:buNone/>
            </a:pPr>
            <a:endParaRPr lang="en-US" sz="2400" dirty="0" smtClean="0"/>
          </a:p>
          <a:p>
            <a:pPr marL="1200150" lvl="3" indent="-342900">
              <a:buNone/>
            </a:pPr>
            <a:r>
              <a:rPr lang="en-US" sz="2400" dirty="0"/>
              <a:t>	</a:t>
            </a:r>
            <a:endParaRPr lang="en-US" sz="2400" dirty="0" smtClean="0"/>
          </a:p>
          <a:p>
            <a:pPr marL="1200150" lvl="3" indent="-342900">
              <a:buNone/>
            </a:pPr>
            <a:r>
              <a:rPr lang="en-US" sz="2400" dirty="0" smtClean="0"/>
              <a:t>	</a:t>
            </a:r>
          </a:p>
          <a:p>
            <a:pPr marL="1200150" lvl="3" indent="-342900">
              <a:buNone/>
            </a:pPr>
            <a:r>
              <a:rPr lang="en-US" sz="2400" dirty="0" smtClean="0"/>
              <a:t>	</a:t>
            </a:r>
          </a:p>
          <a:p>
            <a:pPr marL="1200150" lvl="3" indent="-342900">
              <a:buNone/>
            </a:pPr>
            <a:endParaRPr lang="en-US" sz="2400" dirty="0"/>
          </a:p>
          <a:p>
            <a:pPr marL="1200150" lvl="3" indent="-342900">
              <a:buNone/>
            </a:pPr>
            <a:endParaRPr lang="en-US" sz="2400" dirty="0" smtClean="0"/>
          </a:p>
        </p:txBody>
      </p:sp>
      <p:graphicFrame>
        <p:nvGraphicFramePr>
          <p:cNvPr id="4" name="Table 3"/>
          <p:cNvGraphicFramePr>
            <a:graphicFrameLocks noGrp="1"/>
          </p:cNvGraphicFramePr>
          <p:nvPr/>
        </p:nvGraphicFramePr>
        <p:xfrm>
          <a:off x="1981201" y="3810000"/>
          <a:ext cx="5943598" cy="2819400"/>
        </p:xfrm>
        <a:graphic>
          <a:graphicData uri="http://schemas.openxmlformats.org/drawingml/2006/table">
            <a:tbl>
              <a:tblPr firstRow="1" bandRow="1">
                <a:tableStyleId>{5C22544A-7EE6-4342-B048-85BDC9FD1C3A}</a:tableStyleId>
              </a:tblPr>
              <a:tblGrid>
                <a:gridCol w="2895599"/>
                <a:gridCol w="3047999"/>
              </a:tblGrid>
              <a:tr h="1572708">
                <a:tc>
                  <a:txBody>
                    <a:bodyPr/>
                    <a:lstStyle/>
                    <a:p>
                      <a:pPr algn="ctr"/>
                      <a:endParaRPr lang="en-US" dirty="0" smtClean="0"/>
                    </a:p>
                    <a:p>
                      <a:pPr algn="ctr"/>
                      <a:endParaRPr lang="en-US" dirty="0" smtClean="0"/>
                    </a:p>
                    <a:p>
                      <a:pPr algn="ctr"/>
                      <a:r>
                        <a:rPr lang="en-US" sz="4400" dirty="0" smtClean="0"/>
                        <a:t>1</a:t>
                      </a:r>
                      <a:endParaRPr lang="en-US" sz="4400" dirty="0"/>
                    </a:p>
                  </a:txBody>
                  <a:tcPr/>
                </a:tc>
                <a:tc>
                  <a:txBody>
                    <a:bodyPr/>
                    <a:lstStyle/>
                    <a:p>
                      <a:pPr algn="ctr"/>
                      <a:endParaRPr lang="en-US" dirty="0" smtClean="0"/>
                    </a:p>
                    <a:p>
                      <a:pPr algn="ctr"/>
                      <a:endParaRPr lang="en-US" dirty="0" smtClean="0"/>
                    </a:p>
                    <a:p>
                      <a:pPr algn="ctr"/>
                      <a:r>
                        <a:rPr lang="en-US" sz="4000" dirty="0" smtClean="0"/>
                        <a:t>2</a:t>
                      </a:r>
                      <a:endParaRPr lang="en-US" sz="4000" dirty="0"/>
                    </a:p>
                  </a:txBody>
                  <a:tcPr/>
                </a:tc>
              </a:tr>
              <a:tr h="1246692">
                <a:tc>
                  <a:txBody>
                    <a:bodyPr/>
                    <a:lstStyle/>
                    <a:p>
                      <a:pPr algn="ctr"/>
                      <a:endParaRPr lang="en-US" dirty="0" smtClean="0"/>
                    </a:p>
                    <a:p>
                      <a:pPr algn="ctr"/>
                      <a:r>
                        <a:rPr lang="en-US" sz="4000" dirty="0" smtClean="0"/>
                        <a:t>3</a:t>
                      </a:r>
                      <a:endParaRPr lang="en-US" sz="4000" dirty="0"/>
                    </a:p>
                  </a:txBody>
                  <a:tcPr>
                    <a:solidFill>
                      <a:schemeClr val="accent6">
                        <a:lumMod val="75000"/>
                      </a:schemeClr>
                    </a:solidFill>
                  </a:tcPr>
                </a:tc>
                <a:tc>
                  <a:txBody>
                    <a:bodyPr/>
                    <a:lstStyle/>
                    <a:p>
                      <a:pPr algn="ctr"/>
                      <a:endParaRPr lang="en-US" dirty="0" smtClean="0"/>
                    </a:p>
                    <a:p>
                      <a:pPr algn="ctr"/>
                      <a:r>
                        <a:rPr lang="en-US" sz="4000" dirty="0" smtClean="0"/>
                        <a:t>4</a:t>
                      </a:r>
                      <a:endParaRPr lang="en-US" sz="4000" dirty="0"/>
                    </a:p>
                  </a:txBody>
                  <a:tcPr>
                    <a:solidFill>
                      <a:schemeClr val="accent6">
                        <a:lumMod val="75000"/>
                      </a:schemeClr>
                    </a:solidFill>
                  </a:tcPr>
                </a:tc>
              </a:tr>
            </a:tbl>
          </a:graphicData>
        </a:graphic>
      </p:graphicFrame>
      <p:sp>
        <p:nvSpPr>
          <p:cNvPr id="5" name="TextBox 4"/>
          <p:cNvSpPr txBox="1"/>
          <p:nvPr/>
        </p:nvSpPr>
        <p:spPr>
          <a:xfrm>
            <a:off x="3810000" y="2895600"/>
            <a:ext cx="2819400" cy="369332"/>
          </a:xfrm>
          <a:prstGeom prst="rect">
            <a:avLst/>
          </a:prstGeom>
          <a:noFill/>
        </p:spPr>
        <p:txBody>
          <a:bodyPr wrap="square" rtlCol="0">
            <a:spAutoFit/>
          </a:bodyPr>
          <a:lstStyle/>
          <a:p>
            <a:r>
              <a:rPr lang="en-US" b="1" dirty="0" smtClean="0"/>
              <a:t>Probability</a:t>
            </a:r>
            <a:r>
              <a:rPr lang="en-US" dirty="0" smtClean="0"/>
              <a:t> </a:t>
            </a:r>
            <a:r>
              <a:rPr lang="en-US" b="1" dirty="0" smtClean="0"/>
              <a:t>of </a:t>
            </a:r>
            <a:r>
              <a:rPr lang="en-US" b="1" dirty="0" err="1" smtClean="0"/>
              <a:t>occurence</a:t>
            </a:r>
            <a:endParaRPr lang="en-US" b="1" dirty="0"/>
          </a:p>
        </p:txBody>
      </p:sp>
      <p:sp>
        <p:nvSpPr>
          <p:cNvPr id="6" name="TextBox 5"/>
          <p:cNvSpPr txBox="1"/>
          <p:nvPr/>
        </p:nvSpPr>
        <p:spPr>
          <a:xfrm>
            <a:off x="2209800" y="3429000"/>
            <a:ext cx="2819400" cy="369332"/>
          </a:xfrm>
          <a:prstGeom prst="rect">
            <a:avLst/>
          </a:prstGeom>
          <a:noFill/>
        </p:spPr>
        <p:txBody>
          <a:bodyPr wrap="square" rtlCol="0">
            <a:spAutoFit/>
          </a:bodyPr>
          <a:lstStyle/>
          <a:p>
            <a:pPr algn="ctr"/>
            <a:r>
              <a:rPr lang="en-US" b="1" dirty="0" smtClean="0"/>
              <a:t>High</a:t>
            </a:r>
            <a:endParaRPr lang="en-US" b="1" dirty="0"/>
          </a:p>
        </p:txBody>
      </p:sp>
      <p:sp>
        <p:nvSpPr>
          <p:cNvPr id="7" name="TextBox 6"/>
          <p:cNvSpPr txBox="1"/>
          <p:nvPr/>
        </p:nvSpPr>
        <p:spPr>
          <a:xfrm>
            <a:off x="5105400" y="3429000"/>
            <a:ext cx="2819400" cy="369332"/>
          </a:xfrm>
          <a:prstGeom prst="rect">
            <a:avLst/>
          </a:prstGeom>
          <a:noFill/>
        </p:spPr>
        <p:txBody>
          <a:bodyPr wrap="square" rtlCol="0">
            <a:spAutoFit/>
          </a:bodyPr>
          <a:lstStyle/>
          <a:p>
            <a:pPr algn="ctr"/>
            <a:r>
              <a:rPr lang="en-US" b="1" dirty="0" smtClean="0"/>
              <a:t>Low</a:t>
            </a:r>
            <a:endParaRPr lang="en-US" b="1" dirty="0"/>
          </a:p>
        </p:txBody>
      </p:sp>
      <p:sp>
        <p:nvSpPr>
          <p:cNvPr id="8" name="TextBox 7"/>
          <p:cNvSpPr txBox="1"/>
          <p:nvPr/>
        </p:nvSpPr>
        <p:spPr>
          <a:xfrm rot="16200000">
            <a:off x="-609600" y="4876800"/>
            <a:ext cx="2819400" cy="369332"/>
          </a:xfrm>
          <a:prstGeom prst="rect">
            <a:avLst/>
          </a:prstGeom>
          <a:noFill/>
        </p:spPr>
        <p:txBody>
          <a:bodyPr wrap="square" rtlCol="0">
            <a:spAutoFit/>
          </a:bodyPr>
          <a:lstStyle/>
          <a:p>
            <a:pPr algn="ctr"/>
            <a:r>
              <a:rPr lang="en-US" b="1" dirty="0" smtClean="0"/>
              <a:t>Seriousness</a:t>
            </a:r>
            <a:endParaRPr lang="en-US" b="1" dirty="0"/>
          </a:p>
        </p:txBody>
      </p:sp>
      <p:sp>
        <p:nvSpPr>
          <p:cNvPr id="9" name="TextBox 8"/>
          <p:cNvSpPr txBox="1"/>
          <p:nvPr/>
        </p:nvSpPr>
        <p:spPr>
          <a:xfrm rot="16200000">
            <a:off x="0" y="4343400"/>
            <a:ext cx="2819400" cy="369332"/>
          </a:xfrm>
          <a:prstGeom prst="rect">
            <a:avLst/>
          </a:prstGeom>
          <a:noFill/>
        </p:spPr>
        <p:txBody>
          <a:bodyPr wrap="square" rtlCol="0">
            <a:spAutoFit/>
          </a:bodyPr>
          <a:lstStyle/>
          <a:p>
            <a:pPr algn="ctr"/>
            <a:r>
              <a:rPr lang="en-US" b="1" dirty="0" smtClean="0"/>
              <a:t>High</a:t>
            </a:r>
            <a:endParaRPr lang="en-US" b="1" dirty="0"/>
          </a:p>
        </p:txBody>
      </p:sp>
      <p:sp>
        <p:nvSpPr>
          <p:cNvPr id="10" name="TextBox 9"/>
          <p:cNvSpPr txBox="1"/>
          <p:nvPr/>
        </p:nvSpPr>
        <p:spPr>
          <a:xfrm rot="16200000">
            <a:off x="0" y="5638800"/>
            <a:ext cx="2819400" cy="369332"/>
          </a:xfrm>
          <a:prstGeom prst="rect">
            <a:avLst/>
          </a:prstGeom>
          <a:noFill/>
        </p:spPr>
        <p:txBody>
          <a:bodyPr wrap="square" rtlCol="0">
            <a:spAutoFit/>
          </a:bodyPr>
          <a:lstStyle/>
          <a:p>
            <a:pPr algn="ctr"/>
            <a:r>
              <a:rPr lang="en-US" b="1" dirty="0" smtClean="0"/>
              <a:t>Low</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Four outcomes that characterize business’s overall attractiveness based on the major threats and opportunities</a:t>
            </a:r>
          </a:p>
          <a:p>
            <a:pPr marL="914400" lvl="1" indent="-514350">
              <a:buFont typeface="+mj-lt"/>
              <a:buAutoNum type="arabicPeriod"/>
            </a:pPr>
            <a:r>
              <a:rPr lang="en-US" b="1" dirty="0" smtClean="0"/>
              <a:t>Ideal business</a:t>
            </a:r>
            <a:r>
              <a:rPr lang="en-US" dirty="0" smtClean="0"/>
              <a:t>: high in major opportunities, low in major threats</a:t>
            </a:r>
          </a:p>
          <a:p>
            <a:pPr marL="914400" lvl="1" indent="-514350">
              <a:buFont typeface="+mj-lt"/>
              <a:buAutoNum type="arabicPeriod"/>
            </a:pPr>
            <a:r>
              <a:rPr lang="en-US" b="1" dirty="0" smtClean="0"/>
              <a:t>Speculative business</a:t>
            </a:r>
            <a:r>
              <a:rPr lang="en-US" dirty="0" smtClean="0"/>
              <a:t> : high in both major opportunities and threats.</a:t>
            </a:r>
          </a:p>
          <a:p>
            <a:pPr marL="914400" lvl="1" indent="-514350">
              <a:buFont typeface="+mj-lt"/>
              <a:buAutoNum type="arabicPeriod"/>
            </a:pPr>
            <a:r>
              <a:rPr lang="en-US" b="1" dirty="0" smtClean="0"/>
              <a:t>Mature business </a:t>
            </a:r>
            <a:r>
              <a:rPr lang="en-US" dirty="0" smtClean="0"/>
              <a:t>: low in major opportunities and threats</a:t>
            </a:r>
          </a:p>
          <a:p>
            <a:pPr marL="914400" lvl="1" indent="-514350">
              <a:buFont typeface="+mj-lt"/>
              <a:buAutoNum type="arabicPeriod"/>
            </a:pPr>
            <a:r>
              <a:rPr lang="en-US" b="1" dirty="0" smtClean="0"/>
              <a:t>Troubled business</a:t>
            </a:r>
            <a:r>
              <a:rPr lang="en-US" dirty="0" smtClean="0"/>
              <a:t> : low in </a:t>
            </a:r>
            <a:r>
              <a:rPr lang="en-US" dirty="0" err="1" smtClean="0"/>
              <a:t>opprotunities</a:t>
            </a:r>
            <a:r>
              <a:rPr lang="en-US" dirty="0" smtClean="0"/>
              <a:t> and high in threats.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pPr lvl="1"/>
            <a:r>
              <a:rPr lang="en-US" dirty="0" smtClean="0"/>
              <a:t>Internal Environment Analysis (Strengths/Weaknesses Analysis)</a:t>
            </a:r>
          </a:p>
          <a:p>
            <a:pPr lvl="2">
              <a:buFont typeface="Wingdings" pitchFamily="2" charset="2"/>
              <a:buChar char="Ø"/>
            </a:pPr>
            <a:r>
              <a:rPr lang="en-US" dirty="0" smtClean="0"/>
              <a:t>Each business needs to evaluate its internal strengths and weaknesses.</a:t>
            </a:r>
          </a:p>
          <a:p>
            <a:pPr lvl="2">
              <a:buFont typeface="Wingdings" pitchFamily="2" charset="2"/>
              <a:buChar char="Ø"/>
            </a:pPr>
            <a:r>
              <a:rPr lang="en-US" dirty="0" smtClean="0"/>
              <a:t>The business does not have to correct all its weakness, nor should it gloat about all its strengths.</a:t>
            </a:r>
          </a:p>
          <a:p>
            <a:pPr lvl="2">
              <a:buFont typeface="Wingdings" pitchFamily="2" charset="2"/>
              <a:buChar char="Ø"/>
            </a:pPr>
            <a:r>
              <a:rPr lang="en-US" dirty="0" smtClean="0"/>
              <a:t>The big question is whether the business should limit it self to those opportunities where it possesses the required strengths or whether it should consider better opportunities where it might have to acquire or develop certain strengths.</a:t>
            </a:r>
          </a:p>
          <a:p>
            <a:pPr lvl="2">
              <a:buFont typeface="Wingdings" pitchFamily="2" charset="2"/>
              <a:buChar char="Ø"/>
            </a:pPr>
            <a:r>
              <a:rPr lang="en-US" dirty="0" smtClean="0"/>
              <a:t>Some times, business does poorly not because its departments lack the required strengths, but because they do not work together as a team.</a:t>
            </a:r>
          </a:p>
          <a:p>
            <a:pPr lvl="2">
              <a:buFont typeface="Wingdings" pitchFamily="2" charset="2"/>
              <a:buChar char="Ø"/>
            </a:pPr>
            <a:r>
              <a:rPr lang="en-US" dirty="0" smtClean="0"/>
              <a:t>It is therefore critical to assess interdepartmental working relationships as part of the internal environmental audit.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225</TotalTime>
  <Words>1032</Words>
  <Application>Microsoft Office PowerPoint</Application>
  <PresentationFormat>On-screen Show (4:3)</PresentationFormat>
  <Paragraphs>154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Business Unit Strategic Planning</vt:lpstr>
      <vt:lpstr>Business Unit Strategic Planning Process</vt:lpstr>
      <vt:lpstr>Business Mission</vt:lpstr>
      <vt:lpstr>SWO T Analysis</vt:lpstr>
      <vt:lpstr>Slide 5</vt:lpstr>
      <vt:lpstr>Slide 6</vt:lpstr>
      <vt:lpstr>Slide 7</vt:lpstr>
      <vt:lpstr>Slide 8</vt:lpstr>
      <vt:lpstr>Slide 9</vt:lpstr>
      <vt:lpstr>Slide 10</vt:lpstr>
      <vt:lpstr>Goal formulation</vt:lpstr>
      <vt:lpstr>Slide 12</vt:lpstr>
      <vt:lpstr>Strategic Formulation</vt:lpstr>
      <vt:lpstr>Slide 14</vt:lpstr>
      <vt:lpstr>Slide 15</vt:lpstr>
      <vt:lpstr>Program formulation and Implementation</vt:lpstr>
      <vt:lpstr>Feedback and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Unit Strategic Planning</dc:title>
  <dc:creator>eepc</dc:creator>
  <cp:lastModifiedBy>eepc</cp:lastModifiedBy>
  <cp:revision>23</cp:revision>
  <dcterms:created xsi:type="dcterms:W3CDTF">2010-10-16T16:07:54Z</dcterms:created>
  <dcterms:modified xsi:type="dcterms:W3CDTF">2010-10-17T02:22:21Z</dcterms:modified>
</cp:coreProperties>
</file>