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B244FD-6D3F-4A4B-A09B-9F081649FEF7}"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D5483-4B3A-48D1-9FCC-A383665E5F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244FD-6D3F-4A4B-A09B-9F081649FEF7}"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D5483-4B3A-48D1-9FCC-A383665E5F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244FD-6D3F-4A4B-A09B-9F081649FEF7}"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D5483-4B3A-48D1-9FCC-A383665E5F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244FD-6D3F-4A4B-A09B-9F081649FEF7}"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D5483-4B3A-48D1-9FCC-A383665E5F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244FD-6D3F-4A4B-A09B-9F081649FEF7}"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D5483-4B3A-48D1-9FCC-A383665E5F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B244FD-6D3F-4A4B-A09B-9F081649FEF7}" type="datetimeFigureOut">
              <a:rPr lang="en-US" smtClean="0"/>
              <a:pPr/>
              <a:t>3/29/2011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D5483-4B3A-48D1-9FCC-A383665E5F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B244FD-6D3F-4A4B-A09B-9F081649FEF7}" type="datetimeFigureOut">
              <a:rPr lang="en-US" smtClean="0"/>
              <a:pPr/>
              <a:t>3/29/2011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D5483-4B3A-48D1-9FCC-A383665E5F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244FD-6D3F-4A4B-A09B-9F081649FEF7}" type="datetimeFigureOut">
              <a:rPr lang="en-US" smtClean="0"/>
              <a:pPr/>
              <a:t>3/29/2011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D5483-4B3A-48D1-9FCC-A383665E5F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244FD-6D3F-4A4B-A09B-9F081649FEF7}" type="datetimeFigureOut">
              <a:rPr lang="en-US" smtClean="0"/>
              <a:pPr/>
              <a:t>3/29/2011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D5483-4B3A-48D1-9FCC-A383665E5F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244FD-6D3F-4A4B-A09B-9F081649FEF7}" type="datetimeFigureOut">
              <a:rPr lang="en-US" smtClean="0"/>
              <a:pPr/>
              <a:t>3/29/2011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D5483-4B3A-48D1-9FCC-A383665E5F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244FD-6D3F-4A4B-A09B-9F081649FEF7}" type="datetimeFigureOut">
              <a:rPr lang="en-US" smtClean="0"/>
              <a:pPr/>
              <a:t>3/29/2011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D5483-4B3A-48D1-9FCC-A383665E5F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244FD-6D3F-4A4B-A09B-9F081649FEF7}" type="datetimeFigureOut">
              <a:rPr lang="en-US" smtClean="0"/>
              <a:pPr/>
              <a:t>3/29/2011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D5483-4B3A-48D1-9FCC-A383665E5F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Forecasting techniques</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agung</a:t>
            </a:r>
            <a:r>
              <a:rPr lang="en-US" dirty="0" smtClean="0"/>
              <a:t> </a:t>
            </a:r>
            <a:r>
              <a:rPr lang="en-US" dirty="0" err="1" smtClean="0"/>
              <a:t>Utama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smtClean="0"/>
              <a:t>Exponential </a:t>
            </a:r>
            <a:r>
              <a:rPr lang="en-US" dirty="0" smtClean="0"/>
              <a:t>Smoothing</a:t>
            </a:r>
          </a:p>
          <a:p>
            <a:pPr lvl="1"/>
            <a:r>
              <a:rPr lang="en-US" dirty="0" smtClean="0"/>
              <a:t>Is an also averaging method that weights the most recent data more strongly. As such, the forecast will react more to recent changes in demand. </a:t>
            </a:r>
          </a:p>
          <a:p>
            <a:pPr lvl="1"/>
            <a:r>
              <a:rPr lang="en-US" dirty="0" smtClean="0"/>
              <a:t>This is useful if the recent changes in the data are significant and unpredictable instead of just random fluctuations (for which a simple moving average forecast would suffice)</a:t>
            </a:r>
          </a:p>
          <a:p>
            <a:pPr lvl="1"/>
            <a:r>
              <a:rPr lang="en-US" dirty="0" smtClean="0"/>
              <a:t>Exponential smoothing requires minimal data, only the forecast for the current period, the actual demand for the current period, and a </a:t>
            </a:r>
            <a:r>
              <a:rPr lang="en-US" dirty="0" err="1" smtClean="0"/>
              <a:t>weigthing</a:t>
            </a:r>
            <a:r>
              <a:rPr lang="en-US" dirty="0" smtClean="0"/>
              <a:t> factor called a smoothing constant.</a:t>
            </a:r>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None/>
            </a:pPr>
            <a:r>
              <a:rPr lang="en-US" dirty="0" smtClean="0"/>
              <a:t>The formula is: </a:t>
            </a:r>
          </a:p>
          <a:p>
            <a:pPr>
              <a:buNone/>
            </a:pPr>
            <a:r>
              <a:rPr lang="en-US" dirty="0"/>
              <a:t>	</a:t>
            </a:r>
            <a:r>
              <a:rPr lang="en-US" dirty="0" smtClean="0"/>
              <a:t>		F</a:t>
            </a:r>
            <a:r>
              <a:rPr lang="en-US" baseline="-25000" dirty="0" smtClean="0"/>
              <a:t>i+1	</a:t>
            </a:r>
            <a:r>
              <a:rPr lang="en-US" dirty="0" smtClean="0"/>
              <a:t>=</a:t>
            </a:r>
            <a:r>
              <a:rPr lang="el-GR" dirty="0" smtClean="0"/>
              <a:t>α</a:t>
            </a:r>
            <a:r>
              <a:rPr lang="en-US" dirty="0" err="1" smtClean="0"/>
              <a:t>D</a:t>
            </a:r>
            <a:r>
              <a:rPr lang="en-US" baseline="-25000" dirty="0" err="1" smtClean="0"/>
              <a:t>t</a:t>
            </a:r>
            <a:r>
              <a:rPr lang="en-US" dirty="0" smtClean="0"/>
              <a:t>+(1-</a:t>
            </a:r>
            <a:r>
              <a:rPr lang="el-GR" dirty="0" smtClean="0"/>
              <a:t>α</a:t>
            </a:r>
            <a:r>
              <a:rPr lang="en-US" dirty="0" smtClean="0"/>
              <a:t>)F</a:t>
            </a:r>
            <a:r>
              <a:rPr lang="en-US" baseline="-25000" dirty="0" smtClean="0"/>
              <a:t>t</a:t>
            </a:r>
          </a:p>
          <a:p>
            <a:pPr>
              <a:buNone/>
            </a:pPr>
            <a:r>
              <a:rPr lang="en-US" dirty="0"/>
              <a:t>	</a:t>
            </a:r>
            <a:r>
              <a:rPr lang="en-US" dirty="0" smtClean="0"/>
              <a:t>where:</a:t>
            </a:r>
          </a:p>
          <a:p>
            <a:pPr>
              <a:buNone/>
            </a:pPr>
            <a:r>
              <a:rPr lang="en-US" dirty="0"/>
              <a:t>	</a:t>
            </a:r>
            <a:r>
              <a:rPr lang="en-US" dirty="0" smtClean="0"/>
              <a:t>		F</a:t>
            </a:r>
            <a:r>
              <a:rPr lang="en-US" baseline="-25000" dirty="0" smtClean="0"/>
              <a:t>i+1</a:t>
            </a:r>
            <a:r>
              <a:rPr lang="en-US" dirty="0" smtClean="0"/>
              <a:t> 	= the forecast for the next 				  	   period</a:t>
            </a:r>
          </a:p>
          <a:p>
            <a:pPr>
              <a:buNone/>
            </a:pPr>
            <a:r>
              <a:rPr lang="en-US" dirty="0"/>
              <a:t>	</a:t>
            </a:r>
            <a:r>
              <a:rPr lang="en-US" dirty="0" smtClean="0"/>
              <a:t>		</a:t>
            </a:r>
            <a:r>
              <a:rPr lang="en-US" dirty="0" err="1" smtClean="0"/>
              <a:t>Dt</a:t>
            </a:r>
            <a:r>
              <a:rPr lang="en-US" dirty="0" smtClean="0"/>
              <a:t>	= Actual demand in the present 			  		   period</a:t>
            </a:r>
          </a:p>
          <a:p>
            <a:pPr>
              <a:buNone/>
            </a:pPr>
            <a:r>
              <a:rPr lang="en-US" dirty="0"/>
              <a:t>	</a:t>
            </a:r>
            <a:r>
              <a:rPr lang="en-US" dirty="0" smtClean="0"/>
              <a:t>		F</a:t>
            </a:r>
            <a:r>
              <a:rPr lang="en-US" baseline="-25000" dirty="0" smtClean="0"/>
              <a:t>t</a:t>
            </a:r>
            <a:r>
              <a:rPr lang="en-US" dirty="0" smtClean="0"/>
              <a:t>	= the previously determined 				  	   forecast for the present period</a:t>
            </a:r>
          </a:p>
          <a:p>
            <a:pPr>
              <a:buNone/>
            </a:pPr>
            <a:r>
              <a:rPr lang="en-US" dirty="0"/>
              <a:t>	</a:t>
            </a:r>
            <a:r>
              <a:rPr lang="en-US" dirty="0" smtClean="0"/>
              <a:t>		</a:t>
            </a:r>
            <a:r>
              <a:rPr lang="el-GR" dirty="0" smtClean="0"/>
              <a:t>α</a:t>
            </a:r>
            <a:r>
              <a:rPr lang="en-US" dirty="0" smtClean="0"/>
              <a:t>	= a weighting factor referred to as 			  	   the smoothing constant.</a:t>
            </a:r>
          </a:p>
          <a:p>
            <a:pPr>
              <a:buNone/>
            </a:pPr>
            <a:r>
              <a:rPr lang="en-US" dirty="0" smtClean="0"/>
              <a:t>The smoothing constant is between 0.0 and 1.0</a:t>
            </a:r>
          </a:p>
          <a:p>
            <a:pPr>
              <a:buNone/>
            </a:pPr>
            <a:r>
              <a:rPr lang="en-US" dirty="0" smtClean="0"/>
              <a:t>It reflects the weight given to the most recent demand</a:t>
            </a:r>
          </a:p>
          <a:p>
            <a:pPr>
              <a:buNone/>
            </a:pPr>
            <a:r>
              <a:rPr lang="en-US" dirty="0" smtClean="0"/>
              <a:t>Data. </a:t>
            </a:r>
          </a:p>
          <a:p>
            <a:pPr>
              <a:buNone/>
            </a:pPr>
            <a:r>
              <a:rPr lang="en-US" dirty="0"/>
              <a:t>E</a:t>
            </a:r>
            <a:r>
              <a:rPr lang="en-US" dirty="0" smtClean="0"/>
              <a:t>xample, if</a:t>
            </a:r>
            <a:r>
              <a:rPr lang="el-GR" dirty="0" smtClean="0"/>
              <a:t> α</a:t>
            </a:r>
            <a:r>
              <a:rPr lang="en-US" dirty="0" smtClean="0"/>
              <a:t> =0.20, it means  forecast for the </a:t>
            </a:r>
          </a:p>
          <a:p>
            <a:pPr>
              <a:buNone/>
            </a:pPr>
            <a:r>
              <a:rPr lang="en-US" dirty="0" smtClean="0"/>
              <a:t>next period is based on the 20% of recent demand.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0"/>
            <a:ext cx="8229600" cy="6477000"/>
          </a:xfrm>
        </p:spPr>
        <p:txBody>
          <a:bodyPr>
            <a:normAutofit fontScale="70000" lnSpcReduction="20000"/>
          </a:bodyPr>
          <a:lstStyle/>
          <a:p>
            <a:r>
              <a:rPr lang="en-US" dirty="0" smtClean="0"/>
              <a:t>Example: demand for repair and service calls</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pPr>
              <a:buNone/>
            </a:pPr>
            <a:endParaRPr lang="en-US" dirty="0"/>
          </a:p>
          <a:p>
            <a:pPr>
              <a:buNone/>
            </a:pPr>
            <a:endParaRPr lang="en-US" dirty="0" smtClean="0"/>
          </a:p>
          <a:p>
            <a:pPr>
              <a:buNone/>
            </a:pPr>
            <a:r>
              <a:rPr lang="en-US" dirty="0" smtClean="0"/>
              <a:t>To compute the forecast, we will start with period1 and compute </a:t>
            </a:r>
          </a:p>
          <a:p>
            <a:pPr>
              <a:buNone/>
            </a:pPr>
            <a:r>
              <a:rPr lang="en-US" dirty="0" smtClean="0"/>
              <a:t>the forecast for period 2 using </a:t>
            </a:r>
            <a:r>
              <a:rPr lang="el-GR" dirty="0" smtClean="0"/>
              <a:t>α</a:t>
            </a:r>
            <a:r>
              <a:rPr lang="en-US" dirty="0" smtClean="0"/>
              <a:t>= 0.30 </a:t>
            </a:r>
          </a:p>
          <a:p>
            <a:pPr>
              <a:buNone/>
            </a:pPr>
            <a:r>
              <a:rPr lang="en-US" dirty="0" smtClean="0"/>
              <a:t>The forecast for </a:t>
            </a:r>
            <a:r>
              <a:rPr lang="en-US" dirty="0" err="1" smtClean="0"/>
              <a:t>february</a:t>
            </a:r>
            <a:r>
              <a:rPr lang="en-US" dirty="0" smtClean="0"/>
              <a:t>:</a:t>
            </a:r>
          </a:p>
          <a:p>
            <a:pPr>
              <a:buNone/>
            </a:pPr>
            <a:r>
              <a:rPr lang="en-US" dirty="0"/>
              <a:t>	</a:t>
            </a:r>
            <a:r>
              <a:rPr lang="en-US" dirty="0" smtClean="0"/>
              <a:t>	F2=</a:t>
            </a:r>
            <a:r>
              <a:rPr lang="el-GR" dirty="0" smtClean="0"/>
              <a:t> α</a:t>
            </a:r>
            <a:r>
              <a:rPr lang="en-US" dirty="0" err="1" smtClean="0"/>
              <a:t>D</a:t>
            </a:r>
            <a:r>
              <a:rPr lang="en-US" baseline="-25000" dirty="0" err="1" smtClean="0"/>
              <a:t>t</a:t>
            </a:r>
            <a:r>
              <a:rPr lang="en-US" dirty="0" smtClean="0"/>
              <a:t>+(1-</a:t>
            </a:r>
            <a:r>
              <a:rPr lang="el-GR" dirty="0" smtClean="0"/>
              <a:t>α</a:t>
            </a:r>
            <a:r>
              <a:rPr lang="en-US" dirty="0" smtClean="0"/>
              <a:t>)F</a:t>
            </a:r>
            <a:r>
              <a:rPr lang="en-US" baseline="-25000" dirty="0" smtClean="0"/>
              <a:t>t</a:t>
            </a:r>
            <a:r>
              <a:rPr lang="en-US" dirty="0" smtClean="0"/>
              <a:t>  </a:t>
            </a:r>
          </a:p>
          <a:p>
            <a:pPr>
              <a:buNone/>
            </a:pPr>
            <a:r>
              <a:rPr lang="en-US" baseline="-25000" dirty="0"/>
              <a:t>	</a:t>
            </a:r>
            <a:r>
              <a:rPr lang="en-US" baseline="-25000" dirty="0" smtClean="0"/>
              <a:t>	</a:t>
            </a:r>
            <a:r>
              <a:rPr lang="en-US" dirty="0" smtClean="0"/>
              <a:t>     = (0.30)(</a:t>
            </a:r>
            <a:r>
              <a:rPr lang="en-US" smtClean="0"/>
              <a:t>37</a:t>
            </a:r>
            <a:r>
              <a:rPr lang="en-US" smtClean="0"/>
              <a:t>)+(0.70</a:t>
            </a:r>
            <a:r>
              <a:rPr lang="en-US" dirty="0" smtClean="0"/>
              <a:t>)(37)</a:t>
            </a:r>
          </a:p>
          <a:p>
            <a:pPr>
              <a:buNone/>
            </a:pPr>
            <a:r>
              <a:rPr lang="en-US" baseline="-25000" dirty="0" smtClean="0"/>
              <a:t>		</a:t>
            </a:r>
            <a:r>
              <a:rPr lang="en-US" dirty="0" smtClean="0"/>
              <a:t>     = 37 service calls</a:t>
            </a:r>
            <a:endParaRPr lang="en-US" baseline="-25000" dirty="0" smtClean="0"/>
          </a:p>
          <a:p>
            <a:pPr>
              <a:buNone/>
            </a:pPr>
            <a:r>
              <a:rPr lang="en-US" baseline="-25000" dirty="0"/>
              <a:t>	</a:t>
            </a:r>
            <a:r>
              <a:rPr lang="en-US" baseline="-25000" dirty="0" smtClean="0"/>
              <a:t>	</a:t>
            </a:r>
            <a:endParaRPr lang="en-US" dirty="0" smtClean="0"/>
          </a:p>
          <a:p>
            <a:endParaRPr lang="en-US" dirty="0"/>
          </a:p>
        </p:txBody>
      </p:sp>
      <p:graphicFrame>
        <p:nvGraphicFramePr>
          <p:cNvPr id="4" name="Table 3"/>
          <p:cNvGraphicFramePr>
            <a:graphicFrameLocks noGrp="1"/>
          </p:cNvGraphicFramePr>
          <p:nvPr/>
        </p:nvGraphicFramePr>
        <p:xfrm>
          <a:off x="914400" y="381000"/>
          <a:ext cx="7543799" cy="3097611"/>
        </p:xfrm>
        <a:graphic>
          <a:graphicData uri="http://schemas.openxmlformats.org/drawingml/2006/table">
            <a:tbl>
              <a:tblPr firstRow="1" bandRow="1">
                <a:tableStyleId>{5C22544A-7EE6-4342-B048-85BDC9FD1C3A}</a:tableStyleId>
              </a:tblPr>
              <a:tblGrid>
                <a:gridCol w="1257300"/>
                <a:gridCol w="1257300"/>
                <a:gridCol w="1257300"/>
                <a:gridCol w="1257300"/>
                <a:gridCol w="1477327"/>
                <a:gridCol w="1037272"/>
              </a:tblGrid>
              <a:tr h="628731">
                <a:tc>
                  <a:txBody>
                    <a:bodyPr/>
                    <a:lstStyle/>
                    <a:p>
                      <a:r>
                        <a:rPr lang="en-US" dirty="0" smtClean="0"/>
                        <a:t>Period</a:t>
                      </a:r>
                      <a:endParaRPr lang="en-US" dirty="0"/>
                    </a:p>
                  </a:txBody>
                  <a:tcPr/>
                </a:tc>
                <a:tc>
                  <a:txBody>
                    <a:bodyPr/>
                    <a:lstStyle/>
                    <a:p>
                      <a:r>
                        <a:rPr lang="en-US" dirty="0" smtClean="0"/>
                        <a:t>Month</a:t>
                      </a:r>
                      <a:endParaRPr lang="en-US" dirty="0"/>
                    </a:p>
                  </a:txBody>
                  <a:tcPr/>
                </a:tc>
                <a:tc>
                  <a:txBody>
                    <a:bodyPr/>
                    <a:lstStyle/>
                    <a:p>
                      <a:r>
                        <a:rPr lang="en-US" dirty="0" smtClean="0"/>
                        <a:t>Demand</a:t>
                      </a:r>
                      <a:endParaRPr lang="en-US" dirty="0"/>
                    </a:p>
                  </a:txBody>
                  <a:tcPr/>
                </a:tc>
                <a:tc>
                  <a:txBody>
                    <a:bodyPr/>
                    <a:lstStyle/>
                    <a:p>
                      <a:r>
                        <a:rPr lang="en-US" dirty="0" smtClean="0"/>
                        <a:t>Period</a:t>
                      </a:r>
                      <a:endParaRPr lang="en-US" dirty="0"/>
                    </a:p>
                  </a:txBody>
                  <a:tcPr/>
                </a:tc>
                <a:tc>
                  <a:txBody>
                    <a:bodyPr/>
                    <a:lstStyle/>
                    <a:p>
                      <a:r>
                        <a:rPr lang="en-US" dirty="0" smtClean="0"/>
                        <a:t>Month</a:t>
                      </a:r>
                      <a:endParaRPr lang="en-US" dirty="0"/>
                    </a:p>
                  </a:txBody>
                  <a:tcPr/>
                </a:tc>
                <a:tc>
                  <a:txBody>
                    <a:bodyPr/>
                    <a:lstStyle/>
                    <a:p>
                      <a:r>
                        <a:rPr lang="en-US" dirty="0" smtClean="0"/>
                        <a:t>Demand</a:t>
                      </a:r>
                      <a:endParaRPr lang="en-US" dirty="0"/>
                    </a:p>
                  </a:txBody>
                  <a:tcPr/>
                </a:tc>
              </a:tr>
              <a:tr h="364265">
                <a:tc>
                  <a:txBody>
                    <a:bodyPr/>
                    <a:lstStyle/>
                    <a:p>
                      <a:r>
                        <a:rPr lang="en-US" dirty="0" smtClean="0"/>
                        <a:t>1</a:t>
                      </a:r>
                      <a:endParaRPr lang="en-US" dirty="0"/>
                    </a:p>
                  </a:txBody>
                  <a:tcPr/>
                </a:tc>
                <a:tc>
                  <a:txBody>
                    <a:bodyPr/>
                    <a:lstStyle/>
                    <a:p>
                      <a:r>
                        <a:rPr lang="en-US" dirty="0" smtClean="0"/>
                        <a:t>January</a:t>
                      </a:r>
                      <a:endParaRPr lang="en-US" dirty="0"/>
                    </a:p>
                  </a:txBody>
                  <a:tcPr/>
                </a:tc>
                <a:tc>
                  <a:txBody>
                    <a:bodyPr/>
                    <a:lstStyle/>
                    <a:p>
                      <a:r>
                        <a:rPr lang="en-US" dirty="0" smtClean="0"/>
                        <a:t>37</a:t>
                      </a:r>
                      <a:endParaRPr lang="en-US" dirty="0"/>
                    </a:p>
                  </a:txBody>
                  <a:tcPr/>
                </a:tc>
                <a:tc>
                  <a:txBody>
                    <a:bodyPr/>
                    <a:lstStyle/>
                    <a:p>
                      <a:r>
                        <a:rPr lang="en-US" dirty="0" smtClean="0"/>
                        <a:t>7</a:t>
                      </a:r>
                      <a:endParaRPr lang="en-US" dirty="0"/>
                    </a:p>
                  </a:txBody>
                  <a:tcPr/>
                </a:tc>
                <a:tc>
                  <a:txBody>
                    <a:bodyPr/>
                    <a:lstStyle/>
                    <a:p>
                      <a:r>
                        <a:rPr lang="en-US" dirty="0" smtClean="0"/>
                        <a:t>July</a:t>
                      </a:r>
                      <a:endParaRPr lang="en-US" dirty="0"/>
                    </a:p>
                  </a:txBody>
                  <a:tcPr/>
                </a:tc>
                <a:tc>
                  <a:txBody>
                    <a:bodyPr/>
                    <a:lstStyle/>
                    <a:p>
                      <a:r>
                        <a:rPr lang="en-US" dirty="0" smtClean="0"/>
                        <a:t>43</a:t>
                      </a:r>
                      <a:endParaRPr lang="en-US" dirty="0"/>
                    </a:p>
                  </a:txBody>
                  <a:tcPr/>
                </a:tc>
              </a:tr>
              <a:tr h="364265">
                <a:tc>
                  <a:txBody>
                    <a:bodyPr/>
                    <a:lstStyle/>
                    <a:p>
                      <a:r>
                        <a:rPr lang="en-US" dirty="0" smtClean="0"/>
                        <a:t>2</a:t>
                      </a:r>
                      <a:endParaRPr lang="en-US" dirty="0"/>
                    </a:p>
                  </a:txBody>
                  <a:tcPr/>
                </a:tc>
                <a:tc>
                  <a:txBody>
                    <a:bodyPr/>
                    <a:lstStyle/>
                    <a:p>
                      <a:r>
                        <a:rPr lang="en-US" dirty="0" smtClean="0"/>
                        <a:t>February</a:t>
                      </a:r>
                      <a:endParaRPr lang="en-US" dirty="0"/>
                    </a:p>
                  </a:txBody>
                  <a:tcPr/>
                </a:tc>
                <a:tc>
                  <a:txBody>
                    <a:bodyPr/>
                    <a:lstStyle/>
                    <a:p>
                      <a:r>
                        <a:rPr lang="en-US" dirty="0" smtClean="0"/>
                        <a:t>40</a:t>
                      </a:r>
                      <a:endParaRPr lang="en-US" dirty="0"/>
                    </a:p>
                  </a:txBody>
                  <a:tcPr/>
                </a:tc>
                <a:tc>
                  <a:txBody>
                    <a:bodyPr/>
                    <a:lstStyle/>
                    <a:p>
                      <a:r>
                        <a:rPr lang="en-US" dirty="0" smtClean="0"/>
                        <a:t>8</a:t>
                      </a:r>
                      <a:endParaRPr lang="en-US" dirty="0"/>
                    </a:p>
                  </a:txBody>
                  <a:tcPr/>
                </a:tc>
                <a:tc>
                  <a:txBody>
                    <a:bodyPr/>
                    <a:lstStyle/>
                    <a:p>
                      <a:r>
                        <a:rPr lang="en-US" dirty="0" smtClean="0"/>
                        <a:t>August</a:t>
                      </a:r>
                      <a:endParaRPr lang="en-US" dirty="0"/>
                    </a:p>
                  </a:txBody>
                  <a:tcPr/>
                </a:tc>
                <a:tc>
                  <a:txBody>
                    <a:bodyPr/>
                    <a:lstStyle/>
                    <a:p>
                      <a:r>
                        <a:rPr lang="en-US" dirty="0" smtClean="0"/>
                        <a:t>47</a:t>
                      </a:r>
                      <a:endParaRPr lang="en-US" dirty="0"/>
                    </a:p>
                  </a:txBody>
                  <a:tcPr/>
                </a:tc>
              </a:tr>
              <a:tr h="364265">
                <a:tc>
                  <a:txBody>
                    <a:bodyPr/>
                    <a:lstStyle/>
                    <a:p>
                      <a:r>
                        <a:rPr lang="en-US" dirty="0" smtClean="0"/>
                        <a:t>3</a:t>
                      </a:r>
                      <a:endParaRPr lang="en-US" dirty="0"/>
                    </a:p>
                  </a:txBody>
                  <a:tcPr/>
                </a:tc>
                <a:tc>
                  <a:txBody>
                    <a:bodyPr/>
                    <a:lstStyle/>
                    <a:p>
                      <a:r>
                        <a:rPr lang="en-US" dirty="0" smtClean="0"/>
                        <a:t>March</a:t>
                      </a:r>
                      <a:endParaRPr lang="en-US" dirty="0"/>
                    </a:p>
                  </a:txBody>
                  <a:tcPr/>
                </a:tc>
                <a:tc>
                  <a:txBody>
                    <a:bodyPr/>
                    <a:lstStyle/>
                    <a:p>
                      <a:r>
                        <a:rPr lang="en-US" dirty="0" smtClean="0"/>
                        <a:t>41</a:t>
                      </a:r>
                      <a:endParaRPr lang="en-US" dirty="0"/>
                    </a:p>
                  </a:txBody>
                  <a:tcPr/>
                </a:tc>
                <a:tc>
                  <a:txBody>
                    <a:bodyPr/>
                    <a:lstStyle/>
                    <a:p>
                      <a:r>
                        <a:rPr lang="en-US" dirty="0" smtClean="0"/>
                        <a:t>9</a:t>
                      </a:r>
                      <a:endParaRPr lang="en-US" dirty="0"/>
                    </a:p>
                  </a:txBody>
                  <a:tcPr/>
                </a:tc>
                <a:tc>
                  <a:txBody>
                    <a:bodyPr/>
                    <a:lstStyle/>
                    <a:p>
                      <a:r>
                        <a:rPr lang="en-US" dirty="0" smtClean="0"/>
                        <a:t>September</a:t>
                      </a:r>
                      <a:endParaRPr lang="en-US" dirty="0"/>
                    </a:p>
                  </a:txBody>
                  <a:tcPr/>
                </a:tc>
                <a:tc>
                  <a:txBody>
                    <a:bodyPr/>
                    <a:lstStyle/>
                    <a:p>
                      <a:r>
                        <a:rPr lang="en-US" dirty="0" smtClean="0"/>
                        <a:t>56</a:t>
                      </a:r>
                      <a:endParaRPr lang="en-US" dirty="0"/>
                    </a:p>
                  </a:txBody>
                  <a:tcPr/>
                </a:tc>
              </a:tr>
              <a:tr h="364265">
                <a:tc>
                  <a:txBody>
                    <a:bodyPr/>
                    <a:lstStyle/>
                    <a:p>
                      <a:r>
                        <a:rPr lang="en-US" dirty="0" smtClean="0"/>
                        <a:t>4</a:t>
                      </a:r>
                      <a:endParaRPr lang="en-US" dirty="0"/>
                    </a:p>
                  </a:txBody>
                  <a:tcPr/>
                </a:tc>
                <a:tc>
                  <a:txBody>
                    <a:bodyPr/>
                    <a:lstStyle/>
                    <a:p>
                      <a:r>
                        <a:rPr lang="en-US" dirty="0" smtClean="0"/>
                        <a:t>April</a:t>
                      </a:r>
                      <a:endParaRPr lang="en-US" dirty="0"/>
                    </a:p>
                  </a:txBody>
                  <a:tcPr/>
                </a:tc>
                <a:tc>
                  <a:txBody>
                    <a:bodyPr/>
                    <a:lstStyle/>
                    <a:p>
                      <a:r>
                        <a:rPr lang="en-US" dirty="0" smtClean="0"/>
                        <a:t>37</a:t>
                      </a:r>
                      <a:endParaRPr lang="en-US" dirty="0"/>
                    </a:p>
                  </a:txBody>
                  <a:tcPr/>
                </a:tc>
                <a:tc>
                  <a:txBody>
                    <a:bodyPr/>
                    <a:lstStyle/>
                    <a:p>
                      <a:r>
                        <a:rPr lang="en-US" dirty="0" smtClean="0"/>
                        <a:t>10</a:t>
                      </a:r>
                      <a:endParaRPr lang="en-US" dirty="0"/>
                    </a:p>
                  </a:txBody>
                  <a:tcPr/>
                </a:tc>
                <a:tc>
                  <a:txBody>
                    <a:bodyPr/>
                    <a:lstStyle/>
                    <a:p>
                      <a:r>
                        <a:rPr lang="en-US" dirty="0" smtClean="0"/>
                        <a:t>October</a:t>
                      </a:r>
                      <a:endParaRPr lang="en-US" dirty="0"/>
                    </a:p>
                  </a:txBody>
                  <a:tcPr/>
                </a:tc>
                <a:tc>
                  <a:txBody>
                    <a:bodyPr/>
                    <a:lstStyle/>
                    <a:p>
                      <a:r>
                        <a:rPr lang="en-US" dirty="0" smtClean="0"/>
                        <a:t>52</a:t>
                      </a:r>
                      <a:endParaRPr lang="en-US" dirty="0"/>
                    </a:p>
                  </a:txBody>
                  <a:tcPr/>
                </a:tc>
              </a:tr>
              <a:tr h="364265">
                <a:tc>
                  <a:txBody>
                    <a:bodyPr/>
                    <a:lstStyle/>
                    <a:p>
                      <a:r>
                        <a:rPr lang="en-US" dirty="0" smtClean="0"/>
                        <a:t>5</a:t>
                      </a:r>
                      <a:endParaRPr lang="en-US" dirty="0"/>
                    </a:p>
                  </a:txBody>
                  <a:tcPr/>
                </a:tc>
                <a:tc>
                  <a:txBody>
                    <a:bodyPr/>
                    <a:lstStyle/>
                    <a:p>
                      <a:r>
                        <a:rPr lang="en-US" dirty="0" smtClean="0"/>
                        <a:t>May</a:t>
                      </a:r>
                      <a:endParaRPr lang="en-US" dirty="0"/>
                    </a:p>
                  </a:txBody>
                  <a:tcPr/>
                </a:tc>
                <a:tc>
                  <a:txBody>
                    <a:bodyPr/>
                    <a:lstStyle/>
                    <a:p>
                      <a:r>
                        <a:rPr lang="en-US" dirty="0" smtClean="0"/>
                        <a:t>45</a:t>
                      </a:r>
                      <a:endParaRPr lang="en-US" dirty="0"/>
                    </a:p>
                  </a:txBody>
                  <a:tcPr/>
                </a:tc>
                <a:tc>
                  <a:txBody>
                    <a:bodyPr/>
                    <a:lstStyle/>
                    <a:p>
                      <a:r>
                        <a:rPr lang="en-US" dirty="0" smtClean="0"/>
                        <a:t>11</a:t>
                      </a:r>
                      <a:endParaRPr lang="en-US" dirty="0"/>
                    </a:p>
                  </a:txBody>
                  <a:tcPr/>
                </a:tc>
                <a:tc>
                  <a:txBody>
                    <a:bodyPr/>
                    <a:lstStyle/>
                    <a:p>
                      <a:r>
                        <a:rPr lang="en-US" dirty="0" smtClean="0"/>
                        <a:t>November</a:t>
                      </a:r>
                      <a:endParaRPr lang="en-US" dirty="0"/>
                    </a:p>
                  </a:txBody>
                  <a:tcPr/>
                </a:tc>
                <a:tc>
                  <a:txBody>
                    <a:bodyPr/>
                    <a:lstStyle/>
                    <a:p>
                      <a:r>
                        <a:rPr lang="en-US" dirty="0" smtClean="0"/>
                        <a:t>55</a:t>
                      </a:r>
                      <a:endParaRPr lang="en-US" dirty="0"/>
                    </a:p>
                  </a:txBody>
                  <a:tcPr/>
                </a:tc>
              </a:tr>
              <a:tr h="364265">
                <a:tc>
                  <a:txBody>
                    <a:bodyPr/>
                    <a:lstStyle/>
                    <a:p>
                      <a:r>
                        <a:rPr lang="en-US" dirty="0" smtClean="0"/>
                        <a:t>6</a:t>
                      </a:r>
                    </a:p>
                    <a:p>
                      <a:endParaRPr lang="en-US" dirty="0"/>
                    </a:p>
                  </a:txBody>
                  <a:tcPr/>
                </a:tc>
                <a:tc>
                  <a:txBody>
                    <a:bodyPr/>
                    <a:lstStyle/>
                    <a:p>
                      <a:r>
                        <a:rPr lang="en-US" dirty="0" smtClean="0"/>
                        <a:t>June</a:t>
                      </a:r>
                      <a:endParaRPr lang="en-US" dirty="0"/>
                    </a:p>
                  </a:txBody>
                  <a:tcPr/>
                </a:tc>
                <a:tc>
                  <a:txBody>
                    <a:bodyPr/>
                    <a:lstStyle/>
                    <a:p>
                      <a:r>
                        <a:rPr lang="en-US" dirty="0" smtClean="0"/>
                        <a:t>50</a:t>
                      </a:r>
                      <a:endParaRPr lang="en-US" dirty="0"/>
                    </a:p>
                  </a:txBody>
                  <a:tcPr/>
                </a:tc>
                <a:tc>
                  <a:txBody>
                    <a:bodyPr/>
                    <a:lstStyle/>
                    <a:p>
                      <a:r>
                        <a:rPr lang="en-US" dirty="0" smtClean="0"/>
                        <a:t>12</a:t>
                      </a:r>
                      <a:endParaRPr lang="en-US" dirty="0"/>
                    </a:p>
                  </a:txBody>
                  <a:tcPr/>
                </a:tc>
                <a:tc>
                  <a:txBody>
                    <a:bodyPr/>
                    <a:lstStyle/>
                    <a:p>
                      <a:r>
                        <a:rPr lang="en-US" dirty="0" smtClean="0"/>
                        <a:t>December</a:t>
                      </a:r>
                      <a:endParaRPr lang="en-US" dirty="0"/>
                    </a:p>
                  </a:txBody>
                  <a:tcPr/>
                </a:tc>
                <a:tc>
                  <a:txBody>
                    <a:bodyPr/>
                    <a:lstStyle/>
                    <a:p>
                      <a:r>
                        <a:rPr lang="en-US" dirty="0" smtClean="0"/>
                        <a:t>54</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lstStyle/>
          <a:p>
            <a:r>
              <a:rPr lang="en-US" sz="2400" dirty="0" smtClean="0"/>
              <a:t>The completely result of Exponential smoothing forecast</a:t>
            </a:r>
          </a:p>
          <a:p>
            <a:pPr lvl="1">
              <a:buNone/>
            </a:pPr>
            <a:endParaRPr lang="en-US" dirty="0"/>
          </a:p>
        </p:txBody>
      </p:sp>
      <p:graphicFrame>
        <p:nvGraphicFramePr>
          <p:cNvPr id="4" name="Table 3"/>
          <p:cNvGraphicFramePr>
            <a:graphicFrameLocks noGrp="1"/>
          </p:cNvGraphicFramePr>
          <p:nvPr/>
        </p:nvGraphicFramePr>
        <p:xfrm>
          <a:off x="1676400" y="685800"/>
          <a:ext cx="5638800" cy="5120640"/>
        </p:xfrm>
        <a:graphic>
          <a:graphicData uri="http://schemas.openxmlformats.org/drawingml/2006/table">
            <a:tbl>
              <a:tblPr firstRow="1" bandRow="1">
                <a:tableStyleId>{5C22544A-7EE6-4342-B048-85BDC9FD1C3A}</a:tableStyleId>
              </a:tblPr>
              <a:tblGrid>
                <a:gridCol w="1409700"/>
                <a:gridCol w="1409700"/>
                <a:gridCol w="1409700"/>
                <a:gridCol w="1409700"/>
              </a:tblGrid>
              <a:tr h="349431">
                <a:tc>
                  <a:txBody>
                    <a:bodyPr/>
                    <a:lstStyle/>
                    <a:p>
                      <a:r>
                        <a:rPr lang="en-US" dirty="0" smtClean="0"/>
                        <a:t>Period</a:t>
                      </a:r>
                      <a:endParaRPr lang="en-US" dirty="0"/>
                    </a:p>
                  </a:txBody>
                  <a:tcPr/>
                </a:tc>
                <a:tc>
                  <a:txBody>
                    <a:bodyPr/>
                    <a:lstStyle/>
                    <a:p>
                      <a:r>
                        <a:rPr lang="en-US" dirty="0" smtClean="0"/>
                        <a:t>Month</a:t>
                      </a:r>
                      <a:endParaRPr lang="en-US" dirty="0"/>
                    </a:p>
                  </a:txBody>
                  <a:tcPr/>
                </a:tc>
                <a:tc>
                  <a:txBody>
                    <a:bodyPr/>
                    <a:lstStyle/>
                    <a:p>
                      <a:r>
                        <a:rPr lang="en-US" dirty="0" smtClean="0"/>
                        <a:t>demand</a:t>
                      </a:r>
                      <a:endParaRPr lang="en-US" dirty="0"/>
                    </a:p>
                  </a:txBody>
                  <a:tcPr/>
                </a:tc>
                <a:tc>
                  <a:txBody>
                    <a:bodyPr/>
                    <a:lstStyle/>
                    <a:p>
                      <a:r>
                        <a:rPr lang="en-US" dirty="0" smtClean="0"/>
                        <a:t>Forecast</a:t>
                      </a:r>
                      <a:endParaRPr lang="en-US" dirty="0"/>
                    </a:p>
                  </a:txBody>
                  <a:tcPr/>
                </a:tc>
              </a:tr>
              <a:tr h="349431">
                <a:tc>
                  <a:txBody>
                    <a:bodyPr/>
                    <a:lstStyle/>
                    <a:p>
                      <a:pPr algn="ctr"/>
                      <a:r>
                        <a:rPr lang="en-US" dirty="0" smtClean="0"/>
                        <a:t>1</a:t>
                      </a:r>
                      <a:endParaRPr lang="en-US" dirty="0"/>
                    </a:p>
                  </a:txBody>
                  <a:tcPr/>
                </a:tc>
                <a:tc>
                  <a:txBody>
                    <a:bodyPr/>
                    <a:lstStyle/>
                    <a:p>
                      <a:pPr algn="ctr"/>
                      <a:r>
                        <a:rPr lang="en-US" dirty="0" smtClean="0"/>
                        <a:t>January</a:t>
                      </a:r>
                      <a:endParaRPr lang="en-US" dirty="0"/>
                    </a:p>
                  </a:txBody>
                  <a:tcPr/>
                </a:tc>
                <a:tc>
                  <a:txBody>
                    <a:bodyPr/>
                    <a:lstStyle/>
                    <a:p>
                      <a:pPr algn="ctr"/>
                      <a:r>
                        <a:rPr lang="en-US" dirty="0" smtClean="0"/>
                        <a:t>37</a:t>
                      </a:r>
                      <a:endParaRPr lang="en-US" dirty="0"/>
                    </a:p>
                  </a:txBody>
                  <a:tcPr/>
                </a:tc>
                <a:tc>
                  <a:txBody>
                    <a:bodyPr/>
                    <a:lstStyle/>
                    <a:p>
                      <a:pPr algn="ctr"/>
                      <a:r>
                        <a:rPr lang="en-US" dirty="0" smtClean="0"/>
                        <a:t>-</a:t>
                      </a:r>
                      <a:endParaRPr lang="en-US" dirty="0"/>
                    </a:p>
                  </a:txBody>
                  <a:tcPr/>
                </a:tc>
              </a:tr>
              <a:tr h="349431">
                <a:tc>
                  <a:txBody>
                    <a:bodyPr/>
                    <a:lstStyle/>
                    <a:p>
                      <a:pPr algn="ctr"/>
                      <a:r>
                        <a:rPr lang="en-US" dirty="0" smtClean="0"/>
                        <a:t>2</a:t>
                      </a:r>
                      <a:endParaRPr lang="en-US" dirty="0"/>
                    </a:p>
                  </a:txBody>
                  <a:tcPr/>
                </a:tc>
                <a:tc>
                  <a:txBody>
                    <a:bodyPr/>
                    <a:lstStyle/>
                    <a:p>
                      <a:pPr algn="ctr"/>
                      <a:r>
                        <a:rPr lang="en-US" dirty="0" smtClean="0"/>
                        <a:t>February</a:t>
                      </a:r>
                      <a:endParaRPr lang="en-US" dirty="0"/>
                    </a:p>
                  </a:txBody>
                  <a:tcPr/>
                </a:tc>
                <a:tc>
                  <a:txBody>
                    <a:bodyPr/>
                    <a:lstStyle/>
                    <a:p>
                      <a:pPr algn="ctr"/>
                      <a:r>
                        <a:rPr lang="en-US" dirty="0" smtClean="0"/>
                        <a:t>40</a:t>
                      </a:r>
                      <a:endParaRPr lang="en-US" dirty="0"/>
                    </a:p>
                  </a:txBody>
                  <a:tcPr/>
                </a:tc>
                <a:tc>
                  <a:txBody>
                    <a:bodyPr/>
                    <a:lstStyle/>
                    <a:p>
                      <a:pPr algn="ctr"/>
                      <a:r>
                        <a:rPr lang="en-US" dirty="0" smtClean="0"/>
                        <a:t>37</a:t>
                      </a:r>
                      <a:endParaRPr lang="en-US" dirty="0"/>
                    </a:p>
                  </a:txBody>
                  <a:tcPr/>
                </a:tc>
              </a:tr>
              <a:tr h="349431">
                <a:tc>
                  <a:txBody>
                    <a:bodyPr/>
                    <a:lstStyle/>
                    <a:p>
                      <a:pPr algn="ctr"/>
                      <a:r>
                        <a:rPr lang="en-US" dirty="0" smtClean="0"/>
                        <a:t>3</a:t>
                      </a:r>
                      <a:endParaRPr lang="en-US" dirty="0"/>
                    </a:p>
                  </a:txBody>
                  <a:tcPr/>
                </a:tc>
                <a:tc>
                  <a:txBody>
                    <a:bodyPr/>
                    <a:lstStyle/>
                    <a:p>
                      <a:pPr algn="ctr"/>
                      <a:r>
                        <a:rPr lang="en-US" dirty="0" smtClean="0"/>
                        <a:t>March</a:t>
                      </a:r>
                      <a:endParaRPr lang="en-US" dirty="0"/>
                    </a:p>
                  </a:txBody>
                  <a:tcPr/>
                </a:tc>
                <a:tc>
                  <a:txBody>
                    <a:bodyPr/>
                    <a:lstStyle/>
                    <a:p>
                      <a:pPr algn="ctr"/>
                      <a:r>
                        <a:rPr lang="en-US" dirty="0" smtClean="0"/>
                        <a:t>41</a:t>
                      </a:r>
                      <a:endParaRPr lang="en-US" dirty="0"/>
                    </a:p>
                  </a:txBody>
                  <a:tcPr/>
                </a:tc>
                <a:tc>
                  <a:txBody>
                    <a:bodyPr/>
                    <a:lstStyle/>
                    <a:p>
                      <a:pPr algn="ctr"/>
                      <a:r>
                        <a:rPr lang="en-US" dirty="0" smtClean="0"/>
                        <a:t>37.90</a:t>
                      </a:r>
                      <a:endParaRPr lang="en-US" dirty="0"/>
                    </a:p>
                  </a:txBody>
                  <a:tcPr/>
                </a:tc>
              </a:tr>
              <a:tr h="349431">
                <a:tc>
                  <a:txBody>
                    <a:bodyPr/>
                    <a:lstStyle/>
                    <a:p>
                      <a:pPr algn="ctr"/>
                      <a:r>
                        <a:rPr lang="en-US" dirty="0" smtClean="0"/>
                        <a:t>4</a:t>
                      </a:r>
                      <a:endParaRPr lang="en-US" dirty="0"/>
                    </a:p>
                  </a:txBody>
                  <a:tcPr/>
                </a:tc>
                <a:tc>
                  <a:txBody>
                    <a:bodyPr/>
                    <a:lstStyle/>
                    <a:p>
                      <a:pPr algn="ctr"/>
                      <a:r>
                        <a:rPr lang="en-US" dirty="0" smtClean="0"/>
                        <a:t>April</a:t>
                      </a:r>
                      <a:endParaRPr lang="en-US" dirty="0"/>
                    </a:p>
                  </a:txBody>
                  <a:tcPr/>
                </a:tc>
                <a:tc>
                  <a:txBody>
                    <a:bodyPr/>
                    <a:lstStyle/>
                    <a:p>
                      <a:pPr algn="ctr"/>
                      <a:r>
                        <a:rPr lang="en-US" dirty="0" smtClean="0"/>
                        <a:t>37</a:t>
                      </a:r>
                      <a:endParaRPr lang="en-US" dirty="0"/>
                    </a:p>
                  </a:txBody>
                  <a:tcPr/>
                </a:tc>
                <a:tc>
                  <a:txBody>
                    <a:bodyPr/>
                    <a:lstStyle/>
                    <a:p>
                      <a:pPr algn="ctr"/>
                      <a:r>
                        <a:rPr lang="en-US" dirty="0" smtClean="0"/>
                        <a:t>38.83</a:t>
                      </a:r>
                      <a:endParaRPr lang="en-US" dirty="0"/>
                    </a:p>
                  </a:txBody>
                  <a:tcPr/>
                </a:tc>
              </a:tr>
              <a:tr h="349431">
                <a:tc>
                  <a:txBody>
                    <a:bodyPr/>
                    <a:lstStyle/>
                    <a:p>
                      <a:pPr algn="ctr"/>
                      <a:r>
                        <a:rPr lang="en-US" dirty="0" smtClean="0"/>
                        <a:t>5</a:t>
                      </a:r>
                      <a:endParaRPr lang="en-US" dirty="0"/>
                    </a:p>
                  </a:txBody>
                  <a:tcPr/>
                </a:tc>
                <a:tc>
                  <a:txBody>
                    <a:bodyPr/>
                    <a:lstStyle/>
                    <a:p>
                      <a:pPr algn="ctr"/>
                      <a:r>
                        <a:rPr lang="en-US" dirty="0" smtClean="0"/>
                        <a:t>May</a:t>
                      </a:r>
                      <a:endParaRPr lang="en-US" dirty="0"/>
                    </a:p>
                  </a:txBody>
                  <a:tcPr/>
                </a:tc>
                <a:tc>
                  <a:txBody>
                    <a:bodyPr/>
                    <a:lstStyle/>
                    <a:p>
                      <a:pPr algn="ctr"/>
                      <a:r>
                        <a:rPr lang="en-US" dirty="0" smtClean="0"/>
                        <a:t>45</a:t>
                      </a:r>
                      <a:endParaRPr lang="en-US" dirty="0"/>
                    </a:p>
                  </a:txBody>
                  <a:tcPr/>
                </a:tc>
                <a:tc>
                  <a:txBody>
                    <a:bodyPr/>
                    <a:lstStyle/>
                    <a:p>
                      <a:pPr algn="ctr"/>
                      <a:r>
                        <a:rPr lang="en-US" dirty="0" smtClean="0"/>
                        <a:t>38.28</a:t>
                      </a:r>
                      <a:endParaRPr lang="en-US" dirty="0"/>
                    </a:p>
                  </a:txBody>
                  <a:tcPr/>
                </a:tc>
              </a:tr>
              <a:tr h="349431">
                <a:tc>
                  <a:txBody>
                    <a:bodyPr/>
                    <a:lstStyle/>
                    <a:p>
                      <a:pPr algn="ctr"/>
                      <a:r>
                        <a:rPr lang="en-US" dirty="0" smtClean="0"/>
                        <a:t>6</a:t>
                      </a:r>
                      <a:endParaRPr lang="en-US" dirty="0"/>
                    </a:p>
                  </a:txBody>
                  <a:tcPr/>
                </a:tc>
                <a:tc>
                  <a:txBody>
                    <a:bodyPr/>
                    <a:lstStyle/>
                    <a:p>
                      <a:pPr algn="ctr"/>
                      <a:r>
                        <a:rPr lang="en-US" dirty="0" smtClean="0"/>
                        <a:t>June</a:t>
                      </a:r>
                      <a:endParaRPr lang="en-US" dirty="0"/>
                    </a:p>
                  </a:txBody>
                  <a:tcPr/>
                </a:tc>
                <a:tc>
                  <a:txBody>
                    <a:bodyPr/>
                    <a:lstStyle/>
                    <a:p>
                      <a:pPr algn="ctr"/>
                      <a:r>
                        <a:rPr lang="en-US" dirty="0" smtClean="0"/>
                        <a:t>50</a:t>
                      </a:r>
                      <a:endParaRPr lang="en-US" dirty="0"/>
                    </a:p>
                  </a:txBody>
                  <a:tcPr/>
                </a:tc>
                <a:tc>
                  <a:txBody>
                    <a:bodyPr/>
                    <a:lstStyle/>
                    <a:p>
                      <a:pPr algn="ctr"/>
                      <a:r>
                        <a:rPr lang="en-US" dirty="0" smtClean="0"/>
                        <a:t>40.29</a:t>
                      </a:r>
                      <a:endParaRPr lang="en-US" dirty="0"/>
                    </a:p>
                  </a:txBody>
                  <a:tcPr/>
                </a:tc>
              </a:tr>
              <a:tr h="349431">
                <a:tc>
                  <a:txBody>
                    <a:bodyPr/>
                    <a:lstStyle/>
                    <a:p>
                      <a:pPr algn="ctr"/>
                      <a:r>
                        <a:rPr lang="en-US" dirty="0" smtClean="0"/>
                        <a:t>7</a:t>
                      </a:r>
                      <a:endParaRPr lang="en-US" dirty="0"/>
                    </a:p>
                  </a:txBody>
                  <a:tcPr/>
                </a:tc>
                <a:tc>
                  <a:txBody>
                    <a:bodyPr/>
                    <a:lstStyle/>
                    <a:p>
                      <a:pPr algn="ctr"/>
                      <a:r>
                        <a:rPr lang="en-US" dirty="0" smtClean="0"/>
                        <a:t>July</a:t>
                      </a:r>
                      <a:endParaRPr lang="en-US" dirty="0"/>
                    </a:p>
                  </a:txBody>
                  <a:tcPr/>
                </a:tc>
                <a:tc>
                  <a:txBody>
                    <a:bodyPr/>
                    <a:lstStyle/>
                    <a:p>
                      <a:pPr algn="ctr"/>
                      <a:r>
                        <a:rPr lang="en-US" dirty="0" smtClean="0"/>
                        <a:t>43</a:t>
                      </a:r>
                      <a:endParaRPr lang="en-US" dirty="0"/>
                    </a:p>
                  </a:txBody>
                  <a:tcPr/>
                </a:tc>
                <a:tc>
                  <a:txBody>
                    <a:bodyPr/>
                    <a:lstStyle/>
                    <a:p>
                      <a:pPr algn="ctr"/>
                      <a:r>
                        <a:rPr lang="en-US" dirty="0" smtClean="0"/>
                        <a:t>43.20</a:t>
                      </a:r>
                      <a:endParaRPr lang="en-US" dirty="0"/>
                    </a:p>
                  </a:txBody>
                  <a:tcPr/>
                </a:tc>
              </a:tr>
              <a:tr h="349431">
                <a:tc>
                  <a:txBody>
                    <a:bodyPr/>
                    <a:lstStyle/>
                    <a:p>
                      <a:pPr algn="ctr"/>
                      <a:r>
                        <a:rPr lang="en-US" dirty="0" smtClean="0"/>
                        <a:t>8</a:t>
                      </a:r>
                      <a:endParaRPr lang="en-US" dirty="0"/>
                    </a:p>
                  </a:txBody>
                  <a:tcPr/>
                </a:tc>
                <a:tc>
                  <a:txBody>
                    <a:bodyPr/>
                    <a:lstStyle/>
                    <a:p>
                      <a:pPr algn="ctr"/>
                      <a:r>
                        <a:rPr lang="en-US" dirty="0" smtClean="0"/>
                        <a:t>August</a:t>
                      </a:r>
                      <a:endParaRPr lang="en-US" dirty="0"/>
                    </a:p>
                  </a:txBody>
                  <a:tcPr/>
                </a:tc>
                <a:tc>
                  <a:txBody>
                    <a:bodyPr/>
                    <a:lstStyle/>
                    <a:p>
                      <a:pPr algn="ctr"/>
                      <a:r>
                        <a:rPr lang="en-US" dirty="0" smtClean="0"/>
                        <a:t>47</a:t>
                      </a:r>
                      <a:endParaRPr lang="en-US" dirty="0"/>
                    </a:p>
                  </a:txBody>
                  <a:tcPr/>
                </a:tc>
                <a:tc>
                  <a:txBody>
                    <a:bodyPr/>
                    <a:lstStyle/>
                    <a:p>
                      <a:pPr algn="ctr"/>
                      <a:r>
                        <a:rPr lang="en-US" dirty="0" smtClean="0"/>
                        <a:t>43.14</a:t>
                      </a:r>
                      <a:endParaRPr lang="en-US" dirty="0"/>
                    </a:p>
                  </a:txBody>
                  <a:tcPr/>
                </a:tc>
              </a:tr>
              <a:tr h="349431">
                <a:tc>
                  <a:txBody>
                    <a:bodyPr/>
                    <a:lstStyle/>
                    <a:p>
                      <a:pPr algn="ctr"/>
                      <a:r>
                        <a:rPr lang="en-US" dirty="0" smtClean="0"/>
                        <a:t>9</a:t>
                      </a:r>
                      <a:endParaRPr lang="en-US" dirty="0"/>
                    </a:p>
                  </a:txBody>
                  <a:tcPr/>
                </a:tc>
                <a:tc>
                  <a:txBody>
                    <a:bodyPr/>
                    <a:lstStyle/>
                    <a:p>
                      <a:pPr algn="ctr"/>
                      <a:r>
                        <a:rPr lang="en-US" dirty="0" smtClean="0"/>
                        <a:t>September</a:t>
                      </a:r>
                      <a:endParaRPr lang="en-US" dirty="0"/>
                    </a:p>
                  </a:txBody>
                  <a:tcPr/>
                </a:tc>
                <a:tc>
                  <a:txBody>
                    <a:bodyPr/>
                    <a:lstStyle/>
                    <a:p>
                      <a:pPr algn="ctr"/>
                      <a:r>
                        <a:rPr lang="en-US" dirty="0" smtClean="0"/>
                        <a:t>56</a:t>
                      </a:r>
                      <a:endParaRPr lang="en-US" dirty="0"/>
                    </a:p>
                  </a:txBody>
                  <a:tcPr/>
                </a:tc>
                <a:tc>
                  <a:txBody>
                    <a:bodyPr/>
                    <a:lstStyle/>
                    <a:p>
                      <a:pPr algn="ctr"/>
                      <a:r>
                        <a:rPr lang="en-US" dirty="0" smtClean="0"/>
                        <a:t>44.30</a:t>
                      </a:r>
                      <a:endParaRPr lang="en-US" dirty="0"/>
                    </a:p>
                  </a:txBody>
                  <a:tcPr/>
                </a:tc>
              </a:tr>
              <a:tr h="349431">
                <a:tc>
                  <a:txBody>
                    <a:bodyPr/>
                    <a:lstStyle/>
                    <a:p>
                      <a:pPr algn="ctr"/>
                      <a:r>
                        <a:rPr lang="en-US" dirty="0" smtClean="0"/>
                        <a:t>10</a:t>
                      </a:r>
                      <a:endParaRPr lang="en-US" dirty="0"/>
                    </a:p>
                  </a:txBody>
                  <a:tcPr/>
                </a:tc>
                <a:tc>
                  <a:txBody>
                    <a:bodyPr/>
                    <a:lstStyle/>
                    <a:p>
                      <a:pPr algn="ctr"/>
                      <a:r>
                        <a:rPr lang="en-US" dirty="0" smtClean="0"/>
                        <a:t>October</a:t>
                      </a:r>
                      <a:endParaRPr lang="en-US" dirty="0"/>
                    </a:p>
                  </a:txBody>
                  <a:tcPr/>
                </a:tc>
                <a:tc>
                  <a:txBody>
                    <a:bodyPr/>
                    <a:lstStyle/>
                    <a:p>
                      <a:pPr algn="ctr"/>
                      <a:r>
                        <a:rPr lang="en-US" dirty="0" smtClean="0"/>
                        <a:t>52</a:t>
                      </a:r>
                      <a:endParaRPr lang="en-US" dirty="0"/>
                    </a:p>
                  </a:txBody>
                  <a:tcPr/>
                </a:tc>
                <a:tc>
                  <a:txBody>
                    <a:bodyPr/>
                    <a:lstStyle/>
                    <a:p>
                      <a:pPr algn="ctr"/>
                      <a:r>
                        <a:rPr lang="en-US" dirty="0" smtClean="0"/>
                        <a:t>47.81</a:t>
                      </a:r>
                      <a:endParaRPr lang="en-US" dirty="0"/>
                    </a:p>
                  </a:txBody>
                  <a:tcPr/>
                </a:tc>
              </a:tr>
              <a:tr h="349431">
                <a:tc>
                  <a:txBody>
                    <a:bodyPr/>
                    <a:lstStyle/>
                    <a:p>
                      <a:pPr algn="ctr"/>
                      <a:r>
                        <a:rPr lang="en-US" dirty="0" smtClean="0"/>
                        <a:t>11</a:t>
                      </a:r>
                      <a:endParaRPr lang="en-US" dirty="0"/>
                    </a:p>
                  </a:txBody>
                  <a:tcPr/>
                </a:tc>
                <a:tc>
                  <a:txBody>
                    <a:bodyPr/>
                    <a:lstStyle/>
                    <a:p>
                      <a:pPr algn="ctr"/>
                      <a:r>
                        <a:rPr lang="en-US" dirty="0" smtClean="0"/>
                        <a:t>November</a:t>
                      </a:r>
                      <a:endParaRPr lang="en-US" dirty="0"/>
                    </a:p>
                  </a:txBody>
                  <a:tcPr/>
                </a:tc>
                <a:tc>
                  <a:txBody>
                    <a:bodyPr/>
                    <a:lstStyle/>
                    <a:p>
                      <a:pPr algn="ctr"/>
                      <a:r>
                        <a:rPr lang="en-US" dirty="0" smtClean="0"/>
                        <a:t>55</a:t>
                      </a:r>
                      <a:endParaRPr lang="en-US" dirty="0"/>
                    </a:p>
                  </a:txBody>
                  <a:tcPr/>
                </a:tc>
                <a:tc>
                  <a:txBody>
                    <a:bodyPr/>
                    <a:lstStyle/>
                    <a:p>
                      <a:pPr algn="ctr"/>
                      <a:r>
                        <a:rPr lang="en-US" dirty="0" smtClean="0"/>
                        <a:t>49.06</a:t>
                      </a:r>
                      <a:endParaRPr lang="en-US" dirty="0"/>
                    </a:p>
                  </a:txBody>
                  <a:tcPr/>
                </a:tc>
              </a:tr>
              <a:tr h="349431">
                <a:tc>
                  <a:txBody>
                    <a:bodyPr/>
                    <a:lstStyle/>
                    <a:p>
                      <a:pPr algn="ctr"/>
                      <a:r>
                        <a:rPr lang="en-US" dirty="0" smtClean="0"/>
                        <a:t>12</a:t>
                      </a:r>
                      <a:endParaRPr lang="en-US" dirty="0"/>
                    </a:p>
                  </a:txBody>
                  <a:tcPr/>
                </a:tc>
                <a:tc>
                  <a:txBody>
                    <a:bodyPr/>
                    <a:lstStyle/>
                    <a:p>
                      <a:pPr algn="ctr"/>
                      <a:r>
                        <a:rPr lang="en-US" dirty="0" smtClean="0"/>
                        <a:t>December</a:t>
                      </a:r>
                      <a:endParaRPr lang="en-US" dirty="0"/>
                    </a:p>
                  </a:txBody>
                  <a:tcPr/>
                </a:tc>
                <a:tc>
                  <a:txBody>
                    <a:bodyPr/>
                    <a:lstStyle/>
                    <a:p>
                      <a:pPr algn="ctr"/>
                      <a:r>
                        <a:rPr lang="en-US" dirty="0" smtClean="0"/>
                        <a:t>54</a:t>
                      </a:r>
                      <a:endParaRPr lang="en-US" dirty="0"/>
                    </a:p>
                  </a:txBody>
                  <a:tcPr/>
                </a:tc>
                <a:tc>
                  <a:txBody>
                    <a:bodyPr/>
                    <a:lstStyle/>
                    <a:p>
                      <a:pPr algn="ctr"/>
                      <a:r>
                        <a:rPr lang="en-US" dirty="0" smtClean="0"/>
                        <a:t>50.84</a:t>
                      </a:r>
                      <a:endParaRPr lang="en-US" dirty="0"/>
                    </a:p>
                  </a:txBody>
                  <a:tcPr/>
                </a:tc>
              </a:tr>
              <a:tr h="349431">
                <a:tc>
                  <a:txBody>
                    <a:bodyPr/>
                    <a:lstStyle/>
                    <a:p>
                      <a:pPr algn="ctr"/>
                      <a:r>
                        <a:rPr lang="en-US" dirty="0" smtClean="0"/>
                        <a:t>13</a:t>
                      </a:r>
                      <a:endParaRPr lang="en-US" dirty="0"/>
                    </a:p>
                  </a:txBody>
                  <a:tcPr/>
                </a:tc>
                <a:tc>
                  <a:txBody>
                    <a:bodyPr/>
                    <a:lstStyle/>
                    <a:p>
                      <a:pPr algn="ctr"/>
                      <a:r>
                        <a:rPr lang="en-US" dirty="0" smtClean="0"/>
                        <a:t>January</a:t>
                      </a:r>
                      <a:endParaRPr lang="en-US" dirty="0"/>
                    </a:p>
                  </a:txBody>
                  <a:tcPr/>
                </a:tc>
                <a:tc>
                  <a:txBody>
                    <a:bodyPr/>
                    <a:lstStyle/>
                    <a:p>
                      <a:pPr algn="ctr"/>
                      <a:r>
                        <a:rPr lang="en-US" dirty="0" smtClean="0"/>
                        <a:t>-</a:t>
                      </a:r>
                      <a:endParaRPr lang="en-US" dirty="0"/>
                    </a:p>
                  </a:txBody>
                  <a:tcPr/>
                </a:tc>
                <a:tc>
                  <a:txBody>
                    <a:bodyPr/>
                    <a:lstStyle/>
                    <a:p>
                      <a:pPr algn="ctr"/>
                      <a:r>
                        <a:rPr lang="en-US" dirty="0" smtClean="0"/>
                        <a:t>51.79</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Linear trend line</a:t>
            </a:r>
          </a:p>
          <a:p>
            <a:pPr lvl="1"/>
            <a:r>
              <a:rPr lang="en-US" dirty="0" smtClean="0"/>
              <a:t>Is a causal method of forecasting in which a mathematical relationships is developed between demand and some other factors that causes demand behavior.</a:t>
            </a:r>
          </a:p>
          <a:p>
            <a:pPr lvl="1"/>
            <a:r>
              <a:rPr lang="en-US" dirty="0" smtClean="0"/>
              <a:t>The formula for computing linear trend line are : </a:t>
            </a:r>
          </a:p>
          <a:p>
            <a:pPr lvl="1">
              <a:buNone/>
            </a:pPr>
            <a:r>
              <a:rPr lang="en-US" dirty="0"/>
              <a:t>	</a:t>
            </a:r>
            <a:r>
              <a:rPr lang="en-US" dirty="0" smtClean="0"/>
              <a:t>			y = a + </a:t>
            </a:r>
            <a:r>
              <a:rPr lang="en-US" dirty="0" err="1" smtClean="0"/>
              <a:t>bx</a:t>
            </a:r>
            <a:endParaRPr lang="en-US" dirty="0"/>
          </a:p>
          <a:p>
            <a:pPr lvl="1">
              <a:buNone/>
            </a:pPr>
            <a:r>
              <a:rPr lang="en-US" dirty="0" smtClean="0"/>
              <a:t> 	Where : a= intercept ( at period 1)</a:t>
            </a:r>
          </a:p>
          <a:p>
            <a:pPr lvl="1">
              <a:buNone/>
            </a:pPr>
            <a:r>
              <a:rPr lang="en-US" dirty="0"/>
              <a:t>	</a:t>
            </a:r>
            <a:r>
              <a:rPr lang="en-US" dirty="0" smtClean="0"/>
              <a:t>		  b= slope of line</a:t>
            </a:r>
          </a:p>
          <a:p>
            <a:pPr lvl="1">
              <a:buNone/>
            </a:pPr>
            <a:r>
              <a:rPr lang="en-US" dirty="0"/>
              <a:t>	</a:t>
            </a:r>
            <a:r>
              <a:rPr lang="en-US" dirty="0" smtClean="0"/>
              <a:t>		  x= the time period</a:t>
            </a:r>
          </a:p>
          <a:p>
            <a:pPr lvl="1">
              <a:buNone/>
            </a:pPr>
            <a:r>
              <a:rPr lang="en-US" dirty="0"/>
              <a:t>	</a:t>
            </a:r>
            <a:r>
              <a:rPr lang="en-US" dirty="0" smtClean="0"/>
              <a:t>		  y= forecast for demand for period x</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a:bodyPr>
          <a:lstStyle/>
          <a:p>
            <a:r>
              <a:rPr lang="en-US" dirty="0" smtClean="0"/>
              <a:t>These parameters of the linear trend line can be calculated using  the least square formulas for linear regression: </a:t>
            </a:r>
          </a:p>
          <a:p>
            <a:endParaRPr lang="en-US" dirty="0"/>
          </a:p>
          <a:p>
            <a:endParaRPr lang="en-US" dirty="0" smtClean="0"/>
          </a:p>
          <a:p>
            <a:endParaRPr lang="en-US" dirty="0"/>
          </a:p>
          <a:p>
            <a:pPr>
              <a:buNone/>
            </a:pPr>
            <a:endParaRPr lang="en-US" dirty="0" smtClean="0"/>
          </a:p>
          <a:p>
            <a:pPr>
              <a:buNone/>
            </a:pPr>
            <a:r>
              <a:rPr lang="en-US" dirty="0"/>
              <a:t>	</a:t>
            </a:r>
            <a:r>
              <a:rPr lang="en-US" dirty="0" smtClean="0"/>
              <a:t>where: </a:t>
            </a:r>
          </a:p>
          <a:p>
            <a:pPr>
              <a:buNone/>
            </a:pPr>
            <a:r>
              <a:rPr lang="en-US" dirty="0"/>
              <a:t>	</a:t>
            </a:r>
            <a:r>
              <a:rPr lang="en-US" dirty="0" smtClean="0"/>
              <a:t>n=number of periods</a:t>
            </a:r>
          </a:p>
          <a:p>
            <a:pPr>
              <a:buNone/>
            </a:pPr>
            <a:r>
              <a:rPr lang="en-US" dirty="0"/>
              <a:t>	</a:t>
            </a:r>
            <a:endParaRPr lang="en-US" dirty="0" smtClean="0"/>
          </a:p>
          <a:p>
            <a:pPr lvl="2">
              <a:buNone/>
            </a:pPr>
            <a:r>
              <a:rPr lang="en-US" dirty="0"/>
              <a:t>	</a:t>
            </a:r>
            <a:endParaRPr lang="en-US" dirty="0" smtClean="0"/>
          </a:p>
          <a:p>
            <a:pPr lvl="2">
              <a:buNone/>
            </a:pPr>
            <a:endParaRPr lang="en-US" sz="4400" dirty="0" smtClean="0"/>
          </a:p>
          <a:p>
            <a:pPr lvl="2">
              <a:buNone/>
            </a:pPr>
            <a:endParaRPr lang="en-US" dirty="0" smtClean="0"/>
          </a:p>
          <a:p>
            <a:pPr lvl="2">
              <a:buNone/>
            </a:pPr>
            <a:endParaRPr lang="en-US" dirty="0"/>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5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1" name="Picture 3"/>
          <p:cNvPicPr>
            <a:picLocks noChangeAspect="1" noChangeArrowheads="1"/>
          </p:cNvPicPr>
          <p:nvPr/>
        </p:nvPicPr>
        <p:blipFill>
          <a:blip r:embed="rId2">
            <a:clrChange>
              <a:clrFrom>
                <a:srgbClr val="FFFFFF"/>
              </a:clrFrom>
              <a:clrTo>
                <a:srgbClr val="FFFFFF">
                  <a:alpha val="0"/>
                </a:srgbClr>
              </a:clrTo>
            </a:clrChange>
            <a:lum bright="-37000"/>
          </a:blip>
          <a:srcRect/>
          <a:stretch>
            <a:fillRect/>
          </a:stretch>
        </p:blipFill>
        <p:spPr bwMode="auto">
          <a:xfrm>
            <a:off x="1371600" y="3429000"/>
            <a:ext cx="3124200" cy="838200"/>
          </a:xfrm>
          <a:prstGeom prst="rect">
            <a:avLst/>
          </a:prstGeom>
          <a:noFill/>
        </p:spPr>
      </p:pic>
      <p:sp>
        <p:nvSpPr>
          <p:cNvPr id="22533" name="Rectangle 5"/>
          <p:cNvSpPr>
            <a:spLocks noChangeArrowheads="1"/>
          </p:cNvSpPr>
          <p:nvPr/>
        </p:nvSpPr>
        <p:spPr bwMode="auto">
          <a:xfrm>
            <a:off x="228600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3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4" name="Picture 6"/>
          <p:cNvPicPr>
            <a:picLocks noChangeAspect="1" noChangeArrowheads="1"/>
          </p:cNvPicPr>
          <p:nvPr/>
        </p:nvPicPr>
        <p:blipFill>
          <a:blip r:embed="rId3">
            <a:clrChange>
              <a:clrFrom>
                <a:srgbClr val="FFFFFF"/>
              </a:clrFrom>
              <a:clrTo>
                <a:srgbClr val="FFFFFF">
                  <a:alpha val="0"/>
                </a:srgbClr>
              </a:clrTo>
            </a:clrChange>
            <a:lum bright="-37000"/>
          </a:blip>
          <a:srcRect/>
          <a:stretch>
            <a:fillRect/>
          </a:stretch>
        </p:blipFill>
        <p:spPr bwMode="auto">
          <a:xfrm>
            <a:off x="1371600" y="2133600"/>
            <a:ext cx="4267200" cy="990600"/>
          </a:xfrm>
          <a:prstGeom prst="rect">
            <a:avLst/>
          </a:prstGeom>
          <a:noFill/>
        </p:spPr>
      </p:pic>
      <p:sp>
        <p:nvSpPr>
          <p:cNvPr id="22536" name="Rectangle 8"/>
          <p:cNvSpPr>
            <a:spLocks noChangeArrowheads="1"/>
          </p:cNvSpPr>
          <p:nvPr/>
        </p:nvSpPr>
        <p:spPr bwMode="auto">
          <a:xfrm>
            <a:off x="228600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3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7" name="Picture 9"/>
          <p:cNvPicPr>
            <a:picLocks noChangeAspect="1" noChangeArrowheads="1"/>
          </p:cNvPicPr>
          <p:nvPr/>
        </p:nvPicPr>
        <p:blipFill>
          <a:blip r:embed="rId4">
            <a:clrChange>
              <a:clrFrom>
                <a:srgbClr val="FFFFFF"/>
              </a:clrFrom>
              <a:clrTo>
                <a:srgbClr val="FFFFFF">
                  <a:alpha val="0"/>
                </a:srgbClr>
              </a:clrTo>
            </a:clrChange>
            <a:lum bright="-51000"/>
          </a:blip>
          <a:srcRect/>
          <a:stretch>
            <a:fillRect/>
          </a:stretch>
        </p:blipFill>
        <p:spPr bwMode="auto">
          <a:xfrm>
            <a:off x="914400" y="5715000"/>
            <a:ext cx="1447800" cy="685800"/>
          </a:xfrm>
          <a:prstGeom prst="rect">
            <a:avLst/>
          </a:prstGeom>
          <a:noFill/>
        </p:spPr>
      </p:pic>
      <p:sp>
        <p:nvSpPr>
          <p:cNvPr id="22539" name="Rectangle 11"/>
          <p:cNvSpPr>
            <a:spLocks noChangeArrowheads="1"/>
          </p:cNvSpPr>
          <p:nvPr/>
        </p:nvSpPr>
        <p:spPr bwMode="auto">
          <a:xfrm>
            <a:off x="228600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41"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40" name="Picture 12"/>
          <p:cNvPicPr>
            <a:picLocks noChangeAspect="1" noChangeArrowheads="1"/>
          </p:cNvPicPr>
          <p:nvPr/>
        </p:nvPicPr>
        <p:blipFill>
          <a:blip r:embed="rId5">
            <a:clrChange>
              <a:clrFrom>
                <a:srgbClr val="FFFFFF"/>
              </a:clrFrom>
              <a:clrTo>
                <a:srgbClr val="FFFFFF">
                  <a:alpha val="0"/>
                </a:srgbClr>
              </a:clrTo>
            </a:clrChange>
            <a:lum bright="-51000"/>
          </a:blip>
          <a:srcRect/>
          <a:stretch>
            <a:fillRect/>
          </a:stretch>
        </p:blipFill>
        <p:spPr bwMode="auto">
          <a:xfrm>
            <a:off x="3200400" y="5715000"/>
            <a:ext cx="1524000" cy="596412"/>
          </a:xfrm>
          <a:prstGeom prst="rect">
            <a:avLst/>
          </a:prstGeom>
          <a:noFill/>
        </p:spPr>
      </p:pic>
      <p:sp>
        <p:nvSpPr>
          <p:cNvPr id="22542" name="Rectangle 14"/>
          <p:cNvSpPr>
            <a:spLocks noChangeArrowheads="1"/>
          </p:cNvSpPr>
          <p:nvPr/>
        </p:nvSpPr>
        <p:spPr bwMode="auto">
          <a:xfrm>
            <a:off x="228600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Least square calculations</a:t>
            </a:r>
          </a:p>
          <a:p>
            <a:pPr>
              <a:buNone/>
            </a:pPr>
            <a:r>
              <a:rPr lang="en-US" dirty="0"/>
              <a:t>	</a:t>
            </a:r>
          </a:p>
        </p:txBody>
      </p:sp>
      <p:graphicFrame>
        <p:nvGraphicFramePr>
          <p:cNvPr id="4" name="Table 3"/>
          <p:cNvGraphicFramePr>
            <a:graphicFrameLocks noGrp="1"/>
          </p:cNvGraphicFramePr>
          <p:nvPr/>
        </p:nvGraphicFramePr>
        <p:xfrm>
          <a:off x="1524000" y="1397000"/>
          <a:ext cx="6096000" cy="51917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x</a:t>
                      </a:r>
                      <a:endParaRPr lang="en-US" dirty="0"/>
                    </a:p>
                  </a:txBody>
                  <a:tcPr/>
                </a:tc>
                <a:tc>
                  <a:txBody>
                    <a:bodyPr/>
                    <a:lstStyle/>
                    <a:p>
                      <a:r>
                        <a:rPr lang="en-US" dirty="0" smtClean="0"/>
                        <a:t>y</a:t>
                      </a:r>
                      <a:endParaRPr lang="en-US" dirty="0"/>
                    </a:p>
                  </a:txBody>
                  <a:tcPr/>
                </a:tc>
                <a:tc>
                  <a:txBody>
                    <a:bodyPr/>
                    <a:lstStyle/>
                    <a:p>
                      <a:r>
                        <a:rPr lang="en-US" dirty="0" err="1" smtClean="0"/>
                        <a:t>xy</a:t>
                      </a:r>
                      <a:endParaRPr lang="en-US" dirty="0"/>
                    </a:p>
                  </a:txBody>
                  <a:tcPr/>
                </a:tc>
                <a:tc>
                  <a:txBody>
                    <a:bodyPr/>
                    <a:lstStyle/>
                    <a:p>
                      <a:r>
                        <a:rPr lang="en-US" dirty="0" smtClean="0"/>
                        <a:t>x</a:t>
                      </a:r>
                      <a:r>
                        <a:rPr lang="en-US" baseline="30000" dirty="0" smtClean="0"/>
                        <a:t>2</a:t>
                      </a:r>
                      <a:endParaRPr lang="en-US" baseline="30000" dirty="0"/>
                    </a:p>
                  </a:txBody>
                  <a:tcPr/>
                </a:tc>
              </a:tr>
              <a:tr h="370840">
                <a:tc>
                  <a:txBody>
                    <a:bodyPr/>
                    <a:lstStyle/>
                    <a:p>
                      <a:r>
                        <a:rPr lang="en-US" dirty="0" smtClean="0"/>
                        <a:t>1</a:t>
                      </a:r>
                      <a:endParaRPr lang="en-US" dirty="0"/>
                    </a:p>
                  </a:txBody>
                  <a:tcPr/>
                </a:tc>
                <a:tc>
                  <a:txBody>
                    <a:bodyPr/>
                    <a:lstStyle/>
                    <a:p>
                      <a:r>
                        <a:rPr lang="en-US" dirty="0" smtClean="0"/>
                        <a:t>37</a:t>
                      </a:r>
                      <a:endParaRPr lang="en-US" dirty="0"/>
                    </a:p>
                  </a:txBody>
                  <a:tcPr/>
                </a:tc>
                <a:tc>
                  <a:txBody>
                    <a:bodyPr/>
                    <a:lstStyle/>
                    <a:p>
                      <a:r>
                        <a:rPr lang="en-US" dirty="0" smtClean="0"/>
                        <a:t>37</a:t>
                      </a:r>
                      <a:endParaRPr lang="en-US" dirty="0"/>
                    </a:p>
                  </a:txBody>
                  <a:tcPr/>
                </a:tc>
                <a:tc>
                  <a:txBody>
                    <a:bodyPr/>
                    <a:lstStyle/>
                    <a:p>
                      <a:r>
                        <a:rPr lang="en-US" dirty="0" smtClean="0"/>
                        <a:t>1</a:t>
                      </a:r>
                      <a:endParaRPr lang="en-US" dirty="0"/>
                    </a:p>
                  </a:txBody>
                  <a:tcPr/>
                </a:tc>
              </a:tr>
              <a:tr h="370840">
                <a:tc>
                  <a:txBody>
                    <a:bodyPr/>
                    <a:lstStyle/>
                    <a:p>
                      <a:r>
                        <a:rPr lang="en-US" dirty="0" smtClean="0"/>
                        <a:t>2</a:t>
                      </a:r>
                      <a:endParaRPr lang="en-US" dirty="0"/>
                    </a:p>
                  </a:txBody>
                  <a:tcPr/>
                </a:tc>
                <a:tc>
                  <a:txBody>
                    <a:bodyPr/>
                    <a:lstStyle/>
                    <a:p>
                      <a:r>
                        <a:rPr lang="en-US" dirty="0" smtClean="0"/>
                        <a:t>40</a:t>
                      </a:r>
                      <a:endParaRPr lang="en-US" dirty="0"/>
                    </a:p>
                  </a:txBody>
                  <a:tcPr/>
                </a:tc>
                <a:tc>
                  <a:txBody>
                    <a:bodyPr/>
                    <a:lstStyle/>
                    <a:p>
                      <a:r>
                        <a:rPr lang="en-US" dirty="0" smtClean="0"/>
                        <a:t>80</a:t>
                      </a:r>
                      <a:endParaRPr lang="en-US" dirty="0"/>
                    </a:p>
                  </a:txBody>
                  <a:tcPr/>
                </a:tc>
                <a:tc>
                  <a:txBody>
                    <a:bodyPr/>
                    <a:lstStyle/>
                    <a:p>
                      <a:r>
                        <a:rPr lang="en-US" dirty="0" smtClean="0"/>
                        <a:t>4</a:t>
                      </a:r>
                      <a:endParaRPr lang="en-US" dirty="0"/>
                    </a:p>
                  </a:txBody>
                  <a:tcPr/>
                </a:tc>
              </a:tr>
              <a:tr h="370840">
                <a:tc>
                  <a:txBody>
                    <a:bodyPr/>
                    <a:lstStyle/>
                    <a:p>
                      <a:r>
                        <a:rPr lang="en-US" dirty="0" smtClean="0"/>
                        <a:t>3</a:t>
                      </a:r>
                      <a:endParaRPr lang="en-US" dirty="0"/>
                    </a:p>
                  </a:txBody>
                  <a:tcPr/>
                </a:tc>
                <a:tc>
                  <a:txBody>
                    <a:bodyPr/>
                    <a:lstStyle/>
                    <a:p>
                      <a:r>
                        <a:rPr lang="en-US" dirty="0" smtClean="0"/>
                        <a:t>41</a:t>
                      </a:r>
                      <a:endParaRPr lang="en-US" dirty="0"/>
                    </a:p>
                  </a:txBody>
                  <a:tcPr/>
                </a:tc>
                <a:tc>
                  <a:txBody>
                    <a:bodyPr/>
                    <a:lstStyle/>
                    <a:p>
                      <a:r>
                        <a:rPr lang="en-US" dirty="0" smtClean="0"/>
                        <a:t>123</a:t>
                      </a:r>
                      <a:endParaRPr lang="en-US" dirty="0"/>
                    </a:p>
                  </a:txBody>
                  <a:tcPr/>
                </a:tc>
                <a:tc>
                  <a:txBody>
                    <a:bodyPr/>
                    <a:lstStyle/>
                    <a:p>
                      <a:r>
                        <a:rPr lang="en-US" dirty="0" smtClean="0"/>
                        <a:t>9</a:t>
                      </a:r>
                      <a:endParaRPr lang="en-US" dirty="0"/>
                    </a:p>
                  </a:txBody>
                  <a:tcPr/>
                </a:tc>
              </a:tr>
              <a:tr h="370840">
                <a:tc>
                  <a:txBody>
                    <a:bodyPr/>
                    <a:lstStyle/>
                    <a:p>
                      <a:r>
                        <a:rPr lang="en-US" dirty="0" smtClean="0"/>
                        <a:t>4</a:t>
                      </a:r>
                      <a:endParaRPr lang="en-US" dirty="0"/>
                    </a:p>
                  </a:txBody>
                  <a:tcPr/>
                </a:tc>
                <a:tc>
                  <a:txBody>
                    <a:bodyPr/>
                    <a:lstStyle/>
                    <a:p>
                      <a:r>
                        <a:rPr lang="en-US" dirty="0" smtClean="0"/>
                        <a:t>37</a:t>
                      </a:r>
                      <a:endParaRPr lang="en-US" dirty="0"/>
                    </a:p>
                  </a:txBody>
                  <a:tcPr/>
                </a:tc>
                <a:tc>
                  <a:txBody>
                    <a:bodyPr/>
                    <a:lstStyle/>
                    <a:p>
                      <a:r>
                        <a:rPr lang="en-US" dirty="0" smtClean="0"/>
                        <a:t>148</a:t>
                      </a:r>
                      <a:endParaRPr lang="en-US" dirty="0"/>
                    </a:p>
                  </a:txBody>
                  <a:tcPr/>
                </a:tc>
                <a:tc>
                  <a:txBody>
                    <a:bodyPr/>
                    <a:lstStyle/>
                    <a:p>
                      <a:r>
                        <a:rPr lang="en-US" dirty="0" smtClean="0"/>
                        <a:t>16</a:t>
                      </a:r>
                      <a:endParaRPr lang="en-US" dirty="0"/>
                    </a:p>
                  </a:txBody>
                  <a:tcPr/>
                </a:tc>
              </a:tr>
              <a:tr h="370840">
                <a:tc>
                  <a:txBody>
                    <a:bodyPr/>
                    <a:lstStyle/>
                    <a:p>
                      <a:r>
                        <a:rPr lang="en-US" dirty="0" smtClean="0"/>
                        <a:t>5</a:t>
                      </a:r>
                      <a:endParaRPr lang="en-US" dirty="0"/>
                    </a:p>
                  </a:txBody>
                  <a:tcPr/>
                </a:tc>
                <a:tc>
                  <a:txBody>
                    <a:bodyPr/>
                    <a:lstStyle/>
                    <a:p>
                      <a:r>
                        <a:rPr lang="en-US" dirty="0" smtClean="0"/>
                        <a:t>45</a:t>
                      </a:r>
                      <a:endParaRPr lang="en-US" dirty="0"/>
                    </a:p>
                  </a:txBody>
                  <a:tcPr/>
                </a:tc>
                <a:tc>
                  <a:txBody>
                    <a:bodyPr/>
                    <a:lstStyle/>
                    <a:p>
                      <a:r>
                        <a:rPr lang="en-US" dirty="0" smtClean="0"/>
                        <a:t>225</a:t>
                      </a:r>
                      <a:endParaRPr lang="en-US" dirty="0"/>
                    </a:p>
                  </a:txBody>
                  <a:tcPr/>
                </a:tc>
                <a:tc>
                  <a:txBody>
                    <a:bodyPr/>
                    <a:lstStyle/>
                    <a:p>
                      <a:r>
                        <a:rPr lang="en-US" dirty="0" smtClean="0"/>
                        <a:t>25</a:t>
                      </a:r>
                      <a:endParaRPr lang="en-US" dirty="0"/>
                    </a:p>
                  </a:txBody>
                  <a:tcPr/>
                </a:tc>
              </a:tr>
              <a:tr h="370840">
                <a:tc>
                  <a:txBody>
                    <a:bodyPr/>
                    <a:lstStyle/>
                    <a:p>
                      <a:r>
                        <a:rPr lang="en-US" dirty="0" smtClean="0"/>
                        <a:t>6</a:t>
                      </a:r>
                      <a:endParaRPr lang="en-US" dirty="0"/>
                    </a:p>
                  </a:txBody>
                  <a:tcPr/>
                </a:tc>
                <a:tc>
                  <a:txBody>
                    <a:bodyPr/>
                    <a:lstStyle/>
                    <a:p>
                      <a:r>
                        <a:rPr lang="en-US" dirty="0" smtClean="0"/>
                        <a:t>50</a:t>
                      </a:r>
                      <a:endParaRPr lang="en-US" dirty="0"/>
                    </a:p>
                  </a:txBody>
                  <a:tcPr/>
                </a:tc>
                <a:tc>
                  <a:txBody>
                    <a:bodyPr/>
                    <a:lstStyle/>
                    <a:p>
                      <a:r>
                        <a:rPr lang="en-US" dirty="0" smtClean="0"/>
                        <a:t>300</a:t>
                      </a:r>
                      <a:endParaRPr lang="en-US" dirty="0"/>
                    </a:p>
                  </a:txBody>
                  <a:tcPr/>
                </a:tc>
                <a:tc>
                  <a:txBody>
                    <a:bodyPr/>
                    <a:lstStyle/>
                    <a:p>
                      <a:r>
                        <a:rPr lang="en-US" dirty="0" smtClean="0"/>
                        <a:t>36</a:t>
                      </a:r>
                      <a:endParaRPr lang="en-US" dirty="0"/>
                    </a:p>
                  </a:txBody>
                  <a:tcPr/>
                </a:tc>
              </a:tr>
              <a:tr h="370840">
                <a:tc>
                  <a:txBody>
                    <a:bodyPr/>
                    <a:lstStyle/>
                    <a:p>
                      <a:r>
                        <a:rPr lang="en-US" dirty="0" smtClean="0"/>
                        <a:t>7</a:t>
                      </a:r>
                      <a:endParaRPr lang="en-US" dirty="0"/>
                    </a:p>
                  </a:txBody>
                  <a:tcPr/>
                </a:tc>
                <a:tc>
                  <a:txBody>
                    <a:bodyPr/>
                    <a:lstStyle/>
                    <a:p>
                      <a:r>
                        <a:rPr lang="en-US" dirty="0" smtClean="0"/>
                        <a:t>43</a:t>
                      </a:r>
                      <a:endParaRPr lang="en-US" dirty="0"/>
                    </a:p>
                  </a:txBody>
                  <a:tcPr/>
                </a:tc>
                <a:tc>
                  <a:txBody>
                    <a:bodyPr/>
                    <a:lstStyle/>
                    <a:p>
                      <a:r>
                        <a:rPr lang="en-US" dirty="0" smtClean="0"/>
                        <a:t>301</a:t>
                      </a:r>
                      <a:endParaRPr lang="en-US" dirty="0"/>
                    </a:p>
                  </a:txBody>
                  <a:tcPr/>
                </a:tc>
                <a:tc>
                  <a:txBody>
                    <a:bodyPr/>
                    <a:lstStyle/>
                    <a:p>
                      <a:r>
                        <a:rPr lang="en-US" dirty="0" smtClean="0"/>
                        <a:t>49</a:t>
                      </a:r>
                      <a:endParaRPr lang="en-US" dirty="0"/>
                    </a:p>
                  </a:txBody>
                  <a:tcPr/>
                </a:tc>
              </a:tr>
              <a:tr h="370840">
                <a:tc>
                  <a:txBody>
                    <a:bodyPr/>
                    <a:lstStyle/>
                    <a:p>
                      <a:r>
                        <a:rPr lang="en-US" dirty="0" smtClean="0"/>
                        <a:t>8</a:t>
                      </a:r>
                      <a:endParaRPr lang="en-US" dirty="0"/>
                    </a:p>
                  </a:txBody>
                  <a:tcPr/>
                </a:tc>
                <a:tc>
                  <a:txBody>
                    <a:bodyPr/>
                    <a:lstStyle/>
                    <a:p>
                      <a:r>
                        <a:rPr lang="en-US" dirty="0" smtClean="0"/>
                        <a:t>47</a:t>
                      </a:r>
                      <a:endParaRPr lang="en-US" dirty="0"/>
                    </a:p>
                  </a:txBody>
                  <a:tcPr/>
                </a:tc>
                <a:tc>
                  <a:txBody>
                    <a:bodyPr/>
                    <a:lstStyle/>
                    <a:p>
                      <a:r>
                        <a:rPr lang="en-US" dirty="0" smtClean="0"/>
                        <a:t>376</a:t>
                      </a:r>
                      <a:endParaRPr lang="en-US" dirty="0"/>
                    </a:p>
                  </a:txBody>
                  <a:tcPr/>
                </a:tc>
                <a:tc>
                  <a:txBody>
                    <a:bodyPr/>
                    <a:lstStyle/>
                    <a:p>
                      <a:r>
                        <a:rPr lang="en-US" dirty="0" smtClean="0"/>
                        <a:t>64</a:t>
                      </a:r>
                      <a:endParaRPr lang="en-US" dirty="0"/>
                    </a:p>
                  </a:txBody>
                  <a:tcPr/>
                </a:tc>
              </a:tr>
              <a:tr h="370840">
                <a:tc>
                  <a:txBody>
                    <a:bodyPr/>
                    <a:lstStyle/>
                    <a:p>
                      <a:r>
                        <a:rPr lang="en-US" dirty="0" smtClean="0"/>
                        <a:t>9</a:t>
                      </a:r>
                      <a:endParaRPr lang="en-US" dirty="0"/>
                    </a:p>
                  </a:txBody>
                  <a:tcPr/>
                </a:tc>
                <a:tc>
                  <a:txBody>
                    <a:bodyPr/>
                    <a:lstStyle/>
                    <a:p>
                      <a:r>
                        <a:rPr lang="en-US" dirty="0" smtClean="0"/>
                        <a:t>56</a:t>
                      </a:r>
                      <a:endParaRPr lang="en-US" dirty="0"/>
                    </a:p>
                  </a:txBody>
                  <a:tcPr/>
                </a:tc>
                <a:tc>
                  <a:txBody>
                    <a:bodyPr/>
                    <a:lstStyle/>
                    <a:p>
                      <a:r>
                        <a:rPr lang="en-US" dirty="0" smtClean="0"/>
                        <a:t>504</a:t>
                      </a:r>
                      <a:endParaRPr lang="en-US" dirty="0"/>
                    </a:p>
                  </a:txBody>
                  <a:tcPr/>
                </a:tc>
                <a:tc>
                  <a:txBody>
                    <a:bodyPr/>
                    <a:lstStyle/>
                    <a:p>
                      <a:r>
                        <a:rPr lang="en-US" dirty="0" smtClean="0"/>
                        <a:t>81</a:t>
                      </a:r>
                      <a:endParaRPr lang="en-US" dirty="0"/>
                    </a:p>
                  </a:txBody>
                  <a:tcPr/>
                </a:tc>
              </a:tr>
              <a:tr h="370840">
                <a:tc>
                  <a:txBody>
                    <a:bodyPr/>
                    <a:lstStyle/>
                    <a:p>
                      <a:r>
                        <a:rPr lang="en-US" dirty="0" smtClean="0"/>
                        <a:t>10</a:t>
                      </a:r>
                      <a:endParaRPr lang="en-US" dirty="0"/>
                    </a:p>
                  </a:txBody>
                  <a:tcPr/>
                </a:tc>
                <a:tc>
                  <a:txBody>
                    <a:bodyPr/>
                    <a:lstStyle/>
                    <a:p>
                      <a:r>
                        <a:rPr lang="en-US" dirty="0" smtClean="0"/>
                        <a:t>52</a:t>
                      </a:r>
                      <a:endParaRPr lang="en-US" dirty="0"/>
                    </a:p>
                  </a:txBody>
                  <a:tcPr/>
                </a:tc>
                <a:tc>
                  <a:txBody>
                    <a:bodyPr/>
                    <a:lstStyle/>
                    <a:p>
                      <a:r>
                        <a:rPr lang="en-US" dirty="0" smtClean="0"/>
                        <a:t>520</a:t>
                      </a:r>
                      <a:endParaRPr lang="en-US" dirty="0"/>
                    </a:p>
                  </a:txBody>
                  <a:tcPr/>
                </a:tc>
                <a:tc>
                  <a:txBody>
                    <a:bodyPr/>
                    <a:lstStyle/>
                    <a:p>
                      <a:r>
                        <a:rPr lang="en-US" dirty="0" smtClean="0"/>
                        <a:t>100</a:t>
                      </a:r>
                      <a:endParaRPr lang="en-US" dirty="0"/>
                    </a:p>
                  </a:txBody>
                  <a:tcPr/>
                </a:tc>
              </a:tr>
              <a:tr h="370840">
                <a:tc>
                  <a:txBody>
                    <a:bodyPr/>
                    <a:lstStyle/>
                    <a:p>
                      <a:r>
                        <a:rPr lang="en-US" dirty="0" smtClean="0"/>
                        <a:t>11</a:t>
                      </a:r>
                      <a:endParaRPr lang="en-US" dirty="0"/>
                    </a:p>
                  </a:txBody>
                  <a:tcPr/>
                </a:tc>
                <a:tc>
                  <a:txBody>
                    <a:bodyPr/>
                    <a:lstStyle/>
                    <a:p>
                      <a:r>
                        <a:rPr lang="en-US" dirty="0" smtClean="0"/>
                        <a:t>55</a:t>
                      </a:r>
                      <a:endParaRPr lang="en-US" dirty="0"/>
                    </a:p>
                  </a:txBody>
                  <a:tcPr/>
                </a:tc>
                <a:tc>
                  <a:txBody>
                    <a:bodyPr/>
                    <a:lstStyle/>
                    <a:p>
                      <a:r>
                        <a:rPr lang="en-US" dirty="0" smtClean="0"/>
                        <a:t>605</a:t>
                      </a:r>
                      <a:endParaRPr lang="en-US" dirty="0"/>
                    </a:p>
                  </a:txBody>
                  <a:tcPr/>
                </a:tc>
                <a:tc>
                  <a:txBody>
                    <a:bodyPr/>
                    <a:lstStyle/>
                    <a:p>
                      <a:r>
                        <a:rPr lang="en-US" dirty="0" smtClean="0"/>
                        <a:t>121</a:t>
                      </a:r>
                      <a:endParaRPr lang="en-US" dirty="0"/>
                    </a:p>
                  </a:txBody>
                  <a:tcPr/>
                </a:tc>
              </a:tr>
              <a:tr h="370840">
                <a:tc>
                  <a:txBody>
                    <a:bodyPr/>
                    <a:lstStyle/>
                    <a:p>
                      <a:r>
                        <a:rPr lang="en-US" dirty="0" smtClean="0"/>
                        <a:t>12</a:t>
                      </a:r>
                      <a:endParaRPr lang="en-US" dirty="0"/>
                    </a:p>
                  </a:txBody>
                  <a:tcPr/>
                </a:tc>
                <a:tc>
                  <a:txBody>
                    <a:bodyPr/>
                    <a:lstStyle/>
                    <a:p>
                      <a:r>
                        <a:rPr lang="en-US" dirty="0" smtClean="0"/>
                        <a:t>54</a:t>
                      </a:r>
                      <a:endParaRPr lang="en-US" dirty="0"/>
                    </a:p>
                  </a:txBody>
                  <a:tcPr/>
                </a:tc>
                <a:tc>
                  <a:txBody>
                    <a:bodyPr/>
                    <a:lstStyle/>
                    <a:p>
                      <a:r>
                        <a:rPr lang="en-US" dirty="0" smtClean="0"/>
                        <a:t>648</a:t>
                      </a:r>
                      <a:endParaRPr lang="en-US" dirty="0"/>
                    </a:p>
                  </a:txBody>
                  <a:tcPr/>
                </a:tc>
                <a:tc>
                  <a:txBody>
                    <a:bodyPr/>
                    <a:lstStyle/>
                    <a:p>
                      <a:r>
                        <a:rPr lang="en-US" dirty="0" smtClean="0"/>
                        <a:t>144</a:t>
                      </a:r>
                      <a:endParaRPr lang="en-US" dirty="0"/>
                    </a:p>
                  </a:txBody>
                  <a:tcPr/>
                </a:tc>
              </a:tr>
              <a:tr h="370840">
                <a:tc>
                  <a:txBody>
                    <a:bodyPr/>
                    <a:lstStyle/>
                    <a:p>
                      <a:r>
                        <a:rPr lang="en-US" dirty="0" smtClean="0"/>
                        <a:t>78</a:t>
                      </a:r>
                      <a:endParaRPr lang="en-US" dirty="0"/>
                    </a:p>
                  </a:txBody>
                  <a:tcPr/>
                </a:tc>
                <a:tc>
                  <a:txBody>
                    <a:bodyPr/>
                    <a:lstStyle/>
                    <a:p>
                      <a:r>
                        <a:rPr lang="en-US" dirty="0" smtClean="0"/>
                        <a:t>557</a:t>
                      </a:r>
                      <a:endParaRPr lang="en-US" dirty="0"/>
                    </a:p>
                  </a:txBody>
                  <a:tcPr/>
                </a:tc>
                <a:tc>
                  <a:txBody>
                    <a:bodyPr/>
                    <a:lstStyle/>
                    <a:p>
                      <a:r>
                        <a:rPr lang="en-US" dirty="0" smtClean="0"/>
                        <a:t>3867</a:t>
                      </a:r>
                      <a:endParaRPr lang="en-US" dirty="0"/>
                    </a:p>
                  </a:txBody>
                  <a:tcPr/>
                </a:tc>
                <a:tc>
                  <a:txBody>
                    <a:bodyPr/>
                    <a:lstStyle/>
                    <a:p>
                      <a:r>
                        <a:rPr lang="en-US" dirty="0" smtClean="0"/>
                        <a:t>650</a:t>
                      </a:r>
                      <a:endParaRPr lang="en-US"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dirty="0" smtClean="0"/>
              <a:t>Using these values, we can compute the parameters for the linear trend line as follows:</a:t>
            </a:r>
          </a:p>
          <a:p>
            <a:pPr>
              <a:buNone/>
            </a:pPr>
            <a:r>
              <a:rPr lang="en-US" dirty="0" smtClean="0"/>
              <a:t>	         = 78/12</a:t>
            </a:r>
          </a:p>
          <a:p>
            <a:pPr>
              <a:buNone/>
            </a:pPr>
            <a:r>
              <a:rPr lang="en-US" dirty="0"/>
              <a:t>	</a:t>
            </a:r>
            <a:r>
              <a:rPr lang="en-US" dirty="0" smtClean="0"/>
              <a:t>	   = 6.5</a:t>
            </a:r>
          </a:p>
          <a:p>
            <a:pPr>
              <a:buNone/>
            </a:pPr>
            <a:r>
              <a:rPr lang="en-US" dirty="0"/>
              <a:t>	</a:t>
            </a:r>
            <a:r>
              <a:rPr lang="en-US" dirty="0" smtClean="0"/>
              <a:t>	   = 557/12</a:t>
            </a:r>
          </a:p>
          <a:p>
            <a:pPr>
              <a:buNone/>
            </a:pPr>
            <a:r>
              <a:rPr lang="en-US" dirty="0" smtClean="0"/>
              <a:t>		   = 46.42			</a:t>
            </a:r>
          </a:p>
          <a:p>
            <a:pPr>
              <a:buNone/>
            </a:pPr>
            <a:endParaRPr lang="en-US" dirty="0" smtClean="0"/>
          </a:p>
          <a:p>
            <a:pPr>
              <a:buNone/>
            </a:pPr>
            <a:r>
              <a:rPr lang="en-US" dirty="0" smtClean="0"/>
              <a:t>							</a:t>
            </a:r>
          </a:p>
          <a:p>
            <a:pPr>
              <a:buNone/>
            </a:pPr>
            <a:r>
              <a:rPr lang="en-US" dirty="0"/>
              <a:t>	 </a:t>
            </a:r>
            <a:r>
              <a:rPr lang="en-US" dirty="0" smtClean="0"/>
              <a:t> </a:t>
            </a:r>
          </a:p>
          <a:p>
            <a:pPr>
              <a:buNone/>
            </a:pPr>
            <a:r>
              <a:rPr lang="en-US" dirty="0" smtClean="0"/>
              <a:t>		 = </a:t>
            </a:r>
            <a:r>
              <a:rPr lang="en-US" u="sng" dirty="0" smtClean="0"/>
              <a:t>3867-(12)(6.5)(46.42)</a:t>
            </a:r>
          </a:p>
          <a:p>
            <a:pPr>
              <a:buNone/>
            </a:pPr>
            <a:r>
              <a:rPr lang="en-US" dirty="0" smtClean="0"/>
              <a:t>			650 – 12(6.5)</a:t>
            </a:r>
            <a:r>
              <a:rPr lang="en-US" baseline="30000" dirty="0" smtClean="0"/>
              <a:t>2        </a:t>
            </a:r>
            <a:r>
              <a:rPr lang="en-US" dirty="0" smtClean="0"/>
              <a:t>   </a:t>
            </a:r>
          </a:p>
          <a:p>
            <a:pPr>
              <a:buNone/>
            </a:pPr>
            <a:r>
              <a:rPr lang="en-US" dirty="0"/>
              <a:t>	</a:t>
            </a:r>
            <a:r>
              <a:rPr lang="en-US" dirty="0" smtClean="0"/>
              <a:t>	  = 1.72</a:t>
            </a:r>
            <a:endParaRPr lang="en-US" dirty="0"/>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90600" y="1447800"/>
            <a:ext cx="457200" cy="762000"/>
          </a:xfrm>
          <a:prstGeom prst="rect">
            <a:avLst/>
          </a:prstGeom>
          <a:noFill/>
        </p:spPr>
      </p:pic>
      <p:sp>
        <p:nvSpPr>
          <p:cNvPr id="30723" name="Rectangle 3"/>
          <p:cNvSpPr>
            <a:spLocks noChangeArrowheads="1"/>
          </p:cNvSpPr>
          <p:nvPr/>
        </p:nvSpPr>
        <p:spPr bwMode="auto">
          <a:xfrm>
            <a:off x="228600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24"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14400" y="2209800"/>
            <a:ext cx="457200" cy="609600"/>
          </a:xfrm>
          <a:prstGeom prst="rect">
            <a:avLst/>
          </a:prstGeom>
          <a:noFill/>
        </p:spPr>
      </p:pic>
      <p:sp>
        <p:nvSpPr>
          <p:cNvPr id="30726" name="Rectangle 6"/>
          <p:cNvSpPr>
            <a:spLocks noChangeArrowheads="1"/>
          </p:cNvSpPr>
          <p:nvPr/>
        </p:nvSpPr>
        <p:spPr bwMode="auto">
          <a:xfrm>
            <a:off x="228600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Picture 6"/>
          <p:cNvPicPr>
            <a:picLocks noChangeAspect="1" noChangeArrowheads="1"/>
          </p:cNvPicPr>
          <p:nvPr/>
        </p:nvPicPr>
        <p:blipFill>
          <a:blip r:embed="rId4">
            <a:clrChange>
              <a:clrFrom>
                <a:srgbClr val="FFFFFF"/>
              </a:clrFrom>
              <a:clrTo>
                <a:srgbClr val="FFFFFF">
                  <a:alpha val="0"/>
                </a:srgbClr>
              </a:clrTo>
            </a:clrChange>
            <a:lum bright="-37000"/>
          </a:blip>
          <a:srcRect/>
          <a:stretch>
            <a:fillRect/>
          </a:stretch>
        </p:blipFill>
        <p:spPr bwMode="auto">
          <a:xfrm>
            <a:off x="914400" y="3124200"/>
            <a:ext cx="3200400" cy="1143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buNone/>
            </a:pPr>
            <a:endParaRPr lang="en-US" dirty="0" smtClean="0"/>
          </a:p>
          <a:p>
            <a:pPr>
              <a:buNone/>
            </a:pPr>
            <a:r>
              <a:rPr lang="en-US" dirty="0" smtClean="0"/>
              <a:t>		</a:t>
            </a:r>
          </a:p>
          <a:p>
            <a:pPr>
              <a:buNone/>
            </a:pPr>
            <a:r>
              <a:rPr lang="en-US" dirty="0"/>
              <a:t>	</a:t>
            </a:r>
            <a:r>
              <a:rPr lang="en-US" dirty="0" smtClean="0"/>
              <a:t>	   = 46.42- (1.72)(6.5)</a:t>
            </a:r>
          </a:p>
          <a:p>
            <a:pPr>
              <a:buNone/>
            </a:pPr>
            <a:r>
              <a:rPr lang="en-US" dirty="0"/>
              <a:t>	</a:t>
            </a:r>
            <a:r>
              <a:rPr lang="en-US" dirty="0" smtClean="0"/>
              <a:t>	   = 35.2</a:t>
            </a:r>
          </a:p>
          <a:p>
            <a:pPr>
              <a:buNone/>
            </a:pPr>
            <a:r>
              <a:rPr lang="en-US" dirty="0" smtClean="0"/>
              <a:t>Therefore, the linear trend line equation is:</a:t>
            </a:r>
          </a:p>
          <a:p>
            <a:pPr>
              <a:buNone/>
            </a:pPr>
            <a:r>
              <a:rPr lang="en-US" dirty="0"/>
              <a:t>	</a:t>
            </a:r>
            <a:r>
              <a:rPr lang="en-US" dirty="0" smtClean="0"/>
              <a:t>	y=35.2+ 1.72x</a:t>
            </a:r>
          </a:p>
          <a:p>
            <a:pPr>
              <a:buNone/>
            </a:pPr>
            <a:r>
              <a:rPr lang="en-US" dirty="0" smtClean="0"/>
              <a:t>To calculate a forecast for period 13, let x = 13</a:t>
            </a:r>
          </a:p>
          <a:p>
            <a:pPr>
              <a:buNone/>
            </a:pPr>
            <a:r>
              <a:rPr lang="en-US" dirty="0"/>
              <a:t>	</a:t>
            </a:r>
            <a:r>
              <a:rPr lang="en-US" dirty="0" smtClean="0"/>
              <a:t>	Y=35.2 + 1.72(13)</a:t>
            </a:r>
          </a:p>
          <a:p>
            <a:pPr>
              <a:buNone/>
            </a:pPr>
            <a:r>
              <a:rPr lang="en-US" dirty="0"/>
              <a:t>	</a:t>
            </a:r>
            <a:r>
              <a:rPr lang="en-US" dirty="0" smtClean="0"/>
              <a:t>	Y=57.56 service cells.</a:t>
            </a:r>
          </a:p>
          <a:p>
            <a:pPr>
              <a:buNone/>
            </a:pPr>
            <a:r>
              <a:rPr lang="en-US" dirty="0"/>
              <a:t>	</a:t>
            </a:r>
            <a:r>
              <a:rPr lang="en-US" dirty="0" smtClean="0"/>
              <a:t>	</a:t>
            </a:r>
            <a:endParaRPr lang="en-US" dirty="0"/>
          </a:p>
          <a:p>
            <a:endParaRPr lang="en-US" dirty="0" smtClean="0"/>
          </a:p>
          <a:p>
            <a:endParaRPr lang="en-US" dirty="0"/>
          </a:p>
        </p:txBody>
      </p:sp>
      <p:pic>
        <p:nvPicPr>
          <p:cNvPr id="4" name="Picture 3"/>
          <p:cNvPicPr>
            <a:picLocks noChangeAspect="1" noChangeArrowheads="1"/>
          </p:cNvPicPr>
          <p:nvPr/>
        </p:nvPicPr>
        <p:blipFill>
          <a:blip r:embed="rId2">
            <a:clrChange>
              <a:clrFrom>
                <a:srgbClr val="FFFFFF"/>
              </a:clrFrom>
              <a:clrTo>
                <a:srgbClr val="FFFFFF">
                  <a:alpha val="0"/>
                </a:srgbClr>
              </a:clrTo>
            </a:clrChange>
            <a:lum bright="-37000"/>
          </a:blip>
          <a:srcRect/>
          <a:stretch>
            <a:fillRect/>
          </a:stretch>
        </p:blipFill>
        <p:spPr bwMode="auto">
          <a:xfrm>
            <a:off x="1066800" y="457200"/>
            <a:ext cx="3124200" cy="838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series methods</a:t>
            </a:r>
            <a:endParaRPr lang="en-US" dirty="0"/>
          </a:p>
        </p:txBody>
      </p:sp>
      <p:sp>
        <p:nvSpPr>
          <p:cNvPr id="3" name="Content Placeholder 2"/>
          <p:cNvSpPr>
            <a:spLocks noGrp="1"/>
          </p:cNvSpPr>
          <p:nvPr>
            <p:ph idx="1"/>
          </p:nvPr>
        </p:nvSpPr>
        <p:spPr/>
        <p:txBody>
          <a:bodyPr/>
          <a:lstStyle/>
          <a:p>
            <a:r>
              <a:rPr lang="en-US" dirty="0" smtClean="0"/>
              <a:t>A statistical techniques that make use of historical data accumulated over a period of time</a:t>
            </a:r>
          </a:p>
          <a:p>
            <a:r>
              <a:rPr lang="en-US" dirty="0" smtClean="0"/>
              <a:t>As the name “time series”, these methods relate the forecast to only one factor-time.</a:t>
            </a:r>
          </a:p>
          <a:p>
            <a:r>
              <a:rPr lang="en-US" dirty="0" smtClean="0"/>
              <a:t>This method assume that identifiable historical patterns or trends for demand over time will repeat themselves.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average</a:t>
            </a:r>
            <a:endParaRPr lang="en-US" dirty="0"/>
          </a:p>
        </p:txBody>
      </p:sp>
      <p:sp>
        <p:nvSpPr>
          <p:cNvPr id="3" name="Content Placeholder 2"/>
          <p:cNvSpPr>
            <a:spLocks noGrp="1"/>
          </p:cNvSpPr>
          <p:nvPr>
            <p:ph idx="1"/>
          </p:nvPr>
        </p:nvSpPr>
        <p:spPr/>
        <p:txBody>
          <a:bodyPr>
            <a:normAutofit lnSpcReduction="10000"/>
          </a:bodyPr>
          <a:lstStyle/>
          <a:p>
            <a:r>
              <a:rPr lang="en-US" dirty="0" smtClean="0"/>
              <a:t>A time series forecast can be as simple as using demand in the current period to predict demand in the next period.</a:t>
            </a:r>
          </a:p>
          <a:p>
            <a:r>
              <a:rPr lang="en-US" dirty="0" smtClean="0"/>
              <a:t>This is called a naive or intuitive forecast.</a:t>
            </a:r>
          </a:p>
          <a:p>
            <a:r>
              <a:rPr lang="en-US" dirty="0" smtClean="0"/>
              <a:t>For example: if demand is 100 units this week, the forecast for next week’s demand is 100 units; if demand turns out to be 90 units instead, then the following week’s demand is 90 units.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The simple moving average</a:t>
            </a:r>
          </a:p>
          <a:p>
            <a:pPr lvl="1"/>
            <a:r>
              <a:rPr lang="en-US" dirty="0" smtClean="0"/>
              <a:t>Uses several demand values during the recent past to develop a forecast.</a:t>
            </a:r>
          </a:p>
          <a:p>
            <a:pPr lvl="1"/>
            <a:r>
              <a:rPr lang="en-US" dirty="0" smtClean="0"/>
              <a:t>Is useful for forecasting demand that is stable and does not display any pronounced demand behavior such as trend or seasonal pattern.</a:t>
            </a:r>
          </a:p>
          <a:p>
            <a:pPr lvl="1"/>
            <a:r>
              <a:rPr lang="en-US" dirty="0" smtClean="0"/>
              <a:t>Moving averages are computed for specific periods, such as three months or five months, depending on how much the forecaster desires to “smooth” the demand data, the longer the moving average period, the smoother it will be.</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US" dirty="0" smtClean="0"/>
              <a:t>The formula for computing moving average is:</a:t>
            </a:r>
          </a:p>
          <a:p>
            <a:endParaRPr lang="en-US" dirty="0"/>
          </a:p>
          <a:p>
            <a:endParaRPr lang="en-US" dirty="0" smtClean="0"/>
          </a:p>
          <a:p>
            <a:endParaRPr lang="en-US" dirty="0"/>
          </a:p>
          <a:p>
            <a:endParaRPr lang="en-US" dirty="0" smtClean="0"/>
          </a:p>
          <a:p>
            <a:pPr>
              <a:buNone/>
            </a:pPr>
            <a:r>
              <a:rPr lang="en-US" dirty="0"/>
              <a:t>	</a:t>
            </a:r>
            <a:r>
              <a:rPr lang="en-US" dirty="0" smtClean="0"/>
              <a:t>	where: </a:t>
            </a:r>
          </a:p>
          <a:p>
            <a:pPr>
              <a:buNone/>
            </a:pPr>
            <a:r>
              <a:rPr lang="en-US" dirty="0"/>
              <a:t>	</a:t>
            </a:r>
            <a:r>
              <a:rPr lang="en-US" dirty="0" smtClean="0"/>
              <a:t>n= number of periods in the moving average</a:t>
            </a:r>
          </a:p>
          <a:p>
            <a:pPr>
              <a:buNone/>
            </a:pPr>
            <a:r>
              <a:rPr lang="en-US" dirty="0"/>
              <a:t>	</a:t>
            </a:r>
            <a:r>
              <a:rPr lang="en-US" dirty="0" smtClean="0"/>
              <a:t>D</a:t>
            </a:r>
            <a:r>
              <a:rPr lang="en-US" baseline="-25000" dirty="0" smtClean="0"/>
              <a:t>i</a:t>
            </a:r>
            <a:r>
              <a:rPr lang="en-US" dirty="0" smtClean="0"/>
              <a:t>=Demand in period </a:t>
            </a:r>
            <a:r>
              <a:rPr lang="en-US" i="1" dirty="0" err="1" smtClean="0"/>
              <a:t>i</a:t>
            </a:r>
            <a:endParaRPr lang="en-US" i="1" dirty="0" smtClean="0"/>
          </a:p>
          <a:p>
            <a:pPr>
              <a:buNone/>
            </a:pPr>
            <a:endParaRPr lang="en-US" dirty="0" smtClean="0"/>
          </a:p>
          <a:p>
            <a:pPr>
              <a:buNone/>
            </a:pPr>
            <a:r>
              <a:rPr lang="en-US" dirty="0"/>
              <a:t>	</a:t>
            </a:r>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3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76400" y="990600"/>
            <a:ext cx="4038600" cy="1828800"/>
          </a:xfrm>
          <a:prstGeom prst="rect">
            <a:avLst/>
          </a:prstGeom>
          <a:noFill/>
        </p:spPr>
      </p:pic>
      <p:sp>
        <p:nvSpPr>
          <p:cNvPr id="14339" name="Rectangle 3"/>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Example: data for the past 10 months.</a:t>
            </a:r>
          </a:p>
          <a:p>
            <a:endParaRPr lang="en-US" dirty="0"/>
          </a:p>
        </p:txBody>
      </p:sp>
      <p:graphicFrame>
        <p:nvGraphicFramePr>
          <p:cNvPr id="5" name="Table 4"/>
          <p:cNvGraphicFramePr>
            <a:graphicFrameLocks noGrp="1"/>
          </p:cNvGraphicFramePr>
          <p:nvPr/>
        </p:nvGraphicFramePr>
        <p:xfrm>
          <a:off x="3200400" y="1397000"/>
          <a:ext cx="3352800" cy="4079240"/>
        </p:xfrm>
        <a:graphic>
          <a:graphicData uri="http://schemas.openxmlformats.org/drawingml/2006/table">
            <a:tbl>
              <a:tblPr firstRow="1" bandRow="1">
                <a:tableStyleId>{5C22544A-7EE6-4342-B048-85BDC9FD1C3A}</a:tableStyleId>
              </a:tblPr>
              <a:tblGrid>
                <a:gridCol w="1676400"/>
                <a:gridCol w="1676400"/>
              </a:tblGrid>
              <a:tr h="370840">
                <a:tc>
                  <a:txBody>
                    <a:bodyPr/>
                    <a:lstStyle/>
                    <a:p>
                      <a:pPr algn="ctr"/>
                      <a:r>
                        <a:rPr lang="en-US" dirty="0" smtClean="0"/>
                        <a:t>Month</a:t>
                      </a:r>
                      <a:endParaRPr lang="en-US" dirty="0"/>
                    </a:p>
                  </a:txBody>
                  <a:tcPr/>
                </a:tc>
                <a:tc>
                  <a:txBody>
                    <a:bodyPr/>
                    <a:lstStyle/>
                    <a:p>
                      <a:pPr algn="ctr"/>
                      <a:r>
                        <a:rPr lang="en-US" dirty="0" smtClean="0"/>
                        <a:t>Orders</a:t>
                      </a:r>
                      <a:endParaRPr lang="en-US" dirty="0"/>
                    </a:p>
                  </a:txBody>
                  <a:tcPr/>
                </a:tc>
              </a:tr>
              <a:tr h="370840">
                <a:tc>
                  <a:txBody>
                    <a:bodyPr/>
                    <a:lstStyle/>
                    <a:p>
                      <a:r>
                        <a:rPr lang="en-US" dirty="0" smtClean="0"/>
                        <a:t>January</a:t>
                      </a:r>
                      <a:endParaRPr lang="en-US" dirty="0"/>
                    </a:p>
                  </a:txBody>
                  <a:tcPr/>
                </a:tc>
                <a:tc>
                  <a:txBody>
                    <a:bodyPr/>
                    <a:lstStyle/>
                    <a:p>
                      <a:pPr algn="ctr"/>
                      <a:r>
                        <a:rPr lang="en-US" dirty="0" smtClean="0"/>
                        <a:t>120</a:t>
                      </a:r>
                      <a:endParaRPr lang="en-US" dirty="0"/>
                    </a:p>
                  </a:txBody>
                  <a:tcPr/>
                </a:tc>
              </a:tr>
              <a:tr h="370840">
                <a:tc>
                  <a:txBody>
                    <a:bodyPr/>
                    <a:lstStyle/>
                    <a:p>
                      <a:r>
                        <a:rPr lang="en-US" dirty="0" smtClean="0"/>
                        <a:t>February</a:t>
                      </a:r>
                      <a:endParaRPr lang="en-US" dirty="0"/>
                    </a:p>
                  </a:txBody>
                  <a:tcPr/>
                </a:tc>
                <a:tc>
                  <a:txBody>
                    <a:bodyPr/>
                    <a:lstStyle/>
                    <a:p>
                      <a:pPr algn="ctr"/>
                      <a:r>
                        <a:rPr lang="en-US" dirty="0" smtClean="0"/>
                        <a:t>90</a:t>
                      </a:r>
                      <a:endParaRPr lang="en-US" dirty="0"/>
                    </a:p>
                  </a:txBody>
                  <a:tcPr/>
                </a:tc>
              </a:tr>
              <a:tr h="370840">
                <a:tc>
                  <a:txBody>
                    <a:bodyPr/>
                    <a:lstStyle/>
                    <a:p>
                      <a:r>
                        <a:rPr lang="en-US" dirty="0" smtClean="0"/>
                        <a:t>March</a:t>
                      </a:r>
                      <a:endParaRPr lang="en-US" dirty="0"/>
                    </a:p>
                  </a:txBody>
                  <a:tcPr/>
                </a:tc>
                <a:tc>
                  <a:txBody>
                    <a:bodyPr/>
                    <a:lstStyle/>
                    <a:p>
                      <a:pPr algn="ctr"/>
                      <a:r>
                        <a:rPr lang="en-US" dirty="0" smtClean="0"/>
                        <a:t>100</a:t>
                      </a:r>
                      <a:endParaRPr lang="en-US" dirty="0"/>
                    </a:p>
                  </a:txBody>
                  <a:tcPr/>
                </a:tc>
              </a:tr>
              <a:tr h="370840">
                <a:tc>
                  <a:txBody>
                    <a:bodyPr/>
                    <a:lstStyle/>
                    <a:p>
                      <a:r>
                        <a:rPr lang="en-US" dirty="0" smtClean="0"/>
                        <a:t>April</a:t>
                      </a:r>
                      <a:endParaRPr lang="en-US" dirty="0"/>
                    </a:p>
                  </a:txBody>
                  <a:tcPr/>
                </a:tc>
                <a:tc>
                  <a:txBody>
                    <a:bodyPr/>
                    <a:lstStyle/>
                    <a:p>
                      <a:pPr algn="ctr"/>
                      <a:r>
                        <a:rPr lang="en-US" dirty="0" smtClean="0"/>
                        <a:t>75</a:t>
                      </a:r>
                      <a:endParaRPr lang="en-US" dirty="0"/>
                    </a:p>
                  </a:txBody>
                  <a:tcPr/>
                </a:tc>
              </a:tr>
              <a:tr h="370840">
                <a:tc>
                  <a:txBody>
                    <a:bodyPr/>
                    <a:lstStyle/>
                    <a:p>
                      <a:r>
                        <a:rPr lang="en-US" dirty="0" smtClean="0"/>
                        <a:t>May</a:t>
                      </a:r>
                      <a:endParaRPr lang="en-US" dirty="0"/>
                    </a:p>
                  </a:txBody>
                  <a:tcPr/>
                </a:tc>
                <a:tc>
                  <a:txBody>
                    <a:bodyPr/>
                    <a:lstStyle/>
                    <a:p>
                      <a:pPr algn="ctr"/>
                      <a:r>
                        <a:rPr lang="en-US" dirty="0" smtClean="0"/>
                        <a:t>110</a:t>
                      </a:r>
                      <a:endParaRPr lang="en-US" dirty="0"/>
                    </a:p>
                  </a:txBody>
                  <a:tcPr/>
                </a:tc>
              </a:tr>
              <a:tr h="370840">
                <a:tc>
                  <a:txBody>
                    <a:bodyPr/>
                    <a:lstStyle/>
                    <a:p>
                      <a:r>
                        <a:rPr lang="en-US" dirty="0" smtClean="0"/>
                        <a:t>June</a:t>
                      </a:r>
                      <a:endParaRPr lang="en-US" dirty="0"/>
                    </a:p>
                  </a:txBody>
                  <a:tcPr/>
                </a:tc>
                <a:tc>
                  <a:txBody>
                    <a:bodyPr/>
                    <a:lstStyle/>
                    <a:p>
                      <a:pPr algn="ctr"/>
                      <a:r>
                        <a:rPr lang="en-US" dirty="0" smtClean="0"/>
                        <a:t>50</a:t>
                      </a:r>
                      <a:endParaRPr lang="en-US" dirty="0"/>
                    </a:p>
                  </a:txBody>
                  <a:tcPr/>
                </a:tc>
              </a:tr>
              <a:tr h="370840">
                <a:tc>
                  <a:txBody>
                    <a:bodyPr/>
                    <a:lstStyle/>
                    <a:p>
                      <a:r>
                        <a:rPr lang="en-US" dirty="0" smtClean="0"/>
                        <a:t>July</a:t>
                      </a:r>
                      <a:endParaRPr lang="en-US" dirty="0"/>
                    </a:p>
                  </a:txBody>
                  <a:tcPr/>
                </a:tc>
                <a:tc>
                  <a:txBody>
                    <a:bodyPr/>
                    <a:lstStyle/>
                    <a:p>
                      <a:pPr algn="ctr"/>
                      <a:r>
                        <a:rPr lang="en-US" dirty="0" smtClean="0"/>
                        <a:t>75</a:t>
                      </a:r>
                      <a:endParaRPr lang="en-US" dirty="0"/>
                    </a:p>
                  </a:txBody>
                  <a:tcPr/>
                </a:tc>
              </a:tr>
              <a:tr h="370840">
                <a:tc>
                  <a:txBody>
                    <a:bodyPr/>
                    <a:lstStyle/>
                    <a:p>
                      <a:r>
                        <a:rPr lang="en-US" dirty="0" smtClean="0"/>
                        <a:t>August</a:t>
                      </a:r>
                      <a:endParaRPr lang="en-US" dirty="0"/>
                    </a:p>
                  </a:txBody>
                  <a:tcPr/>
                </a:tc>
                <a:tc>
                  <a:txBody>
                    <a:bodyPr/>
                    <a:lstStyle/>
                    <a:p>
                      <a:pPr algn="ctr"/>
                      <a:r>
                        <a:rPr lang="en-US" dirty="0" smtClean="0"/>
                        <a:t>130</a:t>
                      </a:r>
                      <a:endParaRPr lang="en-US" dirty="0"/>
                    </a:p>
                  </a:txBody>
                  <a:tcPr/>
                </a:tc>
              </a:tr>
              <a:tr h="370840">
                <a:tc>
                  <a:txBody>
                    <a:bodyPr/>
                    <a:lstStyle/>
                    <a:p>
                      <a:r>
                        <a:rPr lang="en-US" dirty="0" smtClean="0"/>
                        <a:t>September</a:t>
                      </a:r>
                      <a:endParaRPr lang="en-US" dirty="0"/>
                    </a:p>
                  </a:txBody>
                  <a:tcPr/>
                </a:tc>
                <a:tc>
                  <a:txBody>
                    <a:bodyPr/>
                    <a:lstStyle/>
                    <a:p>
                      <a:pPr algn="ctr"/>
                      <a:r>
                        <a:rPr lang="en-US" dirty="0" smtClean="0"/>
                        <a:t>110</a:t>
                      </a:r>
                      <a:endParaRPr lang="en-US" dirty="0"/>
                    </a:p>
                  </a:txBody>
                  <a:tcPr/>
                </a:tc>
              </a:tr>
              <a:tr h="370840">
                <a:tc>
                  <a:txBody>
                    <a:bodyPr/>
                    <a:lstStyle/>
                    <a:p>
                      <a:r>
                        <a:rPr lang="en-US" dirty="0" smtClean="0"/>
                        <a:t>October</a:t>
                      </a:r>
                      <a:endParaRPr lang="en-US" dirty="0"/>
                    </a:p>
                  </a:txBody>
                  <a:tcPr/>
                </a:tc>
                <a:tc>
                  <a:txBody>
                    <a:bodyPr/>
                    <a:lstStyle/>
                    <a:p>
                      <a:pPr algn="ctr"/>
                      <a:r>
                        <a:rPr lang="en-US" dirty="0" smtClean="0"/>
                        <a:t>90</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The sale forecast  for the next month is:</a:t>
            </a:r>
          </a:p>
          <a:p>
            <a:endParaRPr lang="en-US" dirty="0"/>
          </a:p>
          <a:p>
            <a:pPr>
              <a:buNone/>
            </a:pPr>
            <a:endParaRPr lang="en-US" dirty="0" smtClean="0"/>
          </a:p>
          <a:p>
            <a:pPr lvl="4">
              <a:buNone/>
            </a:pPr>
            <a:r>
              <a:rPr lang="en-US" sz="3200" dirty="0" smtClean="0"/>
              <a:t>    =	</a:t>
            </a:r>
            <a:r>
              <a:rPr lang="en-US" sz="3200" u="sng" dirty="0" smtClean="0"/>
              <a:t>90+110+130</a:t>
            </a:r>
          </a:p>
          <a:p>
            <a:pPr lvl="7">
              <a:buNone/>
            </a:pPr>
            <a:r>
              <a:rPr lang="en-US" sz="3200" dirty="0" smtClean="0"/>
              <a:t>		3	</a:t>
            </a:r>
          </a:p>
          <a:p>
            <a:pPr>
              <a:buNone/>
            </a:pPr>
            <a:r>
              <a:rPr lang="en-US" sz="4400" dirty="0" smtClean="0"/>
              <a:t>                 </a:t>
            </a:r>
            <a:r>
              <a:rPr lang="en-US" dirty="0" smtClean="0"/>
              <a:t>= 110 orders for November</a:t>
            </a:r>
          </a:p>
        </p:txBody>
      </p:sp>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28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81200" y="1143000"/>
            <a:ext cx="1828800" cy="762000"/>
          </a:xfrm>
          <a:prstGeom prst="rect">
            <a:avLst/>
          </a:prstGeom>
          <a:noFill/>
        </p:spPr>
      </p:pic>
      <p:sp>
        <p:nvSpPr>
          <p:cNvPr id="12291" name="Rectangle 3"/>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US" dirty="0" smtClean="0"/>
              <a:t>Weighted moving average</a:t>
            </a:r>
          </a:p>
          <a:p>
            <a:pPr lvl="1"/>
            <a:r>
              <a:rPr lang="en-US" dirty="0" smtClean="0"/>
              <a:t>The moving average method can be adjusted to more closely reflect fluctuations in the data.</a:t>
            </a:r>
          </a:p>
          <a:p>
            <a:pPr lvl="1"/>
            <a:r>
              <a:rPr lang="en-US" dirty="0" smtClean="0"/>
              <a:t>In the weighted moving average method, weights are assigned to the most recent data according to the following formula:</a:t>
            </a:r>
          </a:p>
          <a:p>
            <a:pPr lvl="1">
              <a:buNone/>
            </a:pPr>
            <a:endParaRPr lang="en-US" dirty="0" smtClean="0"/>
          </a:p>
          <a:p>
            <a:pPr lvl="1">
              <a:buNone/>
            </a:pPr>
            <a:endParaRPr lang="en-US" dirty="0"/>
          </a:p>
          <a:p>
            <a:pPr lvl="1">
              <a:buNone/>
            </a:pPr>
            <a:endParaRPr lang="en-US" dirty="0" smtClean="0"/>
          </a:p>
          <a:p>
            <a:pPr lvl="1">
              <a:buNone/>
            </a:pPr>
            <a:r>
              <a:rPr lang="en-US" dirty="0"/>
              <a:t>	</a:t>
            </a:r>
            <a:r>
              <a:rPr lang="en-US" dirty="0" smtClean="0"/>
              <a:t>Where:</a:t>
            </a:r>
          </a:p>
          <a:p>
            <a:pPr lvl="1">
              <a:buNone/>
            </a:pPr>
            <a:r>
              <a:rPr lang="en-US" dirty="0"/>
              <a:t>	</a:t>
            </a:r>
            <a:r>
              <a:rPr lang="en-US" dirty="0" err="1" smtClean="0"/>
              <a:t>Wi</a:t>
            </a:r>
            <a:r>
              <a:rPr lang="en-US" dirty="0" smtClean="0"/>
              <a:t>=the weight for period </a:t>
            </a:r>
            <a:r>
              <a:rPr lang="en-US" dirty="0" err="1" smtClean="0"/>
              <a:t>i</a:t>
            </a:r>
            <a:r>
              <a:rPr lang="en-US" dirty="0" smtClean="0"/>
              <a:t>, between 0 and 100 %</a:t>
            </a:r>
          </a:p>
          <a:p>
            <a:pPr lvl="1">
              <a:buNone/>
            </a:pPr>
            <a:r>
              <a:rPr lang="en-US" dirty="0"/>
              <a:t>	</a:t>
            </a:r>
            <a:r>
              <a:rPr lang="el-GR" dirty="0" smtClean="0"/>
              <a:t>Σ</a:t>
            </a:r>
            <a:r>
              <a:rPr lang="en-US" dirty="0" err="1" smtClean="0"/>
              <a:t>wi</a:t>
            </a:r>
            <a:r>
              <a:rPr lang="en-US" dirty="0" smtClean="0"/>
              <a:t>=1.00</a:t>
            </a:r>
          </a:p>
          <a:p>
            <a:pPr lvl="1">
              <a:buNone/>
            </a:pPr>
            <a:r>
              <a:rPr lang="en-US" dirty="0"/>
              <a:t>	</a:t>
            </a:r>
            <a:endParaRPr lang="en-US" dirty="0" smtClean="0"/>
          </a:p>
          <a:p>
            <a:pPr lvl="1">
              <a:buNone/>
            </a:pPr>
            <a:r>
              <a:rPr lang="en-US" dirty="0"/>
              <a:t>	</a:t>
            </a:r>
            <a:endParaRPr lang="en-US" b="1" dirty="0"/>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6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71600" y="2667000"/>
            <a:ext cx="3200400" cy="1143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dirty="0" smtClean="0"/>
              <a:t>Example: based on the previous data,  the company wants to compute a three month  weighted moving average with  weight of 50% for the </a:t>
            </a:r>
            <a:r>
              <a:rPr lang="en-US" dirty="0"/>
              <a:t>O</a:t>
            </a:r>
            <a:r>
              <a:rPr lang="en-US" dirty="0" smtClean="0"/>
              <a:t>ctober data, 33% for September and 17% for August data.</a:t>
            </a:r>
          </a:p>
          <a:p>
            <a:r>
              <a:rPr lang="en-US" dirty="0" smtClean="0"/>
              <a:t>Solution: </a:t>
            </a:r>
          </a:p>
          <a:p>
            <a:pPr>
              <a:buNone/>
            </a:pPr>
            <a:endParaRPr lang="en-US" dirty="0" smtClean="0"/>
          </a:p>
          <a:p>
            <a:pPr>
              <a:buNone/>
            </a:pPr>
            <a:endParaRPr lang="en-US" dirty="0"/>
          </a:p>
          <a:p>
            <a:pPr>
              <a:buNone/>
            </a:pPr>
            <a:r>
              <a:rPr lang="en-US" dirty="0" smtClean="0"/>
              <a:t>			= (0.50)(90)+(0.3</a:t>
            </a:r>
            <a:r>
              <a:rPr lang="en-US" dirty="0" smtClean="0">
                <a:solidFill>
                  <a:srgbClr val="FF0000"/>
                </a:solidFill>
              </a:rPr>
              <a:t>3</a:t>
            </a:r>
            <a:r>
              <a:rPr lang="en-US" dirty="0" smtClean="0">
                <a:solidFill>
                  <a:srgbClr val="FF0000"/>
                </a:solidFill>
              </a:rPr>
              <a:t>)(1</a:t>
            </a:r>
            <a:r>
              <a:rPr lang="en-US" dirty="0" smtClean="0"/>
              <a:t>10</a:t>
            </a:r>
            <a:r>
              <a:rPr lang="en-US" dirty="0" smtClean="0"/>
              <a:t>)+(0.17)(130)</a:t>
            </a:r>
          </a:p>
          <a:p>
            <a:pPr>
              <a:buNone/>
            </a:pPr>
            <a:r>
              <a:rPr lang="en-US" dirty="0"/>
              <a:t>	</a:t>
            </a:r>
            <a:r>
              <a:rPr lang="en-US" dirty="0" smtClean="0"/>
              <a:t>		= 103.4 Orders</a:t>
            </a:r>
          </a:p>
          <a:p>
            <a:pPr>
              <a:buNone/>
            </a:pPr>
            <a:r>
              <a:rPr lang="en-US" dirty="0"/>
              <a:t>	</a:t>
            </a:r>
            <a:endParaRPr lang="en-US" dirty="0" smtClean="0"/>
          </a:p>
        </p:txBody>
      </p:sp>
      <p:pic>
        <p:nvPicPr>
          <p:cNvPr id="4"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66800" y="3352800"/>
            <a:ext cx="3200400" cy="1143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E36C09"/>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713</Words>
  <Application>Microsoft Office PowerPoint</Application>
  <PresentationFormat>On-screen Show (4:3)</PresentationFormat>
  <Paragraphs>301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Forecasting techniques</vt:lpstr>
      <vt:lpstr>Time series methods</vt:lpstr>
      <vt:lpstr>Moving average</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Forecasting techniques</dc:title>
  <dc:creator>eepc</dc:creator>
  <cp:lastModifiedBy>eepc</cp:lastModifiedBy>
  <cp:revision>43</cp:revision>
  <dcterms:created xsi:type="dcterms:W3CDTF">2010-10-26T02:17:28Z</dcterms:created>
  <dcterms:modified xsi:type="dcterms:W3CDTF">2011-03-29T01:36:50Z</dcterms:modified>
</cp:coreProperties>
</file>