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7" r:id="rId2"/>
    <p:sldId id="273" r:id="rId3"/>
    <p:sldId id="258" r:id="rId4"/>
    <p:sldId id="27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5" r:id="rId16"/>
    <p:sldId id="269" r:id="rId17"/>
    <p:sldId id="276" r:id="rId18"/>
    <p:sldId id="271" r:id="rId19"/>
    <p:sldId id="277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6" autoAdjust="0"/>
    <p:restoredTop sz="94660"/>
  </p:normalViewPr>
  <p:slideViewPr>
    <p:cSldViewPr>
      <p:cViewPr varScale="1">
        <p:scale>
          <a:sx n="46" d="100"/>
          <a:sy n="46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57AA-2D29-4871-8410-B086C5069EE5}" type="datetimeFigureOut">
              <a:rPr lang="en-US" smtClean="0"/>
              <a:pPr/>
              <a:t>7/13/2011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64EAE14-C2E0-4348-8EE6-86DCF09D9C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57AA-2D29-4871-8410-B086C5069EE5}" type="datetimeFigureOut">
              <a:rPr lang="en-US" smtClean="0"/>
              <a:pPr/>
              <a:t>7/13/2011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AE14-C2E0-4348-8EE6-86DCF09D9C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57AA-2D29-4871-8410-B086C5069EE5}" type="datetimeFigureOut">
              <a:rPr lang="en-US" smtClean="0"/>
              <a:pPr/>
              <a:t>7/13/2011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AE14-C2E0-4348-8EE6-86DCF09D9C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C7A1702-1334-46B1-B103-0CC2E9D116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57AA-2D29-4871-8410-B086C5069EE5}" type="datetimeFigureOut">
              <a:rPr lang="en-US" smtClean="0"/>
              <a:pPr/>
              <a:t>7/13/2011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64EAE14-C2E0-4348-8EE6-86DCF09D9C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57AA-2D29-4871-8410-B086C5069EE5}" type="datetimeFigureOut">
              <a:rPr lang="en-US" smtClean="0"/>
              <a:pPr/>
              <a:t>7/13/2011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AE14-C2E0-4348-8EE6-86DCF09D9C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57AA-2D29-4871-8410-B086C5069EE5}" type="datetimeFigureOut">
              <a:rPr lang="en-US" smtClean="0"/>
              <a:pPr/>
              <a:t>7/13/2011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AE14-C2E0-4348-8EE6-86DCF09D9C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57AA-2D29-4871-8410-B086C5069EE5}" type="datetimeFigureOut">
              <a:rPr lang="en-US" smtClean="0"/>
              <a:pPr/>
              <a:t>7/13/2011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64EAE14-C2E0-4348-8EE6-86DCF09D9C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57AA-2D29-4871-8410-B086C5069EE5}" type="datetimeFigureOut">
              <a:rPr lang="en-US" smtClean="0"/>
              <a:pPr/>
              <a:t>7/13/2011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AE14-C2E0-4348-8EE6-86DCF09D9C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57AA-2D29-4871-8410-B086C5069EE5}" type="datetimeFigureOut">
              <a:rPr lang="en-US" smtClean="0"/>
              <a:pPr/>
              <a:t>7/13/2011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AE14-C2E0-4348-8EE6-86DCF09D9C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57AA-2D29-4871-8410-B086C5069EE5}" type="datetimeFigureOut">
              <a:rPr lang="en-US" smtClean="0"/>
              <a:pPr/>
              <a:t>7/13/2011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AE14-C2E0-4348-8EE6-86DCF09D9C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57AA-2D29-4871-8410-B086C5069EE5}" type="datetimeFigureOut">
              <a:rPr lang="en-US" smtClean="0"/>
              <a:pPr/>
              <a:t>7/13/2011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EAE14-C2E0-4348-8EE6-86DCF09D9C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7A57AA-2D29-4871-8410-B086C5069EE5}" type="datetimeFigureOut">
              <a:rPr lang="en-US" smtClean="0"/>
              <a:pPr/>
              <a:t>7/13/2011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64EAE14-C2E0-4348-8EE6-86DCF09D9C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6858000"/>
          </a:xfrm>
        </p:spPr>
        <p:txBody>
          <a:bodyPr/>
          <a:lstStyle/>
          <a:p>
            <a:pPr eaLnBrk="1" hangingPunct="1"/>
            <a:r>
              <a:rPr lang="en-US" sz="4000" smtClean="0"/>
              <a:t>Bab 2</a:t>
            </a:r>
            <a:br>
              <a:rPr lang="en-US" sz="4000" smtClean="0"/>
            </a:br>
            <a:r>
              <a:rPr lang="en-US" sz="4000" smtClean="0"/>
              <a:t>Mengembangkan Strategi dan Rencana Pemasaran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9144000" cy="42973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dirty="0" smtClean="0"/>
          </a:p>
          <a:p>
            <a:pPr marL="609600" indent="-609600" eaLnBrk="1" hangingPunct="1"/>
            <a:endParaRPr lang="en-US" dirty="0" smtClean="0"/>
          </a:p>
        </p:txBody>
      </p:sp>
      <p:pic>
        <p:nvPicPr>
          <p:cNvPr id="2052" name="Picture 5" descr="gambar bab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0"/>
            <a:ext cx="548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Strategik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 unit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strategik</a:t>
            </a:r>
            <a:r>
              <a:rPr lang="en-US" dirty="0" smtClean="0"/>
              <a:t>:</a:t>
            </a:r>
          </a:p>
          <a:p>
            <a:pPr marL="971550" lvl="1" indent="-514350">
              <a:buFontTx/>
              <a:buAutoNum type="arabicPeriod"/>
            </a:pP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kumpulan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yang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ayng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direncanakan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lain</a:t>
            </a:r>
          </a:p>
          <a:p>
            <a:pPr marL="971550" lvl="1" indent="-514350">
              <a:buFontTx/>
              <a:buAutoNum type="arabicPeriod"/>
            </a:pP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pesaing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endParaRPr lang="en-US" dirty="0" smtClean="0"/>
          </a:p>
          <a:p>
            <a:pPr marL="971550" lvl="1" indent="-514350">
              <a:buFontTx/>
              <a:buAutoNum type="arabicPeriod"/>
            </a:pP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manajer</a:t>
            </a:r>
            <a:r>
              <a:rPr lang="en-US" dirty="0" smtClean="0"/>
              <a:t> yang </a:t>
            </a:r>
            <a:r>
              <a:rPr lang="en-US" dirty="0" err="1" smtClean="0"/>
              <a:t>bertanggungjawab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strategis</a:t>
            </a:r>
            <a:r>
              <a:rPr lang="en-US" dirty="0" smtClean="0"/>
              <a:t>,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mengendalikan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laba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Perusahaan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mendefinisikan</a:t>
            </a:r>
            <a:r>
              <a:rPr lang="en-US" dirty="0" smtClean="0"/>
              <a:t> unit </a:t>
            </a:r>
            <a:r>
              <a:rPr lang="en-US" dirty="0" err="1" smtClean="0"/>
              <a:t>bisnisnya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.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pakaian</a:t>
            </a:r>
            <a:r>
              <a:rPr lang="en-US" dirty="0" smtClean="0"/>
              <a:t>,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otomotif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Menurut</a:t>
            </a:r>
            <a:r>
              <a:rPr lang="en-US" dirty="0" smtClean="0"/>
              <a:t> Levitt, </a:t>
            </a:r>
            <a:r>
              <a:rPr lang="en-US" dirty="0" err="1" smtClean="0"/>
              <a:t>sebaiknya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mendefinisikan</a:t>
            </a:r>
            <a:r>
              <a:rPr lang="en-US" dirty="0" smtClean="0"/>
              <a:t> </a:t>
            </a:r>
            <a:r>
              <a:rPr lang="en-US" dirty="0" err="1" smtClean="0"/>
              <a:t>bisnisnya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definisi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, </a:t>
            </a:r>
            <a:r>
              <a:rPr lang="en-US" dirty="0" err="1" smtClean="0"/>
              <a:t>dikarenakan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memuaskan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dikarenakan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sementara</a:t>
            </a:r>
            <a:r>
              <a:rPr lang="en-US" dirty="0" smtClean="0"/>
              <a:t>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kekal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Transportasi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,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kuda</a:t>
            </a:r>
            <a:r>
              <a:rPr lang="en-US" dirty="0" smtClean="0"/>
              <a:t>, </a:t>
            </a:r>
            <a:r>
              <a:rPr lang="en-US" dirty="0" err="1" smtClean="0"/>
              <a:t>gerobak</a:t>
            </a:r>
            <a:r>
              <a:rPr lang="en-US" dirty="0" smtClean="0"/>
              <a:t>, </a:t>
            </a:r>
            <a:r>
              <a:rPr lang="en-US" dirty="0" err="1" smtClean="0"/>
              <a:t>mobil</a:t>
            </a:r>
            <a:r>
              <a:rPr lang="en-US" dirty="0" smtClean="0"/>
              <a:t>, </a:t>
            </a:r>
            <a:r>
              <a:rPr lang="en-US" dirty="0" err="1" smtClean="0"/>
              <a:t>pesawat</a:t>
            </a:r>
            <a:r>
              <a:rPr lang="en-US" dirty="0" smtClean="0"/>
              <a:t>, </a:t>
            </a:r>
            <a:r>
              <a:rPr lang="en-US" dirty="0" err="1" smtClean="0"/>
              <a:t>kapal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menuhi</a:t>
            </a:r>
            <a:r>
              <a:rPr lang="en-US" dirty="0" smtClean="0"/>
              <a:t> </a:t>
            </a:r>
            <a:r>
              <a:rPr lang="en-US" dirty="0" err="1" smtClean="0"/>
              <a:t>kebutuan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Sumberdaya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SBU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SBU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memutuskan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mengalokasikan</a:t>
            </a:r>
            <a:r>
              <a:rPr lang="en-US" dirty="0" smtClean="0"/>
              <a:t> </a:t>
            </a:r>
            <a:r>
              <a:rPr lang="en-US" dirty="0" err="1" smtClean="0"/>
              <a:t>sumberdaya</a:t>
            </a:r>
            <a:r>
              <a:rPr lang="en-US" dirty="0" smtClean="0"/>
              <a:t> </a:t>
            </a:r>
            <a:r>
              <a:rPr lang="en-US" dirty="0" err="1" smtClean="0"/>
              <a:t>korporat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SBU. </a:t>
            </a:r>
          </a:p>
          <a:p>
            <a:r>
              <a:rPr lang="en-US" dirty="0" smtClean="0"/>
              <a:t>Model yang </a:t>
            </a:r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alokasi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diantaranya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model </a:t>
            </a:r>
            <a:r>
              <a:rPr lang="en-US" dirty="0" err="1" smtClean="0"/>
              <a:t>matriks</a:t>
            </a:r>
            <a:r>
              <a:rPr lang="en-US" dirty="0" smtClean="0"/>
              <a:t> BCG ( Boston Consulting </a:t>
            </a:r>
            <a:r>
              <a:rPr lang="en-US" dirty="0"/>
              <a:t>G</a:t>
            </a:r>
            <a:r>
              <a:rPr lang="en-US" dirty="0" smtClean="0"/>
              <a:t>roup) yang </a:t>
            </a:r>
            <a:r>
              <a:rPr lang="en-US" dirty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pangsa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tahunan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kriteria</a:t>
            </a:r>
            <a:r>
              <a:rPr lang="en-US" dirty="0" smtClean="0"/>
              <a:t> </a:t>
            </a:r>
            <a:r>
              <a:rPr lang="en-US" dirty="0" err="1" smtClean="0"/>
              <a:t>pengambilan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model </a:t>
            </a:r>
            <a:r>
              <a:rPr lang="en-US" dirty="0" err="1" smtClean="0"/>
              <a:t>matriks</a:t>
            </a:r>
            <a:r>
              <a:rPr lang="en-US" dirty="0" smtClean="0"/>
              <a:t> GE/Mc Kinsey yang </a:t>
            </a:r>
            <a:r>
              <a:rPr lang="en-US" dirty="0" err="1" smtClean="0"/>
              <a:t>mengklasifikasikan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SBU </a:t>
            </a: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perluasan</a:t>
            </a:r>
            <a:r>
              <a:rPr lang="en-US" dirty="0" smtClean="0"/>
              <a:t> </a:t>
            </a:r>
            <a:r>
              <a:rPr lang="en-US" dirty="0" err="1" smtClean="0"/>
              <a:t>keunggulan</a:t>
            </a:r>
            <a:r>
              <a:rPr lang="en-US" dirty="0" smtClean="0"/>
              <a:t> </a:t>
            </a:r>
            <a:r>
              <a:rPr lang="en-US" dirty="0" err="1" smtClean="0"/>
              <a:t>kompetitifnya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tarik</a:t>
            </a:r>
            <a:r>
              <a:rPr lang="en-US" dirty="0" smtClean="0"/>
              <a:t> </a:t>
            </a:r>
            <a:r>
              <a:rPr lang="en-US" dirty="0" err="1" smtClean="0"/>
              <a:t>industrinya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Matriks</a:t>
            </a:r>
            <a:r>
              <a:rPr lang="en-US" dirty="0" smtClean="0"/>
              <a:t> BCG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matriks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bermanfaat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penganalisaan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/>
              <a:t> </a:t>
            </a:r>
            <a:r>
              <a:rPr lang="en-US" dirty="0" err="1" smtClean="0"/>
              <a:t>portofolio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pangsa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relative.</a:t>
            </a:r>
          </a:p>
          <a:p>
            <a:r>
              <a:rPr lang="en-US" dirty="0" err="1" smtClean="0"/>
              <a:t>Matriks</a:t>
            </a:r>
            <a:r>
              <a:rPr lang="en-US" dirty="0" smtClean="0"/>
              <a:t> BCG:</a:t>
            </a:r>
          </a:p>
          <a:p>
            <a:pPr lvl="1"/>
            <a:r>
              <a:rPr lang="en-US" dirty="0" err="1" smtClean="0"/>
              <a:t>Sumbu</a:t>
            </a:r>
            <a:r>
              <a:rPr lang="en-US" dirty="0" smtClean="0"/>
              <a:t> </a:t>
            </a:r>
            <a:r>
              <a:rPr lang="en-US" dirty="0" err="1" smtClean="0"/>
              <a:t>vertikal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tegak</a:t>
            </a:r>
            <a:r>
              <a:rPr lang="en-US" dirty="0" smtClean="0"/>
              <a:t>,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tahunan</a:t>
            </a:r>
            <a:r>
              <a:rPr lang="en-US" dirty="0" smtClean="0"/>
              <a:t>, </a:t>
            </a:r>
            <a:r>
              <a:rPr lang="en-US" dirty="0" err="1" smtClean="0"/>
              <a:t>besarnya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0 </a:t>
            </a:r>
            <a:r>
              <a:rPr lang="en-US" dirty="0" err="1" smtClean="0"/>
              <a:t>hingga</a:t>
            </a:r>
            <a:r>
              <a:rPr lang="en-US" dirty="0" smtClean="0"/>
              <a:t> 20 %.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dikatakan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pertumbuhannya</a:t>
            </a:r>
            <a:r>
              <a:rPr lang="en-US" dirty="0" smtClean="0"/>
              <a:t> 10%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Sumbu</a:t>
            </a:r>
            <a:r>
              <a:rPr lang="en-US" dirty="0" smtClean="0"/>
              <a:t> horizontal ( </a:t>
            </a:r>
            <a:r>
              <a:rPr lang="en-US" dirty="0" err="1" smtClean="0"/>
              <a:t>datar</a:t>
            </a:r>
            <a:r>
              <a:rPr lang="en-US" dirty="0" smtClean="0"/>
              <a:t>)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pangsa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r>
              <a:rPr lang="en-US" dirty="0" smtClean="0"/>
              <a:t> SBU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kompetitor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, </a:t>
            </a:r>
            <a:r>
              <a:rPr lang="en-US" dirty="0" err="1" smtClean="0"/>
              <a:t>besarnya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0,1x </a:t>
            </a:r>
            <a:r>
              <a:rPr lang="en-US" dirty="0" err="1" smtClean="0"/>
              <a:t>hingga</a:t>
            </a:r>
            <a:r>
              <a:rPr lang="en-US" dirty="0" smtClean="0"/>
              <a:t> 10 x.</a:t>
            </a:r>
          </a:p>
          <a:p>
            <a:pPr lvl="1"/>
            <a:r>
              <a:rPr lang="en-US" dirty="0" err="1" smtClean="0"/>
              <a:t>Pangsa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0.1 </a:t>
            </a:r>
            <a:r>
              <a:rPr lang="en-US" dirty="0" err="1" smtClean="0"/>
              <a:t>berarti</a:t>
            </a:r>
            <a:r>
              <a:rPr lang="en-US" dirty="0" smtClean="0"/>
              <a:t> volume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10%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pemimpin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Pangsa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10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volume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10x </a:t>
            </a:r>
            <a:r>
              <a:rPr lang="en-US" dirty="0" err="1" smtClean="0"/>
              <a:t>lipat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kompetitor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konteks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pemimpin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Pangsa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relative </a:t>
            </a:r>
            <a:r>
              <a:rPr lang="en-US" dirty="0" err="1" smtClean="0"/>
              <a:t>dikelompokkan</a:t>
            </a:r>
            <a:r>
              <a:rPr lang="en-US" dirty="0" smtClean="0"/>
              <a:t> </a:t>
            </a:r>
            <a:r>
              <a:rPr lang="en-US" dirty="0" err="1" smtClean="0"/>
              <a:t>kedalam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, </a:t>
            </a:r>
            <a:r>
              <a:rPr lang="en-US" dirty="0" err="1" smtClean="0"/>
              <a:t>yakni</a:t>
            </a:r>
            <a:r>
              <a:rPr lang="en-US" dirty="0" smtClean="0"/>
              <a:t> </a:t>
            </a:r>
            <a:r>
              <a:rPr lang="en-US" dirty="0" err="1" smtClean="0"/>
              <a:t>pangsa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,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pembatasnya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1.0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Matriks</a:t>
            </a:r>
            <a:r>
              <a:rPr lang="en-US" dirty="0" smtClean="0"/>
              <a:t> BCG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Matriks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pangsa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dikelompokkan</a:t>
            </a:r>
            <a:r>
              <a:rPr lang="en-US" dirty="0" smtClean="0"/>
              <a:t> </a:t>
            </a:r>
            <a:r>
              <a:rPr lang="en-US" dirty="0" err="1" smtClean="0"/>
              <a:t>kedalam</a:t>
            </a:r>
            <a:r>
              <a:rPr lang="en-US" dirty="0" smtClean="0"/>
              <a:t> </a:t>
            </a:r>
            <a:r>
              <a:rPr lang="en-US" dirty="0" err="1" smtClean="0"/>
              <a:t>empat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tanya</a:t>
            </a:r>
            <a:r>
              <a:rPr lang="en-US" dirty="0" smtClean="0"/>
              <a:t> (question mark), </a:t>
            </a:r>
            <a:r>
              <a:rPr lang="en-US" dirty="0" err="1" smtClean="0"/>
              <a:t>merupakan</a:t>
            </a:r>
            <a:r>
              <a:rPr lang="en-US" dirty="0" smtClean="0"/>
              <a:t> unit </a:t>
            </a:r>
            <a:r>
              <a:rPr lang="en-US" dirty="0" err="1" smtClean="0"/>
              <a:t>bisnis</a:t>
            </a:r>
            <a:r>
              <a:rPr lang="en-US" dirty="0" smtClean="0"/>
              <a:t> yang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yang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pangsa</a:t>
            </a:r>
            <a:r>
              <a:rPr lang="en-US" dirty="0" smtClean="0"/>
              <a:t> </a:t>
            </a:r>
            <a:r>
              <a:rPr lang="en-US" dirty="0" err="1" smtClean="0"/>
              <a:t>pasarnya</a:t>
            </a:r>
            <a:r>
              <a:rPr lang="en-US" dirty="0" smtClean="0"/>
              <a:t> </a:t>
            </a:r>
            <a:r>
              <a:rPr lang="en-US" dirty="0" err="1" smtClean="0"/>
              <a:t>relatip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.</a:t>
            </a:r>
          </a:p>
          <a:p>
            <a:pPr marL="914400" lvl="1" indent="-514350">
              <a:buNone/>
            </a:pPr>
            <a:r>
              <a:rPr lang="en-US" dirty="0"/>
              <a:t>	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dikarenakan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mengeluarkan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 </a:t>
            </a:r>
            <a:r>
              <a:rPr lang="en-US" dirty="0" err="1" smtClean="0"/>
              <a:t>pabrik</a:t>
            </a:r>
            <a:r>
              <a:rPr lang="en-US" dirty="0" smtClean="0"/>
              <a:t>, </a:t>
            </a:r>
            <a:r>
              <a:rPr lang="en-US" dirty="0" err="1" smtClean="0"/>
              <a:t>peralatan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personalia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mengejar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yang </a:t>
            </a:r>
            <a:r>
              <a:rPr lang="en-US" dirty="0" err="1" smtClean="0"/>
              <a:t>tumbuh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.</a:t>
            </a:r>
          </a:p>
          <a:p>
            <a:pPr marL="914400" lvl="1" indent="-514350">
              <a:buFont typeface="+mj-lt"/>
              <a:buAutoNum type="arabicPeriod" startAt="2"/>
            </a:pPr>
            <a:r>
              <a:rPr lang="en-US" dirty="0" err="1" smtClean="0"/>
              <a:t>Bintang</a:t>
            </a:r>
            <a:r>
              <a:rPr lang="en-US" dirty="0" smtClean="0"/>
              <a:t> (stars),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pemimpin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yang </a:t>
            </a:r>
            <a:r>
              <a:rPr lang="en-US" dirty="0" err="1" smtClean="0"/>
              <a:t>pertumbuhannya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. Perusahaan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mengeluarkan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substansial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 </a:t>
            </a:r>
            <a:r>
              <a:rPr lang="en-US" dirty="0" err="1" smtClean="0"/>
              <a:t>menyesuaiakan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menangkal</a:t>
            </a:r>
            <a:r>
              <a:rPr lang="en-US" dirty="0" smtClean="0"/>
              <a:t> </a:t>
            </a:r>
            <a:r>
              <a:rPr lang="en-US" dirty="0" err="1" smtClean="0"/>
              <a:t>serangan</a:t>
            </a:r>
            <a:r>
              <a:rPr lang="en-US" dirty="0" smtClean="0"/>
              <a:t> </a:t>
            </a:r>
            <a:r>
              <a:rPr lang="en-US" dirty="0" err="1" smtClean="0"/>
              <a:t>pesaing</a:t>
            </a:r>
            <a:r>
              <a:rPr lang="en-US" dirty="0" smtClean="0"/>
              <a:t>.</a:t>
            </a:r>
          </a:p>
          <a:p>
            <a:pPr marL="914400" lvl="1" indent="-514350">
              <a:buFont typeface="+mj-lt"/>
              <a:buAutoNum type="arabicPeriod" startAt="2"/>
            </a:pPr>
            <a:r>
              <a:rPr lang="en-US" dirty="0" err="1" smtClean="0"/>
              <a:t>Penghasil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tunai</a:t>
            </a:r>
            <a:r>
              <a:rPr lang="en-US" dirty="0" smtClean="0"/>
              <a:t> (cash cows),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kasnya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membayar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tagihan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dikarenakan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pemimpin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menikmati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margin </a:t>
            </a:r>
            <a:r>
              <a:rPr lang="en-US" smtClean="0"/>
              <a:t>yang besar.</a:t>
            </a:r>
          </a:p>
          <a:p>
            <a:pPr marL="914400" lvl="1" indent="-514350">
              <a:buFont typeface="+mj-lt"/>
              <a:buAutoNum type="arabicPeriod" startAt="2"/>
            </a:pPr>
            <a:r>
              <a:rPr lang="en-US" smtClean="0"/>
              <a:t>Anjing (dogs), posisi dimana perusahaan berada pada pasar yang pertumbuhannya rendah serta pangsa pasarnya relatip rendah. 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 startAt="2"/>
            </a:pPr>
            <a:endParaRPr lang="en-US" dirty="0" smtClean="0"/>
          </a:p>
          <a:p>
            <a:pPr marL="914400" lvl="1" indent="-514350">
              <a:buFont typeface="+mj-lt"/>
              <a:buAutoNum type="arabicPeriod" startAt="2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762000"/>
            <a:ext cx="8229600" cy="5821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eluang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, </a:t>
            </a:r>
            <a:r>
              <a:rPr lang="en-US" dirty="0" err="1" smtClean="0"/>
              <a:t>penyusutan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menghilangkan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lama. </a:t>
            </a:r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kesenjangan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yang </a:t>
            </a:r>
            <a:r>
              <a:rPr lang="en-US" dirty="0" err="1" smtClean="0"/>
              <a:t>diinginkan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yang </a:t>
            </a:r>
            <a:r>
              <a:rPr lang="en-US" dirty="0" err="1" smtClean="0"/>
              <a:t>diproyeksikan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kesenjangan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strategis</a:t>
            </a:r>
            <a:r>
              <a:rPr lang="en-US" dirty="0" smtClean="0"/>
              <a:t> (strategic planning gap),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korporat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mengakuisisi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mengisinya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 Bisnis Strategis</a:t>
            </a:r>
          </a:p>
        </p:txBody>
      </p:sp>
      <p:pic>
        <p:nvPicPr>
          <p:cNvPr id="11267" name="Content Placeholder 3" descr="Scan1007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33613" y="1219200"/>
            <a:ext cx="5843587" cy="2905125"/>
          </a:xfrm>
        </p:spPr>
      </p:pic>
      <p:pic>
        <p:nvPicPr>
          <p:cNvPr id="11268" name="Picture 4" descr="Scan1007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4267200"/>
            <a:ext cx="44370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762000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Tiga Strategi Pertumbuhan Intensif : Kisi-kisi Pasar-Produk Ansoff</a:t>
            </a: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2667000" y="3886200"/>
            <a:ext cx="396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Kesenjangan Perencanaan Strategis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err="1" smtClean="0"/>
              <a:t>kesenjangan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strategis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intensif</a:t>
            </a:r>
            <a:endParaRPr lang="en-US" dirty="0" smtClean="0"/>
          </a:p>
          <a:p>
            <a:pPr lvl="1"/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meninjau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meningkatkn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: </a:t>
            </a:r>
          </a:p>
          <a:p>
            <a:pPr lvl="2"/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penetrasi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,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pangsa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lamanya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. </a:t>
            </a:r>
          </a:p>
          <a:p>
            <a:pPr lvl="2"/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,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lamanya</a:t>
            </a:r>
            <a:endParaRPr lang="en-US" dirty="0" smtClean="0"/>
          </a:p>
          <a:p>
            <a:pPr lvl="2"/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,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yang </a:t>
            </a:r>
            <a:r>
              <a:rPr lang="en-US" dirty="0" err="1" smtClean="0"/>
              <a:t>diminati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. </a:t>
            </a:r>
          </a:p>
          <a:p>
            <a:pPr lvl="2"/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diversifikasi</a:t>
            </a:r>
            <a:r>
              <a:rPr lang="en-US" dirty="0" smtClean="0"/>
              <a:t>,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57200"/>
            <a:ext cx="8610600" cy="5715000"/>
          </a:xfrm>
        </p:spPr>
        <p:txBody>
          <a:bodyPr/>
          <a:lstStyle/>
          <a:p>
            <a:pPr lvl="3">
              <a:buNone/>
            </a:pPr>
            <a:endParaRPr lang="en-US" sz="1700" dirty="0" smtClean="0"/>
          </a:p>
          <a:p>
            <a:pPr lvl="3">
              <a:buNone/>
            </a:pPr>
            <a:endParaRPr lang="en-US" sz="1700" dirty="0"/>
          </a:p>
          <a:p>
            <a:pPr lvl="3">
              <a:buNone/>
            </a:pPr>
            <a:r>
              <a:rPr lang="en-US" sz="3200" dirty="0" err="1" smtClean="0"/>
              <a:t>Strategi</a:t>
            </a:r>
            <a:r>
              <a:rPr lang="en-US" sz="3200" dirty="0" smtClean="0"/>
              <a:t>  </a:t>
            </a:r>
            <a:r>
              <a:rPr lang="en-US" sz="3200" dirty="0" err="1" smtClean="0"/>
              <a:t>pertumbuhan</a:t>
            </a:r>
            <a:r>
              <a:rPr lang="en-US" sz="3200" dirty="0" smtClean="0"/>
              <a:t> </a:t>
            </a:r>
            <a:r>
              <a:rPr lang="en-US" sz="3200" dirty="0" err="1" smtClean="0"/>
              <a:t>intensif</a:t>
            </a:r>
            <a:endParaRPr lang="en-US" sz="3200" dirty="0"/>
          </a:p>
          <a:p>
            <a:pPr lvl="3"/>
            <a:endParaRPr lang="en-US" sz="1700" dirty="0" smtClean="0"/>
          </a:p>
          <a:p>
            <a:pPr lvl="3"/>
            <a:endParaRPr lang="en-US" sz="1700" dirty="0"/>
          </a:p>
          <a:p>
            <a:pPr lvl="3"/>
            <a:endParaRPr lang="en-US" sz="1700" dirty="0" smtClean="0"/>
          </a:p>
          <a:p>
            <a:pPr lvl="3"/>
            <a:endParaRPr lang="en-US" sz="1700" dirty="0"/>
          </a:p>
          <a:p>
            <a:pPr lvl="3"/>
            <a:endParaRPr lang="en-US" sz="1700" dirty="0" smtClean="0"/>
          </a:p>
          <a:p>
            <a:pPr lvl="3"/>
            <a:endParaRPr lang="en-US" sz="1700" dirty="0"/>
          </a:p>
          <a:p>
            <a:pPr lvl="3"/>
            <a:endParaRPr lang="en-US" sz="1700" dirty="0" smtClean="0"/>
          </a:p>
          <a:p>
            <a:pPr lvl="3"/>
            <a:endParaRPr lang="en-US" sz="1700" dirty="0"/>
          </a:p>
          <a:p>
            <a:pPr lvl="3"/>
            <a:r>
              <a:rPr lang="en-US" sz="1700" dirty="0" err="1" smtClean="0"/>
              <a:t>Sumber</a:t>
            </a:r>
            <a:r>
              <a:rPr lang="en-US" sz="1700" dirty="0" smtClean="0"/>
              <a:t> : </a:t>
            </a:r>
            <a:r>
              <a:rPr lang="en-US" sz="1700" dirty="0" err="1" smtClean="0"/>
              <a:t>Ansoff</a:t>
            </a:r>
            <a:endParaRPr lang="en-US" sz="1700" dirty="0"/>
          </a:p>
          <a:p>
            <a:pPr lvl="3"/>
            <a:endParaRPr lang="en-US" sz="1700" dirty="0"/>
          </a:p>
          <a:p>
            <a:pPr lvl="3"/>
            <a:endParaRPr lang="en-US" sz="1700" dirty="0"/>
          </a:p>
          <a:p>
            <a:pPr lvl="3"/>
            <a:endParaRPr lang="en-US" sz="1700" dirty="0"/>
          </a:p>
          <a:p>
            <a:pPr lvl="3"/>
            <a:endParaRPr lang="en-US" sz="1700" dirty="0"/>
          </a:p>
        </p:txBody>
      </p:sp>
      <p:graphicFrame>
        <p:nvGraphicFramePr>
          <p:cNvPr id="12321" name="Group 33"/>
          <p:cNvGraphicFramePr>
            <a:graphicFrameLocks noGrp="1"/>
          </p:cNvGraphicFramePr>
          <p:nvPr>
            <p:ph sz="half" idx="2"/>
          </p:nvPr>
        </p:nvGraphicFramePr>
        <p:xfrm>
          <a:off x="1676400" y="2057400"/>
          <a:ext cx="5767387" cy="1920240"/>
        </p:xfrm>
        <a:graphic>
          <a:graphicData uri="http://schemas.openxmlformats.org/drawingml/2006/table">
            <a:tbl>
              <a:tblPr/>
              <a:tblGrid>
                <a:gridCol w="2601912"/>
                <a:gridCol w="3165475"/>
              </a:tblGrid>
              <a:tr h="779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 Market penetration    strategy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 Product development strategy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 Market development strategy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4. Diversification strategy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Pertanyaan yang akan dijawab 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1523999"/>
          </a:xfrm>
        </p:spPr>
        <p:txBody>
          <a:bodyPr>
            <a:normAutofit/>
          </a:bodyPr>
          <a:lstStyle/>
          <a:p>
            <a:pPr marL="609600" indent="-609600" eaLnBrk="1" hangingPunct="1">
              <a:buNone/>
            </a:pP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strategis</a:t>
            </a:r>
            <a:r>
              <a:rPr lang="en-US" dirty="0" smtClean="0"/>
              <a:t> </a:t>
            </a:r>
            <a:r>
              <a:rPr lang="en-US" dirty="0" err="1" smtClean="0"/>
              <a:t>dilaksanakan</a:t>
            </a:r>
            <a:endParaRPr lang="en-US" dirty="0"/>
          </a:p>
          <a:p>
            <a:pPr marL="609600" indent="-609600" eaLnBrk="1" hangingPunct="1">
              <a:buNone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1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diversifikasi</a:t>
            </a:r>
            <a:endParaRPr lang="en-US" dirty="0" smtClean="0"/>
          </a:p>
          <a:p>
            <a:pPr lvl="1"/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diversifikasi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ditempuh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yang </a:t>
            </a:r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bauran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yang </a:t>
            </a:r>
            <a:r>
              <a:rPr lang="en-US" dirty="0" err="1" smtClean="0"/>
              <a:t>memadai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berhasil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Misalnya</a:t>
            </a:r>
            <a:r>
              <a:rPr lang="en-US" dirty="0" smtClean="0"/>
              <a:t> : “Walt </a:t>
            </a:r>
            <a:r>
              <a:rPr lang="en-US" dirty="0"/>
              <a:t>D</a:t>
            </a:r>
            <a:r>
              <a:rPr lang="en-US" dirty="0" smtClean="0"/>
              <a:t>isney Companies”, </a:t>
            </a:r>
            <a:r>
              <a:rPr lang="en-US" dirty="0" err="1" smtClean="0"/>
              <a:t>semula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produser</a:t>
            </a:r>
            <a:r>
              <a:rPr lang="en-US" dirty="0" smtClean="0"/>
              <a:t> film </a:t>
            </a:r>
            <a:r>
              <a:rPr lang="en-US" dirty="0" err="1" smtClean="0"/>
              <a:t>animasi</a:t>
            </a:r>
            <a:r>
              <a:rPr lang="en-US" dirty="0" smtClean="0"/>
              <a:t>, </a:t>
            </a:r>
            <a:r>
              <a:rPr lang="en-US" dirty="0" err="1" smtClean="0"/>
              <a:t>kemudia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bisnisnya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memasuki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penyiaran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bendera</a:t>
            </a:r>
            <a:r>
              <a:rPr lang="en-US" dirty="0" smtClean="0"/>
              <a:t> “Disk Channel”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Perencanan</a:t>
            </a:r>
            <a:r>
              <a:rPr lang="en-US" dirty="0" smtClean="0"/>
              <a:t> </a:t>
            </a:r>
            <a:r>
              <a:rPr lang="en-US" dirty="0" err="1" smtClean="0"/>
              <a:t>Stratejik</a:t>
            </a:r>
            <a:r>
              <a:rPr lang="en-US" dirty="0" smtClean="0"/>
              <a:t>, Area </a:t>
            </a:r>
            <a:r>
              <a:rPr lang="en-US" dirty="0" err="1" smtClean="0"/>
              <a:t>kunci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ingkatan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area </a:t>
            </a:r>
            <a:r>
              <a:rPr lang="en-US" dirty="0" err="1" smtClean="0"/>
              <a:t>kunci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strategik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mendapat</a:t>
            </a:r>
            <a:r>
              <a:rPr lang="en-US" dirty="0" smtClean="0"/>
              <a:t> </a:t>
            </a:r>
            <a:r>
              <a:rPr lang="en-US" dirty="0" err="1" smtClean="0"/>
              <a:t>prioritas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pemasar</a:t>
            </a:r>
            <a:r>
              <a:rPr lang="en-US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Mengelola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portofolio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mempertimbangkan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Menyesuaikan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.</a:t>
            </a:r>
          </a:p>
          <a:p>
            <a:pPr marL="571500" indent="-514350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,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stratejik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Empat tingkat Organisasi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480060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dirty="0" smtClean="0"/>
              <a:t>Tingkat </a:t>
            </a:r>
            <a:r>
              <a:rPr lang="en-US" sz="2400" dirty="0" err="1" smtClean="0"/>
              <a:t>Korporat</a:t>
            </a:r>
            <a:r>
              <a:rPr lang="en-US" sz="2400" dirty="0" smtClean="0"/>
              <a:t> : </a:t>
            </a:r>
            <a:r>
              <a:rPr lang="en-US" sz="2400" dirty="0" err="1" smtClean="0"/>
              <a:t>bertanggung</a:t>
            </a:r>
            <a:r>
              <a:rPr lang="en-US" sz="2400" dirty="0" smtClean="0"/>
              <a:t> </a:t>
            </a:r>
            <a:r>
              <a:rPr lang="en-US" sz="2400" dirty="0" err="1" smtClean="0"/>
              <a:t>jawab</a:t>
            </a:r>
            <a:r>
              <a:rPr lang="en-US" sz="2400" dirty="0" smtClean="0"/>
              <a:t> </a:t>
            </a:r>
            <a:r>
              <a:rPr lang="en-US" sz="2400" dirty="0" err="1" smtClean="0"/>
              <a:t>merancang</a:t>
            </a:r>
            <a:r>
              <a:rPr lang="en-US" sz="2400" dirty="0" smtClean="0"/>
              <a:t> </a:t>
            </a:r>
            <a:r>
              <a:rPr lang="en-US" sz="2400" dirty="0" err="1" smtClean="0"/>
              <a:t>strategi</a:t>
            </a:r>
            <a:r>
              <a:rPr lang="en-US" sz="2400" dirty="0" smtClean="0"/>
              <a:t> </a:t>
            </a:r>
            <a:r>
              <a:rPr lang="en-US" sz="2400" dirty="0" err="1" smtClean="0"/>
              <a:t>korporat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 </a:t>
            </a:r>
            <a:r>
              <a:rPr lang="en-US" sz="2400" dirty="0" err="1" smtClean="0"/>
              <a:t>panduan</a:t>
            </a:r>
            <a:r>
              <a:rPr lang="en-US" sz="2400" dirty="0" smtClean="0"/>
              <a:t> </a:t>
            </a:r>
            <a:r>
              <a:rPr lang="en-US" sz="2400" dirty="0" err="1" smtClean="0"/>
              <a:t>seluruh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, </a:t>
            </a:r>
            <a:r>
              <a:rPr lang="en-US" sz="2400" dirty="0" err="1" smtClean="0"/>
              <a:t>berwenang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penentuan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alokasi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daya</a:t>
            </a:r>
            <a:r>
              <a:rPr lang="en-US" sz="2400" dirty="0" smtClean="0"/>
              <a:t> </a:t>
            </a:r>
            <a:r>
              <a:rPr lang="en-US" sz="2400" dirty="0" err="1" smtClean="0"/>
              <a:t>divisi</a:t>
            </a:r>
            <a:r>
              <a:rPr lang="en-US" sz="2400" dirty="0" smtClean="0"/>
              <a:t>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menilai</a:t>
            </a:r>
            <a:r>
              <a:rPr lang="en-US" sz="2400" dirty="0" smtClean="0"/>
              <a:t> </a:t>
            </a:r>
            <a:r>
              <a:rPr lang="en-US" sz="2400" dirty="0"/>
              <a:t> </a:t>
            </a:r>
            <a:r>
              <a:rPr lang="en-US" sz="2400" dirty="0" err="1" smtClean="0"/>
              <a:t>bisnis</a:t>
            </a:r>
            <a:r>
              <a:rPr lang="en-US" sz="2400" dirty="0" smtClean="0"/>
              <a:t> </a:t>
            </a:r>
            <a:r>
              <a:rPr lang="en-US" sz="2400" dirty="0" err="1" smtClean="0"/>
              <a:t>mana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eliminasi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dikembangkan</a:t>
            </a:r>
            <a:endParaRPr lang="en-US" sz="24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dirty="0" smtClean="0"/>
              <a:t>Tingkat </a:t>
            </a:r>
            <a:r>
              <a:rPr lang="en-US" sz="2400" dirty="0" err="1" smtClean="0"/>
              <a:t>Divisi</a:t>
            </a:r>
            <a:r>
              <a:rPr lang="en-US" sz="2400" dirty="0" smtClean="0"/>
              <a:t> : </a:t>
            </a:r>
            <a:r>
              <a:rPr lang="en-US" sz="2400" dirty="0" err="1" smtClean="0"/>
              <a:t>menentukan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rencana</a:t>
            </a:r>
            <a:r>
              <a:rPr lang="en-US" sz="2400" dirty="0" smtClean="0"/>
              <a:t> </a:t>
            </a:r>
            <a:r>
              <a:rPr lang="en-US" sz="2400" dirty="0" err="1" smtClean="0"/>
              <a:t>alokasi</a:t>
            </a:r>
            <a:r>
              <a:rPr lang="en-US" sz="2400" dirty="0" smtClean="0"/>
              <a:t> </a:t>
            </a:r>
            <a:r>
              <a:rPr lang="en-US" sz="2400" dirty="0" err="1" smtClean="0"/>
              <a:t>dana</a:t>
            </a:r>
            <a:r>
              <a:rPr lang="en-US" sz="2400" dirty="0" smtClean="0"/>
              <a:t> </a:t>
            </a:r>
            <a:r>
              <a:rPr lang="en-US" sz="2400" dirty="0" err="1" smtClean="0"/>
              <a:t>tiap</a:t>
            </a:r>
            <a:r>
              <a:rPr lang="en-US" sz="2400" dirty="0" smtClean="0"/>
              <a:t> unit </a:t>
            </a:r>
            <a:r>
              <a:rPr lang="en-US" sz="2400" dirty="0" err="1" smtClean="0"/>
              <a:t>bisnis</a:t>
            </a:r>
            <a:r>
              <a:rPr lang="en-US" sz="2400" dirty="0" smtClean="0"/>
              <a:t> 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divisi</a:t>
            </a:r>
            <a:endParaRPr lang="en-US" sz="24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dirty="0" smtClean="0"/>
              <a:t>Tingkat Unit </a:t>
            </a:r>
            <a:r>
              <a:rPr lang="en-US" sz="2400" dirty="0" err="1" smtClean="0"/>
              <a:t>Bisnis</a:t>
            </a:r>
            <a:r>
              <a:rPr lang="en-US" sz="2400" dirty="0" smtClean="0"/>
              <a:t> : </a:t>
            </a:r>
            <a:r>
              <a:rPr lang="en-US" sz="2400" dirty="0" err="1" smtClean="0"/>
              <a:t>menentukan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rencana</a:t>
            </a:r>
            <a:r>
              <a:rPr lang="en-US" sz="2400" dirty="0"/>
              <a:t> </a:t>
            </a:r>
            <a:r>
              <a:rPr lang="en-US" sz="2400" dirty="0" err="1" smtClean="0"/>
              <a:t>strategis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menghantarkan</a:t>
            </a:r>
            <a:r>
              <a:rPr lang="en-US" sz="2400" dirty="0" smtClean="0"/>
              <a:t> unit </a:t>
            </a:r>
            <a:r>
              <a:rPr lang="en-US" sz="2400" dirty="0" err="1" smtClean="0"/>
              <a:t>bisnis</a:t>
            </a:r>
            <a:r>
              <a:rPr lang="en-US" sz="2400" dirty="0" smtClean="0"/>
              <a:t> </a:t>
            </a:r>
            <a:r>
              <a:rPr lang="en-US" sz="2400" dirty="0" err="1" smtClean="0"/>
              <a:t>menuju</a:t>
            </a:r>
            <a:r>
              <a:rPr lang="en-US" sz="2400" dirty="0" smtClean="0"/>
              <a:t> </a:t>
            </a:r>
            <a:r>
              <a:rPr lang="en-US" sz="2400" dirty="0" err="1" smtClean="0"/>
              <a:t>masa</a:t>
            </a:r>
            <a:r>
              <a:rPr lang="en-US" sz="2400" dirty="0" smtClean="0"/>
              <a:t> </a:t>
            </a:r>
            <a:r>
              <a:rPr lang="en-US" sz="2400" dirty="0" err="1" smtClean="0"/>
              <a:t>depan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menguntungkan</a:t>
            </a:r>
            <a:endParaRPr lang="en-US" sz="24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dirty="0" smtClean="0"/>
              <a:t>Tingkat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: </a:t>
            </a:r>
            <a:r>
              <a:rPr lang="en-US" sz="2400" dirty="0" err="1" smtClean="0"/>
              <a:t>mengembangkan</a:t>
            </a:r>
            <a:r>
              <a:rPr lang="en-US" sz="2400" dirty="0" smtClean="0"/>
              <a:t> </a:t>
            </a:r>
            <a:r>
              <a:rPr lang="en-US" sz="2400" dirty="0" err="1" smtClean="0"/>
              <a:t>rencana</a:t>
            </a:r>
            <a:r>
              <a:rPr lang="en-US" sz="2400" dirty="0" smtClean="0"/>
              <a:t> </a:t>
            </a:r>
            <a:r>
              <a:rPr lang="en-US" sz="2400" dirty="0" err="1" smtClean="0"/>
              <a:t>pemasaran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mencapai</a:t>
            </a:r>
            <a:r>
              <a:rPr lang="en-US" sz="2400" dirty="0" smtClean="0"/>
              <a:t> </a:t>
            </a:r>
            <a:r>
              <a:rPr lang="en-US" sz="2400" dirty="0" err="1" smtClean="0"/>
              <a:t>tujuannya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pasar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emasaran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instrumen</a:t>
            </a:r>
            <a:r>
              <a:rPr lang="en-US" dirty="0" smtClean="0"/>
              <a:t> </a:t>
            </a:r>
            <a:r>
              <a:rPr lang="en-US" dirty="0" err="1" smtClean="0"/>
              <a:t>sentral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mengarahkan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mengkoordinasikan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r>
              <a:rPr lang="en-US" dirty="0" smtClean="0"/>
              <a:t> </a:t>
            </a:r>
            <a:r>
              <a:rPr lang="en-US" dirty="0" err="1" smtClean="0"/>
              <a:t>beroperasi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r>
              <a:rPr lang="en-US" dirty="0" smtClean="0"/>
              <a:t> </a:t>
            </a:r>
            <a:r>
              <a:rPr lang="en-US" dirty="0" err="1" smtClean="0"/>
              <a:t>strategis</a:t>
            </a:r>
            <a:r>
              <a:rPr lang="en-US" dirty="0" smtClean="0"/>
              <a:t>: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sasaran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proposisi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ditawarkan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terbaik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r>
              <a:rPr lang="en-US" dirty="0" smtClean="0"/>
              <a:t> </a:t>
            </a:r>
            <a:r>
              <a:rPr lang="en-US" dirty="0" err="1" smtClean="0"/>
              <a:t>taktis</a:t>
            </a:r>
            <a:r>
              <a:rPr lang="en-US" dirty="0" smtClean="0"/>
              <a:t>: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taktik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r>
              <a:rPr lang="en-US" dirty="0" smtClean="0"/>
              <a:t>, </a:t>
            </a:r>
            <a:r>
              <a:rPr lang="en-US" dirty="0" err="1" smtClean="0"/>
              <a:t>termasuk</a:t>
            </a:r>
            <a:r>
              <a:rPr lang="en-US" dirty="0" smtClean="0"/>
              <a:t>: </a:t>
            </a:r>
            <a:r>
              <a:rPr lang="en-US" dirty="0" err="1" smtClean="0"/>
              <a:t>fitur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, </a:t>
            </a:r>
            <a:r>
              <a:rPr lang="en-US" dirty="0" err="1" smtClean="0"/>
              <a:t>promosi</a:t>
            </a:r>
            <a:r>
              <a:rPr lang="en-US" dirty="0" smtClean="0"/>
              <a:t>, </a:t>
            </a:r>
            <a:r>
              <a:rPr lang="en-US" dirty="0" err="1" smtClean="0"/>
              <a:t>penyediaan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, </a:t>
            </a:r>
            <a:r>
              <a:rPr lang="en-US" dirty="0" err="1" smtClean="0"/>
              <a:t>penetapan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, </a:t>
            </a:r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layanannya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Korporat</a:t>
            </a:r>
            <a:r>
              <a:rPr lang="en-US" dirty="0" smtClean="0"/>
              <a:t> Dan </a:t>
            </a:r>
            <a:r>
              <a:rPr lang="en-US" dirty="0" err="1" smtClean="0"/>
              <a:t>Divisi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/>
          <a:lstStyle/>
          <a:p>
            <a:r>
              <a:rPr lang="en-US" dirty="0" smtClean="0"/>
              <a:t>Kantor </a:t>
            </a:r>
            <a:r>
              <a:rPr lang="en-US" dirty="0" err="1" smtClean="0"/>
              <a:t>pusat</a:t>
            </a:r>
            <a:r>
              <a:rPr lang="en-US" dirty="0" smtClean="0"/>
              <a:t> (</a:t>
            </a:r>
            <a:r>
              <a:rPr lang="en-US" dirty="0" err="1" smtClean="0"/>
              <a:t>korporat</a:t>
            </a:r>
            <a:r>
              <a:rPr lang="en-US" dirty="0" smtClean="0"/>
              <a:t>)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empat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Mendefinisikan</a:t>
            </a:r>
            <a:r>
              <a:rPr lang="en-US" dirty="0" smtClean="0"/>
              <a:t> </a:t>
            </a:r>
            <a:r>
              <a:rPr lang="en-US" dirty="0" err="1" smtClean="0"/>
              <a:t>misi</a:t>
            </a:r>
            <a:r>
              <a:rPr lang="en-US" dirty="0" smtClean="0"/>
              <a:t> </a:t>
            </a:r>
            <a:r>
              <a:rPr lang="en-US" dirty="0" err="1" smtClean="0"/>
              <a:t>korporat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Menentukan</a:t>
            </a:r>
            <a:r>
              <a:rPr lang="en-US" dirty="0" smtClean="0"/>
              <a:t> unit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strategik</a:t>
            </a:r>
            <a:r>
              <a:rPr lang="en-US" dirty="0" smtClean="0"/>
              <a:t> (SBU)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Menugaskan</a:t>
            </a:r>
            <a:r>
              <a:rPr lang="en-US" dirty="0" smtClean="0"/>
              <a:t> </a:t>
            </a:r>
            <a:r>
              <a:rPr lang="en-US" dirty="0" err="1" smtClean="0"/>
              <a:t>sumberdaya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SBU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Mendefinisikan</a:t>
            </a:r>
            <a:r>
              <a:rPr lang="en-US" dirty="0" smtClean="0"/>
              <a:t> </a:t>
            </a:r>
            <a:r>
              <a:rPr lang="en-US" dirty="0" err="1" smtClean="0"/>
              <a:t>Misi</a:t>
            </a:r>
            <a:r>
              <a:rPr lang="en-US" dirty="0" smtClean="0"/>
              <a:t> </a:t>
            </a:r>
            <a:r>
              <a:rPr lang="en-US" dirty="0" err="1" smtClean="0"/>
              <a:t>Korporat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Misi</a:t>
            </a:r>
            <a:r>
              <a:rPr lang="en-US" dirty="0" smtClean="0"/>
              <a:t> yang </a:t>
            </a:r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turut</a:t>
            </a:r>
            <a:r>
              <a:rPr lang="en-US" dirty="0" smtClean="0"/>
              <a:t> </a:t>
            </a:r>
            <a:r>
              <a:rPr lang="en-US" dirty="0" err="1" smtClean="0"/>
              <a:t>dipahami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(manager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karyawan</a:t>
            </a:r>
            <a:r>
              <a:rPr lang="en-US" dirty="0" smtClean="0"/>
              <a:t>) </a:t>
            </a:r>
            <a:r>
              <a:rPr lang="en-US" dirty="0" err="1" smtClean="0"/>
              <a:t>dikarenakan</a:t>
            </a:r>
            <a:r>
              <a:rPr lang="en-US" dirty="0" smtClean="0"/>
              <a:t> </a:t>
            </a: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misi</a:t>
            </a:r>
            <a:r>
              <a:rPr lang="en-US" dirty="0" smtClean="0"/>
              <a:t> yang </a:t>
            </a:r>
            <a:r>
              <a:rPr lang="en-US" dirty="0" err="1" smtClean="0"/>
              <a:t>logis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pengertian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, </a:t>
            </a:r>
            <a:r>
              <a:rPr lang="en-US" dirty="0" err="1" smtClean="0"/>
              <a:t>arah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mendefinisikan</a:t>
            </a:r>
            <a:r>
              <a:rPr lang="en-US" dirty="0" smtClean="0"/>
              <a:t> </a:t>
            </a:r>
            <a:r>
              <a:rPr lang="en-US" dirty="0" err="1" smtClean="0"/>
              <a:t>misinya</a:t>
            </a:r>
            <a:r>
              <a:rPr lang="en-US" dirty="0" smtClean="0"/>
              <a:t>,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menjawab</a:t>
            </a:r>
            <a:r>
              <a:rPr lang="en-US" dirty="0" smtClean="0"/>
              <a:t> </a:t>
            </a:r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err="1" smtClean="0"/>
              <a:t>klasik</a:t>
            </a:r>
            <a:r>
              <a:rPr lang="en-US" dirty="0" smtClean="0"/>
              <a:t> Peter </a:t>
            </a:r>
            <a:r>
              <a:rPr lang="en-US" dirty="0" err="1" smtClean="0"/>
              <a:t>Drucker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: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?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err="1" smtClean="0"/>
              <a:t>Siapa</a:t>
            </a:r>
            <a:r>
              <a:rPr lang="en-US" dirty="0" smtClean="0"/>
              <a:t> </a:t>
            </a:r>
            <a:r>
              <a:rPr lang="en-US" dirty="0" err="1" smtClean="0"/>
              <a:t>pelanggannya</a:t>
            </a:r>
            <a:r>
              <a:rPr lang="en-US" dirty="0" smtClean="0"/>
              <a:t>?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pelanggannya</a:t>
            </a:r>
            <a:r>
              <a:rPr lang="en-US" dirty="0" smtClean="0"/>
              <a:t>?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?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seharusnya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nanti</a:t>
            </a:r>
            <a:r>
              <a:rPr lang="en-US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Seiring</a:t>
            </a:r>
            <a:r>
              <a:rPr lang="en-US" dirty="0" smtClean="0"/>
              <a:t> </a:t>
            </a:r>
            <a:r>
              <a:rPr lang="en-US" dirty="0" err="1" smtClean="0"/>
              <a:t>berjalannya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, </a:t>
            </a:r>
            <a:r>
              <a:rPr lang="en-US" dirty="0" err="1" smtClean="0"/>
              <a:t>misi</a:t>
            </a:r>
            <a:r>
              <a:rPr lang="en-US" dirty="0" smtClean="0"/>
              <a:t>  yang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rumuskan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 </a:t>
            </a:r>
            <a:r>
              <a:rPr lang="en-US" dirty="0" err="1" smtClean="0"/>
              <a:t>memanfaatkan</a:t>
            </a:r>
            <a:r>
              <a:rPr lang="en-US" dirty="0" smtClean="0"/>
              <a:t> </a:t>
            </a:r>
            <a:r>
              <a:rPr lang="en-US" dirty="0" err="1" smtClean="0"/>
              <a:t>peluang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merespon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yang </a:t>
            </a:r>
            <a:r>
              <a:rPr lang="en-US" dirty="0" err="1" smtClean="0"/>
              <a:t>baru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Misalnya</a:t>
            </a:r>
            <a:r>
              <a:rPr lang="en-US" dirty="0" smtClean="0"/>
              <a:t>: amazone.com  </a:t>
            </a:r>
            <a:r>
              <a:rPr lang="en-US" dirty="0" err="1" smtClean="0"/>
              <a:t>merubah</a:t>
            </a:r>
            <a:r>
              <a:rPr lang="en-US" dirty="0" smtClean="0"/>
              <a:t> </a:t>
            </a:r>
            <a:r>
              <a:rPr lang="en-US" dirty="0" err="1" smtClean="0"/>
              <a:t>misi</a:t>
            </a:r>
            <a:r>
              <a:rPr lang="en-US" dirty="0" smtClean="0"/>
              <a:t> </a:t>
            </a:r>
            <a:r>
              <a:rPr lang="en-US" dirty="0" err="1" smtClean="0"/>
              <a:t>bisnisnya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toko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online </a:t>
            </a:r>
            <a:r>
              <a:rPr lang="en-US" dirty="0" err="1" smtClean="0"/>
              <a:t>terbesar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toko</a:t>
            </a:r>
            <a:r>
              <a:rPr lang="en-US" dirty="0" smtClean="0"/>
              <a:t> online </a:t>
            </a:r>
            <a:r>
              <a:rPr lang="en-US" dirty="0" err="1" smtClean="0"/>
              <a:t>terbesar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misi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pernyataan</a:t>
            </a:r>
            <a:r>
              <a:rPr lang="en-US" dirty="0" smtClean="0"/>
              <a:t> yang paling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mencerminkan</a:t>
            </a:r>
            <a:r>
              <a:rPr lang="en-US" dirty="0" smtClean="0"/>
              <a:t> </a:t>
            </a:r>
            <a:r>
              <a:rPr lang="en-US" dirty="0" err="1" smtClean="0"/>
              <a:t>visi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Visi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impian</a:t>
            </a:r>
            <a:r>
              <a:rPr lang="en-US" dirty="0" smtClean="0"/>
              <a:t> yang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mustahil</a:t>
            </a:r>
            <a:r>
              <a:rPr lang="en-US" dirty="0" smtClean="0"/>
              <a:t> yang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10 – 20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mendatang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Misalnya</a:t>
            </a:r>
            <a:r>
              <a:rPr lang="en-US" dirty="0" smtClean="0"/>
              <a:t>: </a:t>
            </a:r>
            <a:r>
              <a:rPr lang="en-US" dirty="0" err="1" smtClean="0"/>
              <a:t>presiden</a:t>
            </a:r>
            <a:r>
              <a:rPr lang="en-US" dirty="0" smtClean="0"/>
              <a:t> Sony, Akio Morita yang </a:t>
            </a:r>
            <a:r>
              <a:rPr lang="en-US" dirty="0" err="1" smtClean="0"/>
              <a:t>memimpikan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mendebgarkan</a:t>
            </a:r>
            <a:r>
              <a:rPr lang="en-US" dirty="0" smtClean="0"/>
              <a:t> </a:t>
            </a:r>
            <a:r>
              <a:rPr lang="en-US" dirty="0" err="1" smtClean="0"/>
              <a:t>musik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pemutar</a:t>
            </a:r>
            <a:r>
              <a:rPr lang="en-US" dirty="0" smtClean="0"/>
              <a:t> CD portable.</a:t>
            </a:r>
          </a:p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impian</a:t>
            </a:r>
            <a:r>
              <a:rPr lang="en-US" dirty="0" smtClean="0"/>
              <a:t> </a:t>
            </a:r>
            <a:r>
              <a:rPr lang="en-US" dirty="0" err="1" smtClean="0"/>
              <a:t>pemilik</a:t>
            </a:r>
            <a:r>
              <a:rPr lang="en-US" dirty="0" smtClean="0"/>
              <a:t> </a:t>
            </a:r>
            <a:r>
              <a:rPr lang="en-US" dirty="0" err="1" smtClean="0"/>
              <a:t>google</a:t>
            </a:r>
            <a:r>
              <a:rPr lang="en-US" dirty="0" smtClean="0"/>
              <a:t>? </a:t>
            </a:r>
            <a:r>
              <a:rPr lang="en-US" dirty="0" err="1" smtClean="0"/>
              <a:t>Pemilik</a:t>
            </a:r>
            <a:r>
              <a:rPr lang="en-US" dirty="0" smtClean="0"/>
              <a:t> Yahoo?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Lima </a:t>
            </a:r>
            <a:r>
              <a:rPr lang="en-US" dirty="0" err="1" smtClean="0"/>
              <a:t>karakteristik</a:t>
            </a:r>
            <a:r>
              <a:rPr lang="en-US" dirty="0" smtClean="0"/>
              <a:t> 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misi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r>
              <a:rPr lang="en-US" dirty="0" smtClean="0"/>
              <a:t>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yang </a:t>
            </a:r>
            <a:r>
              <a:rPr lang="en-US" dirty="0" err="1" smtClean="0"/>
              <a:t>terbatas</a:t>
            </a:r>
            <a:r>
              <a:rPr lang="en-US" dirty="0" smtClean="0"/>
              <a:t>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misi</a:t>
            </a:r>
            <a:r>
              <a:rPr lang="en-US" dirty="0" smtClean="0"/>
              <a:t> </a:t>
            </a:r>
            <a:r>
              <a:rPr lang="en-US" dirty="0" err="1" smtClean="0"/>
              <a:t>menekankan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misi</a:t>
            </a:r>
            <a:r>
              <a:rPr lang="en-US" dirty="0" smtClean="0"/>
              <a:t> </a:t>
            </a:r>
            <a:r>
              <a:rPr lang="en-US" dirty="0" err="1" smtClean="0"/>
              <a:t>mendefinisikan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kompetitif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beroperasi</a:t>
            </a:r>
            <a:r>
              <a:rPr lang="en-US" dirty="0" smtClean="0"/>
              <a:t>, </a:t>
            </a:r>
            <a:r>
              <a:rPr lang="en-US" dirty="0" err="1" smtClean="0"/>
              <a:t>meliputi</a:t>
            </a:r>
            <a:r>
              <a:rPr lang="en-US" dirty="0" smtClean="0"/>
              <a:t>: </a:t>
            </a:r>
            <a:r>
              <a:rPr lang="en-US" dirty="0" err="1" smtClean="0"/>
              <a:t>industri</a:t>
            </a:r>
            <a:r>
              <a:rPr lang="en-US" dirty="0" smtClean="0"/>
              <a:t>,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, </a:t>
            </a:r>
            <a:r>
              <a:rPr lang="en-US" dirty="0" err="1" smtClean="0"/>
              <a:t>kompetensi</a:t>
            </a:r>
            <a:r>
              <a:rPr lang="en-US" dirty="0" smtClean="0"/>
              <a:t>, </a:t>
            </a:r>
            <a:r>
              <a:rPr lang="en-US" dirty="0" err="1" smtClean="0"/>
              <a:t>segmen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vertikal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geografis</a:t>
            </a:r>
            <a:r>
              <a:rPr lang="en-US" dirty="0" smtClean="0"/>
              <a:t>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misi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pandangan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misi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r>
              <a:rPr lang="en-US" dirty="0" smtClean="0"/>
              <a:t>,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diingat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arti</a:t>
            </a:r>
            <a:r>
              <a:rPr lang="en-US" dirty="0" smtClean="0"/>
              <a:t>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Menurut</a:t>
            </a:r>
            <a:r>
              <a:rPr lang="en-US" dirty="0" smtClean="0"/>
              <a:t> Guy Kawasaki, </a:t>
            </a:r>
            <a:r>
              <a:rPr lang="en-US" dirty="0" err="1" smtClean="0"/>
              <a:t>misi</a:t>
            </a:r>
            <a:r>
              <a:rPr lang="en-US" dirty="0" smtClean="0"/>
              <a:t> </a:t>
            </a:r>
            <a:r>
              <a:rPr lang="en-US" dirty="0" err="1" smtClean="0"/>
              <a:t>hendaknya</a:t>
            </a:r>
            <a:r>
              <a:rPr lang="en-US" dirty="0" smtClean="0"/>
              <a:t> </a:t>
            </a:r>
            <a:r>
              <a:rPr lang="en-US" dirty="0" err="1" smtClean="0"/>
              <a:t>dirumuskan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empat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.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misi</a:t>
            </a:r>
            <a:r>
              <a:rPr lang="en-US" dirty="0" smtClean="0"/>
              <a:t> yang </a:t>
            </a:r>
            <a:r>
              <a:rPr lang="en-US" dirty="0" err="1" smtClean="0"/>
              <a:t>dirumuskan</a:t>
            </a:r>
            <a:r>
              <a:rPr lang="en-US" dirty="0" smtClean="0"/>
              <a:t> Federal Express: “peace of mind”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156</TotalTime>
  <Words>1122</Words>
  <Application>Microsoft Office PowerPoint</Application>
  <PresentationFormat>On-screen Show (4:3)</PresentationFormat>
  <Paragraphs>108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Trek</vt:lpstr>
      <vt:lpstr>Bab 2 Mengembangkan Strategi dan Rencana Pemasaran</vt:lpstr>
      <vt:lpstr>Pertanyaan yang akan dijawab :</vt:lpstr>
      <vt:lpstr>Perencanan Stratejik, Area kunci serta Tingkatan organisasi</vt:lpstr>
      <vt:lpstr>Empat tingkat Organisasi</vt:lpstr>
      <vt:lpstr>Rencana Pemasaran</vt:lpstr>
      <vt:lpstr>Perencanaan Strategi Korporat Dan Divisi</vt:lpstr>
      <vt:lpstr>Mendefinisikan Misi Korporat</vt:lpstr>
      <vt:lpstr>Slide 8</vt:lpstr>
      <vt:lpstr>Slide 9</vt:lpstr>
      <vt:lpstr>Menentukan Bisnis Strategik</vt:lpstr>
      <vt:lpstr>Slide 11</vt:lpstr>
      <vt:lpstr>Menentukan Sumberdaya Bagi Setiap SBU</vt:lpstr>
      <vt:lpstr>Matriks BCG</vt:lpstr>
      <vt:lpstr>Matriks BCG</vt:lpstr>
      <vt:lpstr>Slide 15</vt:lpstr>
      <vt:lpstr>Menilai Peluang Pertumbuhan</vt:lpstr>
      <vt:lpstr>Unit Bisnis Strategis</vt:lpstr>
      <vt:lpstr>Mengatasi kesenjangan perencanaan strategis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2 Mengembangkan Strategi dan Rencana Pemasaran</dc:title>
  <dc:creator>eepc</dc:creator>
  <cp:lastModifiedBy>eepc</cp:lastModifiedBy>
  <cp:revision>19</cp:revision>
  <dcterms:created xsi:type="dcterms:W3CDTF">2010-10-11T04:52:05Z</dcterms:created>
  <dcterms:modified xsi:type="dcterms:W3CDTF">2011-07-12T23:46:39Z</dcterms:modified>
</cp:coreProperties>
</file>