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8" r:id="rId5"/>
    <p:sldId id="269" r:id="rId6"/>
    <p:sldId id="266" r:id="rId7"/>
    <p:sldId id="270" r:id="rId8"/>
    <p:sldId id="271" r:id="rId9"/>
    <p:sldId id="272" r:id="rId10"/>
    <p:sldId id="259" r:id="rId11"/>
    <p:sldId id="263" r:id="rId12"/>
    <p:sldId id="264" r:id="rId13"/>
    <p:sldId id="273" r:id="rId14"/>
    <p:sldId id="265" r:id="rId15"/>
    <p:sldId id="258" r:id="rId16"/>
    <p:sldId id="260" r:id="rId17"/>
    <p:sldId id="262"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36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FC4DC8A-0478-4E11-88EC-7D7DDF2385C7}" type="datetimeFigureOut">
              <a:rPr lang="id-ID" smtClean="0"/>
              <a:pPr/>
              <a:t>18/02/2015</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a:lstStyle/>
          <a:p>
            <a:fld id="{4ED13550-7E28-4454-88CF-C4D4E4D7F956}" type="slidenum">
              <a:rPr lang="id-ID" smtClean="0"/>
              <a:pPr/>
              <a:t>‹#›</a:t>
            </a:fld>
            <a:endParaRPr lang="id-ID"/>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C4DC8A-0478-4E11-88EC-7D7DDF2385C7}" type="datetimeFigureOut">
              <a:rPr lang="id-ID" smtClean="0"/>
              <a:pPr/>
              <a:t>18/02/2015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D13550-7E28-4454-88CF-C4D4E4D7F95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C4DC8A-0478-4E11-88EC-7D7DDF2385C7}" type="datetimeFigureOut">
              <a:rPr lang="id-ID" smtClean="0"/>
              <a:pPr/>
              <a:t>18/02/2015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D13550-7E28-4454-88CF-C4D4E4D7F95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C4DC8A-0478-4E11-88EC-7D7DDF2385C7}" type="datetimeFigureOut">
              <a:rPr lang="id-ID" smtClean="0"/>
              <a:pPr/>
              <a:t>18/02/2015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D13550-7E28-4454-88CF-C4D4E4D7F95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C4DC8A-0478-4E11-88EC-7D7DDF2385C7}" type="datetimeFigureOut">
              <a:rPr lang="id-ID" smtClean="0"/>
              <a:pPr/>
              <a:t>18/02/2015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7924800" y="6416675"/>
            <a:ext cx="762000" cy="365125"/>
          </a:xfrm>
        </p:spPr>
        <p:txBody>
          <a:bodyPr/>
          <a:lstStyle/>
          <a:p>
            <a:fld id="{4ED13550-7E28-4454-88CF-C4D4E4D7F956}"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C4DC8A-0478-4E11-88EC-7D7DDF2385C7}" type="datetimeFigureOut">
              <a:rPr lang="id-ID" smtClean="0"/>
              <a:pPr/>
              <a:t>18/02/2015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D13550-7E28-4454-88CF-C4D4E4D7F95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C4DC8A-0478-4E11-88EC-7D7DDF2385C7}" type="datetimeFigureOut">
              <a:rPr lang="id-ID" smtClean="0"/>
              <a:pPr/>
              <a:t>18/02/2015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ED13550-7E28-4454-88CF-C4D4E4D7F95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C4DC8A-0478-4E11-88EC-7D7DDF2385C7}" type="datetimeFigureOut">
              <a:rPr lang="id-ID" smtClean="0"/>
              <a:pPr/>
              <a:t>18/02/2015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ED13550-7E28-4454-88CF-C4D4E4D7F95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C4DC8A-0478-4E11-88EC-7D7DDF2385C7}" type="datetimeFigureOut">
              <a:rPr lang="id-ID" smtClean="0"/>
              <a:pPr/>
              <a:t>18/02/2015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ED13550-7E28-4454-88CF-C4D4E4D7F95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C4DC8A-0478-4E11-88EC-7D7DDF2385C7}" type="datetimeFigureOut">
              <a:rPr lang="id-ID" smtClean="0"/>
              <a:pPr/>
              <a:t>18/02/2015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D13550-7E28-4454-88CF-C4D4E4D7F95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FC4DC8A-0478-4E11-88EC-7D7DDF2385C7}" type="datetimeFigureOut">
              <a:rPr lang="id-ID" smtClean="0"/>
              <a:pPr/>
              <a:t>18/02/2015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D13550-7E28-4454-88CF-C4D4E4D7F95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FC4DC8A-0478-4E11-88EC-7D7DDF2385C7}" type="datetimeFigureOut">
              <a:rPr lang="id-ID" smtClean="0"/>
              <a:pPr/>
              <a:t>18/02/2015</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ED13550-7E28-4454-88CF-C4D4E4D7F956}"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KONSEP MANAJEMEN STRATEGIS</a:t>
            </a:r>
            <a:endParaRPr lang="id-ID" dirty="0"/>
          </a:p>
        </p:txBody>
      </p:sp>
      <p:sp>
        <p:nvSpPr>
          <p:cNvPr id="3" name="Subtitle 2"/>
          <p:cNvSpPr>
            <a:spLocks noGrp="1"/>
          </p:cNvSpPr>
          <p:nvPr>
            <p:ph type="subTitle" idx="1"/>
          </p:nvPr>
        </p:nvSpPr>
        <p:spPr/>
        <p:txBody>
          <a:bodyPr/>
          <a:lstStyle/>
          <a:p>
            <a:r>
              <a:rPr lang="id-ID" dirty="0" smtClean="0"/>
              <a:t>MANAJEMEN STRATEGIS</a:t>
            </a:r>
          </a:p>
          <a:p>
            <a:r>
              <a:rPr lang="id-ID" dirty="0" smtClean="0"/>
              <a:t>IAN 2015</a:t>
            </a:r>
          </a:p>
          <a:p>
            <a:r>
              <a:rPr lang="id-ID" dirty="0" smtClean="0"/>
              <a:t>UTAMI DEWI</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t>Faktor-Faktor yang berpengaruh dalam rancang bangun Manajemen Strategik</a:t>
            </a:r>
            <a:endParaRPr lang="id-ID" sz="3200" dirty="0"/>
          </a:p>
        </p:txBody>
      </p:sp>
      <p:sp>
        <p:nvSpPr>
          <p:cNvPr id="3" name="Content Placeholder 2"/>
          <p:cNvSpPr>
            <a:spLocks noGrp="1"/>
          </p:cNvSpPr>
          <p:nvPr>
            <p:ph idx="1"/>
          </p:nvPr>
        </p:nvSpPr>
        <p:spPr/>
        <p:txBody>
          <a:bodyPr/>
          <a:lstStyle/>
          <a:p>
            <a:pPr marL="514350" indent="-514350">
              <a:buAutoNum type="arabicPeriod"/>
            </a:pPr>
            <a:r>
              <a:rPr lang="id-ID" dirty="0" smtClean="0"/>
              <a:t>Tipe dan struktur organisasi</a:t>
            </a:r>
          </a:p>
          <a:p>
            <a:pPr marL="514350" indent="-514350">
              <a:buAutoNum type="arabicPeriod"/>
            </a:pPr>
            <a:r>
              <a:rPr lang="id-ID" dirty="0" smtClean="0"/>
              <a:t>Gaya manajerial</a:t>
            </a:r>
          </a:p>
          <a:p>
            <a:pPr marL="514350" indent="-514350">
              <a:buAutoNum type="arabicPeriod"/>
            </a:pPr>
            <a:r>
              <a:rPr lang="id-ID" dirty="0" smtClean="0"/>
              <a:t>Kompleksitas lingkungan internal dan eksternal</a:t>
            </a:r>
          </a:p>
          <a:p>
            <a:pPr marL="514350" indent="-514350">
              <a:buAutoNum type="arabicPeriod"/>
            </a:pPr>
            <a:r>
              <a:rPr lang="id-ID" dirty="0" smtClean="0"/>
              <a:t>Hakikat masalah yang dihadapi</a:t>
            </a:r>
          </a:p>
          <a:p>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Tipe dan Struktur Organisasi</a:t>
            </a:r>
            <a:endParaRPr lang="id-ID" dirty="0"/>
          </a:p>
        </p:txBody>
      </p:sp>
      <p:sp>
        <p:nvSpPr>
          <p:cNvPr id="3" name="Content Placeholder 2"/>
          <p:cNvSpPr>
            <a:spLocks noGrp="1"/>
          </p:cNvSpPr>
          <p:nvPr>
            <p:ph idx="1"/>
          </p:nvPr>
        </p:nvSpPr>
        <p:spPr/>
        <p:txBody>
          <a:bodyPr>
            <a:normAutofit/>
          </a:bodyPr>
          <a:lstStyle/>
          <a:p>
            <a:pPr marL="514350" indent="-514350">
              <a:buAutoNum type="arabicPeriod"/>
            </a:pPr>
            <a:r>
              <a:rPr lang="id-ID" dirty="0" smtClean="0"/>
              <a:t>Tipe hirarkhikal atau piramidal</a:t>
            </a:r>
          </a:p>
          <a:p>
            <a:pPr marL="514350" indent="-514350">
              <a:buNone/>
            </a:pPr>
            <a:r>
              <a:rPr lang="id-ID" dirty="0"/>
              <a:t>	</a:t>
            </a:r>
            <a:r>
              <a:rPr lang="id-ID" dirty="0" smtClean="0"/>
              <a:t>Tipe ini cocok untuk organisasi besar, kompleks dan kultur organisasi membenarkan berlakunya jarak kekuasaan</a:t>
            </a:r>
          </a:p>
          <a:p>
            <a:pPr marL="514350" indent="-514350">
              <a:buNone/>
            </a:pPr>
            <a:r>
              <a:rPr lang="id-ID" dirty="0" smtClean="0"/>
              <a:t>2. Tipe organik</a:t>
            </a:r>
          </a:p>
          <a:p>
            <a:pPr marL="514350" indent="-514350">
              <a:buNone/>
            </a:pPr>
            <a:r>
              <a:rPr lang="id-ID" dirty="0"/>
              <a:t>	</a:t>
            </a:r>
            <a:r>
              <a:rPr lang="id-ID" dirty="0" smtClean="0"/>
              <a:t>Organisasi tidak sekedar wadah dimana berbagai kegiatan berlangsung, akan tetapi sebagai wahana yang efektif bagi para anggotanya untuk berinteraksi dan berhubungan.</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Gaya Manajerial</a:t>
            </a:r>
            <a:endParaRPr lang="id-ID" dirty="0"/>
          </a:p>
        </p:txBody>
      </p:sp>
      <p:sp>
        <p:nvSpPr>
          <p:cNvPr id="3" name="Content Placeholder 2"/>
          <p:cNvSpPr>
            <a:spLocks noGrp="1"/>
          </p:cNvSpPr>
          <p:nvPr>
            <p:ph idx="1"/>
          </p:nvPr>
        </p:nvSpPr>
        <p:spPr/>
        <p:txBody>
          <a:bodyPr/>
          <a:lstStyle/>
          <a:p>
            <a:r>
              <a:rPr lang="id-ID" dirty="0" smtClean="0"/>
              <a:t>Kepemimpinan yang efektif adalah kepemimpinan yang situasional</a:t>
            </a:r>
          </a:p>
          <a:p>
            <a:r>
              <a:rPr lang="id-ID" dirty="0" smtClean="0"/>
              <a:t>Gaya manajerial yang tepat ditentukan oleh tingkat kedewasaan atau kematangan para anggota organisasi</a:t>
            </a:r>
          </a:p>
          <a:p>
            <a:r>
              <a:rPr lang="id-ID" dirty="0" smtClean="0"/>
              <a:t>Para manajer diharapkan mampu memainkan berbagai jenis peran.</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Perumusan Strategi</a:t>
            </a:r>
            <a:endParaRPr lang="id-ID" dirty="0"/>
          </a:p>
        </p:txBody>
      </p:sp>
      <p:sp>
        <p:nvSpPr>
          <p:cNvPr id="3" name="Content Placeholder 2"/>
          <p:cNvSpPr>
            <a:spLocks noGrp="1"/>
          </p:cNvSpPr>
          <p:nvPr>
            <p:ph idx="1"/>
          </p:nvPr>
        </p:nvSpPr>
        <p:spPr/>
        <p:txBody>
          <a:bodyPr/>
          <a:lstStyle/>
          <a:p>
            <a:r>
              <a:rPr lang="id-ID" dirty="0" smtClean="0"/>
              <a:t>Perumusan strategi adalah pengembangan rencana jangka panjang untuk manajemen efektif dari kesempatan dan ancaman lingkungan, dilihat dari kekuatan dan kelemahan perusahaan. Perumusan strategi meliputi menentukan visi, misi organisasi, tujuan, pengembangan strategi dan penetapan pedoman kebijakan.</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Strategi Organisasi</a:t>
            </a:r>
            <a:endParaRPr lang="id-ID" dirty="0"/>
          </a:p>
        </p:txBody>
      </p:sp>
      <p:sp>
        <p:nvSpPr>
          <p:cNvPr id="3" name="Content Placeholder 2"/>
          <p:cNvSpPr>
            <a:spLocks noGrp="1"/>
          </p:cNvSpPr>
          <p:nvPr>
            <p:ph idx="1"/>
          </p:nvPr>
        </p:nvSpPr>
        <p:spPr/>
        <p:txBody>
          <a:bodyPr/>
          <a:lstStyle/>
          <a:p>
            <a:pPr>
              <a:buNone/>
            </a:pPr>
            <a:r>
              <a:rPr lang="id-ID" dirty="0" smtClean="0"/>
              <a:t>1. Strategi tingkat organisasi</a:t>
            </a:r>
          </a:p>
          <a:p>
            <a:pPr>
              <a:buNone/>
            </a:pPr>
            <a:r>
              <a:rPr lang="id-ID" dirty="0" smtClean="0"/>
              <a:t>2. Strategi tingkat bidang satuan kerja</a:t>
            </a:r>
          </a:p>
          <a:p>
            <a:pPr>
              <a:buNone/>
            </a:pPr>
            <a:r>
              <a:rPr lang="id-ID" dirty="0" smtClean="0"/>
              <a:t>3. Strategi tingkat fungsional</a:t>
            </a:r>
          </a:p>
          <a:p>
            <a:pPr>
              <a:buNone/>
            </a:pPr>
            <a:endParaRPr lang="id-ID" dirty="0" smtClean="0"/>
          </a:p>
          <a:p>
            <a:pPr>
              <a:buNone/>
            </a:pPr>
            <a:r>
              <a:rPr lang="id-ID" dirty="0"/>
              <a:t>	</a:t>
            </a:r>
            <a:r>
              <a:rPr lang="id-ID" dirty="0" smtClean="0"/>
              <a:t>“Strategi merupakan keputusan dasar yang dinyatakan secara garis besar”</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Faktor-faktor yang mempengaruhi perumusan strategi:</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Landasan filosofis organisasi</a:t>
            </a:r>
          </a:p>
          <a:p>
            <a:pPr marL="514350" indent="-514350">
              <a:buAutoNum type="arabicPeriod"/>
            </a:pPr>
            <a:r>
              <a:rPr lang="id-ID" dirty="0" smtClean="0"/>
              <a:t>Profil organisasi yang menyangkut kemampuan yang dimiliki dan kondisi internal organisasi</a:t>
            </a:r>
          </a:p>
          <a:p>
            <a:pPr marL="514350" indent="-514350">
              <a:buAutoNum type="arabicPeriod"/>
            </a:pPr>
            <a:r>
              <a:rPr lang="id-ID" dirty="0" smtClean="0"/>
              <a:t>Lingkungan eksternal organisasi</a:t>
            </a:r>
          </a:p>
          <a:p>
            <a:pPr marL="514350" indent="-514350">
              <a:buAutoNum type="arabicPeriod"/>
            </a:pPr>
            <a:r>
              <a:rPr lang="id-ID" dirty="0" smtClean="0"/>
              <a:t>Analisis terhadap kekuatan, kelemahan, peluang dan hambatan</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5. Kesesuaian dengan tujuan dan sasaran organisasi</a:t>
            </a:r>
          </a:p>
          <a:p>
            <a:pPr>
              <a:buNone/>
            </a:pPr>
            <a:r>
              <a:rPr lang="id-ID" dirty="0" smtClean="0"/>
              <a:t>6. Tingkat operasionalisasi strategi</a:t>
            </a:r>
          </a:p>
          <a:p>
            <a:pPr>
              <a:buNone/>
            </a:pPr>
            <a:r>
              <a:rPr lang="id-ID" dirty="0" smtClean="0"/>
              <a:t>7. Tenaga kerja yang dibutuhkan</a:t>
            </a:r>
          </a:p>
          <a:p>
            <a:pPr>
              <a:buNone/>
            </a:pPr>
            <a:r>
              <a:rPr lang="id-ID" dirty="0" smtClean="0"/>
              <a:t>8. Teknologi yang dimanfaatkan</a:t>
            </a:r>
          </a:p>
          <a:p>
            <a:pPr>
              <a:buNone/>
            </a:pPr>
            <a:r>
              <a:rPr lang="id-ID" dirty="0" smtClean="0"/>
              <a:t>9. bentuk, tipe dan struktur organisasi</a:t>
            </a:r>
          </a:p>
          <a:p>
            <a:pPr>
              <a:buNone/>
            </a:pPr>
            <a:r>
              <a:rPr lang="id-ID" dirty="0" smtClean="0"/>
              <a:t>10. Diskresi dalam organisasi</a:t>
            </a:r>
          </a:p>
          <a:p>
            <a:pPr>
              <a:buNone/>
            </a:pPr>
            <a:r>
              <a:rPr lang="id-ID" dirty="0" smtClean="0"/>
              <a:t>11. Sistem pengawasan yang dibutuhkan </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Diskusi</a:t>
            </a:r>
            <a:endParaRPr lang="id-ID" dirty="0"/>
          </a:p>
        </p:txBody>
      </p:sp>
      <p:sp>
        <p:nvSpPr>
          <p:cNvPr id="3" name="Content Placeholder 2"/>
          <p:cNvSpPr>
            <a:spLocks noGrp="1"/>
          </p:cNvSpPr>
          <p:nvPr>
            <p:ph idx="1"/>
          </p:nvPr>
        </p:nvSpPr>
        <p:spPr/>
        <p:txBody>
          <a:bodyPr/>
          <a:lstStyle/>
          <a:p>
            <a:pPr>
              <a:buNone/>
            </a:pPr>
            <a:r>
              <a:rPr lang="id-ID" dirty="0" smtClean="0"/>
              <a:t>1.  apa yang membedakan keputusan strategis dari tipe keputusan  yang lain?</a:t>
            </a:r>
          </a:p>
          <a:p>
            <a:pPr marL="651510" indent="-514350">
              <a:buAutoNum type="arabicPeriod" startAt="2"/>
            </a:pPr>
            <a:r>
              <a:rPr lang="id-ID" dirty="0" smtClean="0"/>
              <a:t>Informasi apa yang dibutuhkan untuk dapat merumuskan strategi yang tepat? Mengapa?</a:t>
            </a:r>
          </a:p>
          <a:p>
            <a:pPr marL="651510" indent="-514350">
              <a:buAutoNum type="arabicPeriod" startAt="2"/>
            </a:pPr>
            <a:r>
              <a:rPr lang="id-ID" dirty="0" smtClean="0"/>
              <a:t>Pro dan kontra apa dari perencanaaan strategis </a:t>
            </a:r>
            <a:r>
              <a:rPr lang="id-ID" dirty="0" smtClean="0"/>
              <a:t>bo</a:t>
            </a:r>
            <a:r>
              <a:rPr lang="en-US" smtClean="0"/>
              <a:t>t</a:t>
            </a:r>
            <a:r>
              <a:rPr lang="id-ID" smtClean="0"/>
              <a:t>tom </a:t>
            </a:r>
            <a:r>
              <a:rPr lang="id-ID" smtClean="0"/>
              <a:t>up dibandingkan dengan top down?</a:t>
            </a:r>
          </a:p>
          <a:p>
            <a:pPr marL="651510" indent="-514350">
              <a:buAutoNum type="arabicPeriod" startAt="2"/>
            </a:pP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WHAT IS STRATEGIC MANAGEMENT?</a:t>
            </a:r>
            <a:endParaRPr lang="id-ID" dirty="0"/>
          </a:p>
        </p:txBody>
      </p:sp>
      <p:sp>
        <p:nvSpPr>
          <p:cNvPr id="3" name="Content Placeholder 2"/>
          <p:cNvSpPr>
            <a:spLocks noGrp="1"/>
          </p:cNvSpPr>
          <p:nvPr>
            <p:ph idx="1"/>
          </p:nvPr>
        </p:nvSpPr>
        <p:spPr/>
        <p:txBody>
          <a:bodyPr/>
          <a:lstStyle/>
          <a:p>
            <a:pPr>
              <a:buNone/>
            </a:pPr>
            <a:r>
              <a:rPr lang="id-ID" dirty="0" smtClean="0"/>
              <a:t>	“Manajemen strategis adalah sekumpulan keputusan dan tindakan yang menghasilkan perumusan (formulation) dan pelaksanaan (implementation) rencana-rencana yang dirancang untuk mencapai sasaran organisasi.”</a:t>
            </a:r>
          </a:p>
          <a:p>
            <a:pPr>
              <a:buNone/>
            </a:pPr>
            <a:endParaRPr lang="id-ID" dirty="0" smtClean="0"/>
          </a:p>
          <a:p>
            <a:pPr>
              <a:buNone/>
            </a:pPr>
            <a:endParaRPr lang="id-ID" dirty="0" smtClean="0"/>
          </a:p>
          <a:p>
            <a:pPr>
              <a:buNone/>
            </a:pPr>
            <a:r>
              <a:rPr lang="id-ID" dirty="0" smtClean="0"/>
              <a:t>		( Pearce dan Robinson, 1997).</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Dalam manajemen strategis menurut Pearce dan Robinson, ada sembilan tugas yang harus dilakukan:</a:t>
            </a:r>
          </a:p>
          <a:p>
            <a:pPr marL="651510" indent="-514350">
              <a:buAutoNum type="arabicPeriod"/>
            </a:pPr>
            <a:r>
              <a:rPr lang="id-ID" dirty="0" smtClean="0"/>
              <a:t>Merumuskan visi organisasi, meliputi rumusan umum tentang maksud keberadaan (purpose), filosofi dan tujuan.</a:t>
            </a:r>
          </a:p>
          <a:p>
            <a:pPr marL="651510" indent="-514350">
              <a:buAutoNum type="arabicPeriod"/>
            </a:pPr>
            <a:r>
              <a:rPr lang="id-ID" dirty="0" smtClean="0"/>
              <a:t>Mengembangkan profil organisasi yang menggambarkan kondisi intern dan kapabilitasnya</a:t>
            </a:r>
          </a:p>
          <a:p>
            <a:pPr marL="651510" indent="-514350">
              <a:buAutoNum type="arabicPeriod"/>
            </a:pPr>
            <a:endParaRPr lang="id-ID"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pPr algn="just">
              <a:buNone/>
            </a:pPr>
            <a:r>
              <a:rPr lang="id-ID" dirty="0" smtClean="0"/>
              <a:t>3.  Menilai lingkungan eksternal organisasi, meliputi pesaing maupun faktor-faktor kontekstual umum.</a:t>
            </a:r>
          </a:p>
          <a:p>
            <a:pPr algn="just">
              <a:buNone/>
            </a:pPr>
            <a:r>
              <a:rPr lang="id-ID" dirty="0" smtClean="0"/>
              <a:t>4. Menganalisis opsi organisasi dengan mencocokkan sumberdayanya dengan  lingkungan eksternal.</a:t>
            </a:r>
          </a:p>
          <a:p>
            <a:pPr algn="just">
              <a:buNone/>
            </a:pPr>
            <a:r>
              <a:rPr lang="id-ID" dirty="0" smtClean="0"/>
              <a:t>5. Mengidentifikasi opsi yang papling dikehendaki dengan mengevaluasi setiap opsi yang ada berdasarkan opsi organisasi.</a:t>
            </a:r>
          </a:p>
          <a:p>
            <a:pPr algn="just">
              <a:buNone/>
            </a:pPr>
            <a:r>
              <a:rPr lang="id-ID" dirty="0" smtClean="0"/>
              <a:t>6. Memilih seperangkat sasaran jangka panjang dan strategi umum yang akan mencapai pilihan yang paling dikehendaki</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dirty="0" smtClean="0"/>
              <a:t>7. Mengembangkan sasaran tahunan dan strategi jangka pendek yang sesuai dengan sasaran jangka panjang dan strategi umum yang dipilih.</a:t>
            </a:r>
          </a:p>
          <a:p>
            <a:pPr>
              <a:buNone/>
            </a:pPr>
            <a:r>
              <a:rPr lang="id-ID" dirty="0" smtClean="0"/>
              <a:t>8. Mengimplementasikan pilihan strategi dengan cara mengalokasikan sumber daya yang ada</a:t>
            </a:r>
          </a:p>
          <a:p>
            <a:pPr>
              <a:buNone/>
            </a:pPr>
            <a:r>
              <a:rPr lang="id-ID" dirty="0" smtClean="0"/>
              <a:t>9.  Mengevaluasi keberhasilan proses strategis sebagai masukan bagi pengambilan keputusan yang akan datang.</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Konsep Manajemen Strategis </a:t>
            </a:r>
            <a:endParaRPr lang="id-ID" dirty="0"/>
          </a:p>
        </p:txBody>
      </p:sp>
      <p:sp>
        <p:nvSpPr>
          <p:cNvPr id="3" name="Content Placeholder 2"/>
          <p:cNvSpPr>
            <a:spLocks noGrp="1"/>
          </p:cNvSpPr>
          <p:nvPr>
            <p:ph idx="1"/>
          </p:nvPr>
        </p:nvSpPr>
        <p:spPr/>
        <p:txBody>
          <a:bodyPr>
            <a:normAutofit lnSpcReduction="10000"/>
          </a:bodyPr>
          <a:lstStyle/>
          <a:p>
            <a:r>
              <a:rPr lang="id-ID" dirty="0" smtClean="0"/>
              <a:t>Samuel dan Paul J Peter mendefinisikan manajemen strategik sebagai suatu proses interaktif dalam mencapai keseluruhan tujuan organisasi secara tepat dengan menyesuaikan kondisi lingkungannya.</a:t>
            </a:r>
          </a:p>
          <a:p>
            <a:r>
              <a:rPr lang="id-ID" dirty="0" smtClean="0"/>
              <a:t>Tahapan-tahapan dalam manajemen strategis meliputi: </a:t>
            </a:r>
          </a:p>
          <a:p>
            <a:pPr marL="651510" indent="-514350">
              <a:buAutoNum type="arabicPeriod"/>
            </a:pPr>
            <a:r>
              <a:rPr lang="id-ID" dirty="0" smtClean="0"/>
              <a:t>Menganalisis kinerja lingkungan (internal dan eksternal)</a:t>
            </a:r>
          </a:p>
          <a:p>
            <a:pPr marL="651510" indent="-514350">
              <a:buAutoNum type="arabicPeriod"/>
            </a:pPr>
            <a:r>
              <a:rPr lang="id-ID" dirty="0" smtClean="0"/>
              <a:t>Membina pimpinan organisasi (misi dan objektivitas)</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3. Merumuskan strategi organisasi</a:t>
            </a:r>
          </a:p>
          <a:p>
            <a:pPr>
              <a:buNone/>
            </a:pPr>
            <a:r>
              <a:rPr lang="id-ID" dirty="0" smtClean="0"/>
              <a:t>4. Mengiemplementasikan strategi</a:t>
            </a:r>
          </a:p>
          <a:p>
            <a:pPr>
              <a:buNone/>
            </a:pPr>
            <a:r>
              <a:rPr lang="id-ID" dirty="0" smtClean="0"/>
              <a:t>5. Menetapkan strategi pengawasan </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Definisi manajemen Strategi menurut Hofer</a:t>
            </a:r>
            <a:endParaRPr lang="id-ID" dirty="0"/>
          </a:p>
        </p:txBody>
      </p:sp>
      <p:sp>
        <p:nvSpPr>
          <p:cNvPr id="3" name="Content Placeholder 2"/>
          <p:cNvSpPr>
            <a:spLocks noGrp="1"/>
          </p:cNvSpPr>
          <p:nvPr>
            <p:ph idx="1"/>
          </p:nvPr>
        </p:nvSpPr>
        <p:spPr/>
        <p:txBody>
          <a:bodyPr/>
          <a:lstStyle/>
          <a:p>
            <a:r>
              <a:rPr lang="id-ID" dirty="0" smtClean="0"/>
              <a:t>Manajemen strategik merupakan proses kesepakatan yang mendasar dalam pembaharuan dan pertumbuhan organisasi, dengan mengembangkan strategi, struktur dan sistem yang dibutuhkan untuk mencapai  pembaharuan dan perkembangan yang nyata, dengan jalan melakukan pengaturan secara efektifmelalui perumusan strategi dan proses implementasi.</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So,manajemen strategi :</a:t>
            </a:r>
            <a:br>
              <a:rPr lang="id-ID" dirty="0" smtClean="0"/>
            </a:br>
            <a:endParaRPr lang="id-ID" dirty="0"/>
          </a:p>
        </p:txBody>
      </p:sp>
      <p:sp>
        <p:nvSpPr>
          <p:cNvPr id="3" name="Content Placeholder 2"/>
          <p:cNvSpPr>
            <a:spLocks noGrp="1"/>
          </p:cNvSpPr>
          <p:nvPr>
            <p:ph idx="1"/>
          </p:nvPr>
        </p:nvSpPr>
        <p:spPr/>
        <p:txBody>
          <a:bodyPr/>
          <a:lstStyle/>
          <a:p>
            <a:r>
              <a:rPr lang="id-ID" dirty="0" smtClean="0"/>
              <a:t>Manajemen strategi terdiri dari tiga proses:</a:t>
            </a:r>
          </a:p>
          <a:p>
            <a:pPr marL="651510" indent="-514350">
              <a:buAutoNum type="arabicPeriod"/>
            </a:pPr>
            <a:r>
              <a:rPr lang="id-ID" dirty="0" smtClean="0"/>
              <a:t>Pembuatan strategi, yang meliputi pengembangan misis dan tujuan jangka panjang, mengidentifikasi peluang dan ancaman dari luar serta kekuatan dan kelemahan org</a:t>
            </a:r>
          </a:p>
          <a:p>
            <a:pPr marL="651510" indent="-514350">
              <a:buAutoNum type="arabicPeriod"/>
            </a:pPr>
            <a:r>
              <a:rPr lang="id-ID" dirty="0" smtClean="0"/>
              <a:t>Penerapan strategi, meliputi penentuan sasaran opearsional tahunan, alokasi SD</a:t>
            </a:r>
          </a:p>
          <a:p>
            <a:pPr marL="651510" indent="-514350">
              <a:buAutoNum type="arabicPeriod"/>
            </a:pPr>
            <a:r>
              <a:rPr lang="id-ID" dirty="0" smtClean="0"/>
              <a:t>Evaluasi strategi</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305</TotalTime>
  <Words>561</Words>
  <Application>Microsoft Office PowerPoint</Application>
  <PresentationFormat>On-screen Show (4:3)</PresentationFormat>
  <Paragraphs>72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KONSEP MANAJEMEN STRATEGIS</vt:lpstr>
      <vt:lpstr>WHAT IS STRATEGIC MANAGEMENT?</vt:lpstr>
      <vt:lpstr>Slide 3</vt:lpstr>
      <vt:lpstr>Slide 4</vt:lpstr>
      <vt:lpstr>Slide 5</vt:lpstr>
      <vt:lpstr>Konsep Manajemen Strategis </vt:lpstr>
      <vt:lpstr>Slide 7</vt:lpstr>
      <vt:lpstr>Definisi manajemen Strategi menurut Hofer</vt:lpstr>
      <vt:lpstr>So,manajemen strategi : </vt:lpstr>
      <vt:lpstr>Faktor-Faktor yang berpengaruh dalam rancang bangun Manajemen Strategik</vt:lpstr>
      <vt:lpstr>Tipe dan Struktur Organisasi</vt:lpstr>
      <vt:lpstr>Gaya Manajerial</vt:lpstr>
      <vt:lpstr>Perumusan Strategi</vt:lpstr>
      <vt:lpstr>Strategi Organisasi</vt:lpstr>
      <vt:lpstr>Faktor-faktor yang mempengaruhi perumusan strategi:</vt:lpstr>
      <vt:lpstr>Slide 16</vt:lpstr>
      <vt:lpstr>Diskusi</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MANAJEMEN STRATEGIS</dc:title>
  <dc:creator>user</dc:creator>
  <cp:lastModifiedBy>Blegung</cp:lastModifiedBy>
  <cp:revision>20</cp:revision>
  <dcterms:created xsi:type="dcterms:W3CDTF">2013-02-18T19:39:30Z</dcterms:created>
  <dcterms:modified xsi:type="dcterms:W3CDTF">2015-02-18T10:32:27Z</dcterms:modified>
</cp:coreProperties>
</file>