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72" r:id="rId15"/>
    <p:sldId id="270" r:id="rId16"/>
    <p:sldId id="271" r:id="rId17"/>
    <p:sldId id="265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82" autoAdjust="0"/>
  </p:normalViewPr>
  <p:slideViewPr>
    <p:cSldViewPr>
      <p:cViewPr>
        <p:scale>
          <a:sx n="102" d="100"/>
          <a:sy n="102" d="100"/>
        </p:scale>
        <p:origin x="-202" y="6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ED89-C44A-407B-9080-AD34B3B58F5F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3CB66-DBD2-4E63-B2FE-B34D9C4961B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3CB66-DBD2-4E63-B2FE-B34D9C4961BA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3CB66-DBD2-4E63-B2FE-B34D9C4961BA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3CB66-DBD2-4E63-B2FE-B34D9C4961BA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3CB66-DBD2-4E63-B2FE-B34D9C4961BA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63602-BA7E-40AB-B4F6-5AFD6DF23C9D}" type="datetimeFigureOut">
              <a:rPr lang="id-ID" smtClean="0"/>
              <a:pPr/>
              <a:t>11/11/2015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EDFB-CA3F-4818-A4C6-92C5C9BB072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dreads.com/author/show/9810.Albert_Einstein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26721" y="-7193"/>
            <a:ext cx="4843497" cy="4286279"/>
            <a:chOff x="426721" y="-7193"/>
            <a:chExt cx="4843497" cy="4286279"/>
          </a:xfrm>
        </p:grpSpPr>
        <p:sp>
          <p:nvSpPr>
            <p:cNvPr id="4" name="Hexagon 3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5" name="Hexagon 4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6" name="Hexagon 5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9600" b="1" dirty="0" smtClean="0"/>
              <a:t>Geometry  &amp; Measurement</a:t>
            </a:r>
            <a:endParaRPr lang="id-ID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64344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SEAMEO QITEP in MATHEMATICS</a:t>
            </a:r>
          </a:p>
          <a:p>
            <a:r>
              <a:rPr lang="id-ID" dirty="0" smtClean="0"/>
              <a:t>Yogyakarta, October 5</a:t>
            </a:r>
            <a:r>
              <a:rPr lang="id-ID" baseline="30000" dirty="0" smtClean="0"/>
              <a:t>th</a:t>
            </a:r>
            <a:r>
              <a:rPr lang="id-ID" dirty="0" smtClean="0"/>
              <a:t> &amp; 7</a:t>
            </a:r>
            <a:r>
              <a:rPr lang="id-ID" baseline="30000" dirty="0" smtClean="0"/>
              <a:t>th</a:t>
            </a:r>
            <a:r>
              <a:rPr lang="id-ID" dirty="0" smtClean="0"/>
              <a:t> 2013</a:t>
            </a:r>
          </a:p>
          <a:p>
            <a:r>
              <a:rPr lang="id-ID" dirty="0" smtClean="0"/>
              <a:t>ILHAM </a:t>
            </a:r>
            <a:r>
              <a:rPr lang="id-ID" dirty="0" smtClean="0"/>
              <a:t>RIZKIANTO</a:t>
            </a:r>
          </a:p>
          <a:p>
            <a:r>
              <a:rPr lang="id-ID" dirty="0" smtClean="0"/>
              <a:t>Ilham_rizkianto@uny.ac.id</a:t>
            </a:r>
            <a:endParaRPr lang="id-ID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Move just three dots to form an arrow pointing down instead of up.</a:t>
            </a:r>
            <a:endParaRPr lang="id-ID" b="1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Geometry tidbits 1</a:t>
            </a:r>
            <a:endParaRPr lang="id-ID" dirty="0"/>
          </a:p>
        </p:txBody>
      </p:sp>
      <p:sp>
        <p:nvSpPr>
          <p:cNvPr id="9" name="Oval 8"/>
          <p:cNvSpPr/>
          <p:nvPr/>
        </p:nvSpPr>
        <p:spPr>
          <a:xfrm>
            <a:off x="4357686" y="300037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Oval 22"/>
          <p:cNvSpPr/>
          <p:nvPr/>
        </p:nvSpPr>
        <p:spPr>
          <a:xfrm>
            <a:off x="4000496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Oval 23"/>
          <p:cNvSpPr/>
          <p:nvPr/>
        </p:nvSpPr>
        <p:spPr>
          <a:xfrm>
            <a:off x="4714876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Oval 24"/>
          <p:cNvSpPr/>
          <p:nvPr/>
        </p:nvSpPr>
        <p:spPr>
          <a:xfrm>
            <a:off x="4357686" y="400050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Oval 25"/>
          <p:cNvSpPr/>
          <p:nvPr/>
        </p:nvSpPr>
        <p:spPr>
          <a:xfrm>
            <a:off x="3714744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Oval 26"/>
          <p:cNvSpPr/>
          <p:nvPr/>
        </p:nvSpPr>
        <p:spPr>
          <a:xfrm>
            <a:off x="5072066" y="400050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Oval 27"/>
          <p:cNvSpPr/>
          <p:nvPr/>
        </p:nvSpPr>
        <p:spPr>
          <a:xfrm>
            <a:off x="4071934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Oval 28"/>
          <p:cNvSpPr/>
          <p:nvPr/>
        </p:nvSpPr>
        <p:spPr>
          <a:xfrm>
            <a:off x="4786314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Oval 29"/>
          <p:cNvSpPr/>
          <p:nvPr/>
        </p:nvSpPr>
        <p:spPr>
          <a:xfrm>
            <a:off x="3428992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5429256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A solid has this for both its top and front view. Draw its side view.</a:t>
            </a:r>
            <a:endParaRPr lang="id-ID" b="1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Geometry tidbits 2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2857488" y="2714620"/>
            <a:ext cx="3714776" cy="37147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215340" y="4571214"/>
            <a:ext cx="371477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429786" y="4571214"/>
            <a:ext cx="371477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8" idx="3"/>
          </p:cNvCxnSpPr>
          <p:nvPr/>
        </p:nvCxnSpPr>
        <p:spPr>
          <a:xfrm flipH="1">
            <a:off x="5286380" y="4572008"/>
            <a:ext cx="128588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2857488" y="4572008"/>
            <a:ext cx="121444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How many rectangles are in this figure?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Geometry tidbits 3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2285984" y="2857496"/>
            <a:ext cx="4500594" cy="31432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072199" y="4428735"/>
            <a:ext cx="3143272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6" idx="1"/>
          </p:cNvCxnSpPr>
          <p:nvPr/>
        </p:nvCxnSpPr>
        <p:spPr>
          <a:xfrm flipH="1">
            <a:off x="2285984" y="4429132"/>
            <a:ext cx="450059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285984" y="3357562"/>
            <a:ext cx="4500594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500165" y="4428735"/>
            <a:ext cx="3143272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182" y="1571612"/>
            <a:ext cx="490061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Take two pieces of the paper. Take the first piece and curl it in potrait orientation so it forms a tall, thin cylindrical shape. Take the other one, do the same but in landscape orientation so it forms a shorter and fatter cylindrical shape.</a:t>
            </a:r>
          </a:p>
          <a:p>
            <a:pPr marL="0" indent="0">
              <a:buNone/>
            </a:pPr>
            <a:r>
              <a:rPr lang="id-ID" dirty="0" smtClean="0"/>
              <a:t>If you were to fill each of these cylinders with popcorn, which one do you think would hold more? Or, do you think they would hold the same amount?</a:t>
            </a:r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Activity 2: Popcorn Holder</a:t>
            </a:r>
            <a:endParaRPr lang="id-ID" dirty="0"/>
          </a:p>
        </p:txBody>
      </p:sp>
      <p:sp>
        <p:nvSpPr>
          <p:cNvPr id="8" name="Can 7"/>
          <p:cNvSpPr/>
          <p:nvPr/>
        </p:nvSpPr>
        <p:spPr>
          <a:xfrm>
            <a:off x="285720" y="2786058"/>
            <a:ext cx="1357322" cy="3214710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Can 8"/>
          <p:cNvSpPr/>
          <p:nvPr/>
        </p:nvSpPr>
        <p:spPr>
          <a:xfrm>
            <a:off x="1857356" y="3571876"/>
            <a:ext cx="1847864" cy="2438416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This activity is intended to explore the volume of cylinders with the same lateral areas and to see the connection between volume and area.</a:t>
            </a:r>
          </a:p>
          <a:p>
            <a:pPr marL="0" indent="0">
              <a:buNone/>
            </a:pPr>
            <a:r>
              <a:rPr lang="id-ID" b="1" dirty="0" smtClean="0"/>
              <a:t>Now, try to find at least 4 questions that could be used as follow up questions for this activity.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Activity 2: Popcorn Holder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7429520" y="4572008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5000" b="1" dirty="0" smtClean="0">
                <a:solidFill>
                  <a:schemeClr val="accent1"/>
                </a:solidFill>
              </a:rPr>
              <a:t>?</a:t>
            </a:r>
            <a:endParaRPr lang="id-ID" sz="1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286348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The core teaching principles of RME</a:t>
            </a:r>
            <a:endParaRPr lang="id-ID" dirty="0"/>
          </a:p>
        </p:txBody>
      </p:sp>
      <p:sp>
        <p:nvSpPr>
          <p:cNvPr id="9" name="Hexagon 8"/>
          <p:cNvSpPr/>
          <p:nvPr/>
        </p:nvSpPr>
        <p:spPr>
          <a:xfrm rot="5400000">
            <a:off x="2963216" y="2665352"/>
            <a:ext cx="3429024" cy="2956056"/>
          </a:xfrm>
          <a:prstGeom prst="hex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843516" y="4648810"/>
            <a:ext cx="2371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 smtClean="0"/>
              <a:t>Activity</a:t>
            </a:r>
            <a:endParaRPr lang="id-ID" sz="5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2500306"/>
            <a:ext cx="2162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 smtClean="0"/>
              <a:t>Reality</a:t>
            </a:r>
            <a:endParaRPr lang="id-ID" sz="5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2571744"/>
            <a:ext cx="1660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 smtClean="0"/>
              <a:t>Level</a:t>
            </a:r>
            <a:endParaRPr lang="id-ID" sz="5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5720380"/>
            <a:ext cx="43760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 smtClean="0"/>
              <a:t>Intertwinment</a:t>
            </a:r>
            <a:endParaRPr lang="id-ID" sz="5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57488" y="1643050"/>
            <a:ext cx="3653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 smtClean="0"/>
              <a:t>Interactivity</a:t>
            </a:r>
            <a:endParaRPr lang="id-ID" sz="5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43636" y="4505934"/>
            <a:ext cx="2890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 smtClean="0"/>
              <a:t>Guidance</a:t>
            </a:r>
            <a:endParaRPr lang="id-ID" sz="5400" b="1" dirty="0"/>
          </a:p>
        </p:txBody>
      </p:sp>
      <p:sp>
        <p:nvSpPr>
          <p:cNvPr id="20" name="Oval 19"/>
          <p:cNvSpPr/>
          <p:nvPr/>
        </p:nvSpPr>
        <p:spPr>
          <a:xfrm>
            <a:off x="3714744" y="3214686"/>
            <a:ext cx="1857388" cy="185738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Activity 3: Tangram</a:t>
            </a:r>
            <a:endParaRPr lang="id-ID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58293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sz="3200" dirty="0" smtClean="0"/>
              <a:t>Mark points at the following coordinates: (0,0), (0,2), (1,1), (1,3), (2,2), (2,4), (3,1), (3,3), (4,0), (4,4)</a:t>
            </a:r>
            <a:endParaRPr lang="id-ID" sz="3200" dirty="0" smtClean="0"/>
          </a:p>
          <a:p>
            <a:r>
              <a:rPr lang="en-US" sz="3200" dirty="0" smtClean="0"/>
              <a:t> </a:t>
            </a:r>
            <a:endParaRPr lang="id-ID" sz="3200" dirty="0" smtClean="0"/>
          </a:p>
          <a:p>
            <a:r>
              <a:rPr lang="en-US" sz="3200" dirty="0" smtClean="0"/>
              <a:t>Connect the following points with a line segment to create a </a:t>
            </a:r>
            <a:r>
              <a:rPr lang="en-US" sz="3200" dirty="0" err="1" smtClean="0"/>
              <a:t>tangram</a:t>
            </a:r>
            <a:r>
              <a:rPr lang="en-US" sz="3200" dirty="0" smtClean="0"/>
              <a:t> set: (0,0) and (4,4)</a:t>
            </a:r>
            <a:r>
              <a:rPr lang="id-ID" sz="3200" dirty="0" smtClean="0"/>
              <a:t>,</a:t>
            </a:r>
            <a:r>
              <a:rPr lang="en-US" sz="3200" dirty="0" smtClean="0"/>
              <a:t> (0,2) and (2,4)</a:t>
            </a:r>
            <a:r>
              <a:rPr lang="id-ID" sz="3200" dirty="0" smtClean="0"/>
              <a:t>,</a:t>
            </a:r>
            <a:r>
              <a:rPr lang="en-US" sz="3200" dirty="0" smtClean="0"/>
              <a:t> (1,1) and (1,3)</a:t>
            </a:r>
            <a:r>
              <a:rPr lang="id-ID" sz="3200" dirty="0" smtClean="0"/>
              <a:t>,</a:t>
            </a:r>
            <a:r>
              <a:rPr lang="en-US" sz="3200" dirty="0" smtClean="0"/>
              <a:t> (1,3) and (4,0)</a:t>
            </a:r>
            <a:r>
              <a:rPr lang="id-ID" sz="3200" dirty="0" smtClean="0"/>
              <a:t>,</a:t>
            </a:r>
            <a:r>
              <a:rPr lang="en-US" sz="3200" dirty="0" smtClean="0"/>
              <a:t> (2,4) and (3,3)</a:t>
            </a:r>
            <a:endParaRPr lang="id-ID" sz="3200" dirty="0" smtClean="0"/>
          </a:p>
          <a:p>
            <a:endParaRPr lang="id-ID" sz="3200" dirty="0" smtClean="0"/>
          </a:p>
          <a:p>
            <a:r>
              <a:rPr lang="en-US" sz="3200" dirty="0" smtClean="0"/>
              <a:t>Cut out the </a:t>
            </a:r>
            <a:r>
              <a:rPr lang="en-US" sz="3200" dirty="0" err="1" smtClean="0"/>
              <a:t>tangram</a:t>
            </a:r>
            <a:r>
              <a:rPr lang="en-US" sz="3200" dirty="0" smtClean="0"/>
              <a:t> pieces and create an animal or object using all seven pieces</a:t>
            </a:r>
            <a:endParaRPr lang="id-ID" sz="3200" dirty="0" smtClean="0"/>
          </a:p>
          <a:p>
            <a:endParaRPr lang="id-ID" sz="3200" dirty="0" smtClean="0"/>
          </a:p>
          <a:p>
            <a:endParaRPr lang="en-US" sz="3200" dirty="0" smtClean="0"/>
          </a:p>
          <a:p>
            <a:endParaRPr lang="id-ID" sz="3200" dirty="0" smtClean="0"/>
          </a:p>
        </p:txBody>
      </p:sp>
      <p:sp>
        <p:nvSpPr>
          <p:cNvPr id="15" name="Isosceles Triangle 14"/>
          <p:cNvSpPr/>
          <p:nvPr/>
        </p:nvSpPr>
        <p:spPr>
          <a:xfrm>
            <a:off x="5715008" y="4500570"/>
            <a:ext cx="1716111" cy="858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Isosceles Triangle 15"/>
          <p:cNvSpPr/>
          <p:nvPr/>
        </p:nvSpPr>
        <p:spPr>
          <a:xfrm rot="10800000">
            <a:off x="5715008" y="5357826"/>
            <a:ext cx="1716111" cy="858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Isosceles Triangle 16"/>
          <p:cNvSpPr/>
          <p:nvPr/>
        </p:nvSpPr>
        <p:spPr>
          <a:xfrm rot="8045010">
            <a:off x="7035045" y="5240232"/>
            <a:ext cx="1244876" cy="622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/>
          </a:p>
        </p:txBody>
      </p:sp>
      <p:sp>
        <p:nvSpPr>
          <p:cNvPr id="18" name="Parallelogram 17"/>
          <p:cNvSpPr/>
          <p:nvPr/>
        </p:nvSpPr>
        <p:spPr>
          <a:xfrm rot="10800000" flipH="1" flipV="1">
            <a:off x="6572264" y="5786454"/>
            <a:ext cx="1303178" cy="440956"/>
          </a:xfrm>
          <a:prstGeom prst="parallelogram">
            <a:avLst>
              <a:gd name="adj" fmla="val 100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 rot="2691627">
            <a:off x="7140114" y="4613424"/>
            <a:ext cx="582115" cy="635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Isosceles Triangle 19"/>
          <p:cNvSpPr/>
          <p:nvPr/>
        </p:nvSpPr>
        <p:spPr>
          <a:xfrm rot="10800000">
            <a:off x="6572264" y="4500570"/>
            <a:ext cx="858056" cy="429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7643634" y="5143712"/>
            <a:ext cx="858056" cy="429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Isosceles Triangle 29"/>
          <p:cNvSpPr/>
          <p:nvPr/>
        </p:nvSpPr>
        <p:spPr>
          <a:xfrm rot="5193891">
            <a:off x="7408325" y="2739184"/>
            <a:ext cx="1716111" cy="858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Isosceles Triangle 30"/>
          <p:cNvSpPr/>
          <p:nvPr/>
        </p:nvSpPr>
        <p:spPr>
          <a:xfrm rot="7830070">
            <a:off x="7597847" y="3645318"/>
            <a:ext cx="1716111" cy="858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Isosceles Triangle 31"/>
          <p:cNvSpPr/>
          <p:nvPr/>
        </p:nvSpPr>
        <p:spPr>
          <a:xfrm rot="7867483">
            <a:off x="7593771" y="1791075"/>
            <a:ext cx="1244876" cy="622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/>
          </a:p>
        </p:txBody>
      </p:sp>
      <p:sp>
        <p:nvSpPr>
          <p:cNvPr id="33" name="Parallelogram 32"/>
          <p:cNvSpPr/>
          <p:nvPr/>
        </p:nvSpPr>
        <p:spPr>
          <a:xfrm rot="13813437" flipH="1" flipV="1">
            <a:off x="6507003" y="1709427"/>
            <a:ext cx="1303178" cy="440956"/>
          </a:xfrm>
          <a:prstGeom prst="parallelogram">
            <a:avLst>
              <a:gd name="adj" fmla="val 100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 rot="5107246">
            <a:off x="7154529" y="2285485"/>
            <a:ext cx="582115" cy="635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Isosceles Triangle 34"/>
          <p:cNvSpPr/>
          <p:nvPr/>
        </p:nvSpPr>
        <p:spPr>
          <a:xfrm rot="18283332">
            <a:off x="6992552" y="3617863"/>
            <a:ext cx="858056" cy="429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Isosceles Triangle 35"/>
          <p:cNvSpPr/>
          <p:nvPr/>
        </p:nvSpPr>
        <p:spPr>
          <a:xfrm rot="7677887">
            <a:off x="7281823" y="3256064"/>
            <a:ext cx="858056" cy="429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There are 13 possible tangrams altogether that are in the form of polygon. Of these 13 tangrams, one is a </a:t>
            </a:r>
            <a:r>
              <a:rPr lang="id-ID" b="1" dirty="0" smtClean="0"/>
              <a:t>triangle</a:t>
            </a:r>
            <a:r>
              <a:rPr lang="id-ID" dirty="0" smtClean="0"/>
              <a:t>, six are </a:t>
            </a:r>
            <a:r>
              <a:rPr lang="id-ID" b="1" dirty="0" smtClean="0"/>
              <a:t>quadrilaterals</a:t>
            </a:r>
            <a:r>
              <a:rPr lang="id-ID" dirty="0" smtClean="0"/>
              <a:t>, two</a:t>
            </a:r>
            <a:r>
              <a:rPr lang="id-ID" b="1" dirty="0" smtClean="0"/>
              <a:t> </a:t>
            </a:r>
            <a:r>
              <a:rPr lang="id-ID" dirty="0" smtClean="0"/>
              <a:t>are </a:t>
            </a:r>
            <a:r>
              <a:rPr lang="id-ID" b="1" dirty="0" smtClean="0"/>
              <a:t>pentagons</a:t>
            </a:r>
            <a:r>
              <a:rPr lang="id-ID" dirty="0" smtClean="0"/>
              <a:t>, and four are </a:t>
            </a:r>
            <a:r>
              <a:rPr lang="id-ID" b="1" dirty="0" smtClean="0"/>
              <a:t>hexagons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r>
              <a:rPr lang="id-ID" dirty="0" smtClean="0"/>
              <a:t>Try to find all those 13 tangrams.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Activity 3: Tangram</a:t>
            </a:r>
            <a:endParaRPr lang="id-ID" dirty="0"/>
          </a:p>
        </p:txBody>
      </p:sp>
      <p:sp>
        <p:nvSpPr>
          <p:cNvPr id="9" name="Isosceles Triangle 8"/>
          <p:cNvSpPr/>
          <p:nvPr/>
        </p:nvSpPr>
        <p:spPr>
          <a:xfrm>
            <a:off x="6642103" y="5643578"/>
            <a:ext cx="1716111" cy="858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Isosceles Triangle 13"/>
          <p:cNvSpPr/>
          <p:nvPr/>
        </p:nvSpPr>
        <p:spPr>
          <a:xfrm rot="5400000">
            <a:off x="6214674" y="5215349"/>
            <a:ext cx="1716111" cy="858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Isosceles Triangle 14"/>
          <p:cNvSpPr/>
          <p:nvPr/>
        </p:nvSpPr>
        <p:spPr>
          <a:xfrm rot="2679658">
            <a:off x="7540006" y="4705357"/>
            <a:ext cx="1244876" cy="622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/>
          </a:p>
        </p:txBody>
      </p:sp>
      <p:sp>
        <p:nvSpPr>
          <p:cNvPr id="16" name="Parallelogram 15"/>
          <p:cNvSpPr/>
          <p:nvPr/>
        </p:nvSpPr>
        <p:spPr>
          <a:xfrm rot="16200000" flipH="1" flipV="1">
            <a:off x="7498475" y="5646062"/>
            <a:ext cx="1303178" cy="440956"/>
          </a:xfrm>
          <a:prstGeom prst="parallelogram">
            <a:avLst>
              <a:gd name="adj" fmla="val 100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 rot="2702440">
            <a:off x="7210709" y="4899521"/>
            <a:ext cx="582115" cy="635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Isosceles Triangle 17"/>
          <p:cNvSpPr/>
          <p:nvPr/>
        </p:nvSpPr>
        <p:spPr>
          <a:xfrm rot="16200000">
            <a:off x="7286444" y="5441924"/>
            <a:ext cx="858056" cy="429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Isosceles Triangle 18"/>
          <p:cNvSpPr/>
          <p:nvPr/>
        </p:nvSpPr>
        <p:spPr>
          <a:xfrm rot="10800000">
            <a:off x="6643702" y="4786322"/>
            <a:ext cx="858056" cy="429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3"/>
            <a:ext cx="8258204" cy="4357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BIG IDEA: </a:t>
            </a:r>
            <a:r>
              <a:rPr lang="id-ID" dirty="0" smtClean="0"/>
              <a:t>How a shape can be composed and decomposed, or its relationship to other shapes, provides insights into the properties of the shape</a:t>
            </a:r>
          </a:p>
          <a:p>
            <a:pPr marL="0" indent="0">
              <a:buNone/>
            </a:pPr>
            <a:r>
              <a:rPr lang="id-ID" b="1" dirty="0" smtClean="0"/>
              <a:t>The geometric thinking </a:t>
            </a:r>
            <a:r>
              <a:rPr lang="id-ID" dirty="0" smtClean="0"/>
              <a:t>involved has to do with the invariance of area under moving of the pieces, as well as trying to imagine a silhouette shape as decomposed into the puzzle pieces. </a:t>
            </a:r>
            <a:endParaRPr lang="id-ID" b="1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Activity 3: Tangram</a:t>
            </a:r>
            <a:endParaRPr lang="id-ID" dirty="0"/>
          </a:p>
        </p:txBody>
      </p:sp>
      <p:sp>
        <p:nvSpPr>
          <p:cNvPr id="20" name="Isosceles Triangle 19"/>
          <p:cNvSpPr/>
          <p:nvPr/>
        </p:nvSpPr>
        <p:spPr>
          <a:xfrm rot="10800000">
            <a:off x="4714876" y="5715016"/>
            <a:ext cx="1716111" cy="858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2857488" y="5715016"/>
            <a:ext cx="1716111" cy="858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Isosceles Triangle 21"/>
          <p:cNvSpPr/>
          <p:nvPr/>
        </p:nvSpPr>
        <p:spPr>
          <a:xfrm>
            <a:off x="4041504" y="5643578"/>
            <a:ext cx="1244876" cy="622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/>
          </a:p>
        </p:txBody>
      </p:sp>
      <p:sp>
        <p:nvSpPr>
          <p:cNvPr id="23" name="Parallelogram 22"/>
          <p:cNvSpPr/>
          <p:nvPr/>
        </p:nvSpPr>
        <p:spPr>
          <a:xfrm rot="10800000" flipH="1" flipV="1">
            <a:off x="6000761" y="5715016"/>
            <a:ext cx="1303178" cy="440956"/>
          </a:xfrm>
          <a:prstGeom prst="parallelogram">
            <a:avLst>
              <a:gd name="adj" fmla="val 100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2275373" y="5715016"/>
            <a:ext cx="582115" cy="635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Isosceles Triangle 24"/>
          <p:cNvSpPr/>
          <p:nvPr/>
        </p:nvSpPr>
        <p:spPr>
          <a:xfrm rot="8163332">
            <a:off x="1684938" y="5977014"/>
            <a:ext cx="858056" cy="429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Isosceles Triangle 25"/>
          <p:cNvSpPr/>
          <p:nvPr/>
        </p:nvSpPr>
        <p:spPr>
          <a:xfrm rot="13549110">
            <a:off x="2547124" y="5957676"/>
            <a:ext cx="858056" cy="429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3577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 smtClean="0"/>
              <a:t>Construct your own measurement system “from scratch” according to following outline:</a:t>
            </a:r>
          </a:p>
          <a:p>
            <a:pPr marL="0" indent="0">
              <a:buNone/>
            </a:pPr>
            <a:r>
              <a:rPr lang="id-ID" b="1" dirty="0" smtClean="0"/>
              <a:t>1. Choose some commonly available object to define the basic measurement unit</a:t>
            </a:r>
            <a:r>
              <a:rPr lang="id-ID" dirty="0" smtClean="0"/>
              <a:t>. Measure your height with this unit.</a:t>
            </a:r>
          </a:p>
          <a:p>
            <a:pPr marL="360363" indent="0">
              <a:buNone/>
            </a:pPr>
            <a:r>
              <a:rPr lang="id-ID" b="1" dirty="0" smtClean="0"/>
              <a:t>2. Define related units of linear measure that are more convenient for dealing with much bigger and much smaller things</a:t>
            </a:r>
            <a:r>
              <a:rPr lang="id-ID" dirty="0" smtClean="0"/>
              <a:t>. Use them to specify the distance from Yogyakarta to your home town, the length of football field, the width of  A4 paper,and the thickness of the RME book.</a:t>
            </a:r>
          </a:p>
          <a:p>
            <a:pPr marL="0" indent="0">
              <a:buNone/>
            </a:pPr>
            <a:r>
              <a:rPr lang="id-ID" b="1" dirty="0" smtClean="0"/>
              <a:t>3. Define related units to measure area and volume</a:t>
            </a:r>
            <a:r>
              <a:rPr lang="id-ID" dirty="0" smtClean="0"/>
              <a:t>. Use them to specify the area of A4 paper and one much larger object of your choice, and the volume of a bottle for dispenser and one much smaller object of your choice.</a:t>
            </a:r>
          </a:p>
          <a:p>
            <a:pPr marL="360363" indent="0">
              <a:buNone/>
            </a:pPr>
            <a:r>
              <a:rPr lang="id-ID" b="1" dirty="0" smtClean="0"/>
              <a:t>4. Make conversion tables</a:t>
            </a:r>
            <a:r>
              <a:rPr lang="id-ID" dirty="0" smtClean="0"/>
              <a:t> that relate your system to the metric system.</a:t>
            </a:r>
          </a:p>
          <a:p>
            <a:pPr marL="0" indent="0">
              <a:buNone/>
            </a:pPr>
            <a:r>
              <a:rPr lang="id-ID" b="1" dirty="0" smtClean="0"/>
              <a:t>5. Compare your system to the metric system</a:t>
            </a:r>
            <a:r>
              <a:rPr lang="id-ID" dirty="0" smtClean="0"/>
              <a:t>. In what ways is it better? In what ways is it not as good?</a:t>
            </a:r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Activity 4: Make your own system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143512"/>
            <a:ext cx="2143140" cy="130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85720" y="5500702"/>
            <a:ext cx="4493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Please send the written result of this activity </a:t>
            </a:r>
          </a:p>
          <a:p>
            <a:r>
              <a:rPr lang="id-ID" b="1" dirty="0" smtClean="0"/>
              <a:t>in word ducument to</a:t>
            </a:r>
            <a:endParaRPr lang="id-ID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6072206"/>
            <a:ext cx="3787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ilham.rizkianto@yahoo.com</a:t>
            </a:r>
            <a:endParaRPr lang="id-ID" sz="24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78" y="6215082"/>
            <a:ext cx="2428892" cy="500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Kanisza Figure</a:t>
            </a:r>
            <a:endParaRPr lang="id-ID" dirty="0"/>
          </a:p>
        </p:txBody>
      </p:sp>
      <p:grpSp>
        <p:nvGrpSpPr>
          <p:cNvPr id="10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00232" y="1643050"/>
            <a:ext cx="4753127" cy="4337962"/>
            <a:chOff x="2032704" y="2019996"/>
            <a:chExt cx="4753127" cy="4337962"/>
          </a:xfrm>
        </p:grpSpPr>
        <p:sp>
          <p:nvSpPr>
            <p:cNvPr id="4" name="Pie 3"/>
            <p:cNvSpPr/>
            <p:nvPr/>
          </p:nvSpPr>
          <p:spPr>
            <a:xfrm>
              <a:off x="2032704" y="4675918"/>
              <a:ext cx="1682040" cy="1682040"/>
            </a:xfrm>
            <a:prstGeom prst="pie">
              <a:avLst>
                <a:gd name="adj1" fmla="val 0"/>
                <a:gd name="adj2" fmla="val 1811129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8" name="Pie 7"/>
            <p:cNvSpPr/>
            <p:nvPr/>
          </p:nvSpPr>
          <p:spPr>
            <a:xfrm rot="14285149">
              <a:off x="5103791" y="4675171"/>
              <a:ext cx="1682040" cy="1682040"/>
            </a:xfrm>
            <a:prstGeom prst="pie">
              <a:avLst>
                <a:gd name="adj1" fmla="val 0"/>
                <a:gd name="adj2" fmla="val 1811129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9" name="Pie 8"/>
            <p:cNvSpPr/>
            <p:nvPr/>
          </p:nvSpPr>
          <p:spPr>
            <a:xfrm rot="7174383">
              <a:off x="3591625" y="2019996"/>
              <a:ext cx="1682040" cy="1682040"/>
            </a:xfrm>
            <a:prstGeom prst="pie">
              <a:avLst>
                <a:gd name="adj1" fmla="val 0"/>
                <a:gd name="adj2" fmla="val 1811129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I see what you mean</a:t>
            </a:r>
            <a:endParaRPr lang="id-ID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357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9600" b="1" dirty="0" smtClean="0"/>
              <a:t>What have you learned ?</a:t>
            </a:r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b="1" dirty="0" smtClean="0"/>
              <a:t>REFLECTION</a:t>
            </a:r>
            <a:endParaRPr lang="id-ID" b="1" dirty="0"/>
          </a:p>
        </p:txBody>
      </p:sp>
      <p:pic>
        <p:nvPicPr>
          <p:cNvPr id="9" name="Picture 8" descr="mirror_png_by_doloresdevelde-d5h40i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3071810"/>
            <a:ext cx="2212340" cy="3500414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652246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1643050"/>
            <a:ext cx="4510040" cy="3118370"/>
          </a:xfrm>
        </p:spPr>
      </p:pic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One quote for you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2143108" y="49190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“Everybody is a genius. But if you judge a fish by its ability to climb a tree, it will live its whole life believing that it is stupid.”</a:t>
            </a:r>
            <a:r>
              <a:rPr lang="en-US" sz="2400" dirty="0" smtClean="0"/>
              <a:t>― </a:t>
            </a:r>
            <a:r>
              <a:rPr lang="en-US" sz="2400" dirty="0" smtClean="0">
                <a:hlinkClick r:id="rId4"/>
              </a:rPr>
              <a:t>Albert Einstein</a:t>
            </a:r>
            <a:endParaRPr lang="id-ID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d-ID" sz="6300" b="1" dirty="0" smtClean="0"/>
              <a:t>						</a:t>
            </a:r>
            <a:r>
              <a:rPr lang="id-ID" sz="9300" b="1" dirty="0" smtClean="0"/>
              <a:t>Terima Kasih</a:t>
            </a:r>
            <a:endParaRPr lang="id-ID" sz="6300" b="1" dirty="0" smtClean="0"/>
          </a:p>
          <a:p>
            <a:pPr>
              <a:buNone/>
            </a:pPr>
            <a:r>
              <a:rPr lang="id-ID" sz="8000" b="1" dirty="0" smtClean="0"/>
              <a:t>		</a:t>
            </a:r>
            <a:r>
              <a:rPr lang="th-TH" sz="8000" b="1" dirty="0" smtClean="0"/>
              <a:t>ขอบคุณ</a:t>
            </a:r>
            <a:endParaRPr lang="id-ID" sz="8000" b="1" dirty="0" smtClean="0"/>
          </a:p>
          <a:p>
            <a:pPr>
              <a:buNone/>
            </a:pPr>
            <a:r>
              <a:rPr lang="lo-LA" sz="8000" b="1" dirty="0" smtClean="0"/>
              <a:t>				ຂອບໃຈ	</a:t>
            </a:r>
          </a:p>
          <a:p>
            <a:pPr>
              <a:buNone/>
            </a:pPr>
            <a:r>
              <a:rPr lang="id-ID" sz="8000" b="1" dirty="0" smtClean="0"/>
              <a:t>						cảm ơn- </a:t>
            </a:r>
          </a:p>
          <a:p>
            <a:pPr>
              <a:buNone/>
            </a:pPr>
            <a:r>
              <a:rPr lang="id-ID" sz="8000" b="1" dirty="0" smtClean="0"/>
              <a:t>			</a:t>
            </a:r>
            <a:r>
              <a:rPr lang="id-ID" sz="11400" b="1" dirty="0" smtClean="0"/>
              <a:t>អរគុណ</a:t>
            </a:r>
          </a:p>
          <a:p>
            <a:pPr>
              <a:buNone/>
            </a:pPr>
            <a:r>
              <a:rPr lang="id-ID" sz="11400" b="1" dirty="0" smtClean="0"/>
              <a:t>					Salamat po</a:t>
            </a:r>
            <a:endParaRPr lang="id-ID" sz="80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 central feature of geometry is learning to ‘</a:t>
            </a:r>
            <a:r>
              <a:rPr lang="id-ID" b="1" dirty="0" smtClean="0"/>
              <a:t>see’</a:t>
            </a:r>
            <a:r>
              <a:rPr lang="id-ID" dirty="0" smtClean="0"/>
              <a:t>, </a:t>
            </a:r>
            <a:r>
              <a:rPr lang="id-ID" dirty="0"/>
              <a:t>t</a:t>
            </a:r>
            <a:r>
              <a:rPr lang="id-ID" dirty="0" smtClean="0"/>
              <a:t>hat is, to discern, geometrical objects and relationships, and to become aware of relationships as properties that objects may or may not satisy. </a:t>
            </a:r>
            <a:endParaRPr lang="id-ID" dirty="0"/>
          </a:p>
        </p:txBody>
      </p:sp>
      <p:grpSp>
        <p:nvGrpSpPr>
          <p:cNvPr id="5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Central feature of geometry</a:t>
            </a:r>
            <a:endParaRPr lang="id-ID" dirty="0"/>
          </a:p>
        </p:txBody>
      </p:sp>
      <p:pic>
        <p:nvPicPr>
          <p:cNvPr id="2051" name="Picture 3" descr="E:\RME\clip-art-eyes 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970119"/>
            <a:ext cx="5000660" cy="288788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Imagine Considering moving a bookcase from one room to another, but not being sure if it would fit through the doorway. If you did not have a ruler, how might you find out without actually moving it?</a:t>
            </a:r>
            <a:endParaRPr lang="id-ID" dirty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Let’s move the bookcase</a:t>
            </a:r>
            <a:endParaRPr lang="id-ID" dirty="0"/>
          </a:p>
        </p:txBody>
      </p:sp>
      <p:pic>
        <p:nvPicPr>
          <p:cNvPr id="9" name="Picture 8" descr="booksh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500174"/>
            <a:ext cx="3429024" cy="4827315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The key aspect of any measuring is to make a </a:t>
            </a:r>
            <a:r>
              <a:rPr lang="id-ID" b="1" dirty="0" smtClean="0"/>
              <a:t>comparisons</a:t>
            </a:r>
            <a:r>
              <a:rPr lang="id-ID" dirty="0" smtClean="0"/>
              <a:t>. One way to do this is to decide on a unit and to have some way of replicating the unit (or breaking it up into smaller sub units) and juxtaposing this with the thing to be measured.</a:t>
            </a:r>
            <a:endParaRPr lang="id-ID" b="1" dirty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The essence of measurement</a:t>
            </a:r>
            <a:endParaRPr lang="id-ID" dirty="0"/>
          </a:p>
        </p:txBody>
      </p:sp>
      <p:pic>
        <p:nvPicPr>
          <p:cNvPr id="3074" name="Picture 2" descr="E:\RME\forensic-science-Measur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9634">
            <a:off x="4733910" y="4491169"/>
            <a:ext cx="3636474" cy="177164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61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 smtClean="0"/>
              <a:t>Mathematics is not only connected to the world of numbers.</a:t>
            </a:r>
          </a:p>
          <a:p>
            <a:pPr marL="0" indent="0">
              <a:buNone/>
            </a:pPr>
            <a:r>
              <a:rPr lang="id-ID" dirty="0" smtClean="0"/>
              <a:t>In </a:t>
            </a:r>
            <a:r>
              <a:rPr lang="id-ID" b="1" dirty="0" smtClean="0"/>
              <a:t>Geometry</a:t>
            </a:r>
            <a:r>
              <a:rPr lang="id-ID" dirty="0" smtClean="0"/>
              <a:t>, the issue is to understand the space around us. It is related to the two- &amp; three- dimensional world and the related shapes  &amp; figures.</a:t>
            </a:r>
          </a:p>
          <a:p>
            <a:pPr marL="0" indent="0">
              <a:buNone/>
            </a:pPr>
            <a:r>
              <a:rPr lang="id-ID" b="1" dirty="0" smtClean="0"/>
              <a:t>Measurement </a:t>
            </a:r>
            <a:r>
              <a:rPr lang="id-ID" dirty="0" smtClean="0"/>
              <a:t>is aimed at quantifying our physical environment. The emphasize in this process makes measurement the connecting link between arithmetic and geometry.</a:t>
            </a:r>
            <a:endParaRPr lang="id-ID" b="1" dirty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The connection</a:t>
            </a:r>
            <a:endParaRPr lang="id-ID" dirty="0"/>
          </a:p>
        </p:txBody>
      </p:sp>
      <p:sp>
        <p:nvSpPr>
          <p:cNvPr id="9" name="Oval 8"/>
          <p:cNvSpPr/>
          <p:nvPr/>
        </p:nvSpPr>
        <p:spPr>
          <a:xfrm>
            <a:off x="1643042" y="4000504"/>
            <a:ext cx="2714644" cy="2714644"/>
          </a:xfrm>
          <a:prstGeom prst="ellipse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Oval 9"/>
          <p:cNvSpPr/>
          <p:nvPr/>
        </p:nvSpPr>
        <p:spPr>
          <a:xfrm>
            <a:off x="3143240" y="4000504"/>
            <a:ext cx="2714644" cy="2714644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5072066" y="3929066"/>
            <a:ext cx="2714644" cy="271464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1266324" y="4344423"/>
            <a:ext cx="1948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ln w="9525">
                  <a:noFill/>
                </a:ln>
              </a:rPr>
              <a:t>arithmetic</a:t>
            </a:r>
            <a:endParaRPr lang="id-ID" sz="3200" b="1" dirty="0">
              <a:ln w="9525">
                <a:noFill/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4929198"/>
            <a:ext cx="2556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ln w="9525">
                  <a:noFill/>
                </a:ln>
              </a:rPr>
              <a:t>measurement</a:t>
            </a:r>
            <a:endParaRPr lang="id-ID" sz="3200" b="1" dirty="0">
              <a:ln w="9525">
                <a:noFill/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5572140"/>
            <a:ext cx="1823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ln w="9525">
                  <a:noFill/>
                </a:ln>
              </a:rPr>
              <a:t>geometry</a:t>
            </a:r>
            <a:endParaRPr lang="id-ID" sz="3200" b="1" dirty="0">
              <a:ln w="9525">
                <a:noFill/>
              </a:ln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Lay the first sheet down on the table. Lay the second one partly on the top of the first, so that the top-left corner of the upper piece coincides with the top-right corner of the lower piece and the bottom-left corner of the upper piece coincides with the left edge of the lower piece.</a:t>
            </a:r>
          </a:p>
          <a:p>
            <a:pPr marL="0" indent="0">
              <a:buNone/>
            </a:pPr>
            <a:r>
              <a:rPr lang="id-ID" dirty="0" smtClean="0"/>
              <a:t>Repeat this with several more pieces. What do you notice?</a:t>
            </a:r>
            <a:endParaRPr lang="id-ID" b="1" dirty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Activity 1: Live up the paper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5298851" y="2435198"/>
            <a:ext cx="1919445" cy="27146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 rot="2681224">
            <a:off x="5975967" y="2717785"/>
            <a:ext cx="1919445" cy="27146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You may discover that some pieces coincide. You may be surprised at the shape you see emerging. This shape will tell you about angles involved.</a:t>
            </a:r>
          </a:p>
          <a:p>
            <a:pPr marL="0" indent="0">
              <a:buNone/>
            </a:pPr>
            <a:r>
              <a:rPr lang="id-ID" b="1" dirty="0" smtClean="0"/>
              <a:t>Now, try to find at least 4 questions that could be used as follow up questions for this activity.</a:t>
            </a:r>
            <a:endParaRPr lang="id-ID" b="1" dirty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Activity 1: Live up the paper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7429520" y="4714884"/>
            <a:ext cx="10715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5000" b="1" dirty="0" smtClean="0">
                <a:solidFill>
                  <a:schemeClr val="accent1"/>
                </a:solidFill>
              </a:rPr>
              <a:t>?</a:t>
            </a:r>
            <a:endParaRPr lang="id-ID" sz="1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Every teacher should have his/her own special collection of geometric tidbits – short little puzzles, problems, and curiosities in geometry to warm up the class, to gain attention, to involve, to challenge, to maintain interest, or simply to give a change of pace.</a:t>
            </a:r>
            <a:endParaRPr lang="id-ID" b="1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5429256" y="0"/>
            <a:ext cx="3857652" cy="3413850"/>
            <a:chOff x="426721" y="-7193"/>
            <a:chExt cx="4843497" cy="4286279"/>
          </a:xfrm>
        </p:grpSpPr>
        <p:sp>
          <p:nvSpPr>
            <p:cNvPr id="11" name="Hexagon 10"/>
            <p:cNvSpPr/>
            <p:nvPr/>
          </p:nvSpPr>
          <p:spPr>
            <a:xfrm rot="1155508">
              <a:off x="426721" y="350021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 rot="1155508">
              <a:off x="1998356" y="2135946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 rot="1155508">
              <a:off x="2784176" y="-7193"/>
              <a:ext cx="2486042" cy="2143140"/>
            </a:xfrm>
            <a:prstGeom prst="hexagon">
              <a:avLst/>
            </a:prstGeom>
            <a:noFill/>
            <a:ln w="76200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noFill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Geometry tidbits</a:t>
            </a:r>
            <a:endParaRPr lang="id-ID" dirty="0"/>
          </a:p>
        </p:txBody>
      </p:sp>
      <p:sp>
        <p:nvSpPr>
          <p:cNvPr id="9" name="Oval 8"/>
          <p:cNvSpPr/>
          <p:nvPr/>
        </p:nvSpPr>
        <p:spPr>
          <a:xfrm>
            <a:off x="678657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Oval 22"/>
          <p:cNvSpPr/>
          <p:nvPr/>
        </p:nvSpPr>
        <p:spPr>
          <a:xfrm>
            <a:off x="6429388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Oval 23"/>
          <p:cNvSpPr/>
          <p:nvPr/>
        </p:nvSpPr>
        <p:spPr>
          <a:xfrm>
            <a:off x="7143768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Oval 24"/>
          <p:cNvSpPr/>
          <p:nvPr/>
        </p:nvSpPr>
        <p:spPr>
          <a:xfrm>
            <a:off x="6786578" y="55007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Oval 25"/>
          <p:cNvSpPr/>
          <p:nvPr/>
        </p:nvSpPr>
        <p:spPr>
          <a:xfrm>
            <a:off x="6143636" y="55721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Oval 26"/>
          <p:cNvSpPr/>
          <p:nvPr/>
        </p:nvSpPr>
        <p:spPr>
          <a:xfrm>
            <a:off x="7500958" y="55007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Oval 27"/>
          <p:cNvSpPr/>
          <p:nvPr/>
        </p:nvSpPr>
        <p:spPr>
          <a:xfrm>
            <a:off x="6500826" y="60722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Oval 28"/>
          <p:cNvSpPr/>
          <p:nvPr/>
        </p:nvSpPr>
        <p:spPr>
          <a:xfrm>
            <a:off x="7215206" y="60722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Oval 29"/>
          <p:cNvSpPr/>
          <p:nvPr/>
        </p:nvSpPr>
        <p:spPr>
          <a:xfrm>
            <a:off x="5857884" y="60722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7858148" y="60722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40" name="Group 39"/>
          <p:cNvGrpSpPr/>
          <p:nvPr/>
        </p:nvGrpSpPr>
        <p:grpSpPr>
          <a:xfrm>
            <a:off x="1000100" y="4929198"/>
            <a:ext cx="1500198" cy="1500198"/>
            <a:chOff x="2857488" y="2714620"/>
            <a:chExt cx="3714776" cy="3714776"/>
          </a:xfrm>
        </p:grpSpPr>
        <p:sp>
          <p:nvSpPr>
            <p:cNvPr id="32" name="Rectangle 31"/>
            <p:cNvSpPr/>
            <p:nvPr/>
          </p:nvSpPr>
          <p:spPr>
            <a:xfrm>
              <a:off x="2857488" y="2714620"/>
              <a:ext cx="3714776" cy="37147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2215340" y="4571214"/>
              <a:ext cx="3714776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3429786" y="4571214"/>
              <a:ext cx="3714776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3"/>
            </p:cNvCxnSpPr>
            <p:nvPr/>
          </p:nvCxnSpPr>
          <p:spPr>
            <a:xfrm flipH="1">
              <a:off x="5286380" y="4572008"/>
              <a:ext cx="1285884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 flipV="1">
              <a:off x="2857488" y="4572008"/>
              <a:ext cx="1214446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857488" y="4929198"/>
            <a:ext cx="2643206" cy="1500198"/>
            <a:chOff x="2285984" y="2857496"/>
            <a:chExt cx="4500594" cy="3143272"/>
          </a:xfrm>
        </p:grpSpPr>
        <p:sp>
          <p:nvSpPr>
            <p:cNvPr id="41" name="Rectangle 40"/>
            <p:cNvSpPr/>
            <p:nvPr/>
          </p:nvSpPr>
          <p:spPr>
            <a:xfrm>
              <a:off x="2285984" y="2857496"/>
              <a:ext cx="4500594" cy="314327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3072199" y="4428735"/>
              <a:ext cx="3143272" cy="79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1" idx="3"/>
              <a:endCxn id="41" idx="1"/>
            </p:cNvCxnSpPr>
            <p:nvPr/>
          </p:nvCxnSpPr>
          <p:spPr>
            <a:xfrm flipH="1">
              <a:off x="2285984" y="4429132"/>
              <a:ext cx="4500594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2285984" y="3357562"/>
              <a:ext cx="4500594" cy="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500165" y="4428735"/>
              <a:ext cx="3143272" cy="79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1086</Words>
  <Application>Microsoft Office PowerPoint</Application>
  <PresentationFormat>On-screen Show (4:3)</PresentationFormat>
  <Paragraphs>94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Geometry  &amp; Measurement</vt:lpstr>
      <vt:lpstr>I see what you mean</vt:lpstr>
      <vt:lpstr>Central feature of geometry</vt:lpstr>
      <vt:lpstr>Let’s move the bookcase</vt:lpstr>
      <vt:lpstr>The essence of measurement</vt:lpstr>
      <vt:lpstr>The connection</vt:lpstr>
      <vt:lpstr>Activity 1: Live up the paper</vt:lpstr>
      <vt:lpstr>Activity 1: Live up the paper</vt:lpstr>
      <vt:lpstr>Geometry tidbits</vt:lpstr>
      <vt:lpstr>Geometry tidbits 1</vt:lpstr>
      <vt:lpstr>Geometry tidbits 2</vt:lpstr>
      <vt:lpstr>Geometry tidbits 3</vt:lpstr>
      <vt:lpstr>Activity 2: Popcorn Holder</vt:lpstr>
      <vt:lpstr>Activity 2: Popcorn Holder</vt:lpstr>
      <vt:lpstr>The core teaching principles of RME</vt:lpstr>
      <vt:lpstr>Activity 3: Tangram</vt:lpstr>
      <vt:lpstr>Activity 3: Tangram</vt:lpstr>
      <vt:lpstr>Activity 3: Tangram</vt:lpstr>
      <vt:lpstr>Activity 4: Make your own system</vt:lpstr>
      <vt:lpstr>REFLECTION</vt:lpstr>
      <vt:lpstr>One quote for you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 &amp; Measurement</dc:title>
  <dc:creator>SONY</dc:creator>
  <cp:lastModifiedBy>SONY</cp:lastModifiedBy>
  <cp:revision>101</cp:revision>
  <dcterms:created xsi:type="dcterms:W3CDTF">2013-10-04T11:43:36Z</dcterms:created>
  <dcterms:modified xsi:type="dcterms:W3CDTF">2015-11-11T11:40:43Z</dcterms:modified>
</cp:coreProperties>
</file>