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8E136-320C-49A2-B53B-DCBB78803A06}" type="datetimeFigureOut">
              <a:rPr lang="id-ID" smtClean="0"/>
              <a:pPr/>
              <a:t>09/11/2012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DD35-A283-4AC2-AB3E-A005D60FE8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8E136-320C-49A2-B53B-DCBB78803A06}" type="datetimeFigureOut">
              <a:rPr lang="id-ID" smtClean="0"/>
              <a:pPr/>
              <a:t>09/11/2012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DD35-A283-4AC2-AB3E-A005D60FE8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8E136-320C-49A2-B53B-DCBB78803A06}" type="datetimeFigureOut">
              <a:rPr lang="id-ID" smtClean="0"/>
              <a:pPr/>
              <a:t>09/11/2012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DD35-A283-4AC2-AB3E-A005D60FE8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8E136-320C-49A2-B53B-DCBB78803A06}" type="datetimeFigureOut">
              <a:rPr lang="id-ID" smtClean="0"/>
              <a:pPr/>
              <a:t>09/11/2012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DD35-A283-4AC2-AB3E-A005D60FE8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8E136-320C-49A2-B53B-DCBB78803A06}" type="datetimeFigureOut">
              <a:rPr lang="id-ID" smtClean="0"/>
              <a:pPr/>
              <a:t>09/11/2012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DD35-A283-4AC2-AB3E-A005D60FE8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8E136-320C-49A2-B53B-DCBB78803A06}" type="datetimeFigureOut">
              <a:rPr lang="id-ID" smtClean="0"/>
              <a:pPr/>
              <a:t>09/11/2012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DD35-A283-4AC2-AB3E-A005D60FE8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8E136-320C-49A2-B53B-DCBB78803A06}" type="datetimeFigureOut">
              <a:rPr lang="id-ID" smtClean="0"/>
              <a:pPr/>
              <a:t>09/11/2012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DD35-A283-4AC2-AB3E-A005D60FE8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8E136-320C-49A2-B53B-DCBB78803A06}" type="datetimeFigureOut">
              <a:rPr lang="id-ID" smtClean="0"/>
              <a:pPr/>
              <a:t>09/11/2012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DD35-A283-4AC2-AB3E-A005D60FE8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8E136-320C-49A2-B53B-DCBB78803A06}" type="datetimeFigureOut">
              <a:rPr lang="id-ID" smtClean="0"/>
              <a:pPr/>
              <a:t>09/11/2012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DD35-A283-4AC2-AB3E-A005D60FE8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8E136-320C-49A2-B53B-DCBB78803A06}" type="datetimeFigureOut">
              <a:rPr lang="id-ID" smtClean="0"/>
              <a:pPr/>
              <a:t>09/11/2012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DD35-A283-4AC2-AB3E-A005D60FE8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8E136-320C-49A2-B53B-DCBB78803A06}" type="datetimeFigureOut">
              <a:rPr lang="id-ID" smtClean="0"/>
              <a:pPr/>
              <a:t>09/11/2012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C62DD35-A283-4AC2-AB3E-A005D60FE8D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88E136-320C-49A2-B53B-DCBB78803A06}" type="datetimeFigureOut">
              <a:rPr lang="id-ID" smtClean="0"/>
              <a:pPr/>
              <a:t>09/11/2012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62DD35-A283-4AC2-AB3E-A005D60FE8DC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d-ID" dirty="0" smtClean="0"/>
              <a:t>KEMAMPUAN MOTORIK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r>
              <a:rPr lang="id-ID" dirty="0" smtClean="0"/>
              <a:t>BAHAN  kuliah PAUD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Perkembangan motorik secara khusus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id-ID" sz="2800" dirty="0" smtClean="0"/>
              <a:t>Kemampuan perkembangan motorik bayi sama.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sz="2800" dirty="0" smtClean="0"/>
              <a:t>Keterampilan motorik dipisahkan ke dalam mtorik kasar dan motorik halus.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sz="2800" dirty="0" smtClean="0"/>
              <a:t>Gerakan motorik halus diperlukan koordinasi dari otot-otot motorik kasar.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sz="2800" dirty="0" smtClean="0"/>
              <a:t>Selama lima tahun kehidupan, otot besar dan otot halus mulai bekerja bersama-sama. </a:t>
            </a:r>
            <a:endParaRPr lang="id-ID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Perkembangan motorik kasar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id-ID" sz="2800" dirty="0" smtClean="0"/>
              <a:t>Perkembangan motorik kasar adalah sama untuk semua anak, hanya kecepatannya bervariasi.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sz="2800" dirty="0" smtClean="0"/>
              <a:t>Keterampilan motorik kasar meliputi merangkak, berdiri, meloncat, berjalan, dan berlari.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sz="2800" dirty="0" smtClean="0"/>
              <a:t>Keterampilan ini berpusat pada menahan daya gravitasi untuk mengangkat dari bawah tubuh menuju tubuhnya.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sz="2800" dirty="0" smtClean="0"/>
              <a:t>Belajar berjalan adalah paling signifikan.</a:t>
            </a:r>
            <a:endParaRPr lang="id-ID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Perkembangan motorik halus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d-ID" sz="2800" dirty="0" smtClean="0"/>
              <a:t>Meliputi gerakan meraih, menggenggam, melambai, dan menulis.</a:t>
            </a:r>
          </a:p>
          <a:p>
            <a:pPr algn="just"/>
            <a:r>
              <a:rPr lang="id-ID" sz="2800" dirty="0" smtClean="0"/>
              <a:t>Perkembangan motorik kasar dan halus secara dratis tercapai selama </a:t>
            </a:r>
            <a:r>
              <a:rPr lang="id-ID" sz="2800" i="1" dirty="0" smtClean="0"/>
              <a:t>early chilhood.</a:t>
            </a:r>
          </a:p>
          <a:p>
            <a:pPr algn="just"/>
            <a:r>
              <a:rPr lang="id-ID" sz="2800" dirty="0" smtClean="0"/>
              <a:t>Anak-anak prasekolah (usia 2 sampai 5 tahun) berkembang motorik halusnya dicapai dengan melengkapi </a:t>
            </a:r>
            <a:r>
              <a:rPr lang="id-ID" sz="2800" i="1" dirty="0" smtClean="0"/>
              <a:t>puzzles</a:t>
            </a:r>
            <a:r>
              <a:rPr lang="id-ID" sz="2800" dirty="0" smtClean="0"/>
              <a:t>, membangun struktur, mewarnai, menggunting, dan melekat kertas.</a:t>
            </a:r>
          </a:p>
          <a:p>
            <a:pPr algn="just"/>
            <a:r>
              <a:rPr lang="id-ID" sz="2800" dirty="0" smtClean="0"/>
              <a:t>Motorik berguna bagi menjaga tubuh, menggambar, dan menulis. </a:t>
            </a:r>
            <a:endParaRPr lang="id-ID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Kecacatan motorik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id-ID" sz="2800" dirty="0" smtClean="0"/>
          </a:p>
          <a:p>
            <a:pPr marL="514350" indent="-514350">
              <a:buNone/>
            </a:pPr>
            <a:endParaRPr lang="id-ID" sz="2800" dirty="0" smtClean="0"/>
          </a:p>
          <a:p>
            <a:pPr marL="514350" indent="-514350">
              <a:buNone/>
            </a:pPr>
            <a:endParaRPr lang="id-ID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Cerebral palsy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Muscular Dystrophy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Multiple Sclerosis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Spina Bifida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Amputations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Rett Syndrome</a:t>
            </a:r>
            <a:endParaRPr lang="id-ID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Cerebral Palsy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d-ID" dirty="0" smtClean="0"/>
              <a:t>           Gangguan motorik yang nonprogressif akibat kerusakan otak, sehingga berpengaruh pada gerakan dan koordinasi. </a:t>
            </a:r>
          </a:p>
          <a:p>
            <a:pPr algn="just">
              <a:buNone/>
            </a:pPr>
            <a:r>
              <a:rPr lang="id-ID" dirty="0" smtClean="0"/>
              <a:t>Penyebab:</a:t>
            </a:r>
          </a:p>
          <a:p>
            <a:pPr marL="514350" indent="-514350" algn="just">
              <a:buAutoNum type="arabicPeriod"/>
            </a:pPr>
            <a:r>
              <a:rPr lang="id-ID" dirty="0" smtClean="0"/>
              <a:t>Anoxia/kekurangan oxygen pada sebelum atau saat lahir</a:t>
            </a:r>
          </a:p>
          <a:p>
            <a:pPr marL="514350" indent="-514350" algn="just">
              <a:buAutoNum type="arabicPeriod"/>
            </a:pPr>
            <a:r>
              <a:rPr lang="id-ID" dirty="0" smtClean="0"/>
              <a:t>Tipe: spastic, athetosis, ataxia, dan campuran</a:t>
            </a:r>
          </a:p>
          <a:p>
            <a:pPr marL="514350" indent="-514350" algn="just">
              <a:buAutoNum type="arabicPeriod"/>
            </a:pPr>
            <a:r>
              <a:rPr lang="id-ID" dirty="0" smtClean="0"/>
              <a:t>Gangguan komunikasi sering menyertai</a:t>
            </a:r>
          </a:p>
          <a:p>
            <a:pPr marL="514350" indent="-514350" algn="just">
              <a:buAutoNum type="arabicPeriod"/>
            </a:pPr>
            <a:r>
              <a:rPr lang="id-ID" dirty="0" smtClean="0"/>
              <a:t>Pada umumnya mengalami hambatan intelektual.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  </a:t>
            </a:r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Muscular Dystrophy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id-ID" sz="3200" dirty="0" smtClean="0"/>
              <a:t>     Suatu kelainan otot pada otot voluntiir, tidak dapat disembuhkan, biasanya bertambah sakit, progressif. Akibatnya secara berangsur-angsur otot-ototnya mengalami kemunduran. </a:t>
            </a:r>
            <a:endParaRPr lang="id-ID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Multiple Sclerosis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id-ID" sz="3200" dirty="0" smtClean="0"/>
              <a:t>    Suatu penyakit degeneratif dari sistem syaraf yang mengarah hilangnya myelin yang menutup syaraf. Akibatnya kelemahan otot, hilang koordinasi, dan kerugian penglihatan dan berefek juga pada fungsi kecerdasan. </a:t>
            </a:r>
            <a:endParaRPr lang="id-ID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Spina Bifida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en-US" sz="3200" i="1" dirty="0" err="1" smtClean="0"/>
              <a:t>Spina</a:t>
            </a:r>
            <a:r>
              <a:rPr lang="en-US" sz="3200" i="1" dirty="0" smtClean="0"/>
              <a:t> bifida</a:t>
            </a:r>
            <a:r>
              <a:rPr lang="en-US" sz="3200" dirty="0" smtClean="0"/>
              <a:t>,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celah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tulang</a:t>
            </a:r>
            <a:r>
              <a:rPr lang="en-US" sz="3200" dirty="0" smtClean="0"/>
              <a:t> </a:t>
            </a:r>
            <a:r>
              <a:rPr lang="en-US" sz="3200" dirty="0" err="1" smtClean="0"/>
              <a:t>belakang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terjadi</a:t>
            </a:r>
            <a:r>
              <a:rPr lang="en-US" sz="3200" dirty="0" smtClean="0"/>
              <a:t> </a:t>
            </a:r>
            <a:r>
              <a:rPr lang="en-US" sz="3200" dirty="0" err="1" smtClean="0"/>
              <a:t>sewaktu</a:t>
            </a:r>
            <a:r>
              <a:rPr lang="en-US" sz="3200" dirty="0" smtClean="0"/>
              <a:t> </a:t>
            </a:r>
            <a:r>
              <a:rPr lang="en-US" sz="3200" dirty="0" err="1" smtClean="0"/>
              <a:t>masih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kandungan</a:t>
            </a:r>
            <a:r>
              <a:rPr lang="en-US" sz="3200" dirty="0" smtClean="0"/>
              <a:t>. </a:t>
            </a:r>
            <a:r>
              <a:rPr lang="en-US" sz="3200" dirty="0" err="1" smtClean="0"/>
              <a:t>Keadaan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berakibat</a:t>
            </a:r>
            <a:r>
              <a:rPr lang="en-US" sz="3200" dirty="0" smtClean="0"/>
              <a:t> problem-problem neurologist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terutama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tubuh</a:t>
            </a:r>
            <a:r>
              <a:rPr lang="en-US" sz="3200" dirty="0" smtClean="0"/>
              <a:t> </a:t>
            </a:r>
            <a:r>
              <a:rPr lang="en-US" sz="3200" dirty="0" err="1" smtClean="0"/>
              <a:t>bagian</a:t>
            </a:r>
            <a:r>
              <a:rPr lang="en-US" sz="3200" dirty="0" smtClean="0"/>
              <a:t> </a:t>
            </a:r>
            <a:r>
              <a:rPr lang="en-US" sz="3200" dirty="0" err="1" smtClean="0"/>
              <a:t>bawah</a:t>
            </a:r>
            <a:r>
              <a:rPr lang="en-US" sz="3200" dirty="0" smtClean="0"/>
              <a:t>.</a:t>
            </a:r>
            <a:endParaRPr lang="id-ID" sz="32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id-ID" sz="3200" dirty="0" smtClean="0"/>
              <a:t>Tipe Myelomeningocele yang terberat.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sz="3200" dirty="0" smtClean="0"/>
              <a:t>Kecacatan sejak lahir, mereka memerlukan kemandirian dalam keterampilan menolong diri sendiri/self-help skills.</a:t>
            </a:r>
            <a:endParaRPr lang="id-ID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Layanan bagi kecacatan motorik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err="1" smtClean="0"/>
              <a:t>Pengobatan</a:t>
            </a:r>
            <a:r>
              <a:rPr lang="en-US" dirty="0" smtClean="0"/>
              <a:t> </a:t>
            </a:r>
            <a:r>
              <a:rPr lang="en-US" i="1" dirty="0" err="1" smtClean="0"/>
              <a:t>Orthopedi</a:t>
            </a:r>
            <a:r>
              <a:rPr lang="en-US" i="1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pengobatan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yang </a:t>
            </a:r>
            <a:r>
              <a:rPr lang="en-US" dirty="0" err="1" smtClean="0"/>
              <a:t>mengkhususkan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pencegahan</a:t>
            </a:r>
            <a:r>
              <a:rPr lang="en-US" dirty="0" smtClean="0"/>
              <a:t>, </a:t>
            </a:r>
            <a:r>
              <a:rPr lang="en-US" dirty="0" err="1" smtClean="0"/>
              <a:t>pemeriksaan</a:t>
            </a:r>
            <a:r>
              <a:rPr lang="en-US" dirty="0" smtClean="0"/>
              <a:t>, </a:t>
            </a:r>
            <a:r>
              <a:rPr lang="en-US" dirty="0" err="1" smtClean="0"/>
              <a:t>penentuan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kelukaan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i="1" dirty="0" smtClean="0"/>
              <a:t>musculoskeletal.</a:t>
            </a:r>
            <a:endParaRPr lang="id-ID" dirty="0" smtClean="0"/>
          </a:p>
          <a:p>
            <a:pPr lvl="0"/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Bantu (</a:t>
            </a:r>
            <a:r>
              <a:rPr lang="en-US" i="1" dirty="0" err="1" smtClean="0"/>
              <a:t>ortose</a:t>
            </a:r>
            <a:r>
              <a:rPr lang="en-US" dirty="0" smtClean="0"/>
              <a:t>).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ortose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penyandang</a:t>
            </a:r>
            <a:r>
              <a:rPr lang="en-US" dirty="0" smtClean="0"/>
              <a:t>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mendaptkan</a:t>
            </a:r>
            <a:r>
              <a:rPr lang="en-US" dirty="0" smtClean="0"/>
              <a:t> </a:t>
            </a:r>
            <a:r>
              <a:rPr lang="en-US" dirty="0" err="1" smtClean="0"/>
              <a:t>penguat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bagian-bagian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yang </a:t>
            </a:r>
            <a:r>
              <a:rPr lang="en-US" dirty="0" err="1" smtClean="0"/>
              <a:t>lemah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yang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penyandang</a:t>
            </a:r>
            <a:r>
              <a:rPr lang="en-US" dirty="0" smtClean="0"/>
              <a:t> </a:t>
            </a:r>
            <a:r>
              <a:rPr lang="en-US" dirty="0" err="1" smtClean="0"/>
              <a:t>tunadaksa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mobilitas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.</a:t>
            </a:r>
            <a:endParaRPr lang="id-ID" dirty="0" smtClean="0"/>
          </a:p>
          <a:p>
            <a:pPr lvl="0"/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tiruan</a:t>
            </a:r>
            <a:r>
              <a:rPr lang="en-US" dirty="0" smtClean="0"/>
              <a:t> (</a:t>
            </a:r>
            <a:r>
              <a:rPr lang="en-US" i="1" dirty="0" err="1" smtClean="0"/>
              <a:t>prothese</a:t>
            </a:r>
            <a:r>
              <a:rPr lang="en-US" dirty="0" smtClean="0"/>
              <a:t>). </a:t>
            </a:r>
            <a:r>
              <a:rPr lang="en-US" dirty="0" err="1" smtClean="0"/>
              <a:t>Prothese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penyandang</a:t>
            </a:r>
            <a:r>
              <a:rPr lang="en-US" dirty="0" smtClean="0"/>
              <a:t> </a:t>
            </a:r>
            <a:r>
              <a:rPr lang="en-US" dirty="0" err="1" smtClean="0"/>
              <a:t>tunadaksa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sempurna</a:t>
            </a:r>
            <a:r>
              <a:rPr lang="en-US" dirty="0" smtClean="0"/>
              <a:t>, </a:t>
            </a:r>
            <a:r>
              <a:rPr lang="en-US" dirty="0" err="1" smtClean="0"/>
              <a:t>hilang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rusak</a:t>
            </a:r>
            <a:r>
              <a:rPr lang="en-US" dirty="0" smtClean="0"/>
              <a:t>. </a:t>
            </a:r>
            <a:r>
              <a:rPr lang="en-US" dirty="0" err="1" smtClean="0"/>
              <a:t>Prothese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keindahan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pengganti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.</a:t>
            </a:r>
            <a:endParaRPr lang="id-ID" dirty="0" smtClean="0"/>
          </a:p>
          <a:p>
            <a:pPr lvl="0"/>
            <a:r>
              <a:rPr lang="en-US" dirty="0" err="1" smtClean="0"/>
              <a:t>Fisioterapi</a:t>
            </a:r>
            <a:r>
              <a:rPr lang="en-US" dirty="0" smtClean="0"/>
              <a:t>,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pengobatan</a:t>
            </a:r>
            <a:r>
              <a:rPr lang="en-US" dirty="0" smtClean="0"/>
              <a:t>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modalitas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/</a:t>
            </a:r>
            <a:r>
              <a:rPr lang="en-US" dirty="0" err="1" smtClean="0"/>
              <a:t>fisik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: air, </a:t>
            </a:r>
            <a:r>
              <a:rPr lang="en-US" dirty="0" err="1" smtClean="0"/>
              <a:t>listrik</a:t>
            </a:r>
            <a:r>
              <a:rPr lang="en-US" dirty="0" smtClean="0"/>
              <a:t>, </a:t>
            </a:r>
            <a:r>
              <a:rPr lang="en-US" dirty="0" err="1" smtClean="0"/>
              <a:t>panas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mekanik</a:t>
            </a:r>
            <a:r>
              <a:rPr lang="en-US" dirty="0" smtClean="0"/>
              <a:t>.</a:t>
            </a:r>
            <a:endParaRPr lang="id-ID" dirty="0" smtClean="0"/>
          </a:p>
          <a:p>
            <a:pPr lvl="0"/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 err="1" smtClean="0"/>
              <a:t>bicara</a:t>
            </a:r>
            <a:r>
              <a:rPr lang="en-US" dirty="0" smtClean="0"/>
              <a:t> (</a:t>
            </a:r>
            <a:r>
              <a:rPr lang="en-US" i="1" dirty="0" smtClean="0"/>
              <a:t>Speech therapy)</a:t>
            </a:r>
            <a:r>
              <a:rPr lang="en-US" dirty="0" smtClean="0"/>
              <a:t>,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penyandang</a:t>
            </a:r>
            <a:r>
              <a:rPr lang="en-US" dirty="0" smtClean="0"/>
              <a:t> </a:t>
            </a:r>
            <a:r>
              <a:rPr lang="en-US" dirty="0" err="1" smtClean="0"/>
              <a:t>tunadaksa</a:t>
            </a:r>
            <a:r>
              <a:rPr lang="en-US" dirty="0" smtClean="0"/>
              <a:t> </a:t>
            </a:r>
            <a:r>
              <a:rPr lang="en-US" dirty="0" err="1" smtClean="0"/>
              <a:t>diertai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bicara</a:t>
            </a:r>
            <a:r>
              <a:rPr lang="en-US" dirty="0" smtClean="0"/>
              <a:t>.  </a:t>
            </a:r>
            <a:endParaRPr lang="id-ID" dirty="0" smtClean="0"/>
          </a:p>
          <a:p>
            <a:pPr lvl="0"/>
            <a:r>
              <a:rPr lang="en-US" i="1" dirty="0" err="1" smtClean="0"/>
              <a:t>Okupasional</a:t>
            </a:r>
            <a:r>
              <a:rPr lang="en-US" i="1" dirty="0" smtClean="0"/>
              <a:t> </a:t>
            </a:r>
            <a:r>
              <a:rPr lang="en-US" i="1" dirty="0" err="1" smtClean="0"/>
              <a:t>Therapi</a:t>
            </a:r>
            <a:r>
              <a:rPr lang="en-US" dirty="0" smtClean="0"/>
              <a:t>. </a:t>
            </a:r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penyandang</a:t>
            </a:r>
            <a:r>
              <a:rPr lang="en-US" dirty="0" smtClean="0"/>
              <a:t> </a:t>
            </a:r>
            <a:r>
              <a:rPr lang="en-US" dirty="0" err="1" smtClean="0"/>
              <a:t>tunadaksa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kecacatannya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Penganan dini bagi motor delay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id-ID" sz="3600" dirty="0" smtClean="0"/>
              <a:t>    </a:t>
            </a:r>
            <a:r>
              <a:rPr lang="id-ID" sz="3200" dirty="0" smtClean="0"/>
              <a:t> Membantu anak-anak berkembang secara lebih maju dan menyenangkan melalui  perkembangan dari pola-pola gerakan normal, sebelum anak berkembang  kebiasaan buruk.</a:t>
            </a:r>
          </a:p>
          <a:p>
            <a:pPr algn="just">
              <a:buNone/>
            </a:pPr>
            <a:r>
              <a:rPr lang="id-ID" sz="3200" dirty="0" smtClean="0"/>
              <a:t>Physical terapi diintegrasikan pada rutinitas kegiatan di ruang klas dan di rumah.</a:t>
            </a:r>
          </a:p>
          <a:p>
            <a:pPr algn="just">
              <a:buNone/>
            </a:pPr>
            <a:r>
              <a:rPr lang="id-ID" sz="3200" dirty="0" smtClean="0"/>
              <a:t>Occupational terapi digunakan untuk penanganan pada motorik halus dan diintegrasikan pada saat bermain atau permainan.</a:t>
            </a:r>
            <a:endParaRPr lang="id-ID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1847088"/>
          </a:xfrm>
        </p:spPr>
        <p:txBody>
          <a:bodyPr>
            <a:noAutofit/>
          </a:bodyPr>
          <a:lstStyle/>
          <a:p>
            <a:pPr algn="ctr"/>
            <a:r>
              <a:rPr lang="id-ID" sz="4000" b="1" dirty="0" smtClean="0"/>
              <a:t>Kemampuan Motorik dan Hambatannya</a:t>
            </a:r>
            <a:br>
              <a:rPr lang="id-ID" sz="4000" b="1" dirty="0" smtClean="0"/>
            </a:br>
            <a:r>
              <a:rPr lang="id-ID" sz="4000" b="1" dirty="0" smtClean="0"/>
              <a:t>Point-point Kunci 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Pengetahuan tentang tahapan prkembangan motorik kasar dan halus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Peranan physical therapist dan occupational therapist.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Beberapa kecacatan yang berakibat kelambatan motorik.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Terapi fisik berfokus pada keterampilan motorik yang lebih luas.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Terapi okupasional berfokus pada keterampilan morik halus.</a:t>
            </a:r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Tujuan khusus Occupational Therapi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d-ID" dirty="0" smtClean="0"/>
              <a:t>      </a:t>
            </a:r>
            <a:r>
              <a:rPr lang="id-ID" sz="3200" dirty="0" smtClean="0"/>
              <a:t>Mengembangkan visual perception, keterampilan kognitif  adaptif, sensori integrasi, dan keterampilan menolong diri sendiri, dan stabilitas dari bagian tubuh antara tangan dan bahu.</a:t>
            </a:r>
          </a:p>
          <a:p>
            <a:pPr algn="just">
              <a:buNone/>
            </a:pPr>
            <a:r>
              <a:rPr lang="id-ID" sz="3200" smtClean="0"/>
              <a:t>Misalnya penggunaan manik-manik untuk dijimpit, dirangkai, dimasukkan pada lubang tertentu, serta mendorongnya untuk dimasukkan ke suatu benang.</a:t>
            </a:r>
            <a:endParaRPr lang="id-ID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TEORI KEMAMPUAN MOTORIK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id-ID" sz="2800" dirty="0" smtClean="0"/>
              <a:t>Kemampuan motorik sebagai </a:t>
            </a:r>
            <a:r>
              <a:rPr lang="id-ID" sz="2800" i="1" dirty="0" smtClean="0"/>
              <a:t>genetically preprogrammed </a:t>
            </a:r>
            <a:r>
              <a:rPr lang="id-ID" sz="2800" dirty="0" smtClean="0"/>
              <a:t>dan berpengaruh terhadap perkembangan otak.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sz="2800" dirty="0" smtClean="0"/>
              <a:t>Saat lahir pada pusat otak sebagai kontrol dan koordinasi gerakan voluntary.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sz="2800" dirty="0" smtClean="0"/>
              <a:t>Otak mengkontrol gerakan kepala, leher, lengan, kaki, dan otot-otot badan.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sz="2800" dirty="0" smtClean="0"/>
              <a:t>Perkembangan fisik anak maju secara cepat selama lima tahun kehidupan.</a:t>
            </a:r>
            <a:endParaRPr lang="id-ID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Teori Kemampuan motorik (lanjutan)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5"/>
            </a:pPr>
            <a:r>
              <a:rPr lang="id-ID" sz="3200" dirty="0" smtClean="0"/>
              <a:t>Lingkungan berpengaruh terhadap perkembangan motorik kasar.</a:t>
            </a:r>
          </a:p>
          <a:p>
            <a:pPr marL="514350" indent="-514350" algn="just">
              <a:buFont typeface="+mj-lt"/>
              <a:buAutoNum type="arabicPeriod" startAt="5"/>
            </a:pPr>
            <a:r>
              <a:rPr lang="id-ID" sz="3200" dirty="0" smtClean="0"/>
              <a:t>Penelitian menunjukkan bahwa anak-anak dengan pengalamannya sering memper oleh keterampilan spesifik.</a:t>
            </a:r>
            <a:endParaRPr lang="id-ID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I. TEORI BEHAVIORISME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id-ID" sz="3200" dirty="0" smtClean="0"/>
              <a:t>Behaviorisme menekankan feedback dan penguat dalam tahapan-tahapan penjelasan perkembangan dari keterampilan motorik.</a:t>
            </a:r>
          </a:p>
          <a:p>
            <a:pPr algn="just"/>
            <a:r>
              <a:rPr lang="id-ID" sz="3200" dirty="0" smtClean="0"/>
              <a:t>Teori ini menekankan bahwa perkembangan jangka panjang dan ketahanan keterampilan motorik bergantung latihan-latihan teratur.</a:t>
            </a:r>
          </a:p>
          <a:p>
            <a:pPr algn="just"/>
            <a:r>
              <a:rPr lang="id-ID" sz="3200" dirty="0" smtClean="0"/>
              <a:t>Pandangan behaviorist juga menekankan nilai pengulangan untuk mastery dalam pencapaian.</a:t>
            </a:r>
            <a:endParaRPr lang="id-ID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II.Teori Pemrosesan Informasi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id-ID" sz="3200" dirty="0" smtClean="0"/>
              <a:t>        Pandangan teori ini menekankan keutamaan dari pemilihan perhatian untuk menentukan tingkah laku motorik dan umpan balik jika pengubahan tingkah laku motorik.</a:t>
            </a:r>
          </a:p>
          <a:p>
            <a:pPr marL="514350" indent="-514350" algn="just">
              <a:buNone/>
            </a:pPr>
            <a:r>
              <a:rPr lang="id-ID" sz="3200" dirty="0" smtClean="0"/>
              <a:t>          Teori menekankan nilai promting dan bimbingan ketika anak belajar keterampilan motorik.</a:t>
            </a:r>
          </a:p>
          <a:p>
            <a:pPr marL="514350" indent="-514350" algn="just">
              <a:buNone/>
            </a:pPr>
            <a:endParaRPr lang="id-ID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III. Albert Bandura dan Lev Vygotsky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id-ID" sz="3200" dirty="0" smtClean="0"/>
              <a:t>      Menekankan berbagai  bentuk tingkah laku sensory-motor adalah dipelajari melalui imitasi, khususnya gerakan kompleks. Teori ini menekankan perbedaan individu, seperti halnya theory Gardner tentang kecerdasan ganda. Bagi yang memiliki kecerdasan kinestetik akan prima dalam gerakan motorik. </a:t>
            </a:r>
            <a:endParaRPr lang="id-ID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d-ID" dirty="0" smtClean="0"/>
              <a:t>IV. Teori Jean Piaget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3200" dirty="0" smtClean="0"/>
              <a:t>      Piaget mengemukakan bahwa permulaan nya  belajar tentang lingkungannya melalui eksplorasi lingkungan. Perkembangan selanjutnya melalui interaksi fisik. Piaget juga menguatkan bahwa perkembangan motorik secara langsung berkontribusi  perolehan dari kognitif dan sosial-emotional.</a:t>
            </a:r>
            <a:endParaRPr lang="id-ID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V. Teori Arnold Gesell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id-ID" sz="3200" dirty="0" smtClean="0"/>
              <a:t>      Perkembangan motorik hasil dari kemasakan neuromuscular pada bagian otot, otak, dan pertumbuhan tubuh bayi. Teori kemasakan berdasarkan idea bahwa perkembangan manusia hasil rentangan dari warisan genetik individu.</a:t>
            </a:r>
            <a:endParaRPr lang="id-ID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243</TotalTime>
  <Words>924</Words>
  <Application>Microsoft Office PowerPoint</Application>
  <PresentationFormat>On-screen Show (4:3)</PresentationFormat>
  <Paragraphs>84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KEMAMPUAN MOTORIK</vt:lpstr>
      <vt:lpstr>Kemampuan Motorik dan Hambatannya Point-point Kunci </vt:lpstr>
      <vt:lpstr>TEORI KEMAMPUAN MOTORIK</vt:lpstr>
      <vt:lpstr>Teori Kemampuan motorik (lanjutan)</vt:lpstr>
      <vt:lpstr>I. TEORI BEHAVIORISME</vt:lpstr>
      <vt:lpstr>II.Teori Pemrosesan Informasi</vt:lpstr>
      <vt:lpstr>III. Albert Bandura dan Lev Vygotsky</vt:lpstr>
      <vt:lpstr>IV. Teori Jean Piaget</vt:lpstr>
      <vt:lpstr>V. Teori Arnold Gesell</vt:lpstr>
      <vt:lpstr>Perkembangan motorik secara khusus</vt:lpstr>
      <vt:lpstr>Perkembangan motorik kasar</vt:lpstr>
      <vt:lpstr>Perkembangan motorik halus</vt:lpstr>
      <vt:lpstr>Kecacatan motorik</vt:lpstr>
      <vt:lpstr>Cerebral Palsy</vt:lpstr>
      <vt:lpstr>Muscular Dystrophy</vt:lpstr>
      <vt:lpstr>Multiple Sclerosis</vt:lpstr>
      <vt:lpstr>Spina Bifida</vt:lpstr>
      <vt:lpstr>Layanan bagi kecacatan motorik</vt:lpstr>
      <vt:lpstr>Penganan dini bagi motor delay</vt:lpstr>
      <vt:lpstr>Tujuan khusus Occupational Therapi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KEMAMPUAN MOTORIK</dc:title>
  <dc:creator>My Windows</dc:creator>
  <cp:lastModifiedBy>My Windows</cp:lastModifiedBy>
  <cp:revision>26</cp:revision>
  <dcterms:created xsi:type="dcterms:W3CDTF">2012-11-08T01:13:06Z</dcterms:created>
  <dcterms:modified xsi:type="dcterms:W3CDTF">2012-11-09T14:09:51Z</dcterms:modified>
</cp:coreProperties>
</file>