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58945-046A-429B-B2DC-2D8EB1296BE0}" type="datetimeFigureOut">
              <a:rPr lang="id-ID" smtClean="0"/>
              <a:pPr/>
              <a:t>28/03/2012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BAF97B-A1AB-4C46-9000-D189E637B1C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58945-046A-429B-B2DC-2D8EB1296BE0}" type="datetimeFigureOut">
              <a:rPr lang="id-ID" smtClean="0"/>
              <a:pPr/>
              <a:t>28/03/2012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AF97B-A1AB-4C46-9000-D189E637B1C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mtClean="0"/>
              <a:t>PENDIDIKAN </a:t>
            </a:r>
            <a:r>
              <a:rPr lang="id-ID" smtClean="0"/>
              <a:t>BAGI </a:t>
            </a:r>
            <a:r>
              <a:rPr lang="id-ID" dirty="0" smtClean="0"/>
              <a:t>TUNAGRAHITA KATEGORI SEDANG  DAN BERAT</a:t>
            </a:r>
            <a:endParaRPr lang="id-ID" dirty="0"/>
          </a:p>
        </p:txBody>
      </p:sp>
      <p:sp>
        <p:nvSpPr>
          <p:cNvPr id="3" name="Subtitle 2"/>
          <p:cNvSpPr>
            <a:spLocks noGrp="1"/>
          </p:cNvSpPr>
          <p:nvPr>
            <p:ph type="subTitle" idx="1"/>
          </p:nvPr>
        </p:nvSpPr>
        <p:spPr/>
        <p:txBody>
          <a:bodyPr/>
          <a:lstStyle/>
          <a:p>
            <a:r>
              <a:rPr lang="id-ID" b="1" i="1" dirty="0" smtClean="0"/>
              <a:t>Preschool Classes</a:t>
            </a:r>
          </a:p>
          <a:p>
            <a:r>
              <a:rPr lang="id-ID" b="1" i="1" dirty="0" smtClean="0"/>
              <a:t>Elementary and Secondary Classes</a:t>
            </a:r>
          </a:p>
          <a:p>
            <a:endParaRPr lang="id-ID"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Prasekolah/Preschool Classes</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Tujuan dari program klas ini untuk mencegah resiko keterbelakangan dan didesain </a:t>
            </a:r>
            <a:r>
              <a:rPr lang="id-ID" i="1" dirty="0" smtClean="0"/>
              <a:t>to achieve as high a level as possible. A great deal of emphasis is plaved </a:t>
            </a:r>
            <a:r>
              <a:rPr lang="id-ID" i="1" u="sng" dirty="0" smtClean="0"/>
              <a:t>on language and conceptual development.</a:t>
            </a:r>
            <a:endParaRPr lang="id-ID" dirty="0" smtClean="0"/>
          </a:p>
          <a:p>
            <a:pPr algn="just"/>
            <a:r>
              <a:rPr lang="id-ID" dirty="0"/>
              <a:t> P</a:t>
            </a:r>
            <a:r>
              <a:rPr lang="id-ID" dirty="0" smtClean="0"/>
              <a:t>rogram sering perlu kolaborasi dengan profesional lainnya, di antaranya speech therapists , physical therapists, dan keterlibat an orang tua.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Elementary dan Secondary Classes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In general less academically oriented than that for the mildly retarded, and the academics that are taught are even more likely to fall under the rubric of </a:t>
            </a:r>
            <a:r>
              <a:rPr lang="id-ID" u="sng" dirty="0" smtClean="0"/>
              <a:t>functional academics.</a:t>
            </a:r>
          </a:p>
          <a:p>
            <a:pPr algn="just">
              <a:buNone/>
            </a:pPr>
            <a:r>
              <a:rPr lang="id-ID" dirty="0"/>
              <a:t> </a:t>
            </a:r>
            <a:r>
              <a:rPr lang="id-ID" dirty="0" smtClean="0"/>
              <a:t>   Much more emphasis is placed on providing students with skills that will enable them to function independently in a social and work environment. </a:t>
            </a:r>
            <a:r>
              <a:rPr lang="id-ID" u="sng" dirty="0" smtClean="0"/>
              <a:t>Two very important curriculum </a:t>
            </a:r>
            <a:r>
              <a:rPr lang="id-ID" dirty="0" smtClean="0"/>
              <a:t>content areas are</a:t>
            </a:r>
            <a:r>
              <a:rPr lang="id-ID" u="sng" dirty="0" smtClean="0"/>
              <a:t> self-help skills </a:t>
            </a:r>
            <a:r>
              <a:rPr lang="id-ID" dirty="0" smtClean="0"/>
              <a:t>and </a:t>
            </a:r>
            <a:r>
              <a:rPr lang="id-ID" u="sng" dirty="0" smtClean="0"/>
              <a:t>vocational skills.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TUNAGRAHITA  BERAT</a:t>
            </a:r>
            <a:br>
              <a:rPr lang="id-ID" dirty="0" smtClean="0"/>
            </a:br>
            <a:r>
              <a:rPr lang="id-ID" dirty="0" smtClean="0"/>
              <a:t>Bates, Renzaglia, dan Wehman (1981)</a:t>
            </a:r>
            <a:br>
              <a:rPr lang="id-ID" dirty="0" smtClean="0"/>
            </a:br>
            <a:endParaRPr lang="id-ID" dirty="0"/>
          </a:p>
        </p:txBody>
      </p:sp>
      <p:sp>
        <p:nvSpPr>
          <p:cNvPr id="3" name="Content Placeholder 2"/>
          <p:cNvSpPr>
            <a:spLocks noGrp="1"/>
          </p:cNvSpPr>
          <p:nvPr>
            <p:ph idx="1"/>
          </p:nvPr>
        </p:nvSpPr>
        <p:spPr>
          <a:xfrm>
            <a:off x="428596" y="1357298"/>
            <a:ext cx="8258204" cy="5143536"/>
          </a:xfrm>
        </p:spPr>
        <p:txBody>
          <a:bodyPr>
            <a:normAutofit lnSpcReduction="10000"/>
          </a:bodyPr>
          <a:lstStyle/>
          <a:p>
            <a:pPr marL="514350" indent="-514350">
              <a:buFont typeface="+mj-lt"/>
              <a:buAutoNum type="arabicPeriod"/>
            </a:pPr>
            <a:r>
              <a:rPr lang="id-ID" sz="2400" dirty="0" smtClean="0"/>
              <a:t>Age-appropriate curriculum and materials</a:t>
            </a:r>
          </a:p>
          <a:p>
            <a:pPr marL="514350" indent="-514350">
              <a:buFont typeface="+mj-lt"/>
              <a:buAutoNum type="arabicPeriod"/>
            </a:pPr>
            <a:r>
              <a:rPr lang="id-ID" sz="2400" dirty="0" smtClean="0"/>
              <a:t>Spesific objectives</a:t>
            </a:r>
          </a:p>
          <a:p>
            <a:pPr marL="514350" indent="-514350">
              <a:buFont typeface="+mj-lt"/>
              <a:buAutoNum type="arabicPeriod"/>
            </a:pPr>
            <a:r>
              <a:rPr lang="id-ID" sz="2400" dirty="0" smtClean="0"/>
              <a:t>Functional activities</a:t>
            </a:r>
          </a:p>
          <a:p>
            <a:pPr marL="514350" indent="-514350">
              <a:buFont typeface="+mj-lt"/>
              <a:buAutoNum type="arabicPeriod"/>
            </a:pPr>
            <a:r>
              <a:rPr lang="id-ID" sz="2400" dirty="0" smtClean="0"/>
              <a:t>Consistent cue hierarchy</a:t>
            </a:r>
          </a:p>
          <a:p>
            <a:pPr marL="514350" indent="-514350">
              <a:buFont typeface="+mj-lt"/>
              <a:buAutoNum type="arabicPeriod"/>
            </a:pPr>
            <a:r>
              <a:rPr lang="id-ID" sz="2400" dirty="0" smtClean="0"/>
              <a:t>Regular data collection</a:t>
            </a:r>
          </a:p>
          <a:p>
            <a:pPr marL="514350" indent="-514350">
              <a:buFont typeface="+mj-lt"/>
              <a:buAutoNum type="arabicPeriod"/>
            </a:pPr>
            <a:r>
              <a:rPr lang="id-ID" sz="2400" dirty="0" smtClean="0"/>
              <a:t>Periodic IEP revision</a:t>
            </a:r>
          </a:p>
          <a:p>
            <a:pPr marL="514350" indent="-514350">
              <a:buFont typeface="+mj-lt"/>
              <a:buAutoNum type="arabicPeriod"/>
            </a:pPr>
            <a:r>
              <a:rPr lang="id-ID" sz="2400" dirty="0" smtClean="0"/>
              <a:t>Detail classroom schedule</a:t>
            </a:r>
          </a:p>
          <a:p>
            <a:pPr marL="514350" indent="-514350">
              <a:buFont typeface="+mj-lt"/>
              <a:buAutoNum type="arabicPeriod"/>
            </a:pPr>
            <a:r>
              <a:rPr lang="id-ID" sz="2400" dirty="0" smtClean="0"/>
              <a:t>Instruction outside the classroom</a:t>
            </a:r>
          </a:p>
          <a:p>
            <a:pPr marL="514350" indent="-514350">
              <a:buFont typeface="+mj-lt"/>
              <a:buAutoNum type="arabicPeriod"/>
            </a:pPr>
            <a:r>
              <a:rPr lang="id-ID" sz="2400" dirty="0" smtClean="0"/>
              <a:t>Integrated therapy</a:t>
            </a:r>
          </a:p>
          <a:p>
            <a:pPr marL="514350" indent="-514350">
              <a:buFont typeface="+mj-lt"/>
              <a:buAutoNum type="arabicPeriod"/>
            </a:pPr>
            <a:r>
              <a:rPr lang="id-ID" sz="2400" dirty="0" smtClean="0"/>
              <a:t>Small-group instruction</a:t>
            </a:r>
          </a:p>
          <a:p>
            <a:pPr marL="514350" indent="-514350">
              <a:buFont typeface="+mj-lt"/>
              <a:buAutoNum type="arabicPeriod"/>
            </a:pPr>
            <a:r>
              <a:rPr lang="id-ID" sz="2400" dirty="0" smtClean="0"/>
              <a:t>Interaction with the nonhandicapped</a:t>
            </a:r>
          </a:p>
          <a:p>
            <a:pPr marL="514350" indent="-514350">
              <a:buFont typeface="+mj-lt"/>
              <a:buAutoNum type="arabicPeriod"/>
            </a:pPr>
            <a:r>
              <a:rPr lang="id-ID" sz="2400" dirty="0" smtClean="0"/>
              <a:t>Family involment.</a:t>
            </a:r>
          </a:p>
          <a:p>
            <a:pPr marL="514350" indent="-514350">
              <a:buFont typeface="+mj-lt"/>
              <a:buAutoNum type="arabicPeriod"/>
            </a:pPr>
            <a:endParaRPr lang="id-ID"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Vocational programming</a:t>
            </a:r>
            <a:endParaRPr lang="id-ID" dirty="0"/>
          </a:p>
        </p:txBody>
      </p:sp>
      <p:sp>
        <p:nvSpPr>
          <p:cNvPr id="3" name="Content Placeholder 2"/>
          <p:cNvSpPr>
            <a:spLocks noGrp="1"/>
          </p:cNvSpPr>
          <p:nvPr>
            <p:ph idx="1"/>
          </p:nvPr>
        </p:nvSpPr>
        <p:spPr/>
        <p:txBody>
          <a:bodyPr/>
          <a:lstStyle/>
          <a:p>
            <a:pPr algn="just"/>
            <a:r>
              <a:rPr lang="id-ID" dirty="0" smtClean="0"/>
              <a:t>Hallahan &amp; Kauffman (2003) for many student with severe and multiple disabilities, it is advisable that vocational training actually begin in elementary school because it may take several years to acquire all the skills they will need in order to hold down a job successfully.</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Program vokasional tingkat Elementary</a:t>
            </a:r>
            <a:endParaRPr lang="id-ID" dirty="0"/>
          </a:p>
        </p:txBody>
      </p:sp>
      <p:sp>
        <p:nvSpPr>
          <p:cNvPr id="3" name="Content Placeholder 2"/>
          <p:cNvSpPr>
            <a:spLocks noGrp="1"/>
          </p:cNvSpPr>
          <p:nvPr>
            <p:ph idx="1"/>
          </p:nvPr>
        </p:nvSpPr>
        <p:spPr/>
        <p:txBody>
          <a:bodyPr/>
          <a:lstStyle/>
          <a:p>
            <a:pPr algn="just"/>
            <a:r>
              <a:rPr lang="id-ID" dirty="0" smtClean="0"/>
              <a:t>The training might consist of such things as learning to keep on schedule, building social skills, performing worklike tasks ( e.g., helping to take attendance, collecting lunch money), and beginning to learn about different types of jobs.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Program vokasional tingkat secondary</a:t>
            </a:r>
            <a:endParaRPr lang="id-ID" dirty="0"/>
          </a:p>
        </p:txBody>
      </p:sp>
      <p:sp>
        <p:nvSpPr>
          <p:cNvPr id="3" name="Content Placeholder 2"/>
          <p:cNvSpPr>
            <a:spLocks noGrp="1"/>
          </p:cNvSpPr>
          <p:nvPr>
            <p:ph idx="1"/>
          </p:nvPr>
        </p:nvSpPr>
        <p:spPr/>
        <p:txBody>
          <a:bodyPr/>
          <a:lstStyle/>
          <a:p>
            <a:pPr algn="just"/>
            <a:r>
              <a:rPr lang="id-ID" dirty="0" smtClean="0"/>
              <a:t>The focus shifts to involving the student in actual work situations in the community with the help of a job coach. The student should be involved in selecting these placements, and there should be enough variety in the jobs so that the student gets a good sample of what kinds of jobs are available and what he or she is good at and likes....the “reality” of the experience.</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Community and Domestic Living Skills</a:t>
            </a:r>
            <a:endParaRPr lang="id-ID" dirty="0"/>
          </a:p>
        </p:txBody>
      </p:sp>
      <p:sp>
        <p:nvSpPr>
          <p:cNvPr id="3" name="Content Placeholder 2"/>
          <p:cNvSpPr>
            <a:spLocks noGrp="1"/>
          </p:cNvSpPr>
          <p:nvPr>
            <p:ph idx="1"/>
          </p:nvPr>
        </p:nvSpPr>
        <p:spPr/>
        <p:txBody>
          <a:bodyPr/>
          <a:lstStyle/>
          <a:p>
            <a:pPr algn="just"/>
            <a:r>
              <a:rPr lang="id-ID" dirty="0" smtClean="0"/>
              <a:t>Community living skills involve such things as using transportation, shopping, using telephones, managing money, and using the Internet. And domestic living skills include such things as preparing meals, doing laundry, housekeeping, yard maintenance, and so forth.</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409</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PENDIDIKAN BAGI TUNAGRAHITA KATEGORI SEDANG  DAN BERAT</vt:lpstr>
      <vt:lpstr>Prasekolah/Preschool Classes</vt:lpstr>
      <vt:lpstr>Elementary dan Secondary Classes </vt:lpstr>
      <vt:lpstr>TUNAGRAHITA  BERAT Bates, Renzaglia, dan Wehman (1981) </vt:lpstr>
      <vt:lpstr>Vocational programming</vt:lpstr>
      <vt:lpstr>Program vokasional tingkat Elementary</vt:lpstr>
      <vt:lpstr>Program vokasional tingkat secondary</vt:lpstr>
      <vt:lpstr>Community and Domestic Living Skills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BADI TUNAGRAHITA KATEGORI SEDANG</dc:title>
  <dc:creator>My Windows</dc:creator>
  <cp:lastModifiedBy>My Windows</cp:lastModifiedBy>
  <cp:revision>11</cp:revision>
  <dcterms:created xsi:type="dcterms:W3CDTF">2012-02-23T06:45:29Z</dcterms:created>
  <dcterms:modified xsi:type="dcterms:W3CDTF">2012-03-28T00:38:14Z</dcterms:modified>
</cp:coreProperties>
</file>