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F70278-C6E0-4494-BFE9-824604A3B9E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A6FD83-C735-4979-A1C5-FCE53957C5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99816"/>
            <a:ext cx="7620000" cy="1472184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/>
              <a:t>Pendidikan </a:t>
            </a:r>
            <a:r>
              <a:rPr lang="en-US" sz="6000" b="1" dirty="0" smtClean="0"/>
              <a:t>U</a:t>
            </a:r>
            <a:r>
              <a:rPr lang="id-ID" sz="6000" b="1" dirty="0" smtClean="0"/>
              <a:t>ntuk </a:t>
            </a:r>
            <a:r>
              <a:rPr lang="en-US" sz="6000" b="1" dirty="0" err="1" smtClean="0"/>
              <a:t>Anak</a:t>
            </a:r>
            <a:r>
              <a:rPr lang="id-ID" sz="6000" b="1" dirty="0" smtClean="0"/>
              <a:t> </a:t>
            </a:r>
            <a:r>
              <a:rPr lang="en-US" sz="6000" b="1" dirty="0" err="1"/>
              <a:t>Tunagrahita</a:t>
            </a:r>
            <a:r>
              <a:rPr lang="en-US" sz="6000" b="1" dirty="0"/>
              <a:t> </a:t>
            </a:r>
            <a:r>
              <a:rPr lang="en-US" sz="6000" b="1" dirty="0" err="1" smtClean="0"/>
              <a:t>Ringan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20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id-ID" dirty="0" smtClean="0"/>
              <a:t>Kesiapan keterampilan termasuk kemampuan untuk: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800600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1. Duduk diam dan memperhatikan guru.</a:t>
            </a:r>
            <a:endParaRPr lang="en-US" dirty="0" smtClean="0"/>
          </a:p>
          <a:p>
            <a:pPr algn="just"/>
            <a:r>
              <a:rPr lang="id-ID" dirty="0" smtClean="0"/>
              <a:t>2. Diskriminasi pendengaran dan rangsangan visual.</a:t>
            </a:r>
            <a:endParaRPr lang="en-US" dirty="0" smtClean="0"/>
          </a:p>
          <a:p>
            <a:pPr algn="just"/>
            <a:r>
              <a:rPr lang="id-ID" dirty="0" smtClean="0"/>
              <a:t>3. Ikuti arah.</a:t>
            </a:r>
            <a:endParaRPr lang="en-US" dirty="0" smtClean="0"/>
          </a:p>
          <a:p>
            <a:pPr algn="just"/>
            <a:r>
              <a:rPr lang="id-ID" dirty="0" smtClean="0"/>
              <a:t>4. Mengembangkan bahasa.</a:t>
            </a:r>
          </a:p>
          <a:p>
            <a:pPr algn="just"/>
            <a:r>
              <a:rPr lang="id-ID" dirty="0" smtClean="0"/>
              <a:t>5. Meningkatkan koordinasi motorik kasar dan halus (memegang pensil, memotong dengan gunting).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620000" cy="5029200"/>
          </a:xfrm>
        </p:spPr>
        <p:txBody>
          <a:bodyPr/>
          <a:lstStyle/>
          <a:p>
            <a:pPr algn="just"/>
            <a:r>
              <a:rPr lang="id-ID" dirty="0" smtClean="0"/>
              <a:t>6. Mengembangkan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id-ID" dirty="0" smtClean="0"/>
              <a:t> (mengikat sepatu, mengancingkan dan membuka kancing, zipping dan unzip, toilet).</a:t>
            </a:r>
            <a:endParaRPr lang="en-US" dirty="0" smtClean="0"/>
          </a:p>
          <a:p>
            <a:pPr algn="just"/>
            <a:r>
              <a:rPr lang="id-ID" dirty="0" smtClean="0"/>
              <a:t>7. Berinteraksi dengan rekan-rekan dalam situasi kelompok.</a:t>
            </a:r>
            <a:endParaRPr lang="en-US" dirty="0" smtClean="0"/>
          </a:p>
          <a:p>
            <a:pPr algn="just">
              <a:buNone/>
            </a:pPr>
            <a:r>
              <a:rPr lang="id-ID" dirty="0" smtClean="0"/>
              <a:t>(Hallahan &amp; Kauffman, 1980: 70-71)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id-ID" b="1" dirty="0" smtClean="0"/>
              <a:t>Awal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800600"/>
          </a:xfrm>
        </p:spPr>
        <p:txBody>
          <a:bodyPr/>
          <a:lstStyle/>
          <a:p>
            <a:pPr algn="just"/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tunagrahita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kesiapan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kronologis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 </a:t>
            </a:r>
            <a:r>
              <a:rPr lang="en-US" dirty="0" err="1" smtClean="0"/>
              <a:t>sampai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mental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4 </a:t>
            </a:r>
            <a:r>
              <a:rPr lang="en-US" dirty="0" err="1" smtClean="0"/>
              <a:t>sampai</a:t>
            </a:r>
            <a:r>
              <a:rPr lang="en-US" dirty="0" smtClean="0"/>
              <a:t> 6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TK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smtClean="0"/>
              <a:t>ca</a:t>
            </a:r>
            <a:r>
              <a:rPr lang="id-ID" dirty="0" smtClean="0"/>
              <a:t>cat.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Menengah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9 </a:t>
            </a:r>
            <a:r>
              <a:rPr lang="en-US" dirty="0" err="1" smtClean="0"/>
              <a:t>dan</a:t>
            </a:r>
            <a:r>
              <a:rPr lang="en-US" dirty="0" smtClean="0"/>
              <a:t> 13 </a:t>
            </a:r>
            <a:r>
              <a:rPr lang="en-US" dirty="0" err="1" smtClean="0"/>
              <a:t>tahun</a:t>
            </a:r>
            <a:r>
              <a:rPr lang="en-US" dirty="0" smtClean="0"/>
              <a:t> (</a:t>
            </a:r>
            <a:r>
              <a:rPr lang="en-US" dirty="0" err="1" smtClean="0"/>
              <a:t>usia</a:t>
            </a:r>
            <a:r>
              <a:rPr lang="en-US" dirty="0" smtClean="0"/>
              <a:t> mental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6 </a:t>
            </a:r>
            <a:r>
              <a:rPr lang="en-US" dirty="0" err="1" smtClean="0"/>
              <a:t>sampai</a:t>
            </a:r>
            <a:r>
              <a:rPr lang="en-US" dirty="0" smtClean="0"/>
              <a:t> 9 </a:t>
            </a:r>
            <a:r>
              <a:rPr lang="en-US" dirty="0" err="1" smtClean="0"/>
              <a:t>tahun</a:t>
            </a:r>
            <a:r>
              <a:rPr lang="en-US" dirty="0" smtClean="0"/>
              <a:t>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retardasi</a:t>
            </a:r>
            <a:r>
              <a:rPr lang="en-US" dirty="0" smtClean="0"/>
              <a:t> (Robinson </a:t>
            </a:r>
            <a:r>
              <a:rPr lang="en-US" dirty="0" err="1" smtClean="0"/>
              <a:t>dan</a:t>
            </a:r>
            <a:r>
              <a:rPr lang="en-US" dirty="0" smtClean="0"/>
              <a:t> Robinson, 1976).</a:t>
            </a:r>
          </a:p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tunagrahita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teridentifikasi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696200" cy="5257800"/>
          </a:xfrm>
        </p:spPr>
        <p:txBody>
          <a:bodyPr/>
          <a:lstStyle/>
          <a:p>
            <a:pPr algn="just"/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diajarkan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akademis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akademis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id-ID" dirty="0" smtClean="0"/>
              <a:t> </a:t>
            </a:r>
            <a:r>
              <a:rPr lang="id-ID" dirty="0" smtClean="0"/>
              <a:t>yang diasumsikan penting peranannya. Anak-anak yang retarded diajarkan membaca dalam rangka kemandirian dan sering disebut akademik fungsional.  Seperti membaca koran, nomor telepon,  label makanan di toko, dan aplikasi pekerjaan.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  <a:r>
              <a:rPr lang="en-US" b="1" dirty="0" err="1" smtClean="0"/>
              <a:t>Sekolah</a:t>
            </a:r>
            <a:r>
              <a:rPr lang="en-US" b="1" dirty="0" smtClean="0"/>
              <a:t> </a:t>
            </a:r>
            <a:r>
              <a:rPr lang="en-US" b="1" dirty="0" err="1" smtClean="0"/>
              <a:t>Menengah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tunagrahita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SMP </a:t>
            </a:r>
            <a:r>
              <a:rPr lang="en-US" dirty="0" err="1" smtClean="0"/>
              <a:t>atau</a:t>
            </a:r>
            <a:r>
              <a:rPr lang="en-US" dirty="0" smtClean="0"/>
              <a:t> SMA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akademisi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terbelakang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620000" cy="4800600"/>
          </a:xfrm>
        </p:spPr>
        <p:txBody>
          <a:bodyPr/>
          <a:lstStyle/>
          <a:p>
            <a:pPr algn="just"/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retardasi</a:t>
            </a:r>
            <a:r>
              <a:rPr lang="en-US" dirty="0" smtClean="0"/>
              <a:t> mental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yang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persahabatan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abadi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/>
              <a:t>Model</a:t>
            </a:r>
            <a:r>
              <a:rPr lang="en-US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 </a:t>
            </a:r>
            <a:r>
              <a:rPr lang="en-US" b="1" dirty="0" err="1" smtClean="0"/>
              <a:t>Karir</a:t>
            </a:r>
            <a:r>
              <a:rPr lang="en-US" b="1" dirty="0" smtClean="0"/>
              <a:t> </a:t>
            </a:r>
            <a:r>
              <a:rPr lang="en-US" b="1" dirty="0" err="1" smtClean="0"/>
              <a:t>Brolin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800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r>
              <a:rPr lang="en-US" b="1" dirty="0" smtClean="0"/>
              <a:t> </a:t>
            </a:r>
            <a:r>
              <a:rPr lang="en-US" b="1" dirty="0" err="1" smtClean="0"/>
              <a:t>harian</a:t>
            </a:r>
            <a:endParaRPr lang="en-US" b="1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a.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b. </a:t>
            </a:r>
            <a:r>
              <a:rPr lang="en-US" dirty="0" err="1" smtClean="0"/>
              <a:t>Merawat</a:t>
            </a:r>
            <a:r>
              <a:rPr lang="en-US" dirty="0" smtClean="0"/>
              <a:t> </a:t>
            </a:r>
            <a:r>
              <a:rPr lang="en-US" dirty="0" err="1" smtClean="0"/>
              <a:t>perabot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c. </a:t>
            </a:r>
            <a:r>
              <a:rPr lang="en-US" dirty="0" err="1" smtClean="0"/>
              <a:t>Merawat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d.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membesarkan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e.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f.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g.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kemasyarakatan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h.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rekreasi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bersantai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Bepergian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924800" cy="5638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err="1" smtClean="0"/>
              <a:t>Keterampilan</a:t>
            </a:r>
            <a:r>
              <a:rPr lang="en-US" b="1" dirty="0" smtClean="0"/>
              <a:t> Personal </a:t>
            </a:r>
            <a:r>
              <a:rPr lang="en-US" b="1" dirty="0" err="1" smtClean="0"/>
              <a:t>Sosial</a:t>
            </a:r>
            <a:endParaRPr lang="en-US" b="1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j.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k.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l.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interpersonal yang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n.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o.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p.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924800" cy="5486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err="1" smtClean="0"/>
              <a:t>Bimbingan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Persiapan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b="1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q.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menjajaki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r.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s.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t.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manual yang </a:t>
            </a:r>
            <a:r>
              <a:rPr lang="en-US" dirty="0" err="1" smtClean="0"/>
              <a:t>memadai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u.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v </a:t>
            </a:r>
            <a:r>
              <a:rPr lang="en-US" dirty="0" err="1" smtClean="0"/>
              <a:t>Mencari</a:t>
            </a:r>
            <a:r>
              <a:rPr lang="en-US" dirty="0" smtClean="0"/>
              <a:t>, </a:t>
            </a:r>
            <a:r>
              <a:rPr lang="en-US" dirty="0" err="1" smtClean="0"/>
              <a:t>mengamankan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memuaskan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696200" cy="5486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id-ID" dirty="0" smtClean="0"/>
              <a:t>B</a:t>
            </a:r>
            <a:r>
              <a:rPr lang="id-ID" dirty="0" smtClean="0"/>
              <a:t>erbagai cara menyusun program pendidikan bagi tunagrahita ringan, dan kebanyakan sistem sekolah membagi menjadi: </a:t>
            </a:r>
            <a:endParaRPr lang="en-US" dirty="0" smtClean="0"/>
          </a:p>
          <a:p>
            <a:pPr algn="just"/>
            <a:r>
              <a:rPr lang="id-ID" dirty="0" smtClean="0"/>
              <a:t>kelas </a:t>
            </a:r>
            <a:r>
              <a:rPr lang="id-ID" dirty="0" smtClean="0"/>
              <a:t>prasekolah</a:t>
            </a:r>
            <a:endParaRPr lang="en-US" dirty="0" smtClean="0"/>
          </a:p>
          <a:p>
            <a:pPr algn="just"/>
            <a:r>
              <a:rPr lang="id-ID" dirty="0" smtClean="0"/>
              <a:t>Kelas dasar awal</a:t>
            </a:r>
            <a:endParaRPr lang="en-US" dirty="0" smtClean="0"/>
          </a:p>
          <a:p>
            <a:pPr algn="just"/>
            <a:r>
              <a:rPr lang="id-ID" dirty="0" smtClean="0"/>
              <a:t>kelas </a:t>
            </a:r>
            <a:r>
              <a:rPr lang="id-ID" dirty="0" smtClean="0"/>
              <a:t>dasar lanjut/menengah wal</a:t>
            </a:r>
            <a:endParaRPr lang="en-US" dirty="0" smtClean="0"/>
          </a:p>
          <a:p>
            <a:pPr algn="just"/>
            <a:r>
              <a:rPr lang="id-ID" dirty="0" smtClean="0"/>
              <a:t>dan </a:t>
            </a:r>
            <a:r>
              <a:rPr lang="id-ID" dirty="0" smtClean="0"/>
              <a:t>kelas sekunder/menengah lanjut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b="1" dirty="0" smtClean="0"/>
              <a:t>6. Program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Bekerja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model </a:t>
            </a:r>
            <a:r>
              <a:rPr lang="en-US" dirty="0" err="1" smtClean="0"/>
              <a:t>layanan</a:t>
            </a:r>
            <a:r>
              <a:rPr lang="en-US" dirty="0" smtClean="0"/>
              <a:t> yang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tunagrahita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akademis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Beirne</a:t>
            </a:r>
            <a:r>
              <a:rPr lang="en-US" dirty="0" smtClean="0"/>
              <a:t>, Smith, Coleman, </a:t>
            </a:r>
            <a:r>
              <a:rPr lang="en-US" dirty="0" err="1" smtClean="0"/>
              <a:t>dan</a:t>
            </a:r>
            <a:r>
              <a:rPr lang="en-US" dirty="0" smtClean="0"/>
              <a:t> Payne (1986) </a:t>
            </a:r>
            <a:r>
              <a:rPr lang="en-US" dirty="0" err="1" smtClean="0"/>
              <a:t>konsep</a:t>
            </a:r>
            <a:r>
              <a:rPr lang="en-US" dirty="0" smtClean="0"/>
              <a:t> program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lima </a:t>
            </a:r>
            <a:r>
              <a:rPr lang="en-US" dirty="0" err="1" smtClean="0"/>
              <a:t>fase</a:t>
            </a:r>
            <a:r>
              <a:rPr lang="en-US" dirty="0" smtClean="0"/>
              <a:t>: </a:t>
            </a:r>
            <a:r>
              <a:rPr lang="en-US" dirty="0" err="1" smtClean="0"/>
              <a:t>eksplorasi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,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620000" cy="5638800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Ada beberapa sekolah menambah dengan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id-ID" dirty="0" smtClean="0"/>
              <a:t>kelas stimulasi bayi dan program postschool.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dif</a:t>
            </a:r>
            <a:r>
              <a:rPr lang="id-ID" dirty="0" smtClean="0"/>
              <a:t>okus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mendorong perkembangan sensorik dan intelektual anak sejak lahir sampai 3 tahun, </a:t>
            </a:r>
            <a:r>
              <a:rPr lang="id-ID" dirty="0" smtClean="0"/>
              <a:t>dan lebih lanjut berkonsentrasi pada persiapan masa remaja dan awal dewasa dengan keterampilan pekerjaan, kemandirian hidup.  </a:t>
            </a:r>
            <a:r>
              <a:rPr lang="id-ID" dirty="0" smtClean="0"/>
              <a:t>(Hallahan &amp; Kauffman, 1988: 70).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ACCEPTS</a:t>
            </a:r>
            <a:br>
              <a:rPr lang="en-US" b="1" dirty="0" smtClean="0"/>
            </a:br>
            <a:r>
              <a:rPr lang="en-US" sz="2700" b="1" dirty="0" smtClean="0"/>
              <a:t>(A Curriculum for children’s Effective Peer and Teacher Skill)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4343400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Goldstein (1974) misalnya, telah mengembangkan Kurikulum </a:t>
            </a:r>
            <a:r>
              <a:rPr lang="id-ID" dirty="0" smtClean="0"/>
              <a:t>keterampilan sosial yang diperuntukkan tingkat dasar awal. </a:t>
            </a:r>
            <a:r>
              <a:rPr lang="id-ID" dirty="0" smtClean="0"/>
              <a:t>Walker </a:t>
            </a:r>
            <a:r>
              <a:rPr lang="id-ID" dirty="0" smtClean="0"/>
              <a:t>dan rekan-rekannya telah menerbitkan kurikulum </a:t>
            </a:r>
            <a:r>
              <a:rPr lang="en-US" b="1" dirty="0" smtClean="0"/>
              <a:t>ACCEPTS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ketrampilan sosial untuk digunakan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anak (Walker, Mc Connell, Holmes, Toclis, dan Golden, 1983).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b="1" dirty="0" smtClean="0"/>
              <a:t>ACCEPTS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5029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b="1" dirty="0" smtClean="0"/>
              <a:t>ACCEPTS</a:t>
            </a:r>
            <a:r>
              <a:rPr lang="id-ID" dirty="0" smtClean="0"/>
              <a:t>, </a:t>
            </a:r>
            <a:r>
              <a:rPr lang="id-ID" dirty="0" smtClean="0"/>
              <a:t>distrukturkan dan ditahapkan sebagai rangkaian aktivitas yang </a:t>
            </a:r>
            <a:r>
              <a:rPr lang="id-ID" dirty="0" smtClean="0"/>
              <a:t> </a:t>
            </a:r>
            <a:r>
              <a:rPr lang="id-ID" dirty="0" smtClean="0"/>
              <a:t>berfokus pada lima </a:t>
            </a:r>
            <a:r>
              <a:rPr lang="id-ID" dirty="0" smtClean="0"/>
              <a:t>keterampilan 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id-ID" dirty="0" smtClean="0"/>
              <a:t>: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id-ID" dirty="0" smtClean="0"/>
              <a:t>(1) keterampilan kelas (misalnya mengikuti </a:t>
            </a:r>
            <a:r>
              <a:rPr lang="en-US" dirty="0" smtClean="0"/>
              <a:t> 		</a:t>
            </a:r>
            <a:r>
              <a:rPr lang="en-US" dirty="0" err="1" smtClean="0"/>
              <a:t>instruksi</a:t>
            </a:r>
            <a:r>
              <a:rPr lang="id-ID" dirty="0" smtClean="0"/>
              <a:t> langsung)</a:t>
            </a:r>
            <a:endParaRPr lang="en-US" dirty="0" smtClean="0"/>
          </a:p>
          <a:p>
            <a:pPr algn="just"/>
            <a:r>
              <a:rPr lang="id-ID" dirty="0" smtClean="0"/>
              <a:t>(2) kemampuan interaksi dasar</a:t>
            </a:r>
            <a:endParaRPr lang="en-US" dirty="0" smtClean="0"/>
          </a:p>
          <a:p>
            <a:pPr algn="just"/>
            <a:r>
              <a:rPr lang="id-ID" dirty="0" smtClean="0"/>
              <a:t>(3) bergaul</a:t>
            </a:r>
            <a:endParaRPr lang="en-US" dirty="0" smtClean="0"/>
          </a:p>
          <a:p>
            <a:pPr algn="just"/>
            <a:r>
              <a:rPr lang="id-ID" dirty="0" smtClean="0"/>
              <a:t>(4) </a:t>
            </a:r>
            <a:r>
              <a:rPr lang="en-US" dirty="0" err="1" smtClean="0"/>
              <a:t>ber</a:t>
            </a:r>
            <a:r>
              <a:rPr lang="id-ID" dirty="0" smtClean="0"/>
              <a:t>teman, dan</a:t>
            </a:r>
            <a:endParaRPr lang="en-US" dirty="0" smtClean="0"/>
          </a:p>
          <a:p>
            <a:pPr algn="just"/>
            <a:r>
              <a:rPr lang="id-ID" dirty="0" smtClean="0"/>
              <a:t>(5) mengatasi keterampilan.</a:t>
            </a:r>
            <a:endParaRPr lang="en-US" dirty="0" smtClean="0"/>
          </a:p>
          <a:p>
            <a:pPr algn="just">
              <a:buNone/>
            </a:pPr>
            <a:r>
              <a:rPr lang="id-ID" dirty="0" smtClean="0"/>
              <a:t>(Hallahan &amp; Kauffman, 1983: 70-78).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id-ID" b="1" dirty="0" smtClean="0"/>
              <a:t>Mengelola Kelas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620000" cy="5029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Tahun-tahun anak usia dini dipandang oleh banyak pendidik dan perkembangan setiap anak, terutama yang</a:t>
            </a:r>
            <a:r>
              <a:rPr lang="en-US" dirty="0" smtClean="0"/>
              <a:t> </a:t>
            </a:r>
            <a:r>
              <a:rPr lang="id-ID" dirty="0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id-ID" dirty="0" smtClean="0"/>
              <a:t>identifikasi mengalami keterbelakangan mental setelah ia mencapai usia sekolah dasar.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id-ID" dirty="0" smtClean="0"/>
              <a:t>Mereka sering merujuk pada anak-anak "beresiko", gagasan bahwa mereka beresiko menjadi diklasifikasikan sebagai keterbelakangan mental setelah mereka </a:t>
            </a:r>
            <a:r>
              <a:rPr lang="en-US" dirty="0" err="1" smtClean="0"/>
              <a:t>masuk</a:t>
            </a:r>
            <a:r>
              <a:rPr lang="id-ID" dirty="0" smtClean="0"/>
              <a:t> sekolah dasar. (Hallahan &amp; Kauffman, 1988: 70).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620000" cy="5791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Periode prasekolah juga merupakan saat yang tepat untuk mulai melibatkan orang tua dalam pendidikan anak-anak mereka. Beberapa penelitian menunjukkan bahwa orang tua dapat menjadi guru yang efektif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anak-anak prasekolah. Karnes, Teska, Hodgins, dan Badger (1970) ibu melatih anak prasekolah </a:t>
            </a:r>
            <a:r>
              <a:rPr lang="id-ID" dirty="0" smtClean="0"/>
              <a:t>“</a:t>
            </a:r>
            <a:r>
              <a:rPr lang="id-ID" dirty="0" smtClean="0"/>
              <a:t>beresiko” </a:t>
            </a:r>
            <a:r>
              <a:rPr lang="id-ID" dirty="0" smtClean="0"/>
              <a:t>untuk merangsang perkembangan kognitif dan verbal pada anak-anak mereka. IQ anak-anak 16 </a:t>
            </a:r>
            <a:r>
              <a:rPr lang="id-ID" dirty="0" smtClean="0"/>
              <a:t>poin tersebut </a:t>
            </a:r>
            <a:r>
              <a:rPr lang="id-ID" dirty="0" smtClean="0"/>
              <a:t>lebih tinggi daripada IQ dari kelompok yang ibunya tidak di bawah pelatihan (Hallahan &amp; Kauffman, 1983: 71).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620000" cy="5029200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Program bervariasi sesuai dengan bagaimana layanan disampaikan. Ramey dan Bryant (1983) mencatat bahwa beberapa bentuk yang paling umum dari program </a:t>
            </a:r>
            <a:r>
              <a:rPr lang="id-ID" dirty="0" smtClean="0"/>
              <a:t>penghantaran </a:t>
            </a:r>
            <a:r>
              <a:rPr lang="id-ID" dirty="0" smtClean="0"/>
              <a:t>adalah kunjungan rumah pendidikan / kombinasi penitipan, dan sesi </a:t>
            </a:r>
            <a:r>
              <a:rPr lang="id-ID" dirty="0" smtClean="0"/>
              <a:t>kelompok orang tua.</a:t>
            </a:r>
            <a:r>
              <a:rPr lang="id-ID" dirty="0" smtClean="0"/>
              <a:t>Beberapa </a:t>
            </a:r>
            <a:r>
              <a:rPr lang="id-ID" dirty="0" smtClean="0"/>
              <a:t>program juga telah menawarkan pelatihan kerja untuk orang tua dan perawatan medis bagi anak-anak.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620000" cy="5638800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Banyak kelas untuk anak-anak prasekolah </a:t>
            </a:r>
            <a:r>
              <a:rPr lang="en-US" dirty="0" err="1" smtClean="0"/>
              <a:t>tunagrahita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id-ID" dirty="0" smtClean="0"/>
              <a:t> menekankan apa yang sering disebut sebagai keterampilan kesiapan, prasyarat untuk </a:t>
            </a:r>
            <a:r>
              <a:rPr lang="id-ID" dirty="0" smtClean="0"/>
              <a:t>belajar lanjut</a:t>
            </a:r>
            <a:r>
              <a:rPr lang="id-ID" dirty="0" smtClean="0"/>
              <a:t>.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k</a:t>
            </a:r>
            <a:r>
              <a:rPr lang="id-ID" dirty="0" smtClean="0"/>
              <a:t>elas TK untuk anak-anak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id-ID" dirty="0" smtClean="0"/>
              <a:t>cacat juga fokus </a:t>
            </a:r>
            <a:r>
              <a:rPr lang="id-ID" dirty="0" smtClean="0"/>
              <a:t>pada kegiatan tersebut</a:t>
            </a:r>
            <a:r>
              <a:rPr lang="id-ID" dirty="0" smtClean="0"/>
              <a:t>, </a:t>
            </a:r>
            <a:r>
              <a:rPr lang="id-ID" dirty="0" smtClean="0"/>
              <a:t>tetapi kelas prasekolah untuk anak-anak </a:t>
            </a:r>
            <a:r>
              <a:rPr lang="en-US" dirty="0" err="1" smtClean="0"/>
              <a:t>tunagrahita</a:t>
            </a:r>
            <a:r>
              <a:rPr lang="id-ID" dirty="0" smtClean="0"/>
              <a:t> </a:t>
            </a:r>
            <a:r>
              <a:rPr lang="en-US" dirty="0" err="1" smtClean="0"/>
              <a:t>ringan</a:t>
            </a:r>
            <a:r>
              <a:rPr lang="id-ID" dirty="0" smtClean="0"/>
              <a:t> </a:t>
            </a:r>
            <a:r>
              <a:rPr lang="id-ID" dirty="0" smtClean="0"/>
              <a:t>mulai pada tingkat yang lebih rendah, dan pelatihan dapat memakan waktu selama dua atau tiga tahun.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1044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Pendidikan Untuk Anak Tunagrahita Ringan</vt:lpstr>
      <vt:lpstr>Slide 2</vt:lpstr>
      <vt:lpstr>Slide 3</vt:lpstr>
      <vt:lpstr>ACCEPTS (A Curriculum for children’s Effective Peer and Teacher Skill)</vt:lpstr>
      <vt:lpstr>Kurikulum ACCEPTS</vt:lpstr>
      <vt:lpstr>Mengelola Kelas</vt:lpstr>
      <vt:lpstr>Slide 7</vt:lpstr>
      <vt:lpstr>Slide 8</vt:lpstr>
      <vt:lpstr>Slide 9</vt:lpstr>
      <vt:lpstr>Kesiapan keterampilan termasuk kemampuan untuk:</vt:lpstr>
      <vt:lpstr>Slide 11</vt:lpstr>
      <vt:lpstr>Kelas Dasar Awal </vt:lpstr>
      <vt:lpstr>Kelas Dasar Menengah</vt:lpstr>
      <vt:lpstr>Slide 14</vt:lpstr>
      <vt:lpstr>Kelas Sekolah Menengah </vt:lpstr>
      <vt:lpstr>Slide 16</vt:lpstr>
      <vt:lpstr>Model Pendidikan Karir Brolin</vt:lpstr>
      <vt:lpstr>Slide 18</vt:lpstr>
      <vt:lpstr>Slide 19</vt:lpstr>
      <vt:lpstr>6. Program Studi Bekerja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untuk Siswa Tunagrahita Ringan</dc:title>
  <dc:creator>bi0os</dc:creator>
  <cp:lastModifiedBy>My Windows</cp:lastModifiedBy>
  <cp:revision>11</cp:revision>
  <dcterms:created xsi:type="dcterms:W3CDTF">2003-01-02T20:29:31Z</dcterms:created>
  <dcterms:modified xsi:type="dcterms:W3CDTF">2013-02-13T12:21:13Z</dcterms:modified>
</cp:coreProperties>
</file>