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537FDE8-FB31-4002-91C9-645BC5696970}"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37FDE8-FB31-4002-91C9-645BC569697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37FDE8-FB31-4002-91C9-645BC569697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37FDE8-FB31-4002-91C9-645BC5696970}"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537FDE8-FB31-4002-91C9-645BC5696970}"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37FDE8-FB31-4002-91C9-645BC5696970}"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537FDE8-FB31-4002-91C9-645BC5696970}"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537FDE8-FB31-4002-91C9-645BC569697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537FDE8-FB31-4002-91C9-645BC569697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37FDE8-FB31-4002-91C9-645BC5696970}"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CB9D85-2878-4200-9507-F2FEA6DACF9C}" type="datetimeFigureOut">
              <a:rPr lang="id-ID" smtClean="0"/>
              <a:pPr/>
              <a:t>08/04/2012</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B537FDE8-FB31-4002-91C9-645BC5696970}"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ECB9D85-2878-4200-9507-F2FEA6DACF9C}" type="datetimeFigureOut">
              <a:rPr lang="id-ID" smtClean="0"/>
              <a:pPr/>
              <a:t>08/04/2012</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537FDE8-FB31-4002-91C9-645BC569697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id-ID" sz="3600" dirty="0" smtClean="0">
                <a:solidFill>
                  <a:schemeClr val="accent2">
                    <a:lumMod val="75000"/>
                  </a:schemeClr>
                </a:solidFill>
              </a:rPr>
              <a:t>By Mumpuniarti</a:t>
            </a:r>
          </a:p>
          <a:p>
            <a:pPr algn="ctr"/>
            <a:r>
              <a:rPr lang="id-ID" sz="3600" dirty="0" smtClean="0">
                <a:solidFill>
                  <a:schemeClr val="accent2">
                    <a:lumMod val="75000"/>
                  </a:schemeClr>
                </a:solidFill>
              </a:rPr>
              <a:t>Prinsip dasar perkembangan awal</a:t>
            </a:r>
            <a:endParaRPr lang="id-ID" sz="3600" dirty="0">
              <a:solidFill>
                <a:schemeClr val="accent2">
                  <a:lumMod val="75000"/>
                </a:schemeClr>
              </a:solidFill>
            </a:endParaRPr>
          </a:p>
        </p:txBody>
      </p:sp>
      <p:sp>
        <p:nvSpPr>
          <p:cNvPr id="2" name="Title 1"/>
          <p:cNvSpPr>
            <a:spLocks noGrp="1"/>
          </p:cNvSpPr>
          <p:nvPr>
            <p:ph type="ctrTitle"/>
          </p:nvPr>
        </p:nvSpPr>
        <p:spPr/>
        <p:txBody>
          <a:bodyPr>
            <a:normAutofit/>
          </a:bodyPr>
          <a:lstStyle/>
          <a:p>
            <a:pPr algn="ctr"/>
            <a:r>
              <a:rPr lang="id-ID" sz="3200" dirty="0" smtClean="0"/>
              <a:t>Perspective teori yang melatar belakangi Pendidikan Tunagrahita</a:t>
            </a:r>
            <a:endParaRPr lang="id-ID"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46"/>
          </a:xfrm>
        </p:spPr>
        <p:txBody>
          <a:bodyPr/>
          <a:lstStyle/>
          <a:p>
            <a:pPr algn="ctr"/>
            <a:r>
              <a:rPr lang="id-ID" dirty="0" smtClean="0"/>
              <a:t>A theoretical overview</a:t>
            </a:r>
            <a:endParaRPr lang="id-ID" dirty="0"/>
          </a:p>
        </p:txBody>
      </p:sp>
      <p:sp>
        <p:nvSpPr>
          <p:cNvPr id="3" name="Content Placeholder 2"/>
          <p:cNvSpPr>
            <a:spLocks noGrp="1"/>
          </p:cNvSpPr>
          <p:nvPr>
            <p:ph sz="quarter" idx="1"/>
          </p:nvPr>
        </p:nvSpPr>
        <p:spPr>
          <a:xfrm>
            <a:off x="914400" y="1142984"/>
            <a:ext cx="7772400" cy="4876816"/>
          </a:xfrm>
        </p:spPr>
        <p:txBody>
          <a:bodyPr>
            <a:normAutofit fontScale="92500" lnSpcReduction="20000"/>
          </a:bodyPr>
          <a:lstStyle/>
          <a:p>
            <a:pPr marL="514350" indent="-514350" algn="just">
              <a:buNone/>
            </a:pPr>
            <a:r>
              <a:rPr lang="id-ID" sz="4000" dirty="0" smtClean="0"/>
              <a:t>1.Preformationist perspective</a:t>
            </a:r>
          </a:p>
          <a:p>
            <a:pPr marL="514350" indent="-514350" algn="just">
              <a:buNone/>
            </a:pPr>
            <a:r>
              <a:rPr lang="id-ID" sz="2400" dirty="0" smtClean="0"/>
              <a:t>Assumed that the human organism is preformed before birth; it proposed that foundation elements of human behavior are intact from the beginning and do not develop or change from a qualitative standpoint during life.</a:t>
            </a:r>
          </a:p>
          <a:p>
            <a:pPr marL="514350" indent="-514350" algn="just">
              <a:buNone/>
            </a:pPr>
            <a:r>
              <a:rPr lang="id-ID" sz="4000" dirty="0" smtClean="0"/>
              <a:t>2.Predeterministic perspective</a:t>
            </a:r>
          </a:p>
          <a:p>
            <a:pPr marL="514350" indent="-514350" algn="just">
              <a:buNone/>
            </a:pPr>
            <a:r>
              <a:rPr lang="id-ID" sz="2800" dirty="0" smtClean="0"/>
              <a:t>Primary roles of determining growth patterns were viewed as innate or internally regulated. (biology,genetic).</a:t>
            </a:r>
          </a:p>
          <a:p>
            <a:pPr marL="514350" indent="-514350" algn="just">
              <a:buNone/>
            </a:pPr>
            <a:r>
              <a:rPr lang="id-ID" sz="4000" dirty="0" smtClean="0"/>
              <a:t>3.“tabula rasa perspective”. </a:t>
            </a:r>
            <a:r>
              <a:rPr lang="id-ID" sz="2800" dirty="0" smtClean="0"/>
              <a:t>Environmental influence is viewed as playing a predominant role in determining nearly all aspects of development. The term translates to mean “blank slate”and was popularized by John Locke in the seventeenth century.</a:t>
            </a:r>
            <a:endParaRPr lang="id-ID" sz="4000" dirty="0" smtClean="0"/>
          </a:p>
          <a:p>
            <a:pPr marL="514350" indent="-514350" algn="just">
              <a:buNone/>
            </a:pPr>
            <a:endParaRPr lang="id-ID"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200" b="1" dirty="0" smtClean="0"/>
              <a:t>Teori Nativisme vs empirisme implikasi pandangan bagi pendidikan tunagrahita</a:t>
            </a:r>
            <a:endParaRPr lang="id-ID" sz="3200" b="1" dirty="0"/>
          </a:p>
        </p:txBody>
      </p:sp>
      <p:sp>
        <p:nvSpPr>
          <p:cNvPr id="3" name="Content Placeholder 2"/>
          <p:cNvSpPr>
            <a:spLocks noGrp="1"/>
          </p:cNvSpPr>
          <p:nvPr>
            <p:ph sz="quarter" idx="1"/>
          </p:nvPr>
        </p:nvSpPr>
        <p:spPr/>
        <p:txBody>
          <a:bodyPr>
            <a:normAutofit lnSpcReduction="10000"/>
          </a:bodyPr>
          <a:lstStyle/>
          <a:p>
            <a:pPr algn="just"/>
            <a:r>
              <a:rPr lang="id-ID" sz="3200" dirty="0" smtClean="0"/>
              <a:t>Perkembangan anak  sepenuhnya ditentukan oleh pembawaan atau bakat yang telah dibawa sejak lahir.  Mendidik tunagrahita hanya mampu dioptimalkan sesuai potensinya dan terbatas, tanpa ada harapan untuk sedikit peningkatan.</a:t>
            </a:r>
          </a:p>
          <a:p>
            <a:pPr algn="just"/>
            <a:r>
              <a:rPr lang="id-ID" sz="3200" dirty="0" smtClean="0"/>
              <a:t>Empirisme berpendapat bahwa perkembangan anak ditentukan sepenuhnya oleh lingkungan. Mendidik tunagrahita ditentukan oleh kondisi lingkungan. Jika lingkungan baik anak juga menjadi baik.</a:t>
            </a:r>
            <a:endParaRPr lang="id-ID"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Behaviorisme dan implikasinya bagi pendidikan tunagrahita</a:t>
            </a:r>
            <a:endParaRPr lang="id-ID" dirty="0"/>
          </a:p>
        </p:txBody>
      </p:sp>
      <p:sp>
        <p:nvSpPr>
          <p:cNvPr id="3" name="Content Placeholder 2"/>
          <p:cNvSpPr>
            <a:spLocks noGrp="1"/>
          </p:cNvSpPr>
          <p:nvPr>
            <p:ph sz="quarter" idx="1"/>
          </p:nvPr>
        </p:nvSpPr>
        <p:spPr/>
        <p:txBody>
          <a:bodyPr>
            <a:normAutofit/>
          </a:bodyPr>
          <a:lstStyle/>
          <a:p>
            <a:r>
              <a:rPr lang="id-ID" sz="2800" dirty="0" smtClean="0"/>
              <a:t>Berakar dari realisme dan positivisme.</a:t>
            </a:r>
          </a:p>
          <a:p>
            <a:pPr algn="just"/>
            <a:r>
              <a:rPr lang="id-ID" sz="2800" dirty="0" smtClean="0"/>
              <a:t>Prinsip-prinsip behaviorisme: (a) manusia itu merupakan perkembangan tingkat tinggi dari binatang, dan ia belajar sama caranya dengan binatang. (b) pendidikan adalah proses rekayasa perilaku, dan ini tergantung pada lingkungan. (c) peran guru adalah menciptakan lingkungan belajar yang efektif.</a:t>
            </a:r>
          </a:p>
          <a:p>
            <a:pPr algn="just"/>
            <a:r>
              <a:rPr lang="id-ID" sz="2800" dirty="0" smtClean="0"/>
              <a:t>Kontribusi teori behaviorisme “developing theories that help explain learning behavior” lebih ditekankan tingkah laku yang nyata/</a:t>
            </a:r>
            <a:r>
              <a:rPr lang="id-ID" sz="2800" i="1" dirty="0" smtClean="0"/>
              <a:t>tangible.</a:t>
            </a:r>
            <a:endParaRPr lang="id-ID"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Teori konvergensi (</a:t>
            </a:r>
            <a:r>
              <a:rPr lang="id-ID" i="1" dirty="0" smtClean="0"/>
              <a:t>interactional Perspective)</a:t>
            </a:r>
            <a:endParaRPr lang="id-ID" dirty="0"/>
          </a:p>
        </p:txBody>
      </p:sp>
      <p:sp>
        <p:nvSpPr>
          <p:cNvPr id="3" name="Content Placeholder 2"/>
          <p:cNvSpPr>
            <a:spLocks noGrp="1"/>
          </p:cNvSpPr>
          <p:nvPr>
            <p:ph sz="quarter" idx="1"/>
          </p:nvPr>
        </p:nvSpPr>
        <p:spPr/>
        <p:txBody>
          <a:bodyPr>
            <a:normAutofit/>
          </a:bodyPr>
          <a:lstStyle/>
          <a:p>
            <a:r>
              <a:rPr lang="id-ID" sz="3200" dirty="0" smtClean="0"/>
              <a:t>Aliran ini berpendapat bahwa perkembangan anak ditentukan oleh pembawaan maupun lingkungan secara bersama-sama.</a:t>
            </a:r>
          </a:p>
          <a:p>
            <a:pPr algn="just"/>
            <a:r>
              <a:rPr lang="id-ID" sz="3200" dirty="0" smtClean="0"/>
              <a:t>Current positions concerning the evolution of human development generally subscribe to the notion of an interaction between heredity and environment. Both genetic and environmental factors serve to set limits for growth as well as to selectively influence each other. </a:t>
            </a:r>
            <a:endParaRPr lang="id-ID"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Teori humanisme</a:t>
            </a:r>
            <a:endParaRPr lang="id-ID" dirty="0"/>
          </a:p>
        </p:txBody>
      </p:sp>
      <p:sp>
        <p:nvSpPr>
          <p:cNvPr id="3" name="Content Placeholder 2"/>
          <p:cNvSpPr>
            <a:spLocks noGrp="1"/>
          </p:cNvSpPr>
          <p:nvPr>
            <p:ph sz="quarter" idx="1"/>
          </p:nvPr>
        </p:nvSpPr>
        <p:spPr/>
        <p:txBody>
          <a:bodyPr>
            <a:normAutofit fontScale="92500"/>
          </a:bodyPr>
          <a:lstStyle/>
          <a:p>
            <a:pPr algn="just">
              <a:buNone/>
            </a:pPr>
            <a:r>
              <a:rPr lang="en-US" sz="2800" dirty="0" err="1" smtClean="0"/>
              <a:t>Dalam</a:t>
            </a:r>
            <a:r>
              <a:rPr lang="en-US" sz="2800" dirty="0" smtClean="0"/>
              <a:t> </a:t>
            </a:r>
            <a:r>
              <a:rPr lang="en-US" sz="2800" dirty="0" err="1" smtClean="0"/>
              <a:t>pandangan</a:t>
            </a:r>
            <a:r>
              <a:rPr lang="en-US" sz="2800" dirty="0" smtClean="0"/>
              <a:t> </a:t>
            </a:r>
            <a:r>
              <a:rPr lang="en-US" sz="2800" dirty="0" err="1" smtClean="0"/>
              <a:t>progresivisme</a:t>
            </a:r>
            <a:r>
              <a:rPr lang="en-US" sz="2800" dirty="0" smtClean="0"/>
              <a:t> </a:t>
            </a:r>
            <a:r>
              <a:rPr lang="en-US" sz="2800" dirty="0" err="1" smtClean="0"/>
              <a:t>implementasi</a:t>
            </a:r>
            <a:r>
              <a:rPr lang="en-US" sz="2800" dirty="0" smtClean="0"/>
              <a:t> </a:t>
            </a:r>
            <a:r>
              <a:rPr lang="en-US" sz="2800" dirty="0" err="1" smtClean="0"/>
              <a:t>pendidikan</a:t>
            </a:r>
            <a:r>
              <a:rPr lang="en-US" sz="2800" dirty="0" smtClean="0"/>
              <a:t> yang </a:t>
            </a:r>
            <a:r>
              <a:rPr lang="en-US" sz="2800" dirty="0" err="1" smtClean="0"/>
              <a:t>humanis</a:t>
            </a:r>
            <a:r>
              <a:rPr lang="en-US" sz="2800" dirty="0" smtClean="0"/>
              <a:t> </a:t>
            </a:r>
            <a:r>
              <a:rPr lang="en-US" sz="2800" dirty="0" err="1" smtClean="0"/>
              <a:t>adalah</a:t>
            </a:r>
            <a:r>
              <a:rPr lang="en-US" sz="2800" dirty="0" smtClean="0"/>
              <a:t> </a:t>
            </a:r>
            <a:r>
              <a:rPr lang="en-US" sz="2800" dirty="0" err="1" smtClean="0"/>
              <a:t>berpusat</a:t>
            </a:r>
            <a:r>
              <a:rPr lang="en-US" sz="2800" dirty="0" smtClean="0"/>
              <a:t> </a:t>
            </a:r>
            <a:r>
              <a:rPr lang="en-US" sz="2800" dirty="0" err="1" smtClean="0"/>
              <a:t>pada</a:t>
            </a:r>
            <a:r>
              <a:rPr lang="en-US" sz="2800" dirty="0" smtClean="0"/>
              <a:t> </a:t>
            </a:r>
            <a:r>
              <a:rPr lang="en-US" sz="2800" dirty="0" err="1" smtClean="0"/>
              <a:t>siswa</a:t>
            </a:r>
            <a:r>
              <a:rPr lang="en-US" sz="2800" dirty="0" smtClean="0"/>
              <a:t> </a:t>
            </a:r>
            <a:r>
              <a:rPr lang="en-US" sz="2800" dirty="0" err="1" smtClean="0"/>
              <a:t>dari</a:t>
            </a:r>
            <a:r>
              <a:rPr lang="en-US" sz="2800" dirty="0" smtClean="0"/>
              <a:t> </a:t>
            </a:r>
            <a:r>
              <a:rPr lang="en-US" sz="2800" dirty="0" err="1" smtClean="0"/>
              <a:t>pada</a:t>
            </a:r>
            <a:r>
              <a:rPr lang="en-US" sz="2800" i="1" dirty="0" smtClean="0"/>
              <a:t> </a:t>
            </a:r>
            <a:r>
              <a:rPr lang="en-US" sz="2800" dirty="0" err="1" smtClean="0"/>
              <a:t>pada</a:t>
            </a:r>
            <a:r>
              <a:rPr lang="en-US" sz="2800" dirty="0" smtClean="0"/>
              <a:t> </a:t>
            </a:r>
            <a:r>
              <a:rPr lang="en-US" sz="2800" dirty="0" err="1" smtClean="0"/>
              <a:t>materi</a:t>
            </a:r>
            <a:r>
              <a:rPr lang="en-US" sz="2800" dirty="0" smtClean="0"/>
              <a:t> </a:t>
            </a:r>
            <a:r>
              <a:rPr lang="en-US" sz="2800" dirty="0" err="1" smtClean="0"/>
              <a:t>pelajaran</a:t>
            </a:r>
            <a:r>
              <a:rPr lang="en-US" sz="2800" dirty="0" smtClean="0"/>
              <a:t>; </a:t>
            </a:r>
            <a:r>
              <a:rPr lang="en-US" sz="2800" dirty="0" err="1" smtClean="0"/>
              <a:t>menekankan</a:t>
            </a:r>
            <a:r>
              <a:rPr lang="en-US" sz="2800" dirty="0" smtClean="0"/>
              <a:t> </a:t>
            </a:r>
            <a:r>
              <a:rPr lang="en-US" sz="2800" dirty="0" err="1" smtClean="0"/>
              <a:t>siswa</a:t>
            </a:r>
            <a:r>
              <a:rPr lang="en-US" sz="2800" dirty="0" smtClean="0"/>
              <a:t> </a:t>
            </a:r>
            <a:r>
              <a:rPr lang="en-US" sz="2800" dirty="0" err="1" smtClean="0"/>
              <a:t>aktif</a:t>
            </a:r>
            <a:r>
              <a:rPr lang="en-US" sz="2800" dirty="0" smtClean="0"/>
              <a:t> </a:t>
            </a:r>
            <a:r>
              <a:rPr lang="en-US" sz="2800" dirty="0" err="1" smtClean="0"/>
              <a:t>dengan</a:t>
            </a:r>
            <a:r>
              <a:rPr lang="en-US" sz="2800" dirty="0" smtClean="0"/>
              <a:t> </a:t>
            </a:r>
            <a:r>
              <a:rPr lang="en-US" sz="2800" dirty="0" err="1" smtClean="0"/>
              <a:t>melalui</a:t>
            </a:r>
            <a:r>
              <a:rPr lang="en-US" sz="2800" dirty="0" smtClean="0"/>
              <a:t> </a:t>
            </a:r>
            <a:r>
              <a:rPr lang="en-US" sz="2800" dirty="0" err="1" smtClean="0"/>
              <a:t>pengalaman</a:t>
            </a:r>
            <a:r>
              <a:rPr lang="en-US" sz="2800" dirty="0" smtClean="0"/>
              <a:t> </a:t>
            </a:r>
            <a:r>
              <a:rPr lang="en-US" sz="2800" dirty="0" err="1" smtClean="0"/>
              <a:t>nyata</a:t>
            </a:r>
            <a:r>
              <a:rPr lang="en-US" sz="2800" dirty="0" smtClean="0"/>
              <a:t> </a:t>
            </a:r>
            <a:r>
              <a:rPr lang="en-US" sz="2800" dirty="0" err="1" smtClean="0"/>
              <a:t>dari</a:t>
            </a:r>
            <a:r>
              <a:rPr lang="en-US" sz="2800" dirty="0" smtClean="0"/>
              <a:t> </a:t>
            </a:r>
            <a:r>
              <a:rPr lang="en-US" sz="2800" dirty="0" err="1" smtClean="0"/>
              <a:t>pada</a:t>
            </a:r>
            <a:r>
              <a:rPr lang="en-US" sz="2800" dirty="0" smtClean="0"/>
              <a:t> </a:t>
            </a:r>
            <a:r>
              <a:rPr lang="en-US" sz="2800" dirty="0" err="1" smtClean="0"/>
              <a:t>hanya</a:t>
            </a:r>
            <a:r>
              <a:rPr lang="en-US" sz="2800" dirty="0" smtClean="0"/>
              <a:t> </a:t>
            </a:r>
            <a:r>
              <a:rPr lang="en-US" sz="2800" dirty="0" err="1" smtClean="0"/>
              <a:t>aktivitas</a:t>
            </a:r>
            <a:r>
              <a:rPr lang="en-US" sz="2800" dirty="0" smtClean="0"/>
              <a:t> verbal </a:t>
            </a:r>
            <a:r>
              <a:rPr lang="en-US" sz="2800" dirty="0" err="1" smtClean="0"/>
              <a:t>semata</a:t>
            </a:r>
            <a:r>
              <a:rPr lang="en-US" sz="2800" dirty="0" smtClean="0"/>
              <a:t> </a:t>
            </a:r>
            <a:r>
              <a:rPr lang="en-US" sz="2800" dirty="0" err="1" smtClean="0"/>
              <a:t>dan</a:t>
            </a:r>
            <a:r>
              <a:rPr lang="en-US" sz="2800" dirty="0" smtClean="0"/>
              <a:t> </a:t>
            </a:r>
            <a:r>
              <a:rPr lang="en-US" sz="2800" dirty="0" err="1" smtClean="0"/>
              <a:t>keterampilan</a:t>
            </a:r>
            <a:r>
              <a:rPr lang="en-US" sz="2800" dirty="0" smtClean="0"/>
              <a:t> </a:t>
            </a:r>
            <a:r>
              <a:rPr lang="en-US" sz="2800" dirty="0" err="1" smtClean="0"/>
              <a:t>membaca</a:t>
            </a:r>
            <a:r>
              <a:rPr lang="en-US" sz="2800" dirty="0" smtClean="0"/>
              <a:t> </a:t>
            </a:r>
            <a:r>
              <a:rPr lang="en-US" sz="2800" dirty="0" err="1" smtClean="0"/>
              <a:t>dalam</a:t>
            </a:r>
            <a:r>
              <a:rPr lang="en-US" sz="2800" dirty="0" smtClean="0"/>
              <a:t> </a:t>
            </a:r>
            <a:r>
              <a:rPr lang="en-US" sz="2800" dirty="0" err="1" smtClean="0"/>
              <a:t>memperoleh</a:t>
            </a:r>
            <a:r>
              <a:rPr lang="en-US" sz="2800" dirty="0" smtClean="0"/>
              <a:t> </a:t>
            </a:r>
            <a:r>
              <a:rPr lang="en-US" sz="2800" dirty="0" err="1" smtClean="0"/>
              <a:t>pengetahuan</a:t>
            </a:r>
            <a:r>
              <a:rPr lang="en-US" sz="2800" dirty="0" smtClean="0"/>
              <a:t>; </a:t>
            </a:r>
            <a:r>
              <a:rPr lang="en-US" sz="2800" dirty="0" err="1" smtClean="0"/>
              <a:t>serta</a:t>
            </a:r>
            <a:r>
              <a:rPr lang="en-US" sz="2800" dirty="0" smtClean="0"/>
              <a:t> </a:t>
            </a:r>
            <a:r>
              <a:rPr lang="en-US" sz="2800" dirty="0" err="1" smtClean="0"/>
              <a:t>kerja</a:t>
            </a:r>
            <a:r>
              <a:rPr lang="en-US" sz="2800" dirty="0" smtClean="0"/>
              <a:t> </a:t>
            </a:r>
            <a:r>
              <a:rPr lang="en-US" sz="2800" dirty="0" err="1" smtClean="0"/>
              <a:t>sama</a:t>
            </a:r>
            <a:r>
              <a:rPr lang="en-US" sz="2800" dirty="0" smtClean="0"/>
              <a:t> </a:t>
            </a:r>
            <a:r>
              <a:rPr lang="en-US" sz="2800" dirty="0" err="1" smtClean="0"/>
              <a:t>kolaboratif</a:t>
            </a:r>
            <a:r>
              <a:rPr lang="en-US" sz="2800" dirty="0" smtClean="0"/>
              <a:t> </a:t>
            </a:r>
            <a:r>
              <a:rPr lang="en-US" sz="2800" dirty="0" err="1" smtClean="0"/>
              <a:t>antar</a:t>
            </a:r>
            <a:r>
              <a:rPr lang="en-US" sz="2800" dirty="0" smtClean="0"/>
              <a:t> </a:t>
            </a:r>
            <a:r>
              <a:rPr lang="en-US" sz="2800" dirty="0" err="1" smtClean="0"/>
              <a:t>siswa</a:t>
            </a:r>
            <a:r>
              <a:rPr lang="en-US" sz="2800" dirty="0" smtClean="0"/>
              <a:t> </a:t>
            </a:r>
            <a:r>
              <a:rPr lang="en-US" sz="2800" dirty="0" err="1" smtClean="0"/>
              <a:t>dibanding</a:t>
            </a:r>
            <a:r>
              <a:rPr lang="en-US" sz="2800" dirty="0" smtClean="0"/>
              <a:t> </a:t>
            </a:r>
            <a:r>
              <a:rPr lang="en-US" sz="2800" dirty="0" err="1" smtClean="0"/>
              <a:t>kompetisi</a:t>
            </a:r>
            <a:r>
              <a:rPr lang="en-US" sz="2800" dirty="0" smtClean="0"/>
              <a:t>. </a:t>
            </a:r>
            <a:r>
              <a:rPr lang="en-US" sz="2800" dirty="0" err="1" smtClean="0"/>
              <a:t>Implementasi</a:t>
            </a:r>
            <a:r>
              <a:rPr lang="en-US" sz="2800" dirty="0" smtClean="0"/>
              <a:t> </a:t>
            </a:r>
            <a:r>
              <a:rPr lang="en-US" sz="2800" dirty="0" err="1" smtClean="0"/>
              <a:t>dengan</a:t>
            </a:r>
            <a:r>
              <a:rPr lang="en-US" sz="2800" dirty="0" smtClean="0"/>
              <a:t> model </a:t>
            </a:r>
            <a:r>
              <a:rPr lang="en-US" sz="2800" dirty="0" err="1" smtClean="0"/>
              <a:t>itu</a:t>
            </a:r>
            <a:r>
              <a:rPr lang="en-US" sz="2800" dirty="0" smtClean="0"/>
              <a:t> </a:t>
            </a:r>
            <a:r>
              <a:rPr lang="en-US" sz="2800" dirty="0" err="1" smtClean="0"/>
              <a:t>berimplikasi</a:t>
            </a:r>
            <a:r>
              <a:rPr lang="en-US" sz="2800" dirty="0" smtClean="0"/>
              <a:t> </a:t>
            </a:r>
            <a:r>
              <a:rPr lang="en-US" sz="2800" dirty="0" err="1" smtClean="0"/>
              <a:t>siswa</a:t>
            </a:r>
            <a:r>
              <a:rPr lang="en-US" sz="2800" dirty="0" smtClean="0"/>
              <a:t> </a:t>
            </a:r>
            <a:r>
              <a:rPr lang="en-US" sz="2800" dirty="0" err="1" smtClean="0"/>
              <a:t>membentuk</a:t>
            </a:r>
            <a:r>
              <a:rPr lang="en-US" sz="2800" dirty="0" smtClean="0"/>
              <a:t> </a:t>
            </a:r>
            <a:r>
              <a:rPr lang="en-US" sz="2800" dirty="0" err="1" smtClean="0"/>
              <a:t>kondisi</a:t>
            </a:r>
            <a:r>
              <a:rPr lang="en-US" sz="2800" dirty="0" smtClean="0"/>
              <a:t> </a:t>
            </a:r>
            <a:r>
              <a:rPr lang="en-US" sz="2800" dirty="0" err="1" smtClean="0"/>
              <a:t>saling</a:t>
            </a:r>
            <a:r>
              <a:rPr lang="en-US" sz="2800" dirty="0" smtClean="0"/>
              <a:t> </a:t>
            </a:r>
            <a:r>
              <a:rPr lang="en-US" sz="2800" dirty="0" err="1" smtClean="0"/>
              <a:t>kerja</a:t>
            </a:r>
            <a:r>
              <a:rPr lang="en-US" sz="2800" dirty="0" smtClean="0"/>
              <a:t> </a:t>
            </a:r>
            <a:r>
              <a:rPr lang="en-US" sz="2800" dirty="0" err="1" smtClean="0"/>
              <a:t>sama</a:t>
            </a:r>
            <a:r>
              <a:rPr lang="en-US" sz="2800" dirty="0" smtClean="0"/>
              <a:t> </a:t>
            </a:r>
            <a:r>
              <a:rPr lang="en-US" sz="2800" dirty="0" err="1" smtClean="0"/>
              <a:t>dan</a:t>
            </a:r>
            <a:r>
              <a:rPr lang="en-US" sz="2800" dirty="0" smtClean="0"/>
              <a:t> </a:t>
            </a:r>
            <a:r>
              <a:rPr lang="en-US" sz="2800" dirty="0" err="1" smtClean="0"/>
              <a:t>menghargai</a:t>
            </a:r>
            <a:r>
              <a:rPr lang="en-US" sz="2800" dirty="0" smtClean="0"/>
              <a:t> </a:t>
            </a:r>
            <a:r>
              <a:rPr lang="en-US" sz="2800" dirty="0" err="1" smtClean="0"/>
              <a:t>perbedaan</a:t>
            </a:r>
            <a:r>
              <a:rPr lang="en-US" sz="2800" dirty="0" smtClean="0"/>
              <a:t>, </a:t>
            </a:r>
            <a:r>
              <a:rPr lang="en-US" sz="2800" dirty="0" err="1" smtClean="0"/>
              <a:t>di</a:t>
            </a:r>
            <a:r>
              <a:rPr lang="en-US" sz="2800" dirty="0" smtClean="0"/>
              <a:t> </a:t>
            </a:r>
            <a:r>
              <a:rPr lang="en-US" sz="2800" dirty="0" err="1" smtClean="0"/>
              <a:t>samping</a:t>
            </a:r>
            <a:r>
              <a:rPr lang="en-US" sz="2800" dirty="0" smtClean="0"/>
              <a:t> </a:t>
            </a:r>
            <a:r>
              <a:rPr lang="en-US" sz="2800" dirty="0" err="1" smtClean="0"/>
              <a:t>memahami</a:t>
            </a:r>
            <a:r>
              <a:rPr lang="en-US" sz="2800" dirty="0" smtClean="0"/>
              <a:t> </a:t>
            </a:r>
            <a:r>
              <a:rPr lang="en-US" sz="2800" dirty="0" err="1" smtClean="0"/>
              <a:t>realitas</a:t>
            </a:r>
            <a:r>
              <a:rPr lang="en-US" sz="2800" dirty="0" smtClean="0"/>
              <a:t> </a:t>
            </a:r>
            <a:r>
              <a:rPr lang="en-US" sz="2800" dirty="0" err="1" smtClean="0"/>
              <a:t>kehidupan</a:t>
            </a:r>
            <a:r>
              <a:rPr lang="en-US" sz="2800" dirty="0" smtClean="0"/>
              <a:t> yang </a:t>
            </a:r>
            <a:r>
              <a:rPr lang="en-US" sz="2800" dirty="0" err="1" smtClean="0"/>
              <a:t>perlu</a:t>
            </a:r>
            <a:r>
              <a:rPr lang="en-US" sz="2800" dirty="0" smtClean="0"/>
              <a:t> </a:t>
            </a:r>
            <a:r>
              <a:rPr lang="en-US" sz="2800" dirty="0" err="1" smtClean="0"/>
              <a:t>dihadapi</a:t>
            </a:r>
            <a:r>
              <a:rPr lang="en-US" sz="2800" dirty="0" smtClean="0"/>
              <a:t>. </a:t>
            </a:r>
            <a:r>
              <a:rPr lang="en-US" sz="2800" dirty="0" err="1" smtClean="0"/>
              <a:t>Mereka</a:t>
            </a:r>
            <a:r>
              <a:rPr lang="en-US" sz="2800" dirty="0" smtClean="0"/>
              <a:t> </a:t>
            </a:r>
            <a:r>
              <a:rPr lang="en-US" sz="2800" dirty="0" err="1" smtClean="0"/>
              <a:t>terkondisi</a:t>
            </a:r>
            <a:r>
              <a:rPr lang="en-US" sz="2800" dirty="0" smtClean="0"/>
              <a:t> </a:t>
            </a:r>
            <a:r>
              <a:rPr lang="en-US" sz="2800" dirty="0" err="1" smtClean="0"/>
              <a:t>untuk</a:t>
            </a:r>
            <a:r>
              <a:rPr lang="en-US" sz="2800" dirty="0" smtClean="0"/>
              <a:t> </a:t>
            </a:r>
            <a:r>
              <a:rPr lang="en-US" sz="2800" dirty="0" err="1" smtClean="0"/>
              <a:t>tumbuh</a:t>
            </a:r>
            <a:r>
              <a:rPr lang="en-US" sz="2800" dirty="0" smtClean="0"/>
              <a:t> </a:t>
            </a:r>
            <a:r>
              <a:rPr lang="en-US" sz="2800" dirty="0" err="1" smtClean="0"/>
              <a:t>konsepsi-konsepsi</a:t>
            </a:r>
            <a:r>
              <a:rPr lang="en-US" sz="2800" dirty="0" smtClean="0"/>
              <a:t> </a:t>
            </a:r>
            <a:r>
              <a:rPr lang="en-US" sz="2800" dirty="0" err="1" smtClean="0"/>
              <a:t>moralitas</a:t>
            </a:r>
            <a:r>
              <a:rPr lang="en-US" sz="2800" dirty="0" smtClean="0"/>
              <a:t>, </a:t>
            </a:r>
            <a:r>
              <a:rPr lang="en-US" sz="2800" dirty="0" err="1" smtClean="0"/>
              <a:t>sehingga</a:t>
            </a:r>
            <a:r>
              <a:rPr lang="en-US" sz="2800" dirty="0" smtClean="0"/>
              <a:t> </a:t>
            </a:r>
            <a:r>
              <a:rPr lang="en-US" sz="2800" dirty="0" err="1" smtClean="0"/>
              <a:t>berkembang</a:t>
            </a:r>
            <a:r>
              <a:rPr lang="en-US" sz="2800" dirty="0" smtClean="0"/>
              <a:t> </a:t>
            </a:r>
            <a:r>
              <a:rPr lang="en-US" sz="2800" dirty="0" err="1" smtClean="0"/>
              <a:t>sifat</a:t>
            </a:r>
            <a:r>
              <a:rPr lang="en-US" sz="2800" dirty="0" smtClean="0"/>
              <a:t> </a:t>
            </a:r>
            <a:r>
              <a:rPr lang="en-US" sz="2800" dirty="0" err="1" smtClean="0"/>
              <a:t>humannya</a:t>
            </a:r>
            <a:r>
              <a:rPr lang="en-US" sz="2800" dirty="0" smtClean="0"/>
              <a:t>.</a:t>
            </a:r>
            <a:endParaRPr lang="id-ID"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Prinsip Pendidikan bagi Tunagrahita</a:t>
            </a:r>
            <a:endParaRPr lang="id-ID"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id-ID" sz="2800" dirty="0" smtClean="0"/>
              <a:t>Optimalisasi  perkembangan </a:t>
            </a:r>
          </a:p>
          <a:p>
            <a:pPr marL="514350" indent="-514350">
              <a:buFont typeface="+mj-lt"/>
              <a:buAutoNum type="arabicPeriod"/>
            </a:pPr>
            <a:r>
              <a:rPr lang="id-ID" sz="2800" dirty="0" smtClean="0"/>
              <a:t>Konteks dalam kehidupan sehari-hari</a:t>
            </a:r>
          </a:p>
          <a:p>
            <a:pPr marL="514350" indent="-514350">
              <a:buFont typeface="+mj-lt"/>
              <a:buAutoNum type="arabicPeriod"/>
            </a:pPr>
            <a:r>
              <a:rPr lang="id-ID" sz="2800" dirty="0" smtClean="0"/>
              <a:t>Fungsional</a:t>
            </a:r>
          </a:p>
          <a:p>
            <a:pPr marL="514350" indent="-514350">
              <a:buFont typeface="+mj-lt"/>
              <a:buAutoNum type="arabicPeriod"/>
            </a:pPr>
            <a:r>
              <a:rPr lang="id-ID" sz="2800" dirty="0" smtClean="0"/>
              <a:t>Menghargai potensi yang minimal atau unik</a:t>
            </a:r>
          </a:p>
          <a:p>
            <a:pPr marL="514350" indent="-514350">
              <a:buFont typeface="+mj-lt"/>
              <a:buAutoNum type="arabicPeriod"/>
            </a:pPr>
            <a:r>
              <a:rPr lang="id-ID" sz="2800" dirty="0" smtClean="0"/>
              <a:t>Pendekatan analisis tugas dan tingkah laku nyata/</a:t>
            </a:r>
            <a:r>
              <a:rPr lang="id-ID" sz="2800" i="1" dirty="0" smtClean="0"/>
              <a:t>obserable</a:t>
            </a:r>
          </a:p>
          <a:p>
            <a:pPr marL="514350" indent="-514350">
              <a:buFont typeface="+mj-lt"/>
              <a:buAutoNum type="arabicPeriod"/>
            </a:pPr>
            <a:r>
              <a:rPr lang="id-ID" sz="2800" dirty="0" smtClean="0"/>
              <a:t>kasih sayang</a:t>
            </a:r>
          </a:p>
          <a:p>
            <a:pPr marL="514350" indent="-514350">
              <a:buFont typeface="+mj-lt"/>
              <a:buAutoNum type="arabicPeriod"/>
            </a:pPr>
            <a:r>
              <a:rPr lang="id-ID" sz="2800" dirty="0" smtClean="0"/>
              <a:t>Menerima dan menghargai segala kemajuan walaupun  amat lambat  atau sangat sedikit kemajuan. </a:t>
            </a:r>
            <a:endParaRPr lang="id-ID"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dirty="0" smtClean="0"/>
              <a:t>TERIMA KASIH</a:t>
            </a:r>
            <a:endParaRPr lang="id-ID" dirty="0"/>
          </a:p>
        </p:txBody>
      </p:sp>
      <p:sp>
        <p:nvSpPr>
          <p:cNvPr id="3" name="Content Placeholder 2"/>
          <p:cNvSpPr>
            <a:spLocks noGrp="1"/>
          </p:cNvSpPr>
          <p:nvPr>
            <p:ph sz="quarter" idx="1"/>
          </p:nvPr>
        </p:nvSpPr>
        <p:spPr/>
        <p:style>
          <a:lnRef idx="1">
            <a:schemeClr val="accent1"/>
          </a:lnRef>
          <a:fillRef idx="2">
            <a:schemeClr val="accent1"/>
          </a:fillRef>
          <a:effectRef idx="1">
            <a:schemeClr val="accent1"/>
          </a:effectRef>
          <a:fontRef idx="minor">
            <a:schemeClr val="dk1"/>
          </a:fontRef>
        </p:style>
        <p:txBody>
          <a:bodyPr>
            <a:normAutofit/>
          </a:bodyPr>
          <a:lstStyle/>
          <a:p>
            <a:pPr algn="ctr"/>
            <a:endParaRPr lang="id-ID" sz="4400" dirty="0" smtClean="0"/>
          </a:p>
          <a:p>
            <a:pPr algn="ctr"/>
            <a:endParaRPr lang="id-ID" sz="4400" dirty="0" smtClean="0"/>
          </a:p>
          <a:p>
            <a:pPr algn="ctr"/>
            <a:r>
              <a:rPr lang="id-ID" sz="4400" dirty="0" smtClean="0"/>
              <a:t>LANJUTKAN KAJIAN TIAP TAHAPAN PERKEMBANGAN</a:t>
            </a:r>
            <a:endParaRPr lang="id-ID"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TotalTime>
  <Words>451</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Perspective teori yang melatar belakangi Pendidikan Tunagrahita</vt:lpstr>
      <vt:lpstr>A theoretical overview</vt:lpstr>
      <vt:lpstr>Teori Nativisme vs empirisme implikasi pandangan bagi pendidikan tunagrahita</vt:lpstr>
      <vt:lpstr>Behaviorisme dan implikasinya bagi pendidikan tunagrahita</vt:lpstr>
      <vt:lpstr>Teori konvergensi (interactional Perspective)</vt:lpstr>
      <vt:lpstr>Teori humanisme</vt:lpstr>
      <vt:lpstr>Prinsip Pendidikan bagi Tunagrahita</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 teori yang melatar belakangi Pendidikan Tunagrahita</dc:title>
  <dc:creator>My Windows</dc:creator>
  <cp:lastModifiedBy>My Windows</cp:lastModifiedBy>
  <cp:revision>18</cp:revision>
  <dcterms:created xsi:type="dcterms:W3CDTF">2012-04-08T04:30:29Z</dcterms:created>
  <dcterms:modified xsi:type="dcterms:W3CDTF">2012-04-08T07:23:28Z</dcterms:modified>
</cp:coreProperties>
</file>