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825300-126D-45FF-94E8-6F3A5C878AD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F2CB23-873C-4089-8C89-24147215F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447800"/>
            <a:ext cx="6172200" cy="4724400"/>
          </a:xfrm>
        </p:spPr>
        <p:txBody>
          <a:bodyPr>
            <a:noAutofit/>
          </a:bodyPr>
          <a:lstStyle/>
          <a:p>
            <a:r>
              <a:rPr lang="en-US" sz="6600" dirty="0" smtClean="0"/>
              <a:t>SOCIAL-EMOTIONAL</a:t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1800" dirty="0" err="1" smtClean="0"/>
              <a:t>oleh</a:t>
            </a:r>
            <a:r>
              <a:rPr lang="en-US" sz="1800" dirty="0" smtClean="0"/>
              <a:t>: </a:t>
            </a:r>
            <a:r>
              <a:rPr lang="en-US" sz="1800" dirty="0" err="1" smtClean="0"/>
              <a:t>Mumpuniarti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924800" cy="579120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dirty="0" smtClean="0"/>
              <a:t>LANJUTAN…</a:t>
            </a:r>
          </a:p>
          <a:p>
            <a:pPr lvl="0" algn="just"/>
            <a:endParaRPr lang="en-US" dirty="0"/>
          </a:p>
          <a:p>
            <a:pPr lvl="0" algn="just"/>
            <a:r>
              <a:rPr lang="en-US" dirty="0" err="1" smtClean="0"/>
              <a:t>Usia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i="1" dirty="0" smtClean="0"/>
              <a:t>give </a:t>
            </a:r>
            <a:r>
              <a:rPr lang="en-US" dirty="0" err="1" smtClean="0"/>
              <a:t>dan</a:t>
            </a:r>
            <a:r>
              <a:rPr lang="en-US" i="1" dirty="0" smtClean="0"/>
              <a:t> take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, </a:t>
            </a:r>
            <a:r>
              <a:rPr lang="en-US" dirty="0" err="1" smtClean="0"/>
              <a:t>takut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cemburu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humor.</a:t>
            </a:r>
          </a:p>
          <a:p>
            <a:pPr lvl="0"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12-18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lakunya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tahun-tahun</a:t>
            </a:r>
            <a:r>
              <a:rPr lang="en-US" dirty="0" smtClean="0"/>
              <a:t> </a:t>
            </a:r>
            <a:r>
              <a:rPr lang="en-US" dirty="0" err="1" smtClean="0"/>
              <a:t>pra-sekolah</a:t>
            </a:r>
            <a:r>
              <a:rPr lang="en-US" dirty="0" smtClean="0"/>
              <a:t>, social-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diprediksi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5211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LANJUTAN…</a:t>
            </a:r>
          </a:p>
          <a:p>
            <a:pPr algn="just"/>
            <a:endParaRPr lang="en-US" i="1" dirty="0"/>
          </a:p>
          <a:p>
            <a:pPr algn="just"/>
            <a:r>
              <a:rPr lang="en-US" i="1" dirty="0" smtClean="0"/>
              <a:t>Social-Emotional </a:t>
            </a:r>
            <a:r>
              <a:rPr lang="en-US" i="1" dirty="0"/>
              <a:t>Milestone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tandanya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.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yang typical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typical </a:t>
            </a:r>
            <a:r>
              <a:rPr lang="en-US" dirty="0" err="1"/>
              <a:t>perkembangan</a:t>
            </a:r>
            <a:r>
              <a:rPr lang="en-US" dirty="0"/>
              <a:t> social-emotional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destimasi</a:t>
            </a:r>
            <a:r>
              <a:rPr lang="en-US" dirty="0"/>
              <a:t> 40%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pra-sekolah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anti-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percampuran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kewajaran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Tipe-tipe</a:t>
            </a:r>
            <a:r>
              <a:rPr lang="en-US" b="1" dirty="0" smtClean="0"/>
              <a:t> </a:t>
            </a:r>
            <a:r>
              <a:rPr lang="en-US" b="1" dirty="0" err="1" smtClean="0"/>
              <a:t>Disabilitas</a:t>
            </a:r>
            <a:r>
              <a:rPr lang="en-US" b="1" dirty="0" smtClean="0"/>
              <a:t> Social-Emotional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Emotional </a:t>
            </a:r>
            <a:r>
              <a:rPr lang="en-US" dirty="0"/>
              <a:t>Behavioral Disorder (EBD)</a:t>
            </a:r>
          </a:p>
          <a:p>
            <a:pPr lvl="0" algn="just"/>
            <a:r>
              <a:rPr lang="en-US" dirty="0"/>
              <a:t>Seriously Emotionally </a:t>
            </a:r>
            <a:r>
              <a:rPr lang="en-US" dirty="0" err="1"/>
              <a:t>Distrubed</a:t>
            </a:r>
            <a:r>
              <a:rPr lang="en-US" dirty="0"/>
              <a:t> (SED)</a:t>
            </a:r>
          </a:p>
          <a:p>
            <a:pPr lvl="0" algn="just"/>
            <a:r>
              <a:rPr lang="en-US" dirty="0"/>
              <a:t>Attention Deficit Hyperactivity Disorder (ADHD)</a:t>
            </a:r>
          </a:p>
          <a:p>
            <a:pPr lvl="0" algn="just"/>
            <a:r>
              <a:rPr lang="en-US" dirty="0"/>
              <a:t>Oppositional Defiant Disorder (ODD)</a:t>
            </a:r>
          </a:p>
          <a:p>
            <a:pPr lvl="0" algn="just"/>
            <a:r>
              <a:rPr lang="en-US" dirty="0"/>
              <a:t>Conduct Disorders</a:t>
            </a:r>
          </a:p>
          <a:p>
            <a:pPr lvl="0" algn="just"/>
            <a:r>
              <a:rPr lang="en-US" dirty="0"/>
              <a:t>Pervasive Developmental Disorder (PDD)</a:t>
            </a:r>
          </a:p>
          <a:p>
            <a:pPr lvl="0" algn="just"/>
            <a:r>
              <a:rPr lang="en-US" dirty="0" err="1"/>
              <a:t>Autisme</a:t>
            </a:r>
            <a:endParaRPr lang="en-US" dirty="0"/>
          </a:p>
          <a:p>
            <a:pPr lvl="0" algn="just"/>
            <a:r>
              <a:rPr lang="en-US" dirty="0" err="1"/>
              <a:t>Asperger’s</a:t>
            </a:r>
            <a:r>
              <a:rPr lang="en-US" dirty="0"/>
              <a:t> </a:t>
            </a:r>
            <a:r>
              <a:rPr lang="en-US" dirty="0" smtClean="0"/>
              <a:t>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848600" cy="61722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,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b="1" dirty="0"/>
              <a:t> </a:t>
            </a:r>
            <a:r>
              <a:rPr lang="en-US" b="1" dirty="0" err="1"/>
              <a:t>menyarankan</a:t>
            </a:r>
            <a:r>
              <a:rPr lang="en-US" b="1" dirty="0"/>
              <a:t>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menangani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yang </a:t>
            </a:r>
            <a:r>
              <a:rPr lang="en-US" b="1" dirty="0" err="1"/>
              <a:t>bergangguan</a:t>
            </a:r>
            <a:r>
              <a:rPr lang="en-US" b="1" dirty="0"/>
              <a:t> DD/ADHD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proses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mengajar</a:t>
            </a:r>
            <a:r>
              <a:rPr lang="en-US" b="1" dirty="0"/>
              <a:t>.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satunya</a:t>
            </a:r>
            <a:r>
              <a:rPr lang="en-US" b="1" dirty="0"/>
              <a:t> </a:t>
            </a:r>
            <a:r>
              <a:rPr lang="en-US" b="1" dirty="0" err="1"/>
              <a:t>dikemukakan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Pfiffner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Barkley (1998)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 smtClean="0"/>
              <a:t>:</a:t>
            </a:r>
          </a:p>
          <a:p>
            <a:pPr algn="just">
              <a:buNone/>
            </a:pPr>
            <a:endParaRPr lang="en-US" dirty="0"/>
          </a:p>
          <a:p>
            <a:pPr lvl="0" algn="just"/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tegas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visual (</a:t>
            </a:r>
            <a:r>
              <a:rPr lang="en-US" dirty="0" err="1"/>
              <a:t>tulisan</a:t>
            </a:r>
            <a:r>
              <a:rPr lang="en-US" dirty="0"/>
              <a:t>/</a:t>
            </a:r>
            <a:r>
              <a:rPr lang="en-US" dirty="0" err="1"/>
              <a:t>gambar</a:t>
            </a:r>
            <a:r>
              <a:rPr lang="en-US" dirty="0"/>
              <a:t>).</a:t>
            </a:r>
          </a:p>
          <a:p>
            <a:pPr lvl="0" algn="just"/>
            <a:r>
              <a:rPr lang="en-US" dirty="0" err="1"/>
              <a:t>Konsekuensi</a:t>
            </a:r>
            <a:r>
              <a:rPr lang="en-US" dirty="0"/>
              <a:t> (</a:t>
            </a:r>
            <a:r>
              <a:rPr lang="en-US" dirty="0" err="1"/>
              <a:t>positif</a:t>
            </a:r>
            <a:r>
              <a:rPr lang="en-US" dirty="0"/>
              <a:t>/</a:t>
            </a:r>
            <a:r>
              <a:rPr lang="en-US" dirty="0" err="1"/>
              <a:t>negatif</a:t>
            </a:r>
            <a:r>
              <a:rPr lang="en-US" dirty="0"/>
              <a:t>)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ditunda-tunda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,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luwes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848600" cy="5668963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dirty="0" smtClean="0"/>
              <a:t>LANJUTAN…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variasinya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bergiliran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antisipasi</a:t>
            </a:r>
            <a:r>
              <a:rPr lang="en-US" dirty="0"/>
              <a:t>. Guru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jeda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jam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)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Lovaas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i="1" dirty="0" smtClean="0"/>
              <a:t>Applied Behavioral Analysis</a:t>
            </a:r>
            <a:r>
              <a:rPr lang="en-US" b="1" dirty="0" smtClean="0"/>
              <a:t> (ABA)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924800" cy="4572000"/>
          </a:xfrm>
        </p:spPr>
        <p:txBody>
          <a:bodyPr>
            <a:normAutofit/>
          </a:bodyPr>
          <a:lstStyle/>
          <a:p>
            <a:pPr algn="just"/>
            <a:r>
              <a:rPr lang="en-US" i="1" dirty="0" smtClean="0"/>
              <a:t>Applied </a:t>
            </a:r>
            <a:r>
              <a:rPr lang="en-US" i="1" dirty="0"/>
              <a:t>Behavioral Analysis </a:t>
            </a:r>
            <a:r>
              <a:rPr lang="en-US" dirty="0"/>
              <a:t>(ABA)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(behavioral modification),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autism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Metode</a:t>
            </a:r>
            <a:r>
              <a:rPr lang="en-US" dirty="0"/>
              <a:t> ABA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autism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Ivar</a:t>
            </a:r>
            <a:r>
              <a:rPr lang="en-US" dirty="0"/>
              <a:t> </a:t>
            </a:r>
            <a:r>
              <a:rPr lang="en-US" dirty="0" err="1"/>
              <a:t>Lovaas</a:t>
            </a:r>
            <a:r>
              <a:rPr lang="en-US" dirty="0"/>
              <a:t>,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profesor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ABA </a:t>
            </a:r>
            <a:r>
              <a:rPr lang="en-US" dirty="0" err="1"/>
              <a:t>untuk</a:t>
            </a:r>
            <a:r>
              <a:rPr lang="en-US" dirty="0"/>
              <a:t> autism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Lovaas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924800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LANJUTAN…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mendasarkan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i="1" dirty="0"/>
              <a:t>reward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punishment, </a:t>
            </a:r>
            <a:r>
              <a:rPr lang="en-US" dirty="0" err="1"/>
              <a:t>setiap</a:t>
            </a:r>
            <a:r>
              <a:rPr lang="en-US" dirty="0"/>
              <a:t> kali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i="1" dirty="0"/>
              <a:t>reward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hadiah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i="1" dirty="0"/>
              <a:t>punishment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aturannya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Lovaas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selala</a:t>
            </a:r>
            <a:r>
              <a:rPr lang="en-US" dirty="0"/>
              <a:t> 40 jam/</a:t>
            </a:r>
            <a:r>
              <a:rPr lang="en-US" dirty="0" err="1"/>
              <a:t>minggu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Lovaas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ditekankan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social, </a:t>
            </a:r>
            <a:r>
              <a:rPr lang="en-US" dirty="0" err="1"/>
              <a:t>emosional</a:t>
            </a:r>
            <a:r>
              <a:rPr lang="en-US" dirty="0"/>
              <a:t>, </a:t>
            </a:r>
            <a:r>
              <a:rPr lang="en-US" dirty="0" err="1"/>
              <a:t>akademis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bantu </a:t>
            </a:r>
            <a:r>
              <a:rPr lang="en-US" dirty="0" err="1"/>
              <a:t>diri</a:t>
            </a:r>
            <a:r>
              <a:rPr lang="en-US" dirty="0"/>
              <a:t>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perkasus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Sensory </a:t>
            </a:r>
            <a:r>
              <a:rPr lang="en-US" b="1" dirty="0" err="1" smtClean="0"/>
              <a:t>Intregation</a:t>
            </a:r>
            <a:r>
              <a:rPr lang="en-US" b="1" dirty="0" smtClean="0"/>
              <a:t> Therapy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Terapi</a:t>
            </a:r>
            <a:r>
              <a:rPr lang="en-US" b="1" dirty="0" smtClean="0"/>
              <a:t> 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848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/>
              <a:t>SI </a:t>
            </a:r>
            <a:r>
              <a:rPr lang="en-US" dirty="0" err="1"/>
              <a:t>mendasarkan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sensoris</a:t>
            </a:r>
            <a:r>
              <a:rPr lang="en-US" dirty="0"/>
              <a:t>.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sensoris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autism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stimulus </a:t>
            </a:r>
            <a:r>
              <a:rPr lang="en-US" dirty="0" err="1"/>
              <a:t>sensorisnya</a:t>
            </a:r>
            <a:r>
              <a:rPr lang="en-US" dirty="0"/>
              <a:t>,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sensoris</a:t>
            </a:r>
            <a:r>
              <a:rPr lang="en-US" dirty="0"/>
              <a:t> </a:t>
            </a:r>
            <a:r>
              <a:rPr lang="en-US" i="1" dirty="0"/>
              <a:t>(sensory awareness)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berespon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stimulus </a:t>
            </a:r>
            <a:r>
              <a:rPr lang="en-US" dirty="0" err="1"/>
              <a:t>sensoris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stimulus yang </a:t>
            </a:r>
            <a:r>
              <a:rPr lang="en-US" dirty="0" err="1"/>
              <a:t>bervariasi</a:t>
            </a:r>
            <a:r>
              <a:rPr lang="en-US" dirty="0"/>
              <a:t>.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ayunan</a:t>
            </a:r>
            <a:r>
              <a:rPr lang="en-US" dirty="0"/>
              <a:t>, bola, trampoline, </a:t>
            </a:r>
            <a:r>
              <a:rPr lang="en-US" dirty="0" err="1"/>
              <a:t>sikat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baju</a:t>
            </a:r>
            <a:r>
              <a:rPr lang="en-US" dirty="0"/>
              <a:t> yang </a:t>
            </a:r>
            <a:r>
              <a:rPr lang="en-US" dirty="0" err="1"/>
              <a:t>lembuit</a:t>
            </a:r>
            <a:r>
              <a:rPr lang="en-US" dirty="0"/>
              <a:t>, </a:t>
            </a:r>
            <a:r>
              <a:rPr lang="en-US" dirty="0" err="1"/>
              <a:t>parfum</a:t>
            </a:r>
            <a:r>
              <a:rPr lang="en-US" dirty="0"/>
              <a:t>, </a:t>
            </a:r>
            <a:r>
              <a:rPr lang="en-US" dirty="0" err="1"/>
              <a:t>lampu-lampu</a:t>
            </a:r>
            <a:r>
              <a:rPr lang="en-US" dirty="0"/>
              <a:t> yang </a:t>
            </a:r>
            <a:r>
              <a:rPr lang="en-US" dirty="0" err="1"/>
              <a:t>berwarna</a:t>
            </a:r>
            <a:r>
              <a:rPr lang="en-US" dirty="0"/>
              <a:t>, </a:t>
            </a:r>
            <a:r>
              <a:rPr lang="en-US" dirty="0" err="1"/>
              <a:t>pemijatan</a:t>
            </a:r>
            <a:r>
              <a:rPr lang="en-US" dirty="0"/>
              <a:t> </a:t>
            </a:r>
            <a:r>
              <a:rPr lang="en-US" i="1" dirty="0"/>
              <a:t>(massage),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tekstur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Belajar</a:t>
            </a:r>
            <a:r>
              <a:rPr lang="en-US" b="1" dirty="0" smtClean="0"/>
              <a:t> </a:t>
            </a:r>
            <a:r>
              <a:rPr lang="en-US" b="1" dirty="0" err="1" smtClean="0"/>
              <a:t>Menyelami</a:t>
            </a:r>
            <a:r>
              <a:rPr lang="en-US" b="1" dirty="0" smtClean="0"/>
              <a:t> </a:t>
            </a:r>
            <a:r>
              <a:rPr lang="en-US" b="1" dirty="0" err="1" smtClean="0"/>
              <a:t>Emosi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 Autism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/>
              <a:t>autism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berteriak</a:t>
            </a:r>
            <a:r>
              <a:rPr lang="en-US" dirty="0"/>
              <a:t>, </a:t>
            </a:r>
            <a:r>
              <a:rPr lang="en-US" dirty="0" err="1"/>
              <a:t>tiba-tiba</a:t>
            </a:r>
            <a:r>
              <a:rPr lang="en-US" dirty="0"/>
              <a:t> </a:t>
            </a:r>
            <a:r>
              <a:rPr lang="en-US" dirty="0" err="1"/>
              <a:t>memukul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menyakiti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anak</a:t>
            </a:r>
            <a:r>
              <a:rPr lang="en-US" dirty="0"/>
              <a:t> autism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sosok</a:t>
            </a:r>
            <a:r>
              <a:rPr lang="en-US" dirty="0"/>
              <a:t> yang </a:t>
            </a:r>
            <a:r>
              <a:rPr lang="en-US" dirty="0" err="1"/>
              <a:t>nakal</a:t>
            </a:r>
            <a:r>
              <a:rPr lang="en-US" dirty="0"/>
              <a:t>, </a:t>
            </a:r>
            <a:r>
              <a:rPr lang="en-US" dirty="0" err="1"/>
              <a:t>hiperaktif</a:t>
            </a:r>
            <a:r>
              <a:rPr lang="en-US" dirty="0"/>
              <a:t>,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rasa </a:t>
            </a:r>
            <a:r>
              <a:rPr lang="en-US" dirty="0" err="1"/>
              <a:t>sayang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guru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Anak</a:t>
            </a:r>
            <a:r>
              <a:rPr lang="en-US" dirty="0"/>
              <a:t> autism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emosinya</a:t>
            </a:r>
            <a:r>
              <a:rPr lang="en-US" dirty="0"/>
              <a:t>.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orangtua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, </a:t>
            </a:r>
            <a:r>
              <a:rPr lang="en-US" dirty="0" err="1"/>
              <a:t>kesal</a:t>
            </a:r>
            <a:r>
              <a:rPr lang="en-US" dirty="0"/>
              <a:t>, </a:t>
            </a:r>
            <a:r>
              <a:rPr lang="en-US" dirty="0" err="1"/>
              <a:t>sedih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normal,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perasaanya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verbal </a:t>
            </a:r>
            <a:r>
              <a:rPr lang="en-US" dirty="0" err="1"/>
              <a:t>atau</a:t>
            </a:r>
            <a:r>
              <a:rPr lang="en-US" dirty="0"/>
              <a:t> nonverbal,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oranglain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memahaminya</a:t>
            </a:r>
            <a:r>
              <a:rPr lang="en-US" dirty="0"/>
              <a:t>;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autism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03237"/>
            <a:ext cx="80010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LANJUTAN…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autism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menemui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sedih</a:t>
            </a:r>
            <a:r>
              <a:rPr lang="en-US" dirty="0" smtClean="0"/>
              <a:t> yang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berteriak-teriak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melempar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. </a:t>
            </a:r>
            <a:r>
              <a:rPr lang="en-US" dirty="0" err="1" smtClean="0"/>
              <a:t>Begitu</a:t>
            </a:r>
            <a:r>
              <a:rPr lang="en-US" dirty="0" smtClean="0"/>
              <a:t> pula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panik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berlarian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autism,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guru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kualitasnya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guru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kesukaanya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membuatnya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berkonsentrasi</a:t>
            </a:r>
            <a:r>
              <a:rPr lang="en-US" dirty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Gangguan</a:t>
            </a:r>
            <a:r>
              <a:rPr lang="en-US" b="1" dirty="0" smtClean="0"/>
              <a:t>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Sosial-Emosional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/>
              <a:t>kunci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Perkembangan</a:t>
            </a:r>
            <a:r>
              <a:rPr lang="en-US" dirty="0"/>
              <a:t> social-</a:t>
            </a:r>
            <a:r>
              <a:rPr lang="en-US" dirty="0" err="1"/>
              <a:t>emosional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Teori-teori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social-</a:t>
            </a:r>
            <a:r>
              <a:rPr lang="en-US" dirty="0" err="1"/>
              <a:t>emosional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Perkembangan</a:t>
            </a:r>
            <a:r>
              <a:rPr lang="en-US" dirty="0"/>
              <a:t> social-</a:t>
            </a:r>
            <a:r>
              <a:rPr lang="en-US" dirty="0" err="1"/>
              <a:t>emosional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social-</a:t>
            </a:r>
            <a:r>
              <a:rPr lang="en-US" dirty="0" err="1"/>
              <a:t>emosional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/ </a:t>
            </a:r>
            <a:r>
              <a:rPr lang="en-US" dirty="0" err="1"/>
              <a:t>kanak-kanak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social-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924800" cy="5638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LANJUTAN…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Artinya</a:t>
            </a:r>
            <a:r>
              <a:rPr lang="en-US" dirty="0"/>
              <a:t>, guru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menyelaminya</a:t>
            </a:r>
            <a:r>
              <a:rPr lang="en-US" dirty="0"/>
              <a:t> agar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/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memancing</a:t>
            </a:r>
            <a:r>
              <a:rPr lang="en-US" dirty="0"/>
              <a:t> </a:t>
            </a:r>
            <a:r>
              <a:rPr lang="en-US" dirty="0" err="1"/>
              <a:t>siswanya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guru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yang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organis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rasa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tubuhnya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guru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penyebabnya</a:t>
            </a:r>
            <a:r>
              <a:rPr lang="en-US" dirty="0"/>
              <a:t>, guru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meresponnya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mengamuk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sedih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guru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memeluknya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SELESAI…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Sosial-Emosional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/>
              <a:t>social-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mencoba-coba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,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mengeksplore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467600" cy="1143000"/>
          </a:xfrm>
        </p:spPr>
        <p:txBody>
          <a:bodyPr>
            <a:noAutofit/>
          </a:bodyPr>
          <a:lstStyle/>
          <a:p>
            <a:r>
              <a:rPr lang="en-US" sz="4400" b="1" dirty="0" err="1" smtClean="0"/>
              <a:t>Teori-teori</a:t>
            </a:r>
            <a:r>
              <a:rPr lang="en-US" sz="4400" b="1" dirty="0" smtClean="0"/>
              <a:t> yang </a:t>
            </a:r>
            <a:r>
              <a:rPr lang="en-US" sz="4400" b="1" dirty="0" err="1" smtClean="0"/>
              <a:t>mendasari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2743200"/>
          </a:xfrm>
        </p:spPr>
        <p:txBody>
          <a:bodyPr>
            <a:normAutofit/>
          </a:bodyPr>
          <a:lstStyle/>
          <a:p>
            <a:pPr lvl="0" algn="just"/>
            <a:r>
              <a:rPr lang="en-US" sz="3600" i="1" dirty="0" err="1" smtClean="0"/>
              <a:t>Teori</a:t>
            </a:r>
            <a:r>
              <a:rPr lang="en-US" sz="3600" i="1" dirty="0" smtClean="0"/>
              <a:t> </a:t>
            </a:r>
            <a:r>
              <a:rPr lang="en-US" sz="3600" i="1" dirty="0"/>
              <a:t>Behaviorist</a:t>
            </a:r>
            <a:endParaRPr lang="en-US" sz="3600" dirty="0"/>
          </a:p>
          <a:p>
            <a:pPr lvl="0" algn="just"/>
            <a:r>
              <a:rPr lang="en-US" sz="3600" i="1" dirty="0" err="1"/>
              <a:t>Teori</a:t>
            </a:r>
            <a:r>
              <a:rPr lang="en-US" sz="3600" i="1" dirty="0"/>
              <a:t> Social Learning</a:t>
            </a:r>
            <a:endParaRPr lang="en-US" sz="3600" dirty="0"/>
          </a:p>
          <a:p>
            <a:pPr lvl="0" algn="just"/>
            <a:r>
              <a:rPr lang="en-US" sz="3600" i="1" dirty="0" err="1"/>
              <a:t>Teori</a:t>
            </a:r>
            <a:r>
              <a:rPr lang="en-US" sz="3600" i="1" dirty="0"/>
              <a:t> Psychoanalytic</a:t>
            </a:r>
            <a:endParaRPr lang="en-US" sz="3600" dirty="0"/>
          </a:p>
          <a:p>
            <a:pPr lvl="0" algn="just"/>
            <a:r>
              <a:rPr lang="en-US" sz="3600" i="1" dirty="0" err="1"/>
              <a:t>Teori</a:t>
            </a:r>
            <a:r>
              <a:rPr lang="en-US" sz="3600" i="1" dirty="0"/>
              <a:t> </a:t>
            </a:r>
            <a:r>
              <a:rPr lang="en-US" sz="3600" i="1" dirty="0" smtClean="0"/>
              <a:t>Psychosocial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Teori</a:t>
            </a:r>
            <a:r>
              <a:rPr lang="en-US" b="1" dirty="0" smtClean="0"/>
              <a:t> Behaviorist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953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Watson, B.F. Skinner.</a:t>
            </a:r>
          </a:p>
          <a:p>
            <a:pPr algn="just"/>
            <a:r>
              <a:rPr lang="en-US" dirty="0"/>
              <a:t>Watson </a:t>
            </a:r>
            <a:r>
              <a:rPr lang="en-US" dirty="0" err="1"/>
              <a:t>meyakini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tersedianya</a:t>
            </a:r>
            <a:r>
              <a:rPr lang="en-US" dirty="0"/>
              <a:t> </a:t>
            </a:r>
            <a:r>
              <a:rPr lang="en-US" i="1" dirty="0"/>
              <a:t>conditioned-reinforces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Watson, </a:t>
            </a:r>
            <a:r>
              <a:rPr lang="en-US" dirty="0" err="1"/>
              <a:t>kelekatan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pengkondisian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(</a:t>
            </a:r>
            <a:r>
              <a:rPr lang="en-US" i="1" dirty="0"/>
              <a:t>care-providers</a:t>
            </a:r>
            <a:r>
              <a:rPr lang="en-US" dirty="0"/>
              <a:t>) yang </a:t>
            </a:r>
            <a:r>
              <a:rPr lang="en-US" dirty="0" err="1"/>
              <a:t>diketemukan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B.F. Skinner </a:t>
            </a:r>
            <a:r>
              <a:rPr lang="en-US" dirty="0" err="1"/>
              <a:t>mengargumentasikan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penguat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, </a:t>
            </a:r>
            <a:r>
              <a:rPr lang="en-US" dirty="0" err="1"/>
              <a:t>hadiah</a:t>
            </a:r>
            <a:r>
              <a:rPr lang="en-US" dirty="0"/>
              <a:t>, </a:t>
            </a:r>
            <a:r>
              <a:rPr lang="en-US" dirty="0" err="1"/>
              <a:t>keistimewaan</a:t>
            </a:r>
            <a:r>
              <a:rPr lang="en-US" dirty="0"/>
              <a:t> </a:t>
            </a:r>
            <a:r>
              <a:rPr lang="en-US" dirty="0" err="1"/>
              <a:t>khusu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mainan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).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pengunaan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. </a:t>
            </a:r>
            <a:r>
              <a:rPr lang="en-US" dirty="0" err="1"/>
              <a:t>Teori</a:t>
            </a:r>
            <a:r>
              <a:rPr lang="en-US" dirty="0"/>
              <a:t> Skinner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/>
              <a:t>Operant-Conditioning.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Social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Albert </a:t>
            </a:r>
            <a:r>
              <a:rPr lang="en-US" dirty="0" err="1"/>
              <a:t>Banduru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basis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pengamat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Retention,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kode-kode</a:t>
            </a:r>
            <a:r>
              <a:rPr lang="en-US" dirty="0"/>
              <a:t> symbol,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observasi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keakuratan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(yang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lain) </a:t>
            </a:r>
            <a:r>
              <a:rPr lang="en-US" dirty="0" err="1"/>
              <a:t>dan</a:t>
            </a:r>
            <a:r>
              <a:rPr lang="en-US" dirty="0"/>
              <a:t> internal (self-reinforcement).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Teori</a:t>
            </a:r>
            <a:r>
              <a:rPr lang="en-US" b="1" dirty="0" smtClean="0"/>
              <a:t> Psychoanalytic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Tokohnya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Sigmund Freud:</a:t>
            </a:r>
          </a:p>
          <a:p>
            <a:pPr algn="just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lima </a:t>
            </a:r>
            <a:r>
              <a:rPr lang="en-US" dirty="0" err="1" smtClean="0"/>
              <a:t>tahapan</a:t>
            </a:r>
            <a:r>
              <a:rPr lang="en-US" dirty="0" smtClean="0"/>
              <a:t> Psychosexual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Komponen</a:t>
            </a:r>
            <a:r>
              <a:rPr lang="en-US" dirty="0" smtClean="0"/>
              <a:t> Id: </a:t>
            </a:r>
            <a:r>
              <a:rPr lang="en-US" dirty="0" err="1" smtClean="0"/>
              <a:t>Tahap</a:t>
            </a:r>
            <a:r>
              <a:rPr lang="en-US" dirty="0" smtClean="0"/>
              <a:t> oral</a:t>
            </a:r>
          </a:p>
          <a:p>
            <a:pPr lvl="0" algn="just"/>
            <a:r>
              <a:rPr lang="en-US" dirty="0" err="1" smtClean="0"/>
              <a:t>Komponen</a:t>
            </a:r>
            <a:r>
              <a:rPr lang="en-US" dirty="0" smtClean="0"/>
              <a:t> Ego: </a:t>
            </a:r>
            <a:r>
              <a:rPr lang="en-US" dirty="0" err="1" smtClean="0"/>
              <a:t>Tahap</a:t>
            </a:r>
            <a:r>
              <a:rPr lang="en-US" dirty="0" smtClean="0"/>
              <a:t> anal –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Komponen</a:t>
            </a:r>
            <a:r>
              <a:rPr lang="en-US" dirty="0" smtClean="0"/>
              <a:t> Super-Ego: </a:t>
            </a:r>
            <a:r>
              <a:rPr lang="en-US" dirty="0" err="1" smtClean="0"/>
              <a:t>Tahap</a:t>
            </a:r>
            <a:r>
              <a:rPr lang="en-US" dirty="0" smtClean="0"/>
              <a:t> Phallic: </a:t>
            </a:r>
            <a:r>
              <a:rPr lang="en-US" dirty="0" err="1" smtClean="0"/>
              <a:t>peinsip</a:t>
            </a:r>
            <a:r>
              <a:rPr lang="en-US" dirty="0" smtClean="0"/>
              <a:t> moral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. Super-Ego 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62000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/>
              <a:t>Teori</a:t>
            </a:r>
            <a:r>
              <a:rPr lang="en-US" b="1" dirty="0" smtClean="0"/>
              <a:t> Psychosocial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3429000" cy="762000"/>
          </a:xfrm>
        </p:spPr>
        <p:txBody>
          <a:bodyPr>
            <a:noAutofit/>
          </a:bodyPr>
          <a:lstStyle/>
          <a:p>
            <a:r>
              <a:rPr lang="en-US" sz="1800" dirty="0" err="1"/>
              <a:t>Tokohnya</a:t>
            </a:r>
            <a:r>
              <a:rPr lang="en-US" sz="1800" dirty="0"/>
              <a:t> Erik-Erickson’s.</a:t>
            </a:r>
          </a:p>
          <a:p>
            <a:r>
              <a:rPr lang="en-US" sz="1800" dirty="0" err="1"/>
              <a:t>Tahapanya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108491"/>
          <a:ext cx="7772400" cy="351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65"/>
                <a:gridCol w="1811045"/>
                <a:gridCol w="3999390"/>
              </a:tblGrid>
              <a:tr h="382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Tahap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Usia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Deskripsi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04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Trust vs. Mistrust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0-18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bulan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Bayi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berkembang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kepercayaanya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juga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kasih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sayang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07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Autonomy vs. Shame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18-36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bulan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Berkembang dari keterampilan fisik dan kompetisi otonomi, dilain pihak berkurangnya kompetensi rasa malu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04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Inisiative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vs. Guilt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3-6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tahun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Keberhasilan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menjadi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inisiatif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dipihak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lain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kegagalan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perasaan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bersalah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33400" y="5715000"/>
            <a:ext cx="7696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Anak-anak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jika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diberi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kesempatan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aktivitas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bermakna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berkembang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self-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esterm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positif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kemauan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mengikuti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aktivitas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Sosial-Emosional</a:t>
            </a:r>
            <a:r>
              <a:rPr lang="en-US" b="1" dirty="0" smtClean="0"/>
              <a:t> yang Typical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848600" cy="4572000"/>
          </a:xfrm>
        </p:spPr>
        <p:txBody>
          <a:bodyPr>
            <a:noAutofit/>
          </a:bodyPr>
          <a:lstStyle/>
          <a:p>
            <a:pPr lvl="0" algn="just"/>
            <a:r>
              <a:rPr lang="en-US" sz="2500" dirty="0" err="1" smtClean="0"/>
              <a:t>Anak-anak</a:t>
            </a:r>
            <a:r>
              <a:rPr lang="en-US" sz="2500" dirty="0" smtClean="0"/>
              <a:t> </a:t>
            </a:r>
            <a:r>
              <a:rPr lang="en-US" sz="2500" dirty="0" err="1"/>
              <a:t>berkembang</a:t>
            </a:r>
            <a:r>
              <a:rPr lang="en-US" sz="2500" dirty="0"/>
              <a:t> social-</a:t>
            </a:r>
            <a:r>
              <a:rPr lang="en-US" sz="2500" dirty="0" err="1"/>
              <a:t>emosionalnya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paralel</a:t>
            </a:r>
            <a:r>
              <a:rPr lang="en-US" sz="2500" dirty="0"/>
              <a:t>, </a:t>
            </a:r>
            <a:r>
              <a:rPr lang="en-US" sz="2500" dirty="0" err="1"/>
              <a:t>complemen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berinteraksi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perkembangan</a:t>
            </a:r>
            <a:r>
              <a:rPr lang="en-US" sz="2500" dirty="0"/>
              <a:t> </a:t>
            </a:r>
            <a:r>
              <a:rPr lang="en-US" sz="2500" dirty="0" err="1"/>
              <a:t>bidang-bidang</a:t>
            </a:r>
            <a:r>
              <a:rPr lang="en-US" sz="2500" dirty="0"/>
              <a:t> </a:t>
            </a:r>
            <a:r>
              <a:rPr lang="en-US" sz="2500" dirty="0" err="1"/>
              <a:t>lainnya</a:t>
            </a:r>
            <a:r>
              <a:rPr lang="en-US" sz="2500" dirty="0" smtClean="0"/>
              <a:t>.</a:t>
            </a:r>
          </a:p>
          <a:p>
            <a:pPr lvl="0" algn="just"/>
            <a:endParaRPr lang="en-US" sz="2500" dirty="0"/>
          </a:p>
          <a:p>
            <a:pPr lvl="0" algn="just"/>
            <a:r>
              <a:rPr lang="en-US" sz="2500" dirty="0" err="1" smtClean="0"/>
              <a:t>Selama</a:t>
            </a:r>
            <a:r>
              <a:rPr lang="en-US" sz="2500" dirty="0" smtClean="0"/>
              <a:t> </a:t>
            </a:r>
            <a:r>
              <a:rPr lang="en-US" sz="2500" dirty="0"/>
              <a:t>6 </a:t>
            </a:r>
            <a:r>
              <a:rPr lang="en-US" sz="2500" dirty="0" err="1"/>
              <a:t>bulan</a:t>
            </a:r>
            <a:r>
              <a:rPr lang="en-US" sz="2500" dirty="0"/>
              <a:t> </a:t>
            </a:r>
            <a:r>
              <a:rPr lang="en-US" sz="2500" dirty="0" err="1"/>
              <a:t>pertama</a:t>
            </a:r>
            <a:r>
              <a:rPr lang="en-US" sz="2500" dirty="0"/>
              <a:t> </a:t>
            </a:r>
            <a:r>
              <a:rPr lang="en-US" sz="2500" dirty="0" err="1"/>
              <a:t>kehidupan</a:t>
            </a:r>
            <a:r>
              <a:rPr lang="en-US" sz="2500" dirty="0"/>
              <a:t>, </a:t>
            </a:r>
            <a:r>
              <a:rPr lang="en-US" sz="2500" dirty="0" err="1"/>
              <a:t>kebanyakan</a:t>
            </a:r>
            <a:r>
              <a:rPr lang="en-US" sz="2500" dirty="0"/>
              <a:t> </a:t>
            </a:r>
            <a:r>
              <a:rPr lang="en-US" sz="2500" dirty="0" err="1"/>
              <a:t>mulai</a:t>
            </a:r>
            <a:r>
              <a:rPr lang="en-US" sz="2500" dirty="0"/>
              <a:t> </a:t>
            </a:r>
            <a:r>
              <a:rPr lang="en-US" sz="2500" dirty="0" err="1"/>
              <a:t>senyum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tertawa</a:t>
            </a:r>
            <a:r>
              <a:rPr lang="en-US" sz="2500" dirty="0"/>
              <a:t> </a:t>
            </a:r>
            <a:r>
              <a:rPr lang="en-US" sz="2500" dirty="0" err="1"/>
              <a:t>kepada</a:t>
            </a:r>
            <a:r>
              <a:rPr lang="en-US" sz="2500" dirty="0"/>
              <a:t> </a:t>
            </a:r>
            <a:r>
              <a:rPr lang="en-US" sz="2500" dirty="0" err="1"/>
              <a:t>orang</a:t>
            </a:r>
            <a:r>
              <a:rPr lang="en-US" sz="2500" dirty="0"/>
              <a:t> lain, </a:t>
            </a:r>
            <a:r>
              <a:rPr lang="en-US" sz="2500" dirty="0" err="1"/>
              <a:t>lebih-lebih</a:t>
            </a:r>
            <a:r>
              <a:rPr lang="en-US" sz="2500" dirty="0"/>
              <a:t> </a:t>
            </a:r>
            <a:r>
              <a:rPr lang="en-US" sz="2500" dirty="0" err="1"/>
              <a:t>kepada</a:t>
            </a:r>
            <a:r>
              <a:rPr lang="en-US" sz="2500" dirty="0"/>
              <a:t> yang </a:t>
            </a:r>
            <a:r>
              <a:rPr lang="en-US" sz="2500" dirty="0" err="1"/>
              <a:t>sering</a:t>
            </a:r>
            <a:r>
              <a:rPr lang="en-US" sz="2500" dirty="0"/>
              <a:t> </a:t>
            </a:r>
            <a:r>
              <a:rPr lang="en-US" sz="2500" dirty="0" err="1"/>
              <a:t>dikenal</a:t>
            </a:r>
            <a:r>
              <a:rPr lang="en-US" sz="2500" dirty="0" smtClean="0"/>
              <a:t>.</a:t>
            </a:r>
          </a:p>
          <a:p>
            <a:pPr lvl="0" algn="just"/>
            <a:endParaRPr lang="en-US" sz="2500" dirty="0"/>
          </a:p>
          <a:p>
            <a:pPr lvl="0" algn="just"/>
            <a:r>
              <a:rPr lang="en-US" sz="2500" dirty="0" smtClean="0"/>
              <a:t>10 </a:t>
            </a:r>
            <a:r>
              <a:rPr lang="en-US" sz="2500" dirty="0" err="1"/>
              <a:t>bulan</a:t>
            </a:r>
            <a:r>
              <a:rPr lang="en-US" sz="2500" dirty="0"/>
              <a:t> </a:t>
            </a:r>
            <a:r>
              <a:rPr lang="en-US" sz="2500" dirty="0" err="1"/>
              <a:t>kemudian</a:t>
            </a:r>
            <a:r>
              <a:rPr lang="en-US" sz="2500" dirty="0"/>
              <a:t> </a:t>
            </a:r>
            <a:r>
              <a:rPr lang="en-US" sz="2500" dirty="0" err="1"/>
              <a:t>cenderung</a:t>
            </a:r>
            <a:r>
              <a:rPr lang="en-US" sz="2500" dirty="0"/>
              <a:t> </a:t>
            </a:r>
            <a:r>
              <a:rPr lang="en-US" sz="2500" dirty="0" err="1"/>
              <a:t>merespon</a:t>
            </a:r>
            <a:r>
              <a:rPr lang="en-US" sz="2500" dirty="0"/>
              <a:t> </a:t>
            </a: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yang </a:t>
            </a:r>
            <a:r>
              <a:rPr lang="en-US" sz="2500" dirty="0" err="1"/>
              <a:t>mengajak</a:t>
            </a:r>
            <a:r>
              <a:rPr lang="en-US" sz="2500" dirty="0"/>
              <a:t> </a:t>
            </a:r>
            <a:r>
              <a:rPr lang="en-US" sz="2500" dirty="0" err="1"/>
              <a:t>berbicara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terlihat</a:t>
            </a:r>
            <a:r>
              <a:rPr lang="en-US" sz="2500" dirty="0"/>
              <a:t> </a:t>
            </a:r>
            <a:r>
              <a:rPr lang="en-US" sz="2500" dirty="0" err="1"/>
              <a:t>memahami</a:t>
            </a:r>
            <a:r>
              <a:rPr lang="en-US" sz="2500" dirty="0"/>
              <a:t> </a:t>
            </a:r>
            <a:r>
              <a:rPr lang="en-US" sz="2500" dirty="0" err="1"/>
              <a:t>sesuatu</a:t>
            </a:r>
            <a:r>
              <a:rPr lang="en-US" sz="2500" dirty="0"/>
              <a:t> yang </a:t>
            </a:r>
            <a:r>
              <a:rPr lang="en-US" sz="2500" dirty="0" err="1"/>
              <a:t>dibicarakan</a:t>
            </a:r>
            <a:r>
              <a:rPr lang="en-US" sz="2500" dirty="0" smtClean="0"/>
              <a:t>.</a:t>
            </a:r>
          </a:p>
          <a:p>
            <a:pPr lvl="0" algn="just"/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1304</Words>
  <Application>Microsoft Office PowerPoint</Application>
  <PresentationFormat>On-screen Show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SOCIAL-EMOTIONAL   oleh: Mumpuniarti </vt:lpstr>
      <vt:lpstr> Gangguan Kemampuan Sosial-Emosional</vt:lpstr>
      <vt:lpstr>Perkembangan Sosial-Emosional</vt:lpstr>
      <vt:lpstr>Teori-teori yang mendasari</vt:lpstr>
      <vt:lpstr>Teori Behaviorist</vt:lpstr>
      <vt:lpstr> Teori Social Learning</vt:lpstr>
      <vt:lpstr>Teori Psychoanalytic</vt:lpstr>
      <vt:lpstr>Teori Psychosocial</vt:lpstr>
      <vt:lpstr>Perkembangan Sosial-Emosional yang Typical</vt:lpstr>
      <vt:lpstr>Slide 10</vt:lpstr>
      <vt:lpstr>Slide 11</vt:lpstr>
      <vt:lpstr>Tipe-tipe Disabilitas Social-Emotional</vt:lpstr>
      <vt:lpstr>Slide 13</vt:lpstr>
      <vt:lpstr>Slide 14</vt:lpstr>
      <vt:lpstr>Metode Lovaas atau Applied Behavioral Analysis (ABA)</vt:lpstr>
      <vt:lpstr>Slide 16</vt:lpstr>
      <vt:lpstr>Sensory Intregation Therapy (Terapi SI)</vt:lpstr>
      <vt:lpstr>Belajar Menyelami Emosi Anak Autism</vt:lpstr>
      <vt:lpstr>Slide 19</vt:lpstr>
      <vt:lpstr>Slide 20</vt:lpstr>
      <vt:lpstr>SELESAI…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SOCIAL-EMOTIONAL</dc:title>
  <dc:creator>bi0os</dc:creator>
  <cp:lastModifiedBy>Acer</cp:lastModifiedBy>
  <cp:revision>6</cp:revision>
  <dcterms:created xsi:type="dcterms:W3CDTF">2003-01-01T10:30:19Z</dcterms:created>
  <dcterms:modified xsi:type="dcterms:W3CDTF">2012-11-13T12:57:41Z</dcterms:modified>
</cp:coreProperties>
</file>