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5"/>
  </p:notesMasterIdLst>
  <p:handoutMasterIdLst>
    <p:handoutMasterId r:id="rId26"/>
  </p:handoutMasterIdLst>
  <p:sldIdLst>
    <p:sldId id="313" r:id="rId2"/>
    <p:sldId id="325" r:id="rId3"/>
    <p:sldId id="326" r:id="rId4"/>
    <p:sldId id="328" r:id="rId5"/>
    <p:sldId id="340" r:id="rId6"/>
    <p:sldId id="315" r:id="rId7"/>
    <p:sldId id="316" r:id="rId8"/>
    <p:sldId id="324" r:id="rId9"/>
    <p:sldId id="317" r:id="rId10"/>
    <p:sldId id="318" r:id="rId11"/>
    <p:sldId id="319" r:id="rId12"/>
    <p:sldId id="330" r:id="rId13"/>
    <p:sldId id="334" r:id="rId14"/>
    <p:sldId id="329" r:id="rId15"/>
    <p:sldId id="331" r:id="rId16"/>
    <p:sldId id="332" r:id="rId17"/>
    <p:sldId id="333" r:id="rId18"/>
    <p:sldId id="335" r:id="rId19"/>
    <p:sldId id="336" r:id="rId20"/>
    <p:sldId id="338" r:id="rId21"/>
    <p:sldId id="337" r:id="rId22"/>
    <p:sldId id="320" r:id="rId23"/>
    <p:sldId id="321" r:id="rId24"/>
  </p:sldIdLst>
  <p:sldSz cx="9144000" cy="6858000" type="screen4x3"/>
  <p:notesSz cx="9313863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15620"/>
    <p:restoredTop sz="94660"/>
  </p:normalViewPr>
  <p:slideViewPr>
    <p:cSldViewPr>
      <p:cViewPr>
        <p:scale>
          <a:sx n="64" d="100"/>
          <a:sy n="64" d="100"/>
        </p:scale>
        <p:origin x="-306" y="-4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36007" cy="342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75701" y="0"/>
            <a:ext cx="4036007" cy="342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31C7D1-9667-4717-A799-C7F2E5064944}" type="datetimeFigureOut">
              <a:rPr lang="en-US" smtClean="0"/>
              <a:pPr/>
              <a:t>3/23/2011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4341"/>
            <a:ext cx="4036007" cy="3424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75701" y="6514341"/>
            <a:ext cx="4036007" cy="3424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04D502-4119-48C5-B0DC-F6D6367331A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36007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75701" y="0"/>
            <a:ext cx="4036007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091CB6-CE08-41CD-B00F-3B8F07F8D01D}" type="datetimeFigureOut">
              <a:rPr lang="en-US" smtClean="0"/>
              <a:pPr/>
              <a:t>3/23/2011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941638" y="514350"/>
            <a:ext cx="3430587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31387" y="3257550"/>
            <a:ext cx="745109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4036007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75701" y="6513910"/>
            <a:ext cx="4036007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5F6CEC-837D-42C4-B701-B95132ACF7A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5F6CEC-837D-42C4-B701-B95132ACF7A0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C3E4D-01AD-434F-8A19-7EBCE0861D8D}" type="datetimeFigureOut">
              <a:rPr lang="en-US" smtClean="0"/>
              <a:pPr/>
              <a:t>3/23/2011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C3B5F-AF1E-4A27-95A4-4B074A4E14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C3E4D-01AD-434F-8A19-7EBCE0861D8D}" type="datetimeFigureOut">
              <a:rPr lang="en-US" smtClean="0"/>
              <a:pPr/>
              <a:t>3/23/2011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C3B5F-AF1E-4A27-95A4-4B074A4E14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C3E4D-01AD-434F-8A19-7EBCE0861D8D}" type="datetimeFigureOut">
              <a:rPr lang="en-US" smtClean="0"/>
              <a:pPr/>
              <a:t>3/23/2011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C3B5F-AF1E-4A27-95A4-4B074A4E14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C3E4D-01AD-434F-8A19-7EBCE0861D8D}" type="datetimeFigureOut">
              <a:rPr lang="en-US" smtClean="0"/>
              <a:pPr/>
              <a:t>3/23/2011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C3B5F-AF1E-4A27-95A4-4B074A4E14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C3E4D-01AD-434F-8A19-7EBCE0861D8D}" type="datetimeFigureOut">
              <a:rPr lang="en-US" smtClean="0"/>
              <a:pPr/>
              <a:t>3/23/2011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C3B5F-AF1E-4A27-95A4-4B074A4E14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C3E4D-01AD-434F-8A19-7EBCE0861D8D}" type="datetimeFigureOut">
              <a:rPr lang="en-US" smtClean="0"/>
              <a:pPr/>
              <a:t>3/23/2011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C3B5F-AF1E-4A27-95A4-4B074A4E14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C3E4D-01AD-434F-8A19-7EBCE0861D8D}" type="datetimeFigureOut">
              <a:rPr lang="en-US" smtClean="0"/>
              <a:pPr/>
              <a:t>3/23/2011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C3B5F-AF1E-4A27-95A4-4B074A4E14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C3E4D-01AD-434F-8A19-7EBCE0861D8D}" type="datetimeFigureOut">
              <a:rPr lang="en-US" smtClean="0"/>
              <a:pPr/>
              <a:t>3/23/2011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C3B5F-AF1E-4A27-95A4-4B074A4E14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C3E4D-01AD-434F-8A19-7EBCE0861D8D}" type="datetimeFigureOut">
              <a:rPr lang="en-US" smtClean="0"/>
              <a:pPr/>
              <a:t>3/23/2011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C3B5F-AF1E-4A27-95A4-4B074A4E14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C3E4D-01AD-434F-8A19-7EBCE0861D8D}" type="datetimeFigureOut">
              <a:rPr lang="en-US" smtClean="0"/>
              <a:pPr/>
              <a:t>3/23/2011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C3B5F-AF1E-4A27-95A4-4B074A4E14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C3E4D-01AD-434F-8A19-7EBCE0861D8D}" type="datetimeFigureOut">
              <a:rPr lang="en-US" smtClean="0"/>
              <a:pPr/>
              <a:t>3/23/2011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C3B5F-AF1E-4A27-95A4-4B074A4E14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3C3E4D-01AD-434F-8A19-7EBCE0861D8D}" type="datetimeFigureOut">
              <a:rPr lang="en-US" smtClean="0"/>
              <a:pPr/>
              <a:t>3/23/2011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1C3B5F-AF1E-4A27-95A4-4B074A4E14A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304800"/>
            <a:ext cx="7772400" cy="1317625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n-US" sz="3600" dirty="0" smtClean="0">
                <a:latin typeface="Arial Black" pitchFamily="34" charset="0"/>
              </a:rPr>
              <a:t>KESEHATAN DAN KESELAMATAN KERJA</a:t>
            </a:r>
            <a:endParaRPr lang="en-US" sz="3600" dirty="0">
              <a:latin typeface="Arial Black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1828800"/>
            <a:ext cx="7772400" cy="4800600"/>
          </a:xfrm>
        </p:spPr>
        <p:txBody>
          <a:bodyPr>
            <a:normAutofit/>
          </a:bodyPr>
          <a:lstStyle/>
          <a:p>
            <a:r>
              <a:rPr lang="en-US" sz="2000" dirty="0" smtClean="0">
                <a:solidFill>
                  <a:schemeClr val="tx1"/>
                </a:solidFill>
              </a:rPr>
              <a:t>DRA. ENNY ZUHNI KHAYATI, M.KES.</a:t>
            </a:r>
          </a:p>
          <a:p>
            <a:r>
              <a:rPr lang="en-US" sz="1400" b="1" dirty="0" smtClean="0">
                <a:solidFill>
                  <a:schemeClr val="tx1"/>
                </a:solidFill>
              </a:rPr>
              <a:t>DOSEN </a:t>
            </a:r>
            <a:r>
              <a:rPr lang="en-US" sz="1400" b="1" dirty="0" smtClean="0">
                <a:solidFill>
                  <a:schemeClr val="tx1"/>
                </a:solidFill>
              </a:rPr>
              <a:t> PENDIDIKAN </a:t>
            </a:r>
            <a:r>
              <a:rPr lang="en-US" sz="1400" b="1" dirty="0" smtClean="0">
                <a:solidFill>
                  <a:schemeClr val="tx1"/>
                </a:solidFill>
              </a:rPr>
              <a:t>TEKNIK BUSANA </a:t>
            </a:r>
          </a:p>
          <a:p>
            <a:r>
              <a:rPr lang="en-US" sz="1400" b="1" dirty="0" smtClean="0">
                <a:solidFill>
                  <a:schemeClr val="tx1"/>
                </a:solidFill>
              </a:rPr>
              <a:t>PTBB FT UNY</a:t>
            </a:r>
            <a:endParaRPr lang="en-US" sz="1400" b="1" dirty="0">
              <a:solidFill>
                <a:schemeClr val="tx1"/>
              </a:solidFill>
            </a:endParaRPr>
          </a:p>
        </p:txBody>
      </p:sp>
      <p:pic>
        <p:nvPicPr>
          <p:cNvPr id="1026" name="Picture 2" descr="D:\Ibu Enny\FOTO PENTING\akusukasehat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34200" y="1600200"/>
            <a:ext cx="1920875" cy="1706563"/>
          </a:xfrm>
          <a:prstGeom prst="rect">
            <a:avLst/>
          </a:prstGeom>
          <a:noFill/>
        </p:spPr>
      </p:pic>
      <p:pic>
        <p:nvPicPr>
          <p:cNvPr id="1028" name="Picture 4" descr="D:\Ibu Enny\K 3\GAMBAR GAMBAR K3\maskerwajah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24000" y="3657600"/>
            <a:ext cx="7315200" cy="2895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l"/>
            <a:r>
              <a:rPr lang="en-US" sz="2400" dirty="0" err="1" smtClean="0"/>
              <a:t>Lanjutan</a:t>
            </a:r>
            <a:r>
              <a:rPr lang="en-US" sz="2400" dirty="0" smtClean="0"/>
              <a:t> </a:t>
            </a:r>
            <a:r>
              <a:rPr lang="en-US" sz="2400" dirty="0" err="1" smtClean="0"/>
              <a:t>kompetensi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dikembangkan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 fontScale="85000" lnSpcReduction="10000"/>
          </a:bodyPr>
          <a:lstStyle/>
          <a:p>
            <a:pPr lvl="0">
              <a:lnSpc>
                <a:spcPct val="110000"/>
              </a:lnSpc>
              <a:buFont typeface="Wingdings" pitchFamily="2" charset="2"/>
              <a:buChar char="v"/>
            </a:pPr>
            <a:r>
              <a:rPr lang="en-US" b="1" dirty="0" err="1" smtClean="0"/>
              <a:t>Menjelaskan</a:t>
            </a:r>
            <a:r>
              <a:rPr lang="en-US" b="1" dirty="0" smtClean="0"/>
              <a:t>  </a:t>
            </a:r>
            <a:r>
              <a:rPr lang="en-US" b="1" dirty="0" err="1" smtClean="0"/>
              <a:t>Alat</a:t>
            </a:r>
            <a:r>
              <a:rPr lang="en-US" b="1" dirty="0" smtClean="0"/>
              <a:t> </a:t>
            </a:r>
            <a:r>
              <a:rPr lang="en-US" b="1" dirty="0" err="1" smtClean="0"/>
              <a:t>Pelindung</a:t>
            </a:r>
            <a:r>
              <a:rPr lang="en-US" b="1" dirty="0" smtClean="0"/>
              <a:t> </a:t>
            </a:r>
            <a:r>
              <a:rPr lang="en-US" b="1" dirty="0" err="1" smtClean="0"/>
              <a:t>Diri</a:t>
            </a:r>
            <a:r>
              <a:rPr lang="en-US" b="1" dirty="0" smtClean="0"/>
              <a:t>, </a:t>
            </a:r>
            <a:r>
              <a:rPr lang="en-US" b="1" dirty="0" err="1" smtClean="0"/>
              <a:t>serta</a:t>
            </a:r>
            <a:r>
              <a:rPr lang="en-US" b="1" dirty="0" smtClean="0"/>
              <a:t> </a:t>
            </a:r>
            <a:r>
              <a:rPr lang="en-US" b="1" dirty="0" err="1" smtClean="0"/>
              <a:t>bahan</a:t>
            </a:r>
            <a:r>
              <a:rPr lang="en-US" b="1" dirty="0" smtClean="0"/>
              <a:t>- </a:t>
            </a:r>
            <a:r>
              <a:rPr lang="en-US" b="1" dirty="0" err="1" smtClean="0"/>
              <a:t>bahan</a:t>
            </a:r>
            <a:r>
              <a:rPr lang="en-US" b="1" dirty="0" smtClean="0"/>
              <a:t> </a:t>
            </a:r>
            <a:r>
              <a:rPr lang="en-US" b="1" dirty="0" err="1" smtClean="0"/>
              <a:t>beracun</a:t>
            </a:r>
            <a:r>
              <a:rPr lang="en-US" b="1" dirty="0" smtClean="0"/>
              <a:t> 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berbahaya</a:t>
            </a:r>
            <a:r>
              <a:rPr lang="en-US" b="1" dirty="0" smtClean="0"/>
              <a:t> ( B3)</a:t>
            </a:r>
          </a:p>
          <a:p>
            <a:pPr lvl="0" algn="just">
              <a:lnSpc>
                <a:spcPct val="110000"/>
              </a:lnSpc>
            </a:pPr>
            <a:endParaRPr lang="en-US" b="1" dirty="0" smtClean="0"/>
          </a:p>
          <a:p>
            <a:pPr lvl="0" algn="just">
              <a:lnSpc>
                <a:spcPct val="110000"/>
              </a:lnSpc>
              <a:buFont typeface="Wingdings" pitchFamily="2" charset="2"/>
              <a:buChar char="v"/>
            </a:pPr>
            <a:r>
              <a:rPr lang="en-US" b="1" dirty="0" err="1" smtClean="0"/>
              <a:t>Menjelaskan</a:t>
            </a:r>
            <a:r>
              <a:rPr lang="en-US" b="1" dirty="0" smtClean="0"/>
              <a:t> </a:t>
            </a:r>
            <a:r>
              <a:rPr lang="en-US" b="1" dirty="0" err="1" smtClean="0"/>
              <a:t>pertolongan</a:t>
            </a:r>
            <a:r>
              <a:rPr lang="en-US" b="1" dirty="0" smtClean="0"/>
              <a:t> </a:t>
            </a:r>
            <a:r>
              <a:rPr lang="en-US" b="1" dirty="0" err="1" smtClean="0"/>
              <a:t>pertama</a:t>
            </a:r>
            <a:r>
              <a:rPr lang="en-US" b="1" dirty="0" smtClean="0"/>
              <a:t> </a:t>
            </a:r>
            <a:r>
              <a:rPr lang="en-US" b="1" dirty="0" err="1" smtClean="0"/>
              <a:t>pada</a:t>
            </a:r>
            <a:r>
              <a:rPr lang="en-US" b="1" dirty="0" smtClean="0"/>
              <a:t> </a:t>
            </a:r>
            <a:r>
              <a:rPr lang="en-US" b="1" dirty="0" err="1" smtClean="0"/>
              <a:t>kecelakaan</a:t>
            </a:r>
            <a:r>
              <a:rPr lang="en-US" b="1" dirty="0" smtClean="0"/>
              <a:t> ( PPPK), </a:t>
            </a:r>
            <a:r>
              <a:rPr lang="en-US" b="1" dirty="0" err="1" smtClean="0"/>
              <a:t>serta</a:t>
            </a:r>
            <a:r>
              <a:rPr lang="en-US" b="1" dirty="0" smtClean="0"/>
              <a:t> </a:t>
            </a:r>
            <a:r>
              <a:rPr lang="en-US" b="1" dirty="0" err="1" smtClean="0"/>
              <a:t>peningkatan</a:t>
            </a:r>
            <a:r>
              <a:rPr lang="en-US" b="1" dirty="0" smtClean="0"/>
              <a:t> </a:t>
            </a:r>
            <a:r>
              <a:rPr lang="en-US" b="1" dirty="0" err="1" smtClean="0"/>
              <a:t>produktifitas</a:t>
            </a:r>
            <a:r>
              <a:rPr lang="en-US" b="1" dirty="0" smtClean="0"/>
              <a:t> </a:t>
            </a:r>
            <a:r>
              <a:rPr lang="en-US" b="1" dirty="0" err="1" smtClean="0"/>
              <a:t>kerja</a:t>
            </a:r>
            <a:r>
              <a:rPr lang="en-US" b="1" dirty="0" smtClean="0"/>
              <a:t> </a:t>
            </a:r>
            <a:r>
              <a:rPr lang="en-US" b="1" dirty="0" err="1" smtClean="0"/>
              <a:t>sesuai</a:t>
            </a:r>
            <a:r>
              <a:rPr lang="en-US" b="1" dirty="0" smtClean="0"/>
              <a:t> </a:t>
            </a:r>
            <a:r>
              <a:rPr lang="en-US" b="1" dirty="0" err="1" smtClean="0"/>
              <a:t>dengan</a:t>
            </a:r>
            <a:r>
              <a:rPr lang="en-US" b="1" dirty="0" smtClean="0"/>
              <a:t> </a:t>
            </a:r>
            <a:r>
              <a:rPr lang="en-US" b="1" dirty="0" err="1" smtClean="0"/>
              <a:t>prinsip</a:t>
            </a:r>
            <a:r>
              <a:rPr lang="en-US" b="1" dirty="0" smtClean="0"/>
              <a:t> </a:t>
            </a:r>
            <a:r>
              <a:rPr lang="en-US" b="1" dirty="0" err="1" smtClean="0"/>
              <a:t>Ergonomi</a:t>
            </a:r>
            <a:endParaRPr lang="en-US" b="1" dirty="0" smtClean="0"/>
          </a:p>
          <a:p>
            <a:pPr lvl="0" algn="just">
              <a:lnSpc>
                <a:spcPct val="110000"/>
              </a:lnSpc>
            </a:pPr>
            <a:endParaRPr lang="en-US" b="1" dirty="0" smtClean="0"/>
          </a:p>
          <a:p>
            <a:pPr lvl="0" algn="just">
              <a:lnSpc>
                <a:spcPct val="110000"/>
              </a:lnSpc>
              <a:buFont typeface="Wingdings" pitchFamily="2" charset="2"/>
              <a:buChar char="v"/>
            </a:pPr>
            <a:r>
              <a:rPr lang="en-US" b="1" dirty="0" err="1" smtClean="0"/>
              <a:t>Menjelaskan</a:t>
            </a:r>
            <a:r>
              <a:rPr lang="en-US" b="1" dirty="0" smtClean="0"/>
              <a:t>  </a:t>
            </a:r>
            <a:r>
              <a:rPr lang="en-US" b="1" dirty="0" err="1" smtClean="0"/>
              <a:t>standart</a:t>
            </a:r>
            <a:r>
              <a:rPr lang="en-US" b="1" dirty="0" smtClean="0"/>
              <a:t> </a:t>
            </a:r>
            <a:r>
              <a:rPr lang="en-US" b="1" dirty="0" err="1" smtClean="0"/>
              <a:t>penampilan</a:t>
            </a:r>
            <a:r>
              <a:rPr lang="en-US" b="1" dirty="0" smtClean="0"/>
              <a:t> </a:t>
            </a:r>
            <a:r>
              <a:rPr lang="en-US" b="1" dirty="0" err="1" smtClean="0"/>
              <a:t>diri</a:t>
            </a:r>
            <a:r>
              <a:rPr lang="en-US" b="1" dirty="0" smtClean="0"/>
              <a:t> </a:t>
            </a:r>
            <a:r>
              <a:rPr lang="en-US" b="1" dirty="0" err="1" smtClean="0"/>
              <a:t>di</a:t>
            </a:r>
            <a:r>
              <a:rPr lang="en-US" b="1" dirty="0" smtClean="0"/>
              <a:t> </a:t>
            </a:r>
            <a:r>
              <a:rPr lang="en-US" b="1" dirty="0" err="1" smtClean="0"/>
              <a:t>tempat</a:t>
            </a:r>
            <a:r>
              <a:rPr lang="en-US" b="1" dirty="0" smtClean="0"/>
              <a:t> </a:t>
            </a:r>
            <a:r>
              <a:rPr lang="en-US" b="1" dirty="0" err="1" smtClean="0"/>
              <a:t>kerja</a:t>
            </a:r>
            <a:r>
              <a:rPr lang="en-US" b="1" dirty="0" smtClean="0"/>
              <a:t> </a:t>
            </a:r>
            <a:r>
              <a:rPr lang="en-US" b="1" dirty="0" err="1" smtClean="0"/>
              <a:t>sesuai</a:t>
            </a:r>
            <a:r>
              <a:rPr lang="en-US" b="1" dirty="0" smtClean="0"/>
              <a:t> </a:t>
            </a:r>
            <a:r>
              <a:rPr lang="en-US" b="1" dirty="0" err="1" smtClean="0"/>
              <a:t>dengan</a:t>
            </a:r>
            <a:r>
              <a:rPr lang="en-US" b="1" dirty="0" smtClean="0"/>
              <a:t> </a:t>
            </a:r>
            <a:r>
              <a:rPr lang="en-US" b="1" dirty="0" err="1" smtClean="0"/>
              <a:t>prosedur</a:t>
            </a:r>
            <a:r>
              <a:rPr lang="en-US" b="1" dirty="0" smtClean="0"/>
              <a:t> </a:t>
            </a:r>
            <a:r>
              <a:rPr lang="en-US" b="1" dirty="0" err="1" smtClean="0"/>
              <a:t>kesehatan</a:t>
            </a:r>
            <a:r>
              <a:rPr lang="en-US" b="1" dirty="0" smtClean="0"/>
              <a:t>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keselamatan</a:t>
            </a:r>
            <a:r>
              <a:rPr lang="en-US" b="1" dirty="0" smtClean="0"/>
              <a:t> </a:t>
            </a:r>
            <a:r>
              <a:rPr lang="en-US" b="1" dirty="0" err="1" smtClean="0"/>
              <a:t>Kerja</a:t>
            </a:r>
            <a:r>
              <a:rPr lang="en-US" b="1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n-US" sz="3100" dirty="0" smtClean="0"/>
              <a:t>ORIENTASI MATA KULIAH KESEHATAN DAN KESELAMATAN KERJA MELIPUTI</a:t>
            </a:r>
            <a:r>
              <a:rPr lang="en-US" sz="2800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71600"/>
            <a:ext cx="9144000" cy="5486400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HYGIENE DAN SANITASI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PERATURAN PERUNDANGAN K3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MENGENALI POTENSI HAZARD, ALAT PELINDUNG DIRI,  DAN  PERTOLONGAN PERTAMAPADA KECELAKAAN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KESEHATAN KERJA DAN KESELAMATAN KERJA LABORATORIUM MENJAHIT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PENINGKATAN PRODUKTIVITAS KERJA SESUAI DENGAN PRINSIP ERGONOMI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latin typeface="Tahoma" pitchFamily="34" charset="0"/>
                <a:cs typeface="Tahoma" pitchFamily="34" charset="0"/>
              </a:rPr>
              <a:t>PENAMPILAN DIRI PADA SAAT BEKERJA SESUAI STANDAR OPERASIONAL PROSEDUR K3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None/>
            </a:pP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 dirty="0" smtClean="0"/>
              <a:t>INDIKATOR PENCAPAIAN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410200"/>
          </a:xfrm>
          <a:solidFill>
            <a:schemeClr val="accent4">
              <a:lumMod val="40000"/>
              <a:lumOff val="60000"/>
            </a:schemeClr>
          </a:solidFill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TUMBUHNYA MOTIFASI UNTUK BEKERJA SECARA AMAN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TERCIPTANYA KONDISI KERJA YANG TERTIP AMAN DAN MENYENANGKAN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MENGURANGI TINGKAT KECELAKAAN DI LINGKUNGAN KERJA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TUMBUHNYA KESADARAN AKAN PENTINGNYA MAKNA KESELAMATAN KERJA DI LINGKUNGAN KERJA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MENINGKATKAN PRODUKTIFITAS KERJA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TUMBUHNYA KESADARAN AKAN PERLUNYA BERPENAMPILAN YANG SESUAI DENGAN  STANDART PERSYARATAN  K3</a:t>
            </a:r>
          </a:p>
          <a:p>
            <a:pPr marL="514350" indent="-514350">
              <a:buFont typeface="+mj-lt"/>
              <a:buAutoNum type="arabicPeriod"/>
            </a:pPr>
            <a:endParaRPr lang="en-US" sz="2400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en-US" dirty="0" err="1" smtClean="0"/>
              <a:t>Undang-Undang</a:t>
            </a:r>
            <a:r>
              <a:rPr lang="en-US" dirty="0" smtClean="0"/>
              <a:t> </a:t>
            </a:r>
            <a:r>
              <a:rPr lang="en-US" dirty="0" err="1" smtClean="0"/>
              <a:t>KetenagaKerjaan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/>
          <a:lstStyle/>
          <a:p>
            <a:r>
              <a:rPr lang="en-US" dirty="0" smtClean="0"/>
              <a:t>UNDANG-UNDANG  No. 14 </a:t>
            </a:r>
            <a:r>
              <a:rPr lang="en-US" dirty="0" err="1" smtClean="0"/>
              <a:t>thn</a:t>
            </a:r>
            <a:r>
              <a:rPr lang="en-US" dirty="0" smtClean="0"/>
              <a:t>. 1969: “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tenaga</a:t>
            </a:r>
            <a:r>
              <a:rPr lang="en-US" dirty="0" smtClean="0"/>
              <a:t> 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berhak</a:t>
            </a:r>
            <a:r>
              <a:rPr lang="en-US" dirty="0" smtClean="0"/>
              <a:t> </a:t>
            </a:r>
            <a:r>
              <a:rPr lang="en-US" dirty="0" err="1" smtClean="0"/>
              <a:t>mendapatkan</a:t>
            </a:r>
            <a:r>
              <a:rPr lang="en-US" dirty="0" smtClean="0"/>
              <a:t> </a:t>
            </a:r>
            <a:r>
              <a:rPr lang="en-US" dirty="0" err="1" smtClean="0"/>
              <a:t>perlindungan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keselamatan</a:t>
            </a:r>
            <a:r>
              <a:rPr lang="en-US" dirty="0" smtClean="0"/>
              <a:t>, </a:t>
            </a:r>
            <a:r>
              <a:rPr lang="en-US" dirty="0" err="1" smtClean="0"/>
              <a:t>kesehatan</a:t>
            </a:r>
            <a:r>
              <a:rPr lang="en-US" dirty="0" smtClean="0"/>
              <a:t>, </a:t>
            </a:r>
            <a:r>
              <a:rPr lang="en-US" dirty="0" err="1" smtClean="0"/>
              <a:t>kesusilaan</a:t>
            </a:r>
            <a:r>
              <a:rPr lang="en-US" dirty="0" smtClean="0"/>
              <a:t>, </a:t>
            </a:r>
            <a:r>
              <a:rPr lang="en-US" dirty="0" err="1" smtClean="0"/>
              <a:t>pemeliharaan</a:t>
            </a:r>
            <a:r>
              <a:rPr lang="en-US" dirty="0" smtClean="0"/>
              <a:t>  moral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perlakuan</a:t>
            </a:r>
            <a:r>
              <a:rPr lang="en-US" dirty="0" smtClean="0"/>
              <a:t> yang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martabat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moral agama”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en-US" dirty="0" smtClean="0"/>
              <a:t>UU No 1 </a:t>
            </a:r>
            <a:r>
              <a:rPr lang="en-US" dirty="0" err="1" smtClean="0"/>
              <a:t>Tahun</a:t>
            </a:r>
            <a:r>
              <a:rPr lang="en-US" dirty="0" smtClean="0"/>
              <a:t> 1970 </a:t>
            </a:r>
            <a:br>
              <a:rPr lang="en-US" dirty="0" smtClean="0"/>
            </a:br>
            <a:r>
              <a:rPr lang="en-US" dirty="0" err="1" smtClean="0"/>
              <a:t>Ttg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Keselamatan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229600" cy="4678363"/>
          </a:xfrm>
          <a:solidFill>
            <a:schemeClr val="accent3">
              <a:lumMod val="40000"/>
              <a:lumOff val="60000"/>
            </a:schemeClr>
          </a:solidFill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Mencegah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mengurangi</a:t>
            </a:r>
            <a:r>
              <a:rPr lang="en-US" dirty="0" smtClean="0"/>
              <a:t> </a:t>
            </a:r>
            <a:r>
              <a:rPr lang="en-US" dirty="0" err="1" smtClean="0"/>
              <a:t>kecelakaan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Mencegah</a:t>
            </a:r>
            <a:r>
              <a:rPr lang="en-US" dirty="0" smtClean="0"/>
              <a:t>, </a:t>
            </a:r>
            <a:r>
              <a:rPr lang="en-US" dirty="0" err="1" smtClean="0"/>
              <a:t>mengurangi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memadamkan</a:t>
            </a:r>
            <a:r>
              <a:rPr lang="en-US" dirty="0" smtClean="0"/>
              <a:t> </a:t>
            </a:r>
            <a:r>
              <a:rPr lang="en-US" dirty="0" err="1" smtClean="0"/>
              <a:t>kebakaran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Mencegah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mengurangi</a:t>
            </a:r>
            <a:r>
              <a:rPr lang="en-US" dirty="0" smtClean="0"/>
              <a:t> </a:t>
            </a:r>
            <a:r>
              <a:rPr lang="en-US" dirty="0" err="1" smtClean="0"/>
              <a:t>bahaya</a:t>
            </a:r>
            <a:r>
              <a:rPr lang="en-US" dirty="0" smtClean="0"/>
              <a:t> </a:t>
            </a:r>
            <a:r>
              <a:rPr lang="en-US" dirty="0" err="1" smtClean="0"/>
              <a:t>peledakan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Memberi</a:t>
            </a:r>
            <a:r>
              <a:rPr lang="en-US" dirty="0" smtClean="0"/>
              <a:t> </a:t>
            </a:r>
            <a:r>
              <a:rPr lang="en-US" dirty="0" err="1" smtClean="0"/>
              <a:t>kesempatan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jalan</a:t>
            </a:r>
            <a:r>
              <a:rPr lang="en-US" dirty="0" smtClean="0"/>
              <a:t> </a:t>
            </a:r>
            <a:r>
              <a:rPr lang="en-US" dirty="0" err="1" smtClean="0"/>
              <a:t>menyelamtakan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kebakaran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kejadian-kejadian</a:t>
            </a:r>
            <a:r>
              <a:rPr lang="en-US" dirty="0" smtClean="0"/>
              <a:t> lain yang </a:t>
            </a:r>
            <a:r>
              <a:rPr lang="en-US" dirty="0" err="1" smtClean="0"/>
              <a:t>berbahaya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/>
          </a:bodyPr>
          <a:lstStyle/>
          <a:p>
            <a:pPr algn="l"/>
            <a:r>
              <a:rPr lang="en-US" sz="2000" dirty="0" err="1" smtClean="0"/>
              <a:t>Lanjutan</a:t>
            </a:r>
            <a:r>
              <a:rPr lang="en-US" sz="2000" dirty="0" smtClean="0"/>
              <a:t> UU No 1 </a:t>
            </a:r>
            <a:r>
              <a:rPr lang="en-US" sz="2000" dirty="0" err="1" smtClean="0"/>
              <a:t>Tahun</a:t>
            </a:r>
            <a:r>
              <a:rPr lang="en-US" sz="2000" dirty="0" smtClean="0"/>
              <a:t> 1970 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 startAt="5"/>
            </a:pPr>
            <a:r>
              <a:rPr lang="en-US" dirty="0" err="1" smtClean="0"/>
              <a:t>Memberi</a:t>
            </a:r>
            <a:r>
              <a:rPr lang="en-US" dirty="0" smtClean="0"/>
              <a:t> </a:t>
            </a:r>
            <a:r>
              <a:rPr lang="en-US" dirty="0" err="1" smtClean="0"/>
              <a:t>pertolongan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kecelakaan</a:t>
            </a:r>
            <a:endParaRPr lang="en-US" dirty="0" smtClean="0"/>
          </a:p>
          <a:p>
            <a:pPr marL="514350" indent="-514350">
              <a:buFont typeface="+mj-lt"/>
              <a:buAutoNum type="arabicPeriod" startAt="5"/>
            </a:pPr>
            <a:r>
              <a:rPr lang="en-US" dirty="0" err="1" smtClean="0"/>
              <a:t>Memberi</a:t>
            </a:r>
            <a:r>
              <a:rPr lang="en-US" dirty="0" smtClean="0"/>
              <a:t> </a:t>
            </a:r>
            <a:r>
              <a:rPr lang="en-US" dirty="0" err="1" smtClean="0"/>
              <a:t>alat-alat</a:t>
            </a:r>
            <a:r>
              <a:rPr lang="en-US" dirty="0" smtClean="0"/>
              <a:t> </a:t>
            </a:r>
            <a:r>
              <a:rPr lang="en-US" dirty="0" err="1" smtClean="0"/>
              <a:t>perlindungan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pekerja</a:t>
            </a:r>
            <a:endParaRPr lang="en-US" dirty="0" smtClean="0"/>
          </a:p>
          <a:p>
            <a:pPr marL="514350" indent="-514350">
              <a:buFont typeface="+mj-lt"/>
              <a:buAutoNum type="arabicPeriod" startAt="5"/>
            </a:pPr>
            <a:r>
              <a:rPr lang="en-US" dirty="0" err="1" smtClean="0"/>
              <a:t>Mencegah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mengendalikan</a:t>
            </a:r>
            <a:r>
              <a:rPr lang="en-US" dirty="0" smtClean="0"/>
              <a:t> </a:t>
            </a:r>
            <a:r>
              <a:rPr lang="en-US" dirty="0" err="1" smtClean="0"/>
              <a:t>timbulnya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menyebar</a:t>
            </a:r>
            <a:r>
              <a:rPr lang="en-US" dirty="0" smtClean="0"/>
              <a:t> </a:t>
            </a:r>
            <a:r>
              <a:rPr lang="en-US" dirty="0" err="1" smtClean="0"/>
              <a:t>luaskan</a:t>
            </a:r>
            <a:r>
              <a:rPr lang="en-US" dirty="0" smtClean="0"/>
              <a:t> </a:t>
            </a:r>
            <a:r>
              <a:rPr lang="en-US" dirty="0" err="1" smtClean="0"/>
              <a:t>suhu</a:t>
            </a:r>
            <a:r>
              <a:rPr lang="en-US" dirty="0" smtClean="0"/>
              <a:t>, </a:t>
            </a:r>
            <a:r>
              <a:rPr lang="en-US" dirty="0" err="1" smtClean="0"/>
              <a:t>kelembaban</a:t>
            </a:r>
            <a:r>
              <a:rPr lang="en-US" dirty="0" smtClean="0"/>
              <a:t>, </a:t>
            </a:r>
            <a:r>
              <a:rPr lang="en-US" dirty="0" err="1" smtClean="0"/>
              <a:t>debu</a:t>
            </a:r>
            <a:r>
              <a:rPr lang="en-US" dirty="0" smtClean="0"/>
              <a:t>, </a:t>
            </a:r>
            <a:r>
              <a:rPr lang="en-US" dirty="0" err="1" smtClean="0"/>
              <a:t>kotoran</a:t>
            </a:r>
            <a:r>
              <a:rPr lang="en-US" dirty="0" smtClean="0"/>
              <a:t> </a:t>
            </a:r>
            <a:r>
              <a:rPr lang="en-US" dirty="0" err="1" smtClean="0"/>
              <a:t>asap</a:t>
            </a:r>
            <a:r>
              <a:rPr lang="en-US" dirty="0" smtClean="0"/>
              <a:t>, </a:t>
            </a:r>
            <a:r>
              <a:rPr lang="en-US" dirty="0" err="1" smtClean="0"/>
              <a:t>uap</a:t>
            </a:r>
            <a:r>
              <a:rPr lang="en-US" dirty="0" smtClean="0"/>
              <a:t>, gas, </a:t>
            </a:r>
            <a:r>
              <a:rPr lang="en-US" dirty="0" err="1" smtClean="0"/>
              <a:t>hembusan</a:t>
            </a:r>
            <a:r>
              <a:rPr lang="en-US" dirty="0" smtClean="0"/>
              <a:t> </a:t>
            </a:r>
            <a:r>
              <a:rPr lang="en-US" dirty="0" err="1" smtClean="0"/>
              <a:t>angin</a:t>
            </a:r>
            <a:r>
              <a:rPr lang="en-US" dirty="0" smtClean="0"/>
              <a:t>, </a:t>
            </a:r>
            <a:r>
              <a:rPr lang="en-US" dirty="0" err="1" smtClean="0"/>
              <a:t>cuaca</a:t>
            </a:r>
            <a:r>
              <a:rPr lang="en-US" dirty="0" smtClean="0"/>
              <a:t>, </a:t>
            </a:r>
            <a:r>
              <a:rPr lang="en-US" dirty="0" err="1" smtClean="0"/>
              <a:t>sinar</a:t>
            </a:r>
            <a:r>
              <a:rPr lang="en-US" dirty="0" smtClean="0"/>
              <a:t> </a:t>
            </a:r>
            <a:r>
              <a:rPr lang="en-US" dirty="0" err="1" smtClean="0"/>
              <a:t>laut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radiasi</a:t>
            </a:r>
            <a:r>
              <a:rPr lang="en-US" dirty="0" smtClean="0"/>
              <a:t>, </a:t>
            </a:r>
            <a:r>
              <a:rPr lang="en-US" dirty="0" err="1" smtClean="0"/>
              <a:t>suara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getaran</a:t>
            </a:r>
            <a:endParaRPr lang="en-US" dirty="0" smtClean="0"/>
          </a:p>
          <a:p>
            <a:pPr marL="514350" indent="-514350">
              <a:buFont typeface="+mj-lt"/>
              <a:buAutoNum type="arabicPeriod" startAt="5"/>
            </a:pPr>
            <a:r>
              <a:rPr lang="en-US" dirty="0" err="1" smtClean="0"/>
              <a:t>Mencegah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mengendalikan</a:t>
            </a:r>
            <a:r>
              <a:rPr lang="en-US" dirty="0" smtClean="0"/>
              <a:t> </a:t>
            </a:r>
            <a:r>
              <a:rPr lang="en-US" dirty="0" err="1" smtClean="0"/>
              <a:t>timbulnya</a:t>
            </a:r>
            <a:r>
              <a:rPr lang="en-US" dirty="0" smtClean="0"/>
              <a:t> </a:t>
            </a:r>
            <a:r>
              <a:rPr lang="en-US" dirty="0" err="1" smtClean="0"/>
              <a:t>penyakit</a:t>
            </a:r>
            <a:r>
              <a:rPr lang="en-US" dirty="0" smtClean="0"/>
              <a:t> </a:t>
            </a:r>
            <a:r>
              <a:rPr lang="en-US" dirty="0" err="1" smtClean="0"/>
              <a:t>akibat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,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fisik</a:t>
            </a:r>
            <a:r>
              <a:rPr lang="en-US" dirty="0" smtClean="0"/>
              <a:t> </a:t>
            </a:r>
            <a:r>
              <a:rPr lang="en-US" dirty="0" err="1" smtClean="0"/>
              <a:t>maupun</a:t>
            </a:r>
            <a:r>
              <a:rPr lang="en-US" dirty="0" smtClean="0"/>
              <a:t> </a:t>
            </a:r>
            <a:r>
              <a:rPr lang="en-US" dirty="0" err="1" smtClean="0"/>
              <a:t>psikis</a:t>
            </a:r>
            <a:r>
              <a:rPr lang="en-US" dirty="0" smtClean="0"/>
              <a:t>, </a:t>
            </a:r>
            <a:r>
              <a:rPr lang="en-US" dirty="0" err="1" smtClean="0"/>
              <a:t>keracunan</a:t>
            </a:r>
            <a:r>
              <a:rPr lang="en-US" dirty="0" smtClean="0"/>
              <a:t>, </a:t>
            </a:r>
            <a:r>
              <a:rPr lang="en-US" dirty="0" err="1" smtClean="0"/>
              <a:t>infeksi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penularan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/>
          </a:bodyPr>
          <a:lstStyle/>
          <a:p>
            <a:pPr algn="l"/>
            <a:r>
              <a:rPr lang="en-US" sz="1600" dirty="0" err="1" smtClean="0"/>
              <a:t>Lanjutan</a:t>
            </a:r>
            <a:r>
              <a:rPr lang="en-US" sz="1600" dirty="0" smtClean="0"/>
              <a:t> UU No 1 </a:t>
            </a:r>
            <a:r>
              <a:rPr lang="en-US" sz="1600" dirty="0" err="1" smtClean="0"/>
              <a:t>Tahun</a:t>
            </a:r>
            <a:r>
              <a:rPr lang="en-US" sz="1600" dirty="0" smtClean="0"/>
              <a:t> 1970 </a:t>
            </a:r>
            <a:endParaRPr lang="en-US" sz="1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 startAt="9"/>
            </a:pPr>
            <a:r>
              <a:rPr lang="en-US" dirty="0" err="1" smtClean="0"/>
              <a:t>Memperoleh</a:t>
            </a:r>
            <a:r>
              <a:rPr lang="en-US" dirty="0" smtClean="0"/>
              <a:t> </a:t>
            </a:r>
            <a:r>
              <a:rPr lang="en-US" dirty="0" err="1" smtClean="0"/>
              <a:t>penerangan</a:t>
            </a:r>
            <a:r>
              <a:rPr lang="en-US" dirty="0" smtClean="0"/>
              <a:t> yang </a:t>
            </a:r>
            <a:r>
              <a:rPr lang="en-US" dirty="0" err="1" smtClean="0"/>
              <a:t>cukup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endParaRPr lang="en-US" dirty="0" smtClean="0"/>
          </a:p>
          <a:p>
            <a:pPr marL="514350" indent="-514350">
              <a:buFont typeface="+mj-lt"/>
              <a:buAutoNum type="arabicPeriod" startAt="9"/>
            </a:pPr>
            <a:r>
              <a:rPr lang="en-US" dirty="0" err="1" smtClean="0"/>
              <a:t>Menyelenggarakan</a:t>
            </a:r>
            <a:r>
              <a:rPr lang="en-US" dirty="0" smtClean="0"/>
              <a:t> </a:t>
            </a:r>
            <a:r>
              <a:rPr lang="en-US" dirty="0" err="1" smtClean="0"/>
              <a:t>suhu</a:t>
            </a:r>
            <a:r>
              <a:rPr lang="en-US" dirty="0" smtClean="0"/>
              <a:t> </a:t>
            </a:r>
            <a:r>
              <a:rPr lang="en-US" dirty="0" err="1" smtClean="0"/>
              <a:t>udara</a:t>
            </a:r>
            <a:r>
              <a:rPr lang="en-US" dirty="0" smtClean="0"/>
              <a:t> yang </a:t>
            </a:r>
            <a:r>
              <a:rPr lang="en-US" dirty="0" err="1" smtClean="0"/>
              <a:t>baik</a:t>
            </a:r>
            <a:endParaRPr lang="en-US" dirty="0" smtClean="0"/>
          </a:p>
          <a:p>
            <a:pPr marL="514350" indent="-514350">
              <a:buFont typeface="+mj-lt"/>
              <a:buAutoNum type="arabicPeriod" startAt="9"/>
            </a:pPr>
            <a:r>
              <a:rPr lang="en-US" dirty="0" err="1" smtClean="0"/>
              <a:t>Menyelenggarakan</a:t>
            </a:r>
            <a:r>
              <a:rPr lang="en-US" dirty="0" smtClean="0"/>
              <a:t> </a:t>
            </a:r>
            <a:r>
              <a:rPr lang="en-US" dirty="0" err="1" smtClean="0"/>
              <a:t>penyegaran</a:t>
            </a:r>
            <a:r>
              <a:rPr lang="en-US" dirty="0" smtClean="0"/>
              <a:t> </a:t>
            </a:r>
            <a:r>
              <a:rPr lang="en-US" dirty="0" err="1" smtClean="0"/>
              <a:t>udara</a:t>
            </a:r>
            <a:r>
              <a:rPr lang="en-US" dirty="0" smtClean="0"/>
              <a:t> yang </a:t>
            </a:r>
            <a:r>
              <a:rPr lang="en-US" dirty="0" err="1" smtClean="0"/>
              <a:t>cukup</a:t>
            </a:r>
            <a:endParaRPr lang="en-US" dirty="0" smtClean="0"/>
          </a:p>
          <a:p>
            <a:pPr marL="514350" indent="-514350">
              <a:buFont typeface="+mj-lt"/>
              <a:buAutoNum type="arabicPeriod" startAt="9"/>
            </a:pPr>
            <a:r>
              <a:rPr lang="en-US" dirty="0" err="1" smtClean="0"/>
              <a:t>Memelihara</a:t>
            </a:r>
            <a:r>
              <a:rPr lang="en-US" dirty="0" smtClean="0"/>
              <a:t> </a:t>
            </a:r>
            <a:r>
              <a:rPr lang="en-US" dirty="0" err="1" smtClean="0"/>
              <a:t>kebersihan</a:t>
            </a:r>
            <a:r>
              <a:rPr lang="en-US" dirty="0" smtClean="0"/>
              <a:t>, </a:t>
            </a:r>
            <a:r>
              <a:rPr lang="en-US" dirty="0" err="1" smtClean="0"/>
              <a:t>kesehatan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ketertiban</a:t>
            </a:r>
            <a:endParaRPr lang="en-US" dirty="0" smtClean="0"/>
          </a:p>
          <a:p>
            <a:pPr marL="514350" indent="-514350">
              <a:buFont typeface="+mj-lt"/>
              <a:buAutoNum type="arabicPeriod" startAt="9"/>
            </a:pPr>
            <a:r>
              <a:rPr lang="en-US" dirty="0" err="1" smtClean="0"/>
              <a:t>Memperoleh</a:t>
            </a:r>
            <a:r>
              <a:rPr lang="en-US" dirty="0" smtClean="0"/>
              <a:t> </a:t>
            </a:r>
            <a:r>
              <a:rPr lang="en-US" dirty="0" err="1" smtClean="0"/>
              <a:t>keserasian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endParaRPr lang="en-US" dirty="0" smtClean="0"/>
          </a:p>
          <a:p>
            <a:pPr marL="514350" indent="-514350">
              <a:buFont typeface="+mj-lt"/>
              <a:buAutoNum type="arabicPeriod" startAt="9"/>
            </a:pPr>
            <a:r>
              <a:rPr lang="en-US" dirty="0" err="1" smtClean="0"/>
              <a:t>Mengamankan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memperlancar</a:t>
            </a:r>
            <a:r>
              <a:rPr lang="en-US" dirty="0" smtClean="0"/>
              <a:t> </a:t>
            </a:r>
            <a:r>
              <a:rPr lang="en-US" dirty="0" err="1" smtClean="0"/>
              <a:t>pengangkutan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, </a:t>
            </a:r>
            <a:r>
              <a:rPr lang="en-US" dirty="0" err="1" smtClean="0"/>
              <a:t>binatang</a:t>
            </a:r>
            <a:r>
              <a:rPr lang="en-US" dirty="0" smtClean="0"/>
              <a:t>, </a:t>
            </a:r>
            <a:r>
              <a:rPr lang="en-US" dirty="0" err="1" smtClean="0"/>
              <a:t>tanaman</a:t>
            </a:r>
            <a:r>
              <a:rPr lang="en-US" dirty="0" smtClean="0"/>
              <a:t>,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/>
          </a:bodyPr>
          <a:lstStyle/>
          <a:p>
            <a:pPr algn="l"/>
            <a:r>
              <a:rPr lang="en-US" sz="1800" dirty="0" err="1" smtClean="0"/>
              <a:t>Lanjutan</a:t>
            </a:r>
            <a:r>
              <a:rPr lang="en-US" sz="1800" dirty="0" smtClean="0"/>
              <a:t> UU No 1 </a:t>
            </a:r>
            <a:r>
              <a:rPr lang="en-US" sz="1800" dirty="0" err="1" smtClean="0"/>
              <a:t>Tahun</a:t>
            </a:r>
            <a:r>
              <a:rPr lang="en-US" sz="1800" dirty="0" smtClean="0"/>
              <a:t> 1970 </a:t>
            </a:r>
            <a:endParaRPr 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 startAt="15"/>
            </a:pPr>
            <a:r>
              <a:rPr lang="en-US" dirty="0" err="1" smtClean="0"/>
              <a:t>Mengamankan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memlihara</a:t>
            </a:r>
            <a:r>
              <a:rPr lang="en-US" dirty="0" smtClean="0"/>
              <a:t> </a:t>
            </a:r>
            <a:r>
              <a:rPr lang="en-US" dirty="0" err="1" smtClean="0"/>
              <a:t>segala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bangunan</a:t>
            </a:r>
            <a:endParaRPr lang="en-US" dirty="0" smtClean="0"/>
          </a:p>
          <a:p>
            <a:pPr marL="514350" indent="-514350">
              <a:buFont typeface="+mj-lt"/>
              <a:buAutoNum type="arabicPeriod" startAt="15"/>
            </a:pPr>
            <a:r>
              <a:rPr lang="en-US" dirty="0" err="1" smtClean="0"/>
              <a:t>Mengamankan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memperlancar</a:t>
            </a:r>
            <a:r>
              <a:rPr lang="en-US" dirty="0" smtClean="0"/>
              <a:t> </a:t>
            </a:r>
            <a:r>
              <a:rPr lang="en-US" dirty="0" err="1" smtClean="0"/>
              <a:t>pekerjaan</a:t>
            </a:r>
            <a:r>
              <a:rPr lang="en-US" dirty="0" smtClean="0"/>
              <a:t> </a:t>
            </a:r>
            <a:r>
              <a:rPr lang="en-US" dirty="0" err="1" smtClean="0"/>
              <a:t>bongkar</a:t>
            </a:r>
            <a:r>
              <a:rPr lang="en-US" dirty="0" smtClean="0"/>
              <a:t> </a:t>
            </a:r>
            <a:r>
              <a:rPr lang="en-US" dirty="0" err="1" smtClean="0"/>
              <a:t>muat</a:t>
            </a:r>
            <a:r>
              <a:rPr lang="en-US" dirty="0" smtClean="0"/>
              <a:t>, </a:t>
            </a:r>
            <a:r>
              <a:rPr lang="en-US" dirty="0" err="1" smtClean="0"/>
              <a:t>perlakuan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penyimpanan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endParaRPr lang="en-US" dirty="0" smtClean="0"/>
          </a:p>
          <a:p>
            <a:pPr marL="514350" indent="-514350">
              <a:buFont typeface="+mj-lt"/>
              <a:buAutoNum type="arabicPeriod" startAt="15"/>
            </a:pPr>
            <a:r>
              <a:rPr lang="en-US" dirty="0" err="1" smtClean="0"/>
              <a:t>Mencegah</a:t>
            </a:r>
            <a:r>
              <a:rPr lang="en-US" dirty="0" smtClean="0"/>
              <a:t> </a:t>
            </a:r>
            <a:r>
              <a:rPr lang="en-US" dirty="0" err="1" smtClean="0"/>
              <a:t>terkena</a:t>
            </a:r>
            <a:r>
              <a:rPr lang="en-US" dirty="0" smtClean="0"/>
              <a:t> </a:t>
            </a:r>
            <a:r>
              <a:rPr lang="en-US" dirty="0" err="1" smtClean="0"/>
              <a:t>aliran</a:t>
            </a:r>
            <a:r>
              <a:rPr lang="en-US" dirty="0" smtClean="0"/>
              <a:t> </a:t>
            </a:r>
            <a:r>
              <a:rPr lang="en-US" dirty="0" err="1" smtClean="0"/>
              <a:t>listrik</a:t>
            </a:r>
            <a:endParaRPr lang="en-US" dirty="0" smtClean="0"/>
          </a:p>
          <a:p>
            <a:pPr marL="514350" indent="-514350">
              <a:buFont typeface="+mj-lt"/>
              <a:buAutoNum type="arabicPeriod" startAt="15"/>
            </a:pPr>
            <a:r>
              <a:rPr lang="en-US" dirty="0" err="1" smtClean="0"/>
              <a:t>Menyesuaikan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menyempurnakan</a:t>
            </a:r>
            <a:r>
              <a:rPr lang="en-US" dirty="0" smtClean="0"/>
              <a:t> </a:t>
            </a:r>
            <a:r>
              <a:rPr lang="en-US" dirty="0" err="1" smtClean="0"/>
              <a:t>pengamatan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pekerjaan</a:t>
            </a:r>
            <a:r>
              <a:rPr lang="en-US" dirty="0" smtClean="0"/>
              <a:t> yang </a:t>
            </a:r>
            <a:r>
              <a:rPr lang="en-US" dirty="0" err="1" smtClean="0"/>
              <a:t>bahaya</a:t>
            </a:r>
            <a:r>
              <a:rPr lang="en-US" dirty="0" smtClean="0"/>
              <a:t> </a:t>
            </a:r>
            <a:r>
              <a:rPr lang="en-US" dirty="0" err="1" smtClean="0"/>
              <a:t>kecelakaannya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bertambah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dirty="0" smtClean="0"/>
              <a:t>DASAR- DASAR K3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81600"/>
          </a:xfrm>
          <a:solidFill>
            <a:schemeClr val="accent5">
              <a:lumMod val="60000"/>
              <a:lumOff val="40000"/>
            </a:schemeClr>
          </a:solidFill>
        </p:spPr>
        <p:txBody>
          <a:bodyPr>
            <a:normAutofit fontScale="92500"/>
          </a:bodyPr>
          <a:lstStyle/>
          <a:p>
            <a:r>
              <a:rPr lang="en-US" dirty="0" smtClean="0"/>
              <a:t>PADA PRINSIPNYA </a:t>
            </a:r>
            <a:r>
              <a:rPr lang="en-US" sz="4000" dirty="0" smtClean="0"/>
              <a:t>K3</a:t>
            </a:r>
            <a:r>
              <a:rPr lang="en-US" dirty="0" smtClean="0"/>
              <a:t> LEBIH MENEKANKAN PADA:</a:t>
            </a:r>
          </a:p>
          <a:p>
            <a:pPr marL="514350" indent="-514350" algn="just">
              <a:buNone/>
            </a:pPr>
            <a:r>
              <a:rPr lang="en-US" dirty="0" smtClean="0"/>
              <a:t>     </a:t>
            </a:r>
            <a:r>
              <a:rPr lang="en-US" sz="2800" dirty="0" smtClean="0"/>
              <a:t>1. SETIAP PEKERJA  BERHAK MEMPEROLEH</a:t>
            </a:r>
          </a:p>
          <a:p>
            <a:pPr marL="514350" indent="-514350" algn="just">
              <a:buNone/>
            </a:pPr>
            <a:r>
              <a:rPr lang="en-US" sz="2800" dirty="0" smtClean="0"/>
              <a:t>          JAMINAN ATAS KESELAMATAN KERJA, AGAR</a:t>
            </a:r>
          </a:p>
          <a:p>
            <a:pPr marL="514350" indent="-514350" algn="just">
              <a:buNone/>
            </a:pPr>
            <a:r>
              <a:rPr lang="en-US" sz="2800" dirty="0" smtClean="0"/>
              <a:t>          TERHINDAR DARI KECELAKAAN</a:t>
            </a:r>
          </a:p>
          <a:p>
            <a:pPr marL="514350" indent="-514350" algn="just">
              <a:buNone/>
            </a:pPr>
            <a:endParaRPr lang="en-US" sz="2800" dirty="0" smtClean="0"/>
          </a:p>
          <a:p>
            <a:pPr marL="514350" indent="-514350" algn="just">
              <a:buNone/>
            </a:pPr>
            <a:r>
              <a:rPr lang="en-US" sz="2800" dirty="0" smtClean="0"/>
              <a:t>       2.SETIAP ORANG YANG BERADA DI TEMPAT KERJA</a:t>
            </a:r>
          </a:p>
          <a:p>
            <a:pPr marL="514350" indent="-514350" algn="just">
              <a:buNone/>
            </a:pPr>
            <a:r>
              <a:rPr lang="en-US" sz="2800" dirty="0" smtClean="0"/>
              <a:t>           HARUS DIJAMIN KESELAMATANNYA</a:t>
            </a:r>
          </a:p>
          <a:p>
            <a:pPr marL="514350" indent="-514350" algn="just">
              <a:buNone/>
            </a:pPr>
            <a:endParaRPr lang="en-US" sz="2800" dirty="0" smtClean="0"/>
          </a:p>
          <a:p>
            <a:pPr marL="514350" indent="-514350" algn="just">
              <a:buNone/>
            </a:pPr>
            <a:r>
              <a:rPr lang="en-US" sz="2800" dirty="0" smtClean="0"/>
              <a:t>       3. TEMPAT PEKERJAAN DIJAMIN SELALU DALAM</a:t>
            </a:r>
          </a:p>
          <a:p>
            <a:pPr marL="514350" indent="-514350" algn="just">
              <a:buNone/>
            </a:pPr>
            <a:r>
              <a:rPr lang="en-US" sz="2800" dirty="0" smtClean="0"/>
              <a:t>            KEADAAN AMAN.</a:t>
            </a:r>
            <a:endParaRPr lang="en-US" sz="28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en-US" dirty="0" smtClean="0"/>
              <a:t>FAKTOR-FAKTOR YANG MEMPENGARUHI(MENGGANGGU )K3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KEBERSIHAN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KESEHATAN DAN INSTALASI AIR MINUM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PRODUKTIVITAS KERJA BERBASIS ERGONOMICS   (ERGONOMICS ADALAH ILMU YANG BERHUBUNGAN DENGAN  PENIINGKATAN PRODUKTIVITAS   PEKERJA 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VENTILASI, PEMANAS DAN PENDINGAIN RUANG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TEMPAT KERJA, RUANG KERJA DAN, TEMPAT DUDUK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  KECELAKAAN</a:t>
            </a:r>
          </a:p>
          <a:p>
            <a:pPr marL="514350" indent="-514350">
              <a:buFont typeface="+mj-lt"/>
              <a:buAutoNum type="arabicPeriod"/>
            </a:pPr>
            <a:endParaRPr lang="en-US" sz="2000" dirty="0" smtClean="0"/>
          </a:p>
          <a:p>
            <a:pPr marL="514350" indent="-514350">
              <a:buFont typeface="+mj-lt"/>
              <a:buAutoNum type="arabicPeriod"/>
            </a:pPr>
            <a:endParaRPr lang="en-US" sz="2000" dirty="0" smtClean="0"/>
          </a:p>
          <a:p>
            <a:pPr marL="514350" indent="-514350">
              <a:buNone/>
            </a:pPr>
            <a:endParaRPr lang="en-US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PENGERTIAN KESEHATAN DAN</a:t>
            </a:r>
            <a:br>
              <a:rPr lang="en-US" sz="3200" dirty="0" smtClean="0"/>
            </a:br>
            <a:r>
              <a:rPr lang="en-US" sz="3200" dirty="0" smtClean="0"/>
              <a:t>KESELAMATAN KERJA(K3)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i="1" dirty="0" err="1" smtClean="0">
                <a:solidFill>
                  <a:srgbClr val="FF0000"/>
                </a:solidFill>
              </a:rPr>
              <a:t>Kesehatan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Kerja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: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usaha-usaha</a:t>
            </a:r>
            <a:r>
              <a:rPr lang="en-US" dirty="0" smtClean="0"/>
              <a:t> </a:t>
            </a:r>
            <a:r>
              <a:rPr lang="en-US" dirty="0" err="1" smtClean="0"/>
              <a:t>pencegahan</a:t>
            </a:r>
            <a:r>
              <a:rPr lang="en-US" dirty="0" smtClean="0"/>
              <a:t> ( </a:t>
            </a:r>
            <a:r>
              <a:rPr lang="en-US" dirty="0" err="1" smtClean="0"/>
              <a:t>Preventif</a:t>
            </a:r>
            <a:r>
              <a:rPr lang="en-US" dirty="0" smtClean="0"/>
              <a:t> )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pengobatan</a:t>
            </a:r>
            <a:r>
              <a:rPr lang="en-US" dirty="0" smtClean="0"/>
              <a:t> </a:t>
            </a:r>
          </a:p>
          <a:p>
            <a:pPr>
              <a:lnSpc>
                <a:spcPct val="150000"/>
              </a:lnSpc>
              <a:buNone/>
            </a:pPr>
            <a:r>
              <a:rPr lang="en-US" dirty="0" smtClean="0"/>
              <a:t>    ( </a:t>
            </a:r>
            <a:r>
              <a:rPr lang="en-US" dirty="0" err="1" smtClean="0"/>
              <a:t>Kuratif</a:t>
            </a:r>
            <a:r>
              <a:rPr lang="en-US" dirty="0" smtClean="0"/>
              <a:t> )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penyakit</a:t>
            </a:r>
            <a:r>
              <a:rPr lang="en-US" dirty="0" smtClean="0"/>
              <a:t>- </a:t>
            </a:r>
            <a:r>
              <a:rPr lang="en-US" dirty="0" err="1" smtClean="0"/>
              <a:t>penyakit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gangguan-gangguan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r>
              <a:rPr lang="en-US" dirty="0" smtClean="0"/>
              <a:t> yang </a:t>
            </a:r>
            <a:r>
              <a:rPr lang="en-US" dirty="0" err="1" smtClean="0"/>
              <a:t>diakibatkan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pekerja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0000"/>
                </a:solidFill>
              </a:rPr>
              <a:t>lingkungan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l"/>
            <a:r>
              <a:rPr lang="en-US" sz="1800" dirty="0" smtClean="0"/>
              <a:t>LANJUTAN FAKTOR YANG MENGGANGGU</a:t>
            </a:r>
            <a:endParaRPr 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dirty="0" smtClean="0"/>
              <a:t>7. BENCANA  KEBAKARAN</a:t>
            </a:r>
          </a:p>
          <a:p>
            <a:pPr marL="514350" indent="-514350">
              <a:buNone/>
            </a:pPr>
            <a:r>
              <a:rPr lang="en-US" dirty="0" smtClean="0"/>
              <a:t>8.GIZI / MAKANAN</a:t>
            </a:r>
          </a:p>
          <a:p>
            <a:pPr marL="514350" indent="-514350">
              <a:buNone/>
            </a:pPr>
            <a:r>
              <a:rPr lang="en-US" dirty="0" smtClean="0"/>
              <a:t>9. PENERANGAN/CAHAYA , KEBISINGAN / GADUH , DAN WARNA DI TEMPAT KERJA.</a:t>
            </a:r>
          </a:p>
          <a:p>
            <a:pPr marL="514350" indent="-514350">
              <a:buNone/>
            </a:pPr>
            <a:r>
              <a:rPr lang="en-US" dirty="0" smtClean="0"/>
              <a:t>10. DEBU,UAP, PARASIT, GAS</a:t>
            </a:r>
          </a:p>
          <a:p>
            <a:pPr marL="514350" indent="-514350">
              <a:buNone/>
            </a:pPr>
            <a:r>
              <a:rPr lang="en-US" dirty="0" smtClean="0"/>
              <a:t>11. HUBUNGAN KERJA YANG TIDAK SERASI</a:t>
            </a:r>
          </a:p>
          <a:p>
            <a:pPr marL="514350" indent="-514350">
              <a:buNone/>
            </a:pPr>
            <a:r>
              <a:rPr lang="en-US" dirty="0" smtClean="0"/>
              <a:t>12.BENCANA  BANJIR</a:t>
            </a:r>
          </a:p>
          <a:p>
            <a:pPr marL="514350" indent="-514350">
              <a:buNone/>
            </a:pPr>
            <a:r>
              <a:rPr lang="en-US" dirty="0" smtClean="0"/>
              <a:t>13. BENCANA GEMPA</a:t>
            </a:r>
          </a:p>
          <a:p>
            <a:pPr marL="514350" indent="-514350">
              <a:buNone/>
            </a:pPr>
            <a:r>
              <a:rPr lang="en-US" dirty="0" smtClean="0"/>
              <a:t>14. TERPELESET KARENA LANTAI  YANG LICIN</a:t>
            </a:r>
          </a:p>
          <a:p>
            <a:pPr marL="514350" indent="-514350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en-US" dirty="0" smtClean="0"/>
              <a:t>FAKTOR-FAKTO YANG BERMANFAAT BAGI K3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229600" cy="4449763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MUSIK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SUHU YANG DAPAT DIATUR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PENGATURAN ERGONOMICS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PENGATURAN DEKORASI  RUANG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HUBUNGAN KERJA YANG KONDUSIF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DLL....................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1"/>
            <a:ext cx="7772400" cy="990599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sz="3600" dirty="0" smtClean="0"/>
              <a:t>PENILAIAN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295400"/>
            <a:ext cx="7772400" cy="5257800"/>
          </a:xfrm>
        </p:spPr>
        <p:txBody>
          <a:bodyPr>
            <a:normAutofit/>
          </a:bodyPr>
          <a:lstStyle/>
          <a:p>
            <a:r>
              <a:rPr lang="en-US" sz="2000" b="1" dirty="0" err="1" smtClean="0">
                <a:solidFill>
                  <a:schemeClr val="tx1"/>
                </a:solidFill>
              </a:rPr>
              <a:t>Dilakukan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dengan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tes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dan</a:t>
            </a:r>
            <a:r>
              <a:rPr lang="en-US" sz="2000" b="1" dirty="0" smtClean="0">
                <a:solidFill>
                  <a:schemeClr val="tx1"/>
                </a:solidFill>
              </a:rPr>
              <a:t> non </a:t>
            </a:r>
            <a:r>
              <a:rPr lang="en-US" sz="2000" b="1" dirty="0" err="1" smtClean="0">
                <a:solidFill>
                  <a:schemeClr val="tx1"/>
                </a:solidFill>
              </a:rPr>
              <a:t>tes</a:t>
            </a:r>
            <a:r>
              <a:rPr lang="en-US" sz="2000" b="1" dirty="0" smtClean="0">
                <a:solidFill>
                  <a:schemeClr val="tx1"/>
                </a:solidFill>
              </a:rPr>
              <a:t> 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000" dirty="0" err="1" smtClean="0">
                <a:solidFill>
                  <a:schemeClr val="tx1"/>
                </a:solidFill>
              </a:rPr>
              <a:t>Partisipasi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aktif</a:t>
            </a:r>
            <a:r>
              <a:rPr lang="en-US" sz="2000" dirty="0" smtClean="0">
                <a:solidFill>
                  <a:schemeClr val="tx1"/>
                </a:solidFill>
              </a:rPr>
              <a:t>		                15%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000" dirty="0" err="1" smtClean="0">
                <a:solidFill>
                  <a:schemeClr val="tx1"/>
                </a:solidFill>
              </a:rPr>
              <a:t>Ujian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tengah</a:t>
            </a:r>
            <a:r>
              <a:rPr lang="en-US" sz="2000" dirty="0" smtClean="0">
                <a:solidFill>
                  <a:schemeClr val="tx1"/>
                </a:solidFill>
              </a:rPr>
              <a:t> semester	                25%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000" dirty="0" err="1" smtClean="0">
                <a:solidFill>
                  <a:schemeClr val="tx1"/>
                </a:solidFill>
              </a:rPr>
              <a:t>Ujian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akhir</a:t>
            </a:r>
            <a:r>
              <a:rPr lang="en-US" sz="2000" dirty="0" smtClean="0">
                <a:solidFill>
                  <a:schemeClr val="tx1"/>
                </a:solidFill>
              </a:rPr>
              <a:t> semester		40%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000" dirty="0" err="1" smtClean="0">
                <a:solidFill>
                  <a:schemeClr val="tx1"/>
                </a:solidFill>
              </a:rPr>
              <a:t>Tugas</a:t>
            </a:r>
            <a:r>
              <a:rPr lang="en-US" sz="2000" dirty="0" smtClean="0">
                <a:solidFill>
                  <a:schemeClr val="tx1"/>
                </a:solidFill>
              </a:rPr>
              <a:t> (</a:t>
            </a:r>
            <a:r>
              <a:rPr lang="en-US" sz="2000" dirty="0" err="1" smtClean="0">
                <a:solidFill>
                  <a:schemeClr val="tx1"/>
                </a:solidFill>
              </a:rPr>
              <a:t>diskusi</a:t>
            </a:r>
            <a:r>
              <a:rPr lang="en-US" sz="2000" dirty="0" smtClean="0">
                <a:solidFill>
                  <a:schemeClr val="tx1"/>
                </a:solidFill>
              </a:rPr>
              <a:t>, </a:t>
            </a:r>
            <a:r>
              <a:rPr lang="en-US" sz="2000" dirty="0" err="1" smtClean="0">
                <a:solidFill>
                  <a:schemeClr val="tx1"/>
                </a:solidFill>
              </a:rPr>
              <a:t>makalah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dll</a:t>
            </a:r>
            <a:r>
              <a:rPr lang="en-US" sz="2000" dirty="0" smtClean="0">
                <a:solidFill>
                  <a:schemeClr val="tx1"/>
                </a:solidFill>
              </a:rPr>
              <a:t>)	20%</a:t>
            </a:r>
          </a:p>
          <a:p>
            <a:pPr algn="just"/>
            <a:r>
              <a:rPr lang="en-US" sz="2000" b="1" dirty="0" smtClean="0">
                <a:solidFill>
                  <a:schemeClr val="tx1"/>
                </a:solidFill>
              </a:rPr>
              <a:t>          </a:t>
            </a:r>
            <a:r>
              <a:rPr lang="en-US" sz="2000" b="1" dirty="0" err="1" smtClean="0">
                <a:solidFill>
                  <a:schemeClr val="tx1"/>
                </a:solidFill>
              </a:rPr>
              <a:t>Jumlah</a:t>
            </a:r>
            <a:r>
              <a:rPr lang="en-US" sz="2000" b="1" dirty="0" smtClean="0">
                <a:solidFill>
                  <a:schemeClr val="tx1"/>
                </a:solidFill>
              </a:rPr>
              <a:t>                                       100%</a:t>
            </a:r>
            <a:endParaRPr lang="en-US" sz="2000" dirty="0">
              <a:solidFill>
                <a:schemeClr val="tx1"/>
              </a:solidFill>
            </a:endParaRPr>
          </a:p>
        </p:txBody>
      </p:sp>
      <p:pic>
        <p:nvPicPr>
          <p:cNvPr id="2052" name="Picture 4" descr="D:\Ibu Enny\FOTO PENTING\100_065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67200" y="3657600"/>
            <a:ext cx="4191000" cy="2857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 dirty="0" smtClean="0"/>
              <a:t>BUKU REFERENSI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 lnSpcReduction="10000"/>
          </a:bodyPr>
          <a:lstStyle/>
          <a:p>
            <a:pPr lvl="0"/>
            <a:r>
              <a:rPr lang="fi-FI" sz="2000" dirty="0" smtClean="0"/>
              <a:t>Suma’mur. (1984). </a:t>
            </a:r>
            <a:r>
              <a:rPr lang="fi-FI" sz="2000" i="1" dirty="0" smtClean="0"/>
              <a:t>Higene Perusahaan dan Kesehatan kerja.</a:t>
            </a:r>
            <a:r>
              <a:rPr lang="fi-FI" sz="2000" dirty="0" smtClean="0"/>
              <a:t> Jakarta : Gunung Agung. </a:t>
            </a:r>
            <a:endParaRPr lang="en-US" sz="2000" dirty="0" smtClean="0"/>
          </a:p>
          <a:p>
            <a:pPr lvl="0"/>
            <a:r>
              <a:rPr lang="fi-FI" sz="2000" dirty="0" smtClean="0"/>
              <a:t>Suma’mur. (1989). </a:t>
            </a:r>
            <a:r>
              <a:rPr lang="fi-FI" sz="2000" i="1" dirty="0" smtClean="0"/>
              <a:t>Keselamatan Kerja dan Pencegahan Kecelakaan.</a:t>
            </a:r>
            <a:r>
              <a:rPr lang="fi-FI" sz="2000" dirty="0" smtClean="0"/>
              <a:t> Jakarta : CV Haji Masagung.</a:t>
            </a:r>
            <a:endParaRPr lang="en-US" sz="2000" dirty="0" smtClean="0"/>
          </a:p>
          <a:p>
            <a:pPr lvl="0"/>
            <a:r>
              <a:rPr lang="en-US" sz="2000" dirty="0" smtClean="0"/>
              <a:t>Ronald M Scott. (1995).  </a:t>
            </a:r>
            <a:r>
              <a:rPr lang="en-US" sz="2000" i="1" dirty="0" smtClean="0"/>
              <a:t>Introduction to  Industrial Hygiene.</a:t>
            </a:r>
            <a:r>
              <a:rPr lang="en-US" sz="2000" dirty="0" smtClean="0"/>
              <a:t> London : Lewis Publisher.</a:t>
            </a:r>
          </a:p>
          <a:p>
            <a:pPr lvl="0"/>
            <a:r>
              <a:rPr lang="en-US" sz="2000" dirty="0" smtClean="0"/>
              <a:t>International Labor Office. (1996).</a:t>
            </a:r>
            <a:r>
              <a:rPr lang="en-US" sz="2000" i="1" dirty="0" smtClean="0"/>
              <a:t> Ergonomic Checkpoints.</a:t>
            </a:r>
            <a:r>
              <a:rPr lang="en-US" sz="2000" dirty="0" smtClean="0"/>
              <a:t> Geneva : International Labor Office.</a:t>
            </a:r>
          </a:p>
          <a:p>
            <a:pPr lvl="0"/>
            <a:r>
              <a:rPr lang="fi-FI" sz="2000" dirty="0" smtClean="0"/>
              <a:t>Rudi Suardi. (2005). </a:t>
            </a:r>
            <a:r>
              <a:rPr lang="fi-FI" sz="2000" i="1" dirty="0" smtClean="0"/>
              <a:t>Sistem Manajemen Keselamatan dan Kesehatan Kerja.</a:t>
            </a:r>
            <a:r>
              <a:rPr lang="fi-FI" sz="2000" dirty="0" smtClean="0"/>
              <a:t> </a:t>
            </a:r>
            <a:r>
              <a:rPr lang="en-US" sz="2000" dirty="0" smtClean="0"/>
              <a:t>Jakarta : </a:t>
            </a:r>
            <a:r>
              <a:rPr lang="en-US" sz="2000" dirty="0" err="1" smtClean="0"/>
              <a:t>penerbit</a:t>
            </a:r>
            <a:r>
              <a:rPr lang="en-US" sz="2000" dirty="0" smtClean="0"/>
              <a:t> PPM</a:t>
            </a:r>
          </a:p>
          <a:p>
            <a:pPr lvl="0"/>
            <a:r>
              <a:rPr lang="en-US" sz="2000" dirty="0" err="1" smtClean="0"/>
              <a:t>Achadi</a:t>
            </a:r>
            <a:r>
              <a:rPr lang="en-US" sz="2000" dirty="0" smtClean="0"/>
              <a:t> Budi </a:t>
            </a:r>
            <a:r>
              <a:rPr lang="en-US" sz="2000" dirty="0" err="1" smtClean="0"/>
              <a:t>Cahyono</a:t>
            </a:r>
            <a:r>
              <a:rPr lang="en-US" sz="2000" dirty="0" smtClean="0"/>
              <a:t>. (2004). </a:t>
            </a:r>
            <a:r>
              <a:rPr lang="en-US" sz="2000" i="1" dirty="0" err="1" smtClean="0"/>
              <a:t>Keselamatan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Kerja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Bahan</a:t>
            </a:r>
            <a:r>
              <a:rPr lang="en-US" sz="2000" i="1" dirty="0" smtClean="0"/>
              <a:t> Kimia </a:t>
            </a:r>
            <a:r>
              <a:rPr lang="en-US" sz="2000" i="1" dirty="0" err="1" smtClean="0"/>
              <a:t>di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Industri</a:t>
            </a:r>
            <a:r>
              <a:rPr lang="en-US" sz="2000" i="1" dirty="0" smtClean="0"/>
              <a:t>.</a:t>
            </a:r>
            <a:r>
              <a:rPr lang="en-US" sz="2000" dirty="0" smtClean="0"/>
              <a:t> Yogyakarta : </a:t>
            </a:r>
            <a:r>
              <a:rPr lang="en-US" sz="2000" dirty="0" err="1" smtClean="0"/>
              <a:t>Gadjah</a:t>
            </a:r>
            <a:r>
              <a:rPr lang="en-US" sz="2000" dirty="0" smtClean="0"/>
              <a:t> </a:t>
            </a:r>
            <a:r>
              <a:rPr lang="en-US" sz="2000" dirty="0" err="1" smtClean="0"/>
              <a:t>Mada</a:t>
            </a:r>
            <a:r>
              <a:rPr lang="en-US" sz="2000" dirty="0" smtClean="0"/>
              <a:t> University Press.</a:t>
            </a:r>
          </a:p>
          <a:p>
            <a:pPr lvl="0"/>
            <a:r>
              <a:rPr lang="en-US" sz="2000" dirty="0" err="1" smtClean="0"/>
              <a:t>Majalah</a:t>
            </a:r>
            <a:r>
              <a:rPr lang="en-US" sz="2000" dirty="0" smtClean="0"/>
              <a:t> </a:t>
            </a:r>
            <a:r>
              <a:rPr lang="en-US" sz="2000" dirty="0" err="1" smtClean="0"/>
              <a:t>Kesehatan</a:t>
            </a:r>
            <a:r>
              <a:rPr lang="en-US" sz="2000" dirty="0" smtClean="0"/>
              <a:t> </a:t>
            </a:r>
            <a:r>
              <a:rPr lang="en-US" sz="2000" u="sng" dirty="0" smtClean="0"/>
              <a:t>, </a:t>
            </a:r>
            <a:r>
              <a:rPr lang="en-US" sz="2000" dirty="0" smtClean="0"/>
              <a:t> </a:t>
            </a:r>
            <a:r>
              <a:rPr lang="en-US" sz="2000" i="1" dirty="0" err="1" smtClean="0"/>
              <a:t>Perawatan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dan</a:t>
            </a:r>
            <a:r>
              <a:rPr lang="en-US" sz="2000" i="1" dirty="0" smtClean="0"/>
              <a:t>  </a:t>
            </a:r>
            <a:r>
              <a:rPr lang="en-US" sz="2000" i="1" dirty="0" err="1" smtClean="0"/>
              <a:t>Penampilan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diri</a:t>
            </a:r>
            <a:r>
              <a:rPr lang="en-US" sz="2000" i="1" dirty="0" smtClean="0"/>
              <a:t> , </a:t>
            </a:r>
            <a:r>
              <a:rPr lang="en-US" sz="2000" i="1" dirty="0" err="1" smtClean="0"/>
              <a:t>edisi</a:t>
            </a:r>
            <a:r>
              <a:rPr lang="en-US" sz="2000" i="1" dirty="0" smtClean="0"/>
              <a:t>  </a:t>
            </a:r>
            <a:r>
              <a:rPr lang="en-US" sz="2000" i="1" dirty="0" err="1" smtClean="0"/>
              <a:t>april</a:t>
            </a:r>
            <a:r>
              <a:rPr lang="en-US" sz="2000" i="1" dirty="0" smtClean="0"/>
              <a:t> </a:t>
            </a:r>
            <a:r>
              <a:rPr lang="en-US" sz="2000" i="1" dirty="0" smtClean="0"/>
              <a:t>2008</a:t>
            </a:r>
          </a:p>
          <a:p>
            <a:pPr lvl="0"/>
            <a:r>
              <a:rPr lang="en-US" sz="2000" i="1" dirty="0" err="1" smtClean="0"/>
              <a:t>Modul</a:t>
            </a:r>
            <a:r>
              <a:rPr lang="en-US" sz="2000" i="1" dirty="0" smtClean="0"/>
              <a:t> K3 </a:t>
            </a:r>
            <a:r>
              <a:rPr lang="en-US" sz="2000" i="1" dirty="0" err="1" smtClean="0"/>
              <a:t>Oleh</a:t>
            </a:r>
            <a:r>
              <a:rPr lang="en-US" sz="2000" i="1" dirty="0" smtClean="0"/>
              <a:t> M. Adam </a:t>
            </a:r>
            <a:r>
              <a:rPr lang="en-US" sz="2000" i="1" dirty="0" err="1" smtClean="0"/>
              <a:t>Yerussalem,M.Si</a:t>
            </a:r>
            <a:r>
              <a:rPr lang="en-US" sz="2000" i="1" dirty="0" smtClean="0"/>
              <a:t>. </a:t>
            </a:r>
            <a:r>
              <a:rPr lang="en-US" sz="2000" i="1" dirty="0" err="1" smtClean="0"/>
              <a:t>dan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Enny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Zuhni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Khayati</a:t>
            </a:r>
            <a:r>
              <a:rPr lang="en-US" sz="2000" i="1" dirty="0" smtClean="0"/>
              <a:t> ,</a:t>
            </a:r>
            <a:r>
              <a:rPr lang="en-US" sz="2000" i="1" dirty="0" err="1" smtClean="0"/>
              <a:t>M.Kes</a:t>
            </a:r>
            <a:r>
              <a:rPr lang="en-US" sz="2000" i="1" dirty="0" smtClean="0"/>
              <a:t>. 2010</a:t>
            </a:r>
            <a:endParaRPr lang="en-US" sz="2000" i="1" dirty="0" smtClean="0"/>
          </a:p>
          <a:p>
            <a:pPr lvl="0"/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</a:rPr>
              <a:t>Keselamatan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Kerja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     </a:t>
            </a:r>
            <a:r>
              <a:rPr lang="en-US" dirty="0" err="1" smtClean="0"/>
              <a:t>Keselamatan</a:t>
            </a:r>
            <a:r>
              <a:rPr lang="en-US" dirty="0" smtClean="0"/>
              <a:t> yang </a:t>
            </a:r>
            <a:r>
              <a:rPr lang="en-US" dirty="0" err="1" smtClean="0"/>
              <a:t>berhubungan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mesin</a:t>
            </a:r>
            <a:r>
              <a:rPr lang="en-US" dirty="0" smtClean="0"/>
              <a:t>, </a:t>
            </a:r>
            <a:r>
              <a:rPr lang="en-US" dirty="0" err="1" smtClean="0"/>
              <a:t>alat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, </a:t>
            </a:r>
            <a:r>
              <a:rPr lang="en-US" dirty="0" err="1" smtClean="0"/>
              <a:t>bahan</a:t>
            </a:r>
            <a:r>
              <a:rPr lang="en-US" dirty="0" smtClean="0"/>
              <a:t>, </a:t>
            </a:r>
            <a:r>
              <a:rPr lang="en-US" dirty="0" err="1" smtClean="0"/>
              <a:t>prosedur</a:t>
            </a:r>
            <a:r>
              <a:rPr lang="en-US" dirty="0" smtClean="0"/>
              <a:t> </a:t>
            </a:r>
            <a:r>
              <a:rPr lang="en-US" dirty="0" err="1" smtClean="0"/>
              <a:t>pembuatan</a:t>
            </a:r>
            <a:r>
              <a:rPr lang="en-US" dirty="0" smtClean="0"/>
              <a:t>, </a:t>
            </a:r>
            <a:r>
              <a:rPr lang="en-US" dirty="0" err="1" smtClean="0"/>
              <a:t>landasan</a:t>
            </a:r>
            <a:r>
              <a:rPr lang="en-US" dirty="0" smtClean="0"/>
              <a:t> </a:t>
            </a:r>
            <a:r>
              <a:rPr lang="en-US" dirty="0" err="1" smtClean="0"/>
              <a:t>tempat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, </a:t>
            </a:r>
            <a:r>
              <a:rPr lang="en-US" dirty="0" err="1" smtClean="0"/>
              <a:t>lingkungan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, </a:t>
            </a:r>
            <a:r>
              <a:rPr lang="en-US" dirty="0" err="1" smtClean="0"/>
              <a:t>cara-cara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pekerjaan</a:t>
            </a:r>
            <a:r>
              <a:rPr lang="en-US" dirty="0" smtClean="0"/>
              <a:t> agar </a:t>
            </a:r>
            <a:r>
              <a:rPr lang="en-US" dirty="0" err="1" smtClean="0"/>
              <a:t>terhindar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kecelakaan</a:t>
            </a:r>
            <a:r>
              <a:rPr lang="en-US" dirty="0" smtClean="0"/>
              <a:t>, rasa </a:t>
            </a:r>
            <a:r>
              <a:rPr lang="en-US" dirty="0" err="1" smtClean="0"/>
              <a:t>ketidak</a:t>
            </a:r>
            <a:r>
              <a:rPr lang="en-US" dirty="0" smtClean="0"/>
              <a:t> </a:t>
            </a:r>
            <a:r>
              <a:rPr lang="en-US" dirty="0" err="1" smtClean="0"/>
              <a:t>amanan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bahaya</a:t>
            </a:r>
            <a:r>
              <a:rPr lang="en-US" dirty="0" smtClean="0"/>
              <a:t> yang </a:t>
            </a:r>
            <a:r>
              <a:rPr lang="en-US" dirty="0" err="1" smtClean="0"/>
              <a:t>disebabkan</a:t>
            </a:r>
            <a:r>
              <a:rPr lang="en-US" dirty="0" smtClean="0"/>
              <a:t> </a:t>
            </a:r>
            <a:r>
              <a:rPr lang="en-US" dirty="0" err="1" smtClean="0"/>
              <a:t>kelalaian</a:t>
            </a:r>
            <a:r>
              <a:rPr lang="en-US" dirty="0" smtClean="0"/>
              <a:t> </a:t>
            </a:r>
            <a:r>
              <a:rPr lang="en-US" dirty="0" err="1" smtClean="0"/>
              <a:t>maupun</a:t>
            </a:r>
            <a:r>
              <a:rPr lang="en-US" dirty="0" smtClean="0"/>
              <a:t> </a:t>
            </a:r>
            <a:r>
              <a:rPr lang="en-US" dirty="0" err="1" smtClean="0"/>
              <a:t>kesengajaan</a:t>
            </a:r>
            <a:r>
              <a:rPr lang="en-US" dirty="0" smtClean="0"/>
              <a:t> </a:t>
            </a:r>
            <a:r>
              <a:rPr lang="en-US" dirty="0" err="1" smtClean="0"/>
              <a:t>pekerja</a:t>
            </a:r>
            <a:r>
              <a:rPr lang="en-US" dirty="0" smtClean="0"/>
              <a:t>. 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dirty="0" smtClean="0"/>
              <a:t>PENGERTIAN KEAMANAN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n-US" sz="2400" dirty="0" smtClean="0"/>
              <a:t>PENGERTIAN </a:t>
            </a:r>
            <a:r>
              <a:rPr lang="en-US" sz="2400" dirty="0" smtClean="0">
                <a:solidFill>
                  <a:srgbClr val="FF0000"/>
                </a:solidFill>
              </a:rPr>
              <a:t>AMAN</a:t>
            </a:r>
            <a:r>
              <a:rPr lang="en-US" sz="2400" dirty="0" smtClean="0"/>
              <a:t>/ SELAMAT ADALAH: KONDISI TIDAK MUNGKIN ADA MALAPETAKA ( BEBAS DARI BAHAYA)</a:t>
            </a:r>
          </a:p>
          <a:p>
            <a:pPr>
              <a:buNone/>
            </a:pPr>
            <a:endParaRPr lang="en-US" sz="2400" dirty="0" smtClean="0"/>
          </a:p>
          <a:p>
            <a:r>
              <a:rPr lang="en-US" sz="2400" dirty="0" smtClean="0">
                <a:solidFill>
                  <a:srgbClr val="FF0000"/>
                </a:solidFill>
              </a:rPr>
              <a:t>TINDAKAN TIDAK AMAN </a:t>
            </a:r>
            <a:r>
              <a:rPr lang="en-US" sz="2400" dirty="0" smtClean="0"/>
              <a:t>ADALAH:  SUATU PELANGGARAN TERHADAP PROSEDUR KESELAMATAN YANG MEMBERIKAN PELUANG TERHADAP TERJADINYA KECELAKAAN.</a:t>
            </a:r>
          </a:p>
          <a:p>
            <a:pPr>
              <a:buNone/>
            </a:pPr>
            <a:endParaRPr lang="en-US" sz="2400" dirty="0" smtClean="0"/>
          </a:p>
          <a:p>
            <a:r>
              <a:rPr lang="en-US" sz="2400" dirty="0" smtClean="0">
                <a:solidFill>
                  <a:srgbClr val="FF0000"/>
                </a:solidFill>
              </a:rPr>
              <a:t>KEADAAN TIDAK AMAN </a:t>
            </a:r>
            <a:r>
              <a:rPr lang="en-US" sz="2400" dirty="0" smtClean="0"/>
              <a:t>ADALAH: SUATUKEADAAN  ATAU  KONDISI FISIK  YANG  DALAM KEADAAN BERBAHAYA YANG DAPAT MENGAKIBATKAN  TERJADINYA BAHAYA.</a:t>
            </a:r>
          </a:p>
          <a:p>
            <a:pPr>
              <a:buNone/>
            </a:pPr>
            <a:endParaRPr lang="en-US" sz="2800" dirty="0" smtClean="0"/>
          </a:p>
          <a:p>
            <a:endParaRPr lang="en-US"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7F8FB-F2EA-41BE-B9D7-2855FAC175BF}" type="slidenum">
              <a:rPr lang="en-US"/>
              <a:pPr/>
              <a:t>5</a:t>
            </a:fld>
            <a:endParaRPr lang="en-US"/>
          </a:p>
        </p:txBody>
      </p:sp>
      <p:sp>
        <p:nvSpPr>
          <p:cNvPr id="8196" name="WordArt 4"/>
          <p:cNvSpPr>
            <a:spLocks noChangeArrowheads="1" noChangeShapeType="1" noTextEdit="1"/>
          </p:cNvSpPr>
          <p:nvPr/>
        </p:nvSpPr>
        <p:spPr bwMode="auto">
          <a:xfrm>
            <a:off x="323850" y="476250"/>
            <a:ext cx="6911975" cy="720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SEJARAH  DAN PERKEMBAGAN K3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557338"/>
            <a:ext cx="8458200" cy="1414462"/>
          </a:xfrm>
          <a:noFill/>
          <a:ln/>
        </p:spPr>
        <p:txBody>
          <a:bodyPr>
            <a:normAutofit fontScale="70000" lnSpcReduction="20000"/>
          </a:bodyPr>
          <a:lstStyle/>
          <a:p>
            <a:r>
              <a:rPr lang="en-US" sz="2400" b="1" dirty="0" err="1"/>
              <a:t>Zaman</a:t>
            </a:r>
            <a:r>
              <a:rPr lang="en-US" sz="2400" b="1" dirty="0"/>
              <a:t> </a:t>
            </a:r>
            <a:r>
              <a:rPr lang="en-US" sz="2400" b="1" dirty="0" err="1"/>
              <a:t>Purba</a:t>
            </a:r>
            <a:endParaRPr lang="en-US" sz="2400" b="1" dirty="0"/>
          </a:p>
          <a:p>
            <a:r>
              <a:rPr lang="en-US" sz="2400" b="1" dirty="0" err="1"/>
              <a:t>Sebelum</a:t>
            </a:r>
            <a:r>
              <a:rPr lang="en-US" sz="2400" b="1" dirty="0"/>
              <a:t> </a:t>
            </a:r>
            <a:r>
              <a:rPr lang="en-US" sz="2400" b="1" dirty="0" err="1"/>
              <a:t>dan</a:t>
            </a:r>
            <a:r>
              <a:rPr lang="en-US" sz="2400" b="1" dirty="0"/>
              <a:t> </a:t>
            </a:r>
            <a:r>
              <a:rPr lang="en-US" sz="2400" b="1" dirty="0" err="1"/>
              <a:t>Setelah</a:t>
            </a:r>
            <a:r>
              <a:rPr lang="en-US" sz="2400" b="1" dirty="0"/>
              <a:t> </a:t>
            </a:r>
            <a:r>
              <a:rPr lang="en-US" sz="2400" b="1" dirty="0" err="1"/>
              <a:t>Masehi</a:t>
            </a:r>
            <a:endParaRPr lang="en-US" sz="2400" b="1" dirty="0"/>
          </a:p>
          <a:p>
            <a:r>
              <a:rPr lang="id-ID" sz="2400" b="1" dirty="0"/>
              <a:t>Era revolusi industri (abad 18)</a:t>
            </a:r>
            <a:endParaRPr lang="id-ID" sz="2400" i="1" dirty="0"/>
          </a:p>
          <a:p>
            <a:r>
              <a:rPr lang="id-ID" sz="2400" b="1" dirty="0"/>
              <a:t>Era industrialisasi</a:t>
            </a:r>
          </a:p>
          <a:p>
            <a:r>
              <a:rPr lang="id-ID" sz="2400" b="1" dirty="0"/>
              <a:t>Era Manajemen</a:t>
            </a:r>
            <a:endParaRPr lang="id-ID" sz="2400" i="1" dirty="0"/>
          </a:p>
        </p:txBody>
      </p:sp>
      <p:sp>
        <p:nvSpPr>
          <p:cNvPr id="8204" name="Rectangle 12"/>
          <p:cNvSpPr>
            <a:spLocks noChangeArrowheads="1"/>
          </p:cNvSpPr>
          <p:nvPr/>
        </p:nvSpPr>
        <p:spPr bwMode="auto">
          <a:xfrm>
            <a:off x="2058988" y="5383213"/>
            <a:ext cx="6629400" cy="135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2514600" y="3124200"/>
            <a:ext cx="3578225" cy="762000"/>
          </a:xfrm>
          <a:prstGeom prst="rect">
            <a:avLst/>
          </a:prstGeom>
          <a:solidFill>
            <a:srgbClr val="CCECFF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84175" indent="-384175" algn="just">
              <a:spcBef>
                <a:spcPct val="25000"/>
              </a:spcBef>
            </a:pPr>
            <a:r>
              <a:rPr lang="en-US" sz="4400" dirty="0" err="1">
                <a:latin typeface="Signature" pitchFamily="2" charset="0"/>
              </a:rPr>
              <a:t>Tujuan</a:t>
            </a:r>
            <a:endParaRPr lang="en-US" sz="3200" b="1" dirty="0"/>
          </a:p>
        </p:txBody>
      </p:sp>
      <p:sp>
        <p:nvSpPr>
          <p:cNvPr id="8206" name="WordArt 14"/>
          <p:cNvSpPr>
            <a:spLocks noChangeArrowheads="1" noChangeShapeType="1" noTextEdit="1"/>
          </p:cNvSpPr>
          <p:nvPr/>
        </p:nvSpPr>
        <p:spPr bwMode="auto">
          <a:xfrm>
            <a:off x="4953000" y="3581400"/>
            <a:ext cx="1368425" cy="992187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TopLeft">
                <a:rot lat="0" lon="20519999" rev="0"/>
              </a:camera>
              <a:lightRig rig="legacyHarsh3" dir="r"/>
            </a:scene3d>
            <a:sp3d extrusionH="430200" prstMaterial="legacyMatte">
              <a:extrusionClr>
                <a:srgbClr val="006600"/>
              </a:extrusionClr>
            </a:sp3d>
          </a:bodyPr>
          <a:lstStyle/>
          <a:p>
            <a:pPr algn="ctr"/>
            <a:r>
              <a:rPr lang="en-US" sz="3600" kern="10" dirty="0">
                <a:ln w="9525">
                  <a:round/>
                  <a:headEnd/>
                  <a:tailEnd/>
                </a:ln>
                <a:solidFill>
                  <a:srgbClr val="FFFF99">
                    <a:alpha val="50000"/>
                  </a:srgbClr>
                </a:solidFill>
                <a:latin typeface="Arial Black"/>
              </a:rPr>
              <a:t>K-3 </a:t>
            </a:r>
          </a:p>
        </p:txBody>
      </p:sp>
      <p:sp>
        <p:nvSpPr>
          <p:cNvPr id="8207" name="Text Box 15"/>
          <p:cNvSpPr txBox="1">
            <a:spLocks noChangeArrowheads="1"/>
          </p:cNvSpPr>
          <p:nvPr/>
        </p:nvSpPr>
        <p:spPr bwMode="auto">
          <a:xfrm>
            <a:off x="1476375" y="4581525"/>
            <a:ext cx="7367588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84175" indent="-384175" algn="just">
              <a:buFontTx/>
              <a:buChar char="•"/>
            </a:pPr>
            <a:r>
              <a:rPr lang="en-US" sz="2000" b="1" dirty="0" err="1"/>
              <a:t>Melindungi</a:t>
            </a:r>
            <a:r>
              <a:rPr lang="en-US" sz="2000" b="1" dirty="0"/>
              <a:t> </a:t>
            </a:r>
            <a:r>
              <a:rPr lang="en-US" sz="2000" b="1" dirty="0" err="1"/>
              <a:t>para</a:t>
            </a:r>
            <a:r>
              <a:rPr lang="en-US" sz="2000" b="1" dirty="0"/>
              <a:t> </a:t>
            </a:r>
            <a:r>
              <a:rPr lang="en-US" sz="2000" b="1" dirty="0" err="1"/>
              <a:t>pekerja</a:t>
            </a:r>
            <a:r>
              <a:rPr lang="en-US" sz="2000" b="1" dirty="0"/>
              <a:t> </a:t>
            </a:r>
            <a:r>
              <a:rPr lang="en-US" sz="2000" b="1" dirty="0" err="1"/>
              <a:t>dan</a:t>
            </a:r>
            <a:r>
              <a:rPr lang="en-US" sz="2000" b="1" dirty="0"/>
              <a:t> </a:t>
            </a:r>
            <a:r>
              <a:rPr lang="en-US" sz="2000" b="1" dirty="0" err="1"/>
              <a:t>orang</a:t>
            </a:r>
            <a:r>
              <a:rPr lang="en-US" sz="2000" b="1" dirty="0"/>
              <a:t> lain </a:t>
            </a:r>
            <a:r>
              <a:rPr lang="en-US" sz="2000" b="1" dirty="0" err="1"/>
              <a:t>di</a:t>
            </a:r>
            <a:r>
              <a:rPr lang="en-US" sz="2000" b="1" dirty="0"/>
              <a:t> </a:t>
            </a:r>
            <a:r>
              <a:rPr lang="en-US" sz="2000" b="1" dirty="0" err="1"/>
              <a:t>tempat</a:t>
            </a:r>
            <a:r>
              <a:rPr lang="en-US" sz="2000" b="1" dirty="0"/>
              <a:t> </a:t>
            </a:r>
            <a:r>
              <a:rPr lang="en-US" sz="2000" b="1" dirty="0" err="1"/>
              <a:t>kerja</a:t>
            </a:r>
            <a:r>
              <a:rPr lang="en-US" sz="2000" b="1" dirty="0"/>
              <a:t> </a:t>
            </a:r>
          </a:p>
          <a:p>
            <a:pPr marL="384175" indent="-384175" algn="just">
              <a:buFontTx/>
              <a:buChar char="•"/>
            </a:pPr>
            <a:r>
              <a:rPr lang="en-US" sz="2000" b="1" dirty="0" err="1"/>
              <a:t>Menjamin</a:t>
            </a:r>
            <a:r>
              <a:rPr lang="en-US" sz="2000" b="1" dirty="0"/>
              <a:t> agar </a:t>
            </a:r>
            <a:r>
              <a:rPr lang="en-US" sz="2000" b="1" dirty="0" err="1"/>
              <a:t>setiap</a:t>
            </a:r>
            <a:r>
              <a:rPr lang="en-US" sz="2000" b="1" dirty="0"/>
              <a:t> </a:t>
            </a:r>
            <a:r>
              <a:rPr lang="en-US" sz="2000" b="1" dirty="0" err="1"/>
              <a:t>sumber</a:t>
            </a:r>
            <a:r>
              <a:rPr lang="en-US" sz="2000" b="1" dirty="0"/>
              <a:t> </a:t>
            </a:r>
            <a:r>
              <a:rPr lang="en-US" sz="2000" b="1" dirty="0" err="1"/>
              <a:t>produksi</a:t>
            </a:r>
            <a:r>
              <a:rPr lang="en-US" sz="2000" b="1" dirty="0"/>
              <a:t> </a:t>
            </a:r>
            <a:r>
              <a:rPr lang="en-US" sz="2000" b="1" dirty="0" err="1"/>
              <a:t>dapat</a:t>
            </a:r>
            <a:r>
              <a:rPr lang="en-US" sz="2000" b="1" dirty="0"/>
              <a:t> </a:t>
            </a:r>
            <a:r>
              <a:rPr lang="en-US" sz="2000" b="1" dirty="0" err="1"/>
              <a:t>dipakai</a:t>
            </a:r>
            <a:r>
              <a:rPr lang="en-US" sz="2000" b="1" dirty="0"/>
              <a:t> </a:t>
            </a:r>
            <a:r>
              <a:rPr lang="en-US" sz="2000" b="1" dirty="0" err="1"/>
              <a:t>secara</a:t>
            </a:r>
            <a:r>
              <a:rPr lang="en-US" sz="2000" b="1" dirty="0"/>
              <a:t> </a:t>
            </a:r>
            <a:r>
              <a:rPr lang="en-US" sz="2000" b="1" dirty="0" err="1"/>
              <a:t>aman</a:t>
            </a:r>
            <a:r>
              <a:rPr lang="en-US" sz="2000" b="1" dirty="0"/>
              <a:t> </a:t>
            </a:r>
            <a:r>
              <a:rPr lang="en-US" sz="2000" b="1" dirty="0" err="1"/>
              <a:t>dan</a:t>
            </a:r>
            <a:r>
              <a:rPr lang="en-US" sz="2000" b="1" dirty="0"/>
              <a:t> </a:t>
            </a:r>
            <a:r>
              <a:rPr lang="en-US" sz="2000" b="1" dirty="0" err="1"/>
              <a:t>efisien</a:t>
            </a:r>
            <a:endParaRPr lang="en-US" sz="2000" b="1" dirty="0"/>
          </a:p>
          <a:p>
            <a:pPr marL="384175" indent="-384175" algn="just">
              <a:buFontTx/>
              <a:buChar char="•"/>
            </a:pPr>
            <a:r>
              <a:rPr lang="en-US" sz="2000" b="1" dirty="0" err="1"/>
              <a:t>Menjamin</a:t>
            </a:r>
            <a:r>
              <a:rPr lang="en-US" sz="2000" b="1" dirty="0"/>
              <a:t> </a:t>
            </a:r>
            <a:r>
              <a:rPr lang="en-US" sz="2000" b="1" dirty="0" err="1"/>
              <a:t>proses</a:t>
            </a:r>
            <a:r>
              <a:rPr lang="en-US" sz="2000" b="1" dirty="0"/>
              <a:t> </a:t>
            </a:r>
            <a:r>
              <a:rPr lang="en-US" sz="2000" b="1" dirty="0" err="1"/>
              <a:t>produksi</a:t>
            </a:r>
            <a:r>
              <a:rPr lang="en-US" sz="2000" b="1" dirty="0"/>
              <a:t> </a:t>
            </a:r>
            <a:r>
              <a:rPr lang="en-US" sz="2000" b="1" dirty="0" err="1"/>
              <a:t>berjalan</a:t>
            </a:r>
            <a:r>
              <a:rPr lang="en-US" sz="2000" b="1" dirty="0"/>
              <a:t> </a:t>
            </a:r>
            <a:r>
              <a:rPr lang="en-US" sz="2000" b="1" dirty="0" err="1"/>
              <a:t>lancar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2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2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2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2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5" grpId="0" animBg="1" autoUpdateAnimBg="0"/>
      <p:bldP spid="820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n-US" sz="3200" dirty="0" smtClean="0"/>
              <a:t>RASIONAL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10200"/>
          </a:xfrm>
        </p:spPr>
        <p:txBody>
          <a:bodyPr>
            <a:noAutofit/>
          </a:bodyPr>
          <a:lstStyle/>
          <a:p>
            <a:pPr marL="457200" indent="-457200">
              <a:buNone/>
            </a:pPr>
            <a:r>
              <a:rPr lang="en-US" sz="2400" b="1" dirty="0" smtClean="0"/>
              <a:t>1. </a:t>
            </a:r>
            <a:r>
              <a:rPr lang="en-US" sz="2400" b="1" dirty="0" err="1" smtClean="0"/>
              <a:t>Selalu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ada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resiko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kegagalan</a:t>
            </a:r>
            <a:r>
              <a:rPr lang="en-US" sz="2400" b="1" dirty="0" smtClean="0"/>
              <a:t> ( risk of failures ) </a:t>
            </a:r>
            <a:r>
              <a:rPr lang="en-US" sz="2400" b="1" dirty="0" err="1" smtClean="0"/>
              <a:t>pada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setiap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proses</a:t>
            </a:r>
            <a:r>
              <a:rPr lang="en-US" sz="2400" b="1" dirty="0" smtClean="0"/>
              <a:t>/ </a:t>
            </a:r>
            <a:r>
              <a:rPr lang="en-US" sz="2400" b="1" dirty="0" err="1" smtClean="0"/>
              <a:t>aktifitas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pekerjaan</a:t>
            </a:r>
            <a:r>
              <a:rPr lang="en-US" sz="2400" b="1" dirty="0" smtClean="0"/>
              <a:t> </a:t>
            </a:r>
          </a:p>
          <a:p>
            <a:pPr marL="457200" indent="-457200">
              <a:buNone/>
            </a:pPr>
            <a:r>
              <a:rPr lang="en-US" sz="2400" b="1" dirty="0" smtClean="0"/>
              <a:t>2.Kecelakaan </a:t>
            </a:r>
            <a:r>
              <a:rPr lang="en-US" sz="2400" b="1" dirty="0" err="1" smtClean="0"/>
              <a:t>kerja</a:t>
            </a:r>
            <a:r>
              <a:rPr lang="en-US" sz="2400" b="1" dirty="0" smtClean="0"/>
              <a:t> ( work accident) , </a:t>
            </a:r>
            <a:r>
              <a:rPr lang="en-US" sz="2400" b="1" dirty="0" err="1" smtClean="0"/>
              <a:t>sekecil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apapun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akan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mengakibatkan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efek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kerugian</a:t>
            </a:r>
            <a:r>
              <a:rPr lang="en-US" sz="2400" b="1" dirty="0" smtClean="0"/>
              <a:t> ( loss ),</a:t>
            </a:r>
            <a:r>
              <a:rPr lang="en-US" sz="2000" b="1" dirty="0" err="1" smtClean="0"/>
              <a:t>mengganggu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proses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produksi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secara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menyeluruh</a:t>
            </a:r>
            <a:r>
              <a:rPr lang="en-US" sz="2000" b="1" dirty="0" smtClean="0"/>
              <a:t>,  </a:t>
            </a:r>
            <a:r>
              <a:rPr lang="en-US" sz="2000" b="1" dirty="0" err="1" smtClean="0"/>
              <a:t>rusaknya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lingkungan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kerja</a:t>
            </a:r>
            <a:r>
              <a:rPr lang="en-US" sz="2000" b="1" dirty="0" smtClean="0"/>
              <a:t>, </a:t>
            </a:r>
            <a:r>
              <a:rPr lang="en-US" sz="2000" b="1" dirty="0" err="1" smtClean="0"/>
              <a:t>serta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berdampak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pada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masyarakat</a:t>
            </a:r>
            <a:r>
              <a:rPr lang="en-US" sz="2000" b="1" dirty="0" smtClean="0"/>
              <a:t>.</a:t>
            </a:r>
            <a:endParaRPr lang="en-US" sz="2400" b="1" dirty="0" smtClean="0"/>
          </a:p>
          <a:p>
            <a:pPr>
              <a:buNone/>
            </a:pPr>
            <a:r>
              <a:rPr lang="en-US" sz="2400" b="1" dirty="0" smtClean="0"/>
              <a:t>3. </a:t>
            </a:r>
            <a:r>
              <a:rPr lang="en-US" sz="2400" b="1" dirty="0" err="1" smtClean="0"/>
              <a:t>Sehubungan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dengan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hal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tersebut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atas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maka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sedapat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mungkin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sedini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mungkin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gangguan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kesehata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akibat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kerja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kecelakan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kerja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harus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dicegah</a:t>
            </a:r>
            <a:r>
              <a:rPr lang="en-US" sz="2400" b="1" dirty="0" smtClean="0"/>
              <a:t>/</a:t>
            </a:r>
            <a:r>
              <a:rPr lang="en-US" sz="2400" b="1" dirty="0" err="1" smtClean="0"/>
              <a:t>dihilangkan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atau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setidak-tidaknya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dikurangi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dampaknya</a:t>
            </a:r>
            <a:r>
              <a:rPr lang="en-US" sz="2400" b="1" dirty="0" smtClean="0"/>
              <a:t>.</a:t>
            </a:r>
          </a:p>
          <a:p>
            <a:pPr>
              <a:buNone/>
            </a:pPr>
            <a:r>
              <a:rPr lang="en-US" sz="2400" b="1" dirty="0" smtClean="0"/>
              <a:t>4. </a:t>
            </a:r>
            <a:r>
              <a:rPr lang="en-US" sz="2400" b="1" dirty="0" err="1" smtClean="0"/>
              <a:t>Penanganan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masalah</a:t>
            </a:r>
            <a:r>
              <a:rPr lang="en-US" sz="2400" b="1" dirty="0" smtClean="0"/>
              <a:t> K3 </a:t>
            </a:r>
            <a:r>
              <a:rPr lang="en-US" sz="2400" b="1" dirty="0" err="1" smtClean="0"/>
              <a:t>di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laboratorium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Sekolah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Kejuruan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sebuah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perusahaan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harus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ditangani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secara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serius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dan</a:t>
            </a:r>
            <a:r>
              <a:rPr lang="en-US" sz="2400" b="1" dirty="0" smtClean="0"/>
              <a:t>  </a:t>
            </a:r>
            <a:r>
              <a:rPr lang="en-US" sz="2400" b="1" dirty="0" err="1" smtClean="0"/>
              <a:t>sungguh-sungguh</a:t>
            </a:r>
            <a:endParaRPr lang="en-US" sz="2400" b="1" dirty="0" smtClean="0"/>
          </a:p>
          <a:p>
            <a:pPr algn="ctr"/>
            <a:r>
              <a:rPr lang="en-US" sz="2400" dirty="0" smtClean="0"/>
              <a:t>                                                              </a:t>
            </a:r>
            <a:r>
              <a:rPr lang="en-US" sz="2400" dirty="0" err="1" smtClean="0"/>
              <a:t>Enny</a:t>
            </a:r>
            <a:r>
              <a:rPr lang="en-US" sz="2400" dirty="0" smtClean="0"/>
              <a:t> </a:t>
            </a:r>
            <a:r>
              <a:rPr lang="en-US" sz="2400" dirty="0" err="1" smtClean="0"/>
              <a:t>zuhni</a:t>
            </a:r>
            <a:r>
              <a:rPr lang="en-US" sz="2400" dirty="0" smtClean="0"/>
              <a:t> </a:t>
            </a:r>
            <a:r>
              <a:rPr lang="en-US" sz="2400" dirty="0" err="1" smtClean="0"/>
              <a:t>khayati,M</a:t>
            </a:r>
            <a:r>
              <a:rPr lang="en-US" sz="2400" dirty="0" smtClean="0"/>
              <a:t>. </a:t>
            </a:r>
            <a:r>
              <a:rPr lang="en-US" sz="2400" dirty="0" err="1" smtClean="0"/>
              <a:t>Kes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  <a:solidFill>
            <a:schemeClr val="tx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just"/>
            <a:r>
              <a:rPr lang="en-US" sz="1600" dirty="0" smtClean="0"/>
              <a:t>LANJUTAN RASIONAL</a:t>
            </a:r>
            <a:endParaRPr lang="en-US" sz="1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8229600" cy="571500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sz="2800" dirty="0" smtClean="0"/>
              <a:t>5.</a:t>
            </a:r>
            <a:r>
              <a:rPr lang="en-US" sz="1800" dirty="0" smtClean="0"/>
              <a:t> </a:t>
            </a:r>
            <a:r>
              <a:rPr lang="en-US" sz="2800" b="1" dirty="0" err="1" smtClean="0"/>
              <a:t>Efisiensi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kerja</a:t>
            </a:r>
            <a:r>
              <a:rPr lang="en-US" sz="2800" b="1" dirty="0" smtClean="0"/>
              <a:t> yang optimal </a:t>
            </a:r>
            <a:r>
              <a:rPr lang="en-US" sz="2800" b="1" dirty="0" err="1" smtClean="0"/>
              <a:t>namun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tetap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memenuhi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syarat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Kesehatan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Keselamata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Kerja</a:t>
            </a:r>
            <a:r>
              <a:rPr lang="en-US" sz="2800" b="1" dirty="0" smtClean="0"/>
              <a:t> ( K3 )</a:t>
            </a:r>
          </a:p>
          <a:p>
            <a:pPr algn="just">
              <a:buNone/>
            </a:pPr>
            <a:r>
              <a:rPr lang="en-US" sz="2800" b="1" dirty="0" smtClean="0"/>
              <a:t>6. </a:t>
            </a:r>
            <a:r>
              <a:rPr lang="en-US" sz="2800" b="1" dirty="0" err="1" smtClean="0"/>
              <a:t>Besarnya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biaya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untuk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rehabilitasi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kesehatan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kecelakaan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kerja</a:t>
            </a:r>
            <a:r>
              <a:rPr lang="en-US" sz="2800" b="1" dirty="0" smtClean="0"/>
              <a:t>  </a:t>
            </a:r>
            <a:r>
              <a:rPr lang="en-US" sz="2800" b="1" dirty="0" err="1" smtClean="0"/>
              <a:t>serta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dampaknya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harus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ditekan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dengan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upaya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pencegahan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sedini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mungkin</a:t>
            </a:r>
            <a:endParaRPr lang="en-US" sz="2800" b="1" dirty="0" smtClean="0"/>
          </a:p>
          <a:p>
            <a:pPr algn="just">
              <a:buNone/>
            </a:pPr>
            <a:r>
              <a:rPr lang="en-US" sz="2800" b="1" dirty="0" smtClean="0"/>
              <a:t>7. </a:t>
            </a:r>
            <a:r>
              <a:rPr lang="en-US" sz="2800" b="1" dirty="0" err="1" smtClean="0"/>
              <a:t>Perlu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tindakan</a:t>
            </a:r>
            <a:r>
              <a:rPr lang="en-US" sz="2800" b="1" dirty="0" smtClean="0"/>
              <a:t>  yang </a:t>
            </a:r>
            <a:r>
              <a:rPr lang="en-US" sz="2800" b="1" dirty="0" err="1" smtClean="0"/>
              <a:t>efisien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untuk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mengatasi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bahaya</a:t>
            </a:r>
            <a:r>
              <a:rPr lang="en-US" sz="2800" b="1" dirty="0" smtClean="0"/>
              <a:t> ( </a:t>
            </a:r>
            <a:r>
              <a:rPr lang="en-US" sz="2800" b="1" dirty="0" err="1" smtClean="0"/>
              <a:t>potensi</a:t>
            </a:r>
            <a:r>
              <a:rPr lang="en-US" sz="2800" b="1" dirty="0" smtClean="0"/>
              <a:t> Hazard ) yang </a:t>
            </a:r>
            <a:r>
              <a:rPr lang="en-US" sz="2800" b="1" dirty="0" err="1" smtClean="0"/>
              <a:t>timbul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tempat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praktek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atau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tempat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kerja</a:t>
            </a:r>
            <a:r>
              <a:rPr lang="en-US" sz="2800" b="1" dirty="0" smtClean="0"/>
              <a:t>.</a:t>
            </a:r>
          </a:p>
          <a:p>
            <a:pPr algn="just">
              <a:buNone/>
            </a:pPr>
            <a:r>
              <a:rPr lang="en-US" sz="2800" b="1" dirty="0" smtClean="0"/>
              <a:t>8. </a:t>
            </a:r>
            <a:r>
              <a:rPr lang="en-US" sz="2800" b="1" dirty="0" err="1" smtClean="0"/>
              <a:t>Penampilan</a:t>
            </a:r>
            <a:r>
              <a:rPr lang="en-US" sz="2800" b="1" dirty="0" smtClean="0"/>
              <a:t> yang </a:t>
            </a:r>
            <a:r>
              <a:rPr lang="en-US" sz="2800" b="1" dirty="0" err="1" smtClean="0"/>
              <a:t>menarik</a:t>
            </a:r>
            <a:r>
              <a:rPr lang="en-US" sz="2800" b="1" dirty="0" smtClean="0"/>
              <a:t>  </a:t>
            </a:r>
            <a:r>
              <a:rPr lang="en-US" sz="2800" b="1" dirty="0" err="1" smtClean="0"/>
              <a:t>selama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bekerja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sangat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penting</a:t>
            </a:r>
            <a:r>
              <a:rPr lang="en-US" sz="2800" b="1" dirty="0" smtClean="0"/>
              <a:t>, </a:t>
            </a:r>
            <a:r>
              <a:rPr lang="en-US" sz="2800" b="1" dirty="0" err="1" smtClean="0"/>
              <a:t>namun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harus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tetap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sehat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aman</a:t>
            </a:r>
            <a:r>
              <a:rPr lang="en-US" sz="2800" b="1" dirty="0" smtClean="0"/>
              <a:t>  agar </a:t>
            </a:r>
            <a:r>
              <a:rPr lang="en-US" sz="2800" b="1" dirty="0" err="1" smtClean="0"/>
              <a:t>produktifitas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kerja</a:t>
            </a:r>
            <a:r>
              <a:rPr lang="en-US" sz="2800" b="1" dirty="0" smtClean="0"/>
              <a:t>  </a:t>
            </a:r>
            <a:r>
              <a:rPr lang="en-US" sz="2800" b="1" dirty="0" err="1" smtClean="0"/>
              <a:t>selalu</a:t>
            </a:r>
            <a:r>
              <a:rPr lang="en-US" sz="2800" b="1" dirty="0" smtClean="0"/>
              <a:t>  </a:t>
            </a:r>
            <a:r>
              <a:rPr lang="en-US" sz="2800" b="1" dirty="0" err="1" smtClean="0"/>
              <a:t>meningkat</a:t>
            </a:r>
            <a:endParaRPr lang="en-US" sz="2800" b="1" dirty="0" smtClean="0"/>
          </a:p>
          <a:p>
            <a:pPr algn="just"/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1162"/>
          </a:xfrm>
          <a:solidFill>
            <a:schemeClr val="tx2">
              <a:lumMod val="40000"/>
              <a:lumOff val="60000"/>
            </a:schemeClr>
          </a:solidFill>
        </p:spPr>
        <p:txBody>
          <a:bodyPr/>
          <a:lstStyle/>
          <a:p>
            <a:pPr algn="l"/>
            <a:r>
              <a:rPr lang="en-US" sz="1600" dirty="0" smtClean="0"/>
              <a:t>LANJUTAN RASIONAL</a:t>
            </a:r>
            <a:endParaRPr lang="en-US" sz="1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/>
          <a:lstStyle/>
          <a:p>
            <a:r>
              <a:rPr lang="en-US" dirty="0" smtClean="0"/>
              <a:t>9. </a:t>
            </a:r>
            <a:r>
              <a:rPr lang="en-US" dirty="0" err="1" smtClean="0"/>
              <a:t>Penyakit</a:t>
            </a:r>
            <a:r>
              <a:rPr lang="en-US" dirty="0" smtClean="0"/>
              <a:t> </a:t>
            </a:r>
            <a:r>
              <a:rPr lang="en-US" dirty="0" err="1" smtClean="0"/>
              <a:t>Akibat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(PAK)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Keselamatan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( KK)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kalangan</a:t>
            </a:r>
            <a:r>
              <a:rPr lang="en-US" dirty="0" smtClean="0"/>
              <a:t>/ </a:t>
            </a:r>
            <a:r>
              <a:rPr lang="en-US" dirty="0" err="1" smtClean="0"/>
              <a:t>civitas</a:t>
            </a:r>
            <a:r>
              <a:rPr lang="en-US" dirty="0" smtClean="0"/>
              <a:t>  </a:t>
            </a:r>
            <a:r>
              <a:rPr lang="en-US" dirty="0" err="1" smtClean="0"/>
              <a:t>akademika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Non </a:t>
            </a:r>
            <a:r>
              <a:rPr lang="en-US" dirty="0" err="1" smtClean="0"/>
              <a:t>akademika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Indonesia </a:t>
            </a:r>
            <a:r>
              <a:rPr lang="en-US" dirty="0" err="1" smtClean="0"/>
              <a:t>belum</a:t>
            </a:r>
            <a:r>
              <a:rPr lang="en-US" dirty="0" smtClean="0"/>
              <a:t> </a:t>
            </a:r>
            <a:r>
              <a:rPr lang="en-US" dirty="0" err="1" smtClean="0"/>
              <a:t>terekam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endParaRPr lang="en-US" dirty="0" smtClean="0"/>
          </a:p>
          <a:p>
            <a:r>
              <a:rPr lang="en-US" dirty="0" smtClean="0"/>
              <a:t>10. </a:t>
            </a:r>
            <a:r>
              <a:rPr lang="en-US" dirty="0" err="1" smtClean="0"/>
              <a:t>Penerapan</a:t>
            </a:r>
            <a:r>
              <a:rPr lang="en-US" dirty="0" smtClean="0"/>
              <a:t> </a:t>
            </a:r>
            <a:r>
              <a:rPr lang="en-US" dirty="0" err="1" smtClean="0"/>
              <a:t>budaya</a:t>
            </a:r>
            <a:r>
              <a:rPr lang="en-US" dirty="0" smtClean="0"/>
              <a:t> </a:t>
            </a:r>
            <a:r>
              <a:rPr lang="en-US" i="1" dirty="0" smtClean="0"/>
              <a:t>“ SEHAT DAN AMAN DALAM BEKERJA “</a:t>
            </a:r>
            <a:r>
              <a:rPr lang="en-US" dirty="0" smtClean="0"/>
              <a:t> </a:t>
            </a:r>
            <a:r>
              <a:rPr lang="en-US" dirty="0" err="1" smtClean="0"/>
              <a:t>masih</a:t>
            </a:r>
            <a:r>
              <a:rPr lang="en-US" dirty="0" smtClean="0"/>
              <a:t> </a:t>
            </a:r>
            <a:r>
              <a:rPr lang="en-US" dirty="0" err="1" smtClean="0"/>
              <a:t>terus</a:t>
            </a:r>
            <a:r>
              <a:rPr lang="en-US" dirty="0" smtClean="0"/>
              <a:t>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ditingkatkan</a:t>
            </a:r>
            <a:r>
              <a:rPr lang="en-US" dirty="0" smtClean="0"/>
              <a:t> </a:t>
            </a:r>
            <a:r>
              <a:rPr lang="en-US" dirty="0" err="1" smtClean="0"/>
              <a:t>pelaksanaannya</a:t>
            </a:r>
            <a:r>
              <a:rPr lang="en-US" dirty="0" smtClean="0"/>
              <a:t> </a:t>
            </a:r>
            <a:r>
              <a:rPr lang="en-US" dirty="0" err="1" smtClean="0"/>
              <a:t>termasuk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sektor</a:t>
            </a:r>
            <a:r>
              <a:rPr lang="en-US" dirty="0" smtClean="0"/>
              <a:t> </a:t>
            </a:r>
            <a:r>
              <a:rPr lang="en-US" dirty="0" err="1" smtClean="0"/>
              <a:t>laboratorium</a:t>
            </a:r>
            <a:r>
              <a:rPr lang="en-US" dirty="0" smtClean="0"/>
              <a:t> </a:t>
            </a:r>
            <a:r>
              <a:rPr lang="en-US" dirty="0" err="1" smtClean="0"/>
              <a:t>Pendidikan</a:t>
            </a:r>
            <a:r>
              <a:rPr lang="en-US" dirty="0" smtClean="0"/>
              <a:t> </a:t>
            </a:r>
            <a:r>
              <a:rPr lang="en-US" dirty="0" err="1" smtClean="0"/>
              <a:t>Teknik</a:t>
            </a:r>
            <a:r>
              <a:rPr lang="en-US" dirty="0" smtClean="0"/>
              <a:t> </a:t>
            </a:r>
            <a:r>
              <a:rPr lang="en-US" dirty="0" err="1" smtClean="0"/>
              <a:t>Busana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066799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n-US" sz="3200" dirty="0" smtClean="0"/>
              <a:t>KOMPETENSI YANG DIKEMBANGKAN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762000"/>
            <a:ext cx="8458200" cy="5943600"/>
          </a:xfrm>
        </p:spPr>
        <p:txBody>
          <a:bodyPr>
            <a:normAutofit lnSpcReduction="10000"/>
          </a:bodyPr>
          <a:lstStyle/>
          <a:p>
            <a:pPr lvl="0" algn="just">
              <a:lnSpc>
                <a:spcPct val="110000"/>
              </a:lnSpc>
              <a:buFont typeface="Wingdings" pitchFamily="2" charset="2"/>
              <a:buChar char="v"/>
            </a:pPr>
            <a:endParaRPr lang="en-US" sz="2000" dirty="0" smtClean="0">
              <a:solidFill>
                <a:schemeClr val="tx1"/>
              </a:solidFill>
            </a:endParaRPr>
          </a:p>
          <a:p>
            <a:pPr lvl="0" algn="just">
              <a:lnSpc>
                <a:spcPct val="110000"/>
              </a:lnSpc>
              <a:buFont typeface="Wingdings" pitchFamily="2" charset="2"/>
              <a:buChar char="v"/>
            </a:pPr>
            <a:r>
              <a:rPr lang="en-US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Menjelaskan</a:t>
            </a:r>
            <a:r>
              <a:rPr lang="en-US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konsep</a:t>
            </a:r>
            <a:r>
              <a:rPr lang="en-US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hygiene </a:t>
            </a:r>
            <a:r>
              <a:rPr lang="en-US" sz="28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sanitasi</a:t>
            </a:r>
            <a:r>
              <a:rPr lang="en-US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di</a:t>
            </a:r>
            <a:endParaRPr lang="en-US" sz="28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algn="just">
              <a:lnSpc>
                <a:spcPct val="110000"/>
              </a:lnSpc>
            </a:pPr>
            <a:r>
              <a:rPr lang="en-US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en-US" sz="28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lingkungan</a:t>
            </a:r>
            <a:r>
              <a:rPr lang="en-US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kerja</a:t>
            </a:r>
            <a:r>
              <a:rPr lang="en-US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lvl="0" algn="just">
              <a:lnSpc>
                <a:spcPct val="110000"/>
              </a:lnSpc>
            </a:pPr>
            <a:endParaRPr lang="en-US" sz="28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algn="just">
              <a:lnSpc>
                <a:spcPct val="110000"/>
              </a:lnSpc>
              <a:buFont typeface="Wingdings" pitchFamily="2" charset="2"/>
              <a:buChar char="v"/>
            </a:pPr>
            <a:r>
              <a:rPr lang="en-US" sz="28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Menjelaskan</a:t>
            </a:r>
            <a:r>
              <a:rPr lang="en-US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konsep</a:t>
            </a:r>
            <a:r>
              <a:rPr lang="en-US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kesehatan</a:t>
            </a:r>
            <a:r>
              <a:rPr lang="en-US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kerja</a:t>
            </a:r>
            <a:endParaRPr lang="en-US" sz="28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algn="just">
              <a:lnSpc>
                <a:spcPct val="110000"/>
              </a:lnSpc>
            </a:pPr>
            <a:endParaRPr lang="en-US" sz="28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algn="just">
              <a:lnSpc>
                <a:spcPct val="110000"/>
              </a:lnSpc>
              <a:buFont typeface="Wingdings" pitchFamily="2" charset="2"/>
              <a:buChar char="v"/>
            </a:pPr>
            <a:r>
              <a:rPr lang="en-US" sz="28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Menjelaskan</a:t>
            </a:r>
            <a:r>
              <a:rPr lang="en-US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konsep</a:t>
            </a:r>
            <a:r>
              <a:rPr lang="en-US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keselamatan</a:t>
            </a:r>
            <a:r>
              <a:rPr lang="en-US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kerja</a:t>
            </a:r>
            <a:endParaRPr lang="en-US" sz="28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algn="just">
              <a:lnSpc>
                <a:spcPct val="110000"/>
              </a:lnSpc>
              <a:buFont typeface="Wingdings" pitchFamily="2" charset="2"/>
              <a:buChar char="v"/>
            </a:pPr>
            <a:endParaRPr lang="en-US" sz="28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algn="just">
              <a:lnSpc>
                <a:spcPct val="110000"/>
              </a:lnSpc>
              <a:buFont typeface="Wingdings" pitchFamily="2" charset="2"/>
              <a:buChar char="v"/>
            </a:pPr>
            <a:r>
              <a:rPr lang="en-US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Menjelaskan</a:t>
            </a:r>
            <a:r>
              <a:rPr lang="en-US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28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potensi</a:t>
            </a:r>
            <a:r>
              <a:rPr lang="en-US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hazard </a:t>
            </a:r>
            <a:r>
              <a:rPr lang="en-US" sz="28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atau</a:t>
            </a:r>
            <a:r>
              <a:rPr lang="en-US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28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penyebab</a:t>
            </a:r>
            <a:endParaRPr lang="en-US" sz="28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algn="just">
              <a:lnSpc>
                <a:spcPct val="110000"/>
              </a:lnSpc>
            </a:pPr>
            <a:r>
              <a:rPr lang="en-US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en-US" sz="28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gangguan</a:t>
            </a:r>
            <a:r>
              <a:rPr lang="en-US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kesehatan</a:t>
            </a:r>
            <a:r>
              <a:rPr lang="en-US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kecelakaan</a:t>
            </a:r>
            <a:r>
              <a:rPr lang="en-US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di</a:t>
            </a:r>
            <a:endParaRPr lang="en-US" sz="28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algn="just">
              <a:lnSpc>
                <a:spcPct val="110000"/>
              </a:lnSpc>
            </a:pPr>
            <a:r>
              <a:rPr lang="en-US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en-US" sz="28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tempat</a:t>
            </a:r>
            <a:r>
              <a:rPr lang="en-US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kerja</a:t>
            </a:r>
            <a:r>
              <a:rPr lang="en-US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serta</a:t>
            </a:r>
            <a:r>
              <a:rPr lang="en-US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upaya</a:t>
            </a:r>
            <a:r>
              <a:rPr lang="en-US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penanggulangannya</a:t>
            </a:r>
            <a:endParaRPr lang="en-US" sz="28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algn="just">
              <a:lnSpc>
                <a:spcPct val="110000"/>
              </a:lnSpc>
            </a:pPr>
            <a:endParaRPr lang="en-US" sz="2000" b="1" dirty="0" smtClean="0">
              <a:solidFill>
                <a:schemeClr val="tx1"/>
              </a:solidFill>
            </a:endParaRPr>
          </a:p>
          <a:p>
            <a:pPr algn="r"/>
            <a:endParaRPr lang="en-US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1195</TotalTime>
  <Words>1163</Words>
  <Application>Microsoft Office PowerPoint</Application>
  <PresentationFormat>On-screen Show (4:3)</PresentationFormat>
  <Paragraphs>150</Paragraphs>
  <Slides>23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KESEHATAN DAN KESELAMATAN KERJA</vt:lpstr>
      <vt:lpstr>PENGERTIAN KESEHATAN DAN KESELAMATAN KERJA(K3)</vt:lpstr>
      <vt:lpstr>Keselamatan Kerja adalah:</vt:lpstr>
      <vt:lpstr>PENGERTIAN KEAMANAN </vt:lpstr>
      <vt:lpstr>Slide 5</vt:lpstr>
      <vt:lpstr>RASIONAL</vt:lpstr>
      <vt:lpstr>LANJUTAN RASIONAL</vt:lpstr>
      <vt:lpstr>LANJUTAN RASIONAL</vt:lpstr>
      <vt:lpstr>KOMPETENSI YANG DIKEMBANGKAN</vt:lpstr>
      <vt:lpstr>Lanjutan kompetensi yang dikembangkan</vt:lpstr>
      <vt:lpstr>ORIENTASI MATA KULIAH KESEHATAN DAN KESELAMATAN KERJA MELIPUTI:</vt:lpstr>
      <vt:lpstr>INDIKATOR PENCAPAIAN</vt:lpstr>
      <vt:lpstr>Undang-Undang KetenagaKerjaan</vt:lpstr>
      <vt:lpstr>UU No 1 Tahun 1970  Ttg Kesehatan dan Keselamatan Kerja</vt:lpstr>
      <vt:lpstr>Lanjutan UU No 1 Tahun 1970 </vt:lpstr>
      <vt:lpstr>Lanjutan UU No 1 Tahun 1970 </vt:lpstr>
      <vt:lpstr>Lanjutan UU No 1 Tahun 1970 </vt:lpstr>
      <vt:lpstr>DASAR- DASAR K3</vt:lpstr>
      <vt:lpstr>FAKTOR-FAKTOR YANG MEMPENGARUHI(MENGGANGGU )K3</vt:lpstr>
      <vt:lpstr>LANJUTAN FAKTOR YANG MENGGANGGU</vt:lpstr>
      <vt:lpstr>FAKTOR-FAKTO YANG BERMANFAAT BAGI K3</vt:lpstr>
      <vt:lpstr>PENILAIAN</vt:lpstr>
      <vt:lpstr>BUKU REFERENSI</vt:lpstr>
    </vt:vector>
  </TitlesOfParts>
  <Company>Jogja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SANITASI DAN HYGIENE LINGKUNGAN KERJA</dc:title>
  <dc:creator>Acer</dc:creator>
  <cp:lastModifiedBy>USER</cp:lastModifiedBy>
  <cp:revision>199</cp:revision>
  <dcterms:created xsi:type="dcterms:W3CDTF">2010-02-19T09:11:55Z</dcterms:created>
  <dcterms:modified xsi:type="dcterms:W3CDTF">2011-03-22T17:34:12Z</dcterms:modified>
</cp:coreProperties>
</file>