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2" r:id="rId3"/>
    <p:sldId id="283" r:id="rId4"/>
    <p:sldId id="284" r:id="rId5"/>
    <p:sldId id="257" r:id="rId6"/>
    <p:sldId id="258" r:id="rId7"/>
    <p:sldId id="264" r:id="rId8"/>
    <p:sldId id="259" r:id="rId9"/>
    <p:sldId id="269" r:id="rId10"/>
    <p:sldId id="268" r:id="rId11"/>
    <p:sldId id="261" r:id="rId12"/>
    <p:sldId id="263" r:id="rId13"/>
    <p:sldId id="260" r:id="rId14"/>
    <p:sldId id="262" r:id="rId15"/>
    <p:sldId id="271" r:id="rId16"/>
    <p:sldId id="265" r:id="rId17"/>
    <p:sldId id="266" r:id="rId18"/>
    <p:sldId id="272" r:id="rId19"/>
    <p:sldId id="273" r:id="rId20"/>
    <p:sldId id="267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3238" cy="9871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1438" y="0"/>
            <a:ext cx="29702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9206B4F-DCEF-478D-95FE-B1692DD6AB08}" type="datetimeFigureOut">
              <a:rPr lang="id-ID"/>
              <a:pPr>
                <a:defRPr/>
              </a:pPr>
              <a:t>14/08/2013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5775"/>
            <a:ext cx="29702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1438" y="9375775"/>
            <a:ext cx="297021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17746DD-17CE-40F8-A46C-0ED31B7B9D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371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1438" y="0"/>
            <a:ext cx="2970212" cy="49371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pPr>
              <a:defRPr/>
            </a:pPr>
            <a:fld id="{383CF4CD-3507-47BE-9593-245A0F4CD6F1}" type="datetimeFigureOut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8850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1638" cy="4441825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5775"/>
            <a:ext cx="2970213" cy="49371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1438" y="9375775"/>
            <a:ext cx="2970212" cy="49371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pPr>
              <a:defRPr/>
            </a:pPr>
            <a:fld id="{FC83AF58-1D1D-455D-A760-063E6D2D0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27BA1-0713-4D54-92E3-C432586DA3A5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C0F123-A1C8-4EA1-BDD0-89EF88F8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6FA0-8A57-42A8-9B85-31D597ED6BE8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649B-EA17-4D28-ADEC-30ABB7123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D0E8-1E7A-4208-BAAF-E56D2558F209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42485-60F5-4BCE-AD9E-412FCCEAA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AFCC-9224-4D19-B224-6CD894797BC8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8C86-31C8-4455-A8BB-271424006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4A44D-CA68-4DBE-94DF-010B9AD7119E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AD354-6006-4925-BB44-5CB7F3303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C9C3-B370-4522-B2DE-952367A19388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8C08-0183-439C-8BBE-7E777B3A3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52144-A901-4598-8DDA-667709991987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9160-DEC9-412F-8977-C6009C211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44A1-239F-4B1C-B97C-C2870423F0DB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CCEC-9D97-4F73-9389-85D2239B3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F5BA2-DEAD-44FC-A901-541CFF13B9A2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722A4-4FD6-49C3-BCBB-CF2353D03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A2086-15C7-4A8F-8815-4133728166B5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F971C-C354-4470-91E5-DE7A19A41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B1105-0C1F-49C8-8993-5E41EB7EB83A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2DF34-3367-4937-A4AA-B2EF04862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637C191-D2F1-4704-8233-C6A07E60309B}" type="datetime1">
              <a:rPr lang="en-US"/>
              <a:pPr>
                <a:defRPr/>
              </a:pPr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6BF143B-72CB-45AF-BF12-645E80562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09" r:id="rId2"/>
    <p:sldLayoutId id="2147484017" r:id="rId3"/>
    <p:sldLayoutId id="2147484010" r:id="rId4"/>
    <p:sldLayoutId id="2147484011" r:id="rId5"/>
    <p:sldLayoutId id="2147484012" r:id="rId6"/>
    <p:sldLayoutId id="2147484013" r:id="rId7"/>
    <p:sldLayoutId id="2147484018" r:id="rId8"/>
    <p:sldLayoutId id="2147484019" r:id="rId9"/>
    <p:sldLayoutId id="2147484014" r:id="rId10"/>
    <p:sldLayoutId id="21474840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BDF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0BD0D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8763000" cy="2209800"/>
          </a:xfrm>
        </p:spPr>
        <p:txBody>
          <a:bodyPr/>
          <a:lstStyle/>
          <a:p>
            <a:pPr eaLnBrk="1" hangingPunct="1"/>
            <a:r>
              <a:rPr lang="id-ID" dirty="0" smtClean="0">
                <a:latin typeface="Snap ITC" pitchFamily="82" charset="0"/>
              </a:rPr>
              <a:t>BAHAN AJAR</a:t>
            </a:r>
            <a:br>
              <a:rPr lang="id-ID" dirty="0" smtClean="0">
                <a:latin typeface="Snap ITC" pitchFamily="82" charset="0"/>
              </a:rPr>
            </a:br>
            <a:r>
              <a:rPr smtClean="0">
                <a:latin typeface="Snap ITC" pitchFamily="82" charset="0"/>
              </a:rPr>
              <a:t>Tabel </a:t>
            </a:r>
            <a:r>
              <a:rPr smtClean="0">
                <a:latin typeface="Snap ITC" pitchFamily="82" charset="0"/>
              </a:rPr>
              <a:t>Distribusi </a:t>
            </a:r>
            <a:r>
              <a:rPr smtClean="0">
                <a:latin typeface="Snap ITC" pitchFamily="82" charset="0"/>
              </a:rPr>
              <a:t>Frekuensi</a:t>
            </a:r>
            <a:r>
              <a:rPr lang="id-ID" dirty="0" smtClean="0">
                <a:latin typeface="Snap ITC" pitchFamily="82" charset="0"/>
              </a:rPr>
              <a:t/>
            </a:r>
            <a:br>
              <a:rPr lang="id-ID" dirty="0" smtClean="0">
                <a:latin typeface="Snap ITC" pitchFamily="82" charset="0"/>
              </a:rPr>
            </a:br>
            <a:r>
              <a:rPr lang="id-ID" dirty="0" smtClean="0">
                <a:solidFill>
                  <a:schemeClr val="tx1"/>
                </a:solidFill>
                <a:latin typeface="Snap ITC" pitchFamily="82" charset="0"/>
              </a:rPr>
              <a:t>Oleh: ENDANG LISTYANI</a:t>
            </a:r>
            <a:endParaRPr smtClean="0">
              <a:solidFill>
                <a:schemeClr val="tx1"/>
              </a:solidFill>
              <a:latin typeface="Snap ITC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13FD3-520B-4721-ACCF-A9EFD771238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981200" y="1524000"/>
          <a:ext cx="45720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0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Tabulasi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  IIII  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  IIII  IIII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  IIII  IIII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IIII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E50C4-D96A-4B35-AA0A-800C3D9FD9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67200" y="38100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038600" y="42672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426085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86200" y="4724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343400" y="47244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86200" y="5181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343400" y="51816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daya tahan lalat sampai mati terhadap suatu bahan kimia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4953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4,6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2,6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1,4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6,3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0,2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1,9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2,1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1,7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1200" y="3733800"/>
            <a:ext cx="30480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Buatlah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tabel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distribusi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frekuensi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dengan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8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kelas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dan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nilai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terendah</a:t>
            </a:r>
            <a:r>
              <a:rPr lang="en-US" sz="2800" b="1" dirty="0">
                <a:ln w="0"/>
                <a:gradFill flip="none">
                  <a:gsLst>
                    <a:gs pos="51000">
                      <a:srgbClr val="FF0000"/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0,1!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FFEB9-1EAB-49F8-ADDF-231EC851A7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288925"/>
            <a:ext cx="7772400" cy="808038"/>
          </a:xfrm>
        </p:spPr>
        <p:txBody>
          <a:bodyPr/>
          <a:lstStyle/>
          <a:p>
            <a:r>
              <a:rPr lang="en-US" sz="2800" b="1" smtClean="0"/>
              <a:t>Data usia 50 pegawai di suatu perusahaan</a:t>
            </a:r>
            <a:endParaRPr lang="id-ID" sz="2800" b="1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73163"/>
            <a:ext cx="4648200" cy="4953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19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40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38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31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42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23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16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26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30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41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18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27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33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31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27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43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56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45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41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26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30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17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50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62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19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20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27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22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37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42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37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26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28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51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63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42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27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38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42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16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30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37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31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25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18</a:t>
            </a:r>
          </a:p>
          <a:p>
            <a:pPr>
              <a:buFont typeface="Wingdings 2" pitchFamily="18" charset="2"/>
              <a:buNone/>
            </a:pPr>
            <a:r>
              <a:rPr lang="id-ID" sz="2800" smtClean="0">
                <a:latin typeface="Arial Black" pitchFamily="34" charset="0"/>
              </a:rPr>
              <a:t>26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28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39 </a:t>
            </a:r>
            <a:r>
              <a:rPr lang="en-US" sz="2800" smtClean="0">
                <a:latin typeface="Arial Black" pitchFamily="34" charset="0"/>
              </a:rPr>
              <a:t>	 </a:t>
            </a:r>
            <a:r>
              <a:rPr lang="id-ID" sz="2800" smtClean="0">
                <a:latin typeface="Arial Black" pitchFamily="34" charset="0"/>
              </a:rPr>
              <a:t>42</a:t>
            </a:r>
            <a:r>
              <a:rPr lang="en-US" sz="2800" smtClean="0">
                <a:latin typeface="Arial Black" pitchFamily="34" charset="0"/>
              </a:rPr>
              <a:t>	</a:t>
            </a:r>
            <a:r>
              <a:rPr lang="id-ID" sz="2800" smtClean="0">
                <a:latin typeface="Arial Black" pitchFamily="34" charset="0"/>
              </a:rPr>
              <a:t> 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01D25-0E0B-42C9-B846-4D13453F79F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715000" y="22860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Buatlah tabel distribusi frekuensi.</a:t>
            </a:r>
            <a:endParaRPr lang="id-ID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4800600" cy="4572000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" pitchFamily="34" charset="0"/>
              </a:rPr>
              <a:t>Kelas = 9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Rentang = 98 – 10 = 88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Lebar = 88/9 = 9,78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 10</a:t>
            </a:r>
          </a:p>
          <a:p>
            <a:pPr eaLnBrk="1" hangingPunct="1"/>
            <a:r>
              <a:rPr lang="en-US" smtClean="0">
                <a:latin typeface="Berlin Sans FB" pitchFamily="34" charset="0"/>
                <a:sym typeface="Symbol" pitchFamily="18" charset="2"/>
              </a:rPr>
              <a:t>ub = 10</a:t>
            </a:r>
          </a:p>
          <a:p>
            <a:pPr eaLnBrk="1" hangingPunct="1"/>
            <a:r>
              <a:rPr lang="en-US" smtClean="0">
                <a:latin typeface="Berlin Sans FB" pitchFamily="34" charset="0"/>
                <a:sym typeface="Symbol" pitchFamily="18" charset="2"/>
              </a:rPr>
              <a:t>bb = ub – </a:t>
            </a:r>
            <a:r>
              <a:rPr lang="en-US" sz="2800" smtClean="0">
                <a:latin typeface="Berlin Sans FB" pitchFamily="34" charset="0"/>
              </a:rPr>
              <a:t>½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spt = 10 -</a:t>
            </a:r>
            <a:r>
              <a:rPr lang="en-US" sz="2800" smtClean="0">
                <a:latin typeface="Berlin Sans FB" pitchFamily="34" charset="0"/>
              </a:rPr>
              <a:t> ½.1 = 9,5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ba = bb + </a:t>
            </a:r>
            <a:r>
              <a:rPr lang="en-US" sz="2800" smtClean="0">
                <a:latin typeface="Brush Script MT" pitchFamily="66" charset="0"/>
              </a:rPr>
              <a:t>l</a:t>
            </a:r>
            <a:r>
              <a:rPr lang="en-US" sz="2800" smtClean="0">
                <a:latin typeface="Berlin Sans FB" pitchFamily="34" charset="0"/>
              </a:rPr>
              <a:t> = 9,5 + 10 = 19,5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ua = ba - ½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spt = 19,5 - </a:t>
            </a:r>
            <a:r>
              <a:rPr lang="en-US" sz="2400" smtClean="0">
                <a:latin typeface="Berlin Sans FB" pitchFamily="34" charset="0"/>
              </a:rPr>
              <a:t>½.1 = 19</a:t>
            </a:r>
            <a:endParaRPr lang="en-US" smtClean="0">
              <a:latin typeface="Berlin Sans FB" pitchFamily="34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67400" y="685800"/>
          <a:ext cx="1828800" cy="539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768"/>
                <a:gridCol w="5138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Hasil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Ujian</a:t>
                      </a:r>
                      <a:endParaRPr lang="en-US" sz="24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baseline="-25000" dirty="0">
                        <a:solidFill>
                          <a:srgbClr val="FFFF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715000"/>
            <a:ext cx="222528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Jawab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Soal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A87C8-EC79-4508-94B6-D72D03C335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5410200" cy="4572000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" pitchFamily="34" charset="0"/>
              </a:rPr>
              <a:t>Kelas = 8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Rentang = 6,3 – 0,2 = 6,1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Lebar = 6,1/8 = 0,7625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 0,8</a:t>
            </a:r>
          </a:p>
          <a:p>
            <a:pPr eaLnBrk="1" hangingPunct="1"/>
            <a:r>
              <a:rPr lang="en-US" smtClean="0">
                <a:latin typeface="Berlin Sans FB" pitchFamily="34" charset="0"/>
                <a:sym typeface="Symbol" pitchFamily="18" charset="2"/>
              </a:rPr>
              <a:t>ub = 0,1</a:t>
            </a:r>
          </a:p>
          <a:p>
            <a:pPr eaLnBrk="1" hangingPunct="1"/>
            <a:r>
              <a:rPr lang="en-US" smtClean="0">
                <a:latin typeface="Berlin Sans FB" pitchFamily="34" charset="0"/>
                <a:sym typeface="Symbol" pitchFamily="18" charset="2"/>
              </a:rPr>
              <a:t>bb = ub – </a:t>
            </a:r>
            <a:r>
              <a:rPr lang="en-US" sz="2800" smtClean="0">
                <a:latin typeface="Berlin Sans FB" pitchFamily="34" charset="0"/>
              </a:rPr>
              <a:t>½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spt = 0,1 -</a:t>
            </a:r>
            <a:r>
              <a:rPr lang="en-US" sz="2800" smtClean="0">
                <a:latin typeface="Berlin Sans FB" pitchFamily="34" charset="0"/>
              </a:rPr>
              <a:t> ½.0,1 = 0,05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ba = bb + </a:t>
            </a:r>
            <a:r>
              <a:rPr lang="en-US" sz="2800" smtClean="0">
                <a:latin typeface="Brush Script MT" pitchFamily="66" charset="0"/>
              </a:rPr>
              <a:t>l</a:t>
            </a:r>
            <a:r>
              <a:rPr lang="en-US" sz="2800" smtClean="0">
                <a:latin typeface="Berlin Sans FB" pitchFamily="34" charset="0"/>
              </a:rPr>
              <a:t> = 0,05 + 0,8 = 0,85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ua = ba - ½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spt = 0,85 - </a:t>
            </a:r>
            <a:r>
              <a:rPr lang="en-US" sz="2400" smtClean="0">
                <a:latin typeface="Berlin Sans FB" pitchFamily="34" charset="0"/>
              </a:rPr>
              <a:t>½.0,1 = 0,8</a:t>
            </a:r>
            <a:endParaRPr lang="en-US" smtClean="0">
              <a:latin typeface="Berlin Sans FB" pitchFamily="34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38800" y="685800"/>
          <a:ext cx="293528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593"/>
                <a:gridCol w="525780"/>
                <a:gridCol w="71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Daya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tahan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sampai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mati</a:t>
                      </a:r>
                      <a:endParaRPr lang="en-US" sz="2000" dirty="0">
                        <a:solidFill>
                          <a:srgbClr val="FFFF0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f</a:t>
                      </a:r>
                      <a:r>
                        <a:rPr lang="en-US" sz="2000" baseline="-25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i</a:t>
                      </a:r>
                      <a:endParaRPr lang="en-US" sz="2000" baseline="-25000" dirty="0">
                        <a:solidFill>
                          <a:srgbClr val="FFFF0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f</a:t>
                      </a:r>
                      <a:r>
                        <a:rPr lang="en-US" sz="2000" baseline="-25000" dirty="0" err="1" smtClean="0">
                          <a:solidFill>
                            <a:srgbClr val="FFFF00"/>
                          </a:solidFill>
                          <a:latin typeface="Trebuchet MS" pitchFamily="34" charset="0"/>
                        </a:rPr>
                        <a:t>kum</a:t>
                      </a:r>
                      <a:endParaRPr lang="en-US" sz="2000" baseline="-25000" dirty="0">
                        <a:solidFill>
                          <a:srgbClr val="FFFF0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0,1 – 0,8 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5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5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0,9 – 1,6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9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14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1,7 – 2,4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15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29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2,5 - 3,2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10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39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3,3 – 4,0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6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45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4,1 – 4,8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2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47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4,9 – 5,6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1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48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5,7 – 6,4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2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50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  <a:sym typeface="Symbol"/>
                        </a:rPr>
                        <a:t>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rebuchet MS" pitchFamily="34" charset="0"/>
                        </a:rPr>
                        <a:t>50</a:t>
                      </a:r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5715000"/>
            <a:ext cx="222528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Jawab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Soal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arlow Solid Italic" pitchFamily="82" charset="0"/>
              </a:rPr>
              <a:t>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FDB54-093C-4C62-BE54-ABE16883CB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MACAM-MACAM TABEL DISTRIBUSI FREKUENSI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>
                <a:latin typeface="Arial" charset="0"/>
                <a:cs typeface="Arial" charset="0"/>
              </a:rPr>
              <a:t>A. Tabel Distribusi Frekuensi Relatif</a:t>
            </a:r>
          </a:p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D6D32-6583-4AAB-A9FB-D61D262718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990725"/>
          <a:ext cx="62484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139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Relatif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3/60 x100 = 5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2/60 x 100 =...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....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r>
              <a:rPr lang="id-ID" sz="2400" smtClean="0"/>
              <a:t>MACAM-MACAM TABEL DISTRIBUSI FREKUENSI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838200"/>
            <a:ext cx="7772400" cy="51816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lphaUcPeriod"/>
            </a:pPr>
            <a:r>
              <a:rPr lang="id-ID" smtClean="0">
                <a:latin typeface="Arial" charset="0"/>
                <a:cs typeface="Arial" charset="0"/>
              </a:rPr>
              <a:t>Tabel Distribusi Frekuensi Relatif</a:t>
            </a:r>
          </a:p>
          <a:p>
            <a:pPr marL="514350" indent="-514350">
              <a:buFont typeface="Wingdings 2" pitchFamily="18" charset="2"/>
              <a:buNone/>
            </a:pPr>
            <a:endParaRPr lang="id-ID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1A59E-6072-4ABF-A676-6A66AE4D56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371600"/>
          <a:ext cx="62484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13970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Relatif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100,0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smtClean="0"/>
              <a:t>B. TABEL DISTRIBUSI FREKUENSI KUMULATIF</a:t>
            </a:r>
            <a:r>
              <a:rPr lang="id-ID" smtClean="0"/>
              <a:t/>
            </a:r>
            <a:br>
              <a:rPr lang="id-ID" smtClean="0"/>
            </a:br>
            <a:r>
              <a:rPr lang="id-ID" sz="2400" smtClean="0"/>
              <a:t>Kumulatif  “Kurang dari”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CB05-0A1E-44EB-99FF-E0689E067D9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00600" y="1676400"/>
          <a:ext cx="3505200" cy="486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347"/>
                <a:gridCol w="1388853"/>
              </a:tblGrid>
              <a:tr h="655053">
                <a:tc>
                  <a:txBody>
                    <a:bodyPr/>
                    <a:lstStyle/>
                    <a:p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 Kumulatif</a:t>
                      </a:r>
                      <a:endParaRPr lang="id-ID" dirty="0"/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20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30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40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50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70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80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90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56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67895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100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35814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/>
                <a:gridCol w="1397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605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smtClean="0"/>
              <a:t>TABEL DISTRIBUSI FREKUENSI KUMULATIF</a:t>
            </a:r>
            <a:br>
              <a:rPr lang="id-ID" sz="2800" smtClean="0"/>
            </a:br>
            <a:r>
              <a:rPr lang="id-ID" sz="2800" smtClean="0"/>
              <a:t>Kumulatif  “Kurang dari”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295400" y="1620838"/>
          <a:ext cx="6934200" cy="485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Frekuensi kumulatif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20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30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80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90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56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6697C-7E60-489E-B176-7A3257C03B9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Kumulatif  </a:t>
            </a:r>
            <a:br>
              <a:rPr lang="id-ID" smtClean="0"/>
            </a:br>
            <a:r>
              <a:rPr lang="id-ID" smtClean="0"/>
              <a:t>“Atau lebih”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143000" y="1447800"/>
          <a:ext cx="32766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6B016-9C90-421E-8737-66C7EEAF6C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029200" y="1600200"/>
          <a:ext cx="32766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57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30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52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600200" y="2459038"/>
          <a:ext cx="579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7897A-997C-4993-A172-71C375C603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225" name="TextBox 5"/>
          <p:cNvSpPr txBox="1">
            <a:spLocks noChangeArrowheads="1"/>
          </p:cNvSpPr>
          <p:nvPr/>
        </p:nvSpPr>
        <p:spPr bwMode="auto">
          <a:xfrm>
            <a:off x="914400" y="16002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Data Tunggal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Kumulatif  </a:t>
            </a:r>
            <a:br>
              <a:rPr lang="id-ID" smtClean="0"/>
            </a:br>
            <a:r>
              <a:rPr lang="id-ID" smtClean="0"/>
              <a:t>“Atau lebih”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590800" y="1600200"/>
          <a:ext cx="3200400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247"/>
                <a:gridCol w="15661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Frekuensi Kumulatif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30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338D2-06AD-4BAA-A4E7-5F1F6F497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 Relatif Kumulatif “Kurang Dari”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066800" y="1447800"/>
          <a:ext cx="3657600" cy="5211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Relatit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100,0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5E2FE3-A957-4D33-BD06-8E4D2F5F95E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029200" y="1600200"/>
          <a:ext cx="36576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Relatif Kumulatif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20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5,0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30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8,3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13,3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20,0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28,3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46,6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80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69,9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90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93,2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100,0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id-ID" sz="2800" smtClean="0"/>
              <a:t>Tabel Distribusi Frekuensi  Relatif Kumulatif “Kurang Dari”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219200"/>
          <a:ext cx="7772400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 </a:t>
                      </a:r>
                      <a:r>
                        <a:rPr lang="id-ID" baseline="0" dirty="0" smtClean="0"/>
                        <a:t> Relatif Kumulatif 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20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30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8,3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13,3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28,3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46,6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80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69,9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90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93,2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008D18-9F3D-4859-AE39-3DE10D5EBA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7687" name="TextBox 5"/>
          <p:cNvSpPr txBox="1">
            <a:spLocks noChangeArrowheads="1"/>
          </p:cNvSpPr>
          <p:nvPr/>
        </p:nvSpPr>
        <p:spPr bwMode="auto">
          <a:xfrm>
            <a:off x="838200" y="59436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Frekuensi relatif kumulatif untuk kelas interval terakhir  yang sebenarnya tidak sama dengan 100, karena adanya pembulatan bilangan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 Relatif Kumulatif “Atau lebih”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29718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Rel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100,0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D5E6F-86DB-45BE-AF72-0DFBF7A9C0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19600" y="1397000"/>
          <a:ext cx="4038600" cy="555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Relatif kumulatif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100,0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95,0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30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91,7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86,7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80,0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71,7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53,4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30,1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6,8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Relatif Kumulatif “Atau lebih”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676400" y="1447800"/>
          <a:ext cx="6019800" cy="485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Relatif kumulatif (%)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100,0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95,0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30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91,7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86,7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80,0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71,7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53,4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30,1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6,7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6FC72-C112-4D41-9B2D-019094A8CBA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HISTOGRAM DAN POLIGON FREKUENSI  (3.24)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7724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/>
              <a:t>Data yang disajikan dalam kelas-kelas interval, dapat digambar diagramnya yang disebut sebagai HISTOGRAM</a:t>
            </a:r>
          </a:p>
          <a:p>
            <a:pPr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40566-6C3C-418A-931C-043DB0EBB06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382838"/>
          <a:ext cx="1981200" cy="4486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/>
                <a:gridCol w="8001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2056607" y="3582194"/>
            <a:ext cx="2590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0" y="4572000"/>
            <a:ext cx="525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6600" y="3886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76600" y="32004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2514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5" name="TextBox 17"/>
          <p:cNvSpPr txBox="1">
            <a:spLocks noChangeArrowheads="1"/>
          </p:cNvSpPr>
          <p:nvPr/>
        </p:nvSpPr>
        <p:spPr bwMode="auto">
          <a:xfrm>
            <a:off x="2971800" y="3733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5</a:t>
            </a:r>
          </a:p>
        </p:txBody>
      </p:sp>
      <p:sp>
        <p:nvSpPr>
          <p:cNvPr id="30766" name="TextBox 18"/>
          <p:cNvSpPr txBox="1">
            <a:spLocks noChangeArrowheads="1"/>
          </p:cNvSpPr>
          <p:nvPr/>
        </p:nvSpPr>
        <p:spPr bwMode="auto">
          <a:xfrm>
            <a:off x="2971800" y="2971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10</a:t>
            </a:r>
          </a:p>
        </p:txBody>
      </p:sp>
      <p:sp>
        <p:nvSpPr>
          <p:cNvPr id="30767" name="TextBox 19"/>
          <p:cNvSpPr txBox="1">
            <a:spLocks noChangeArrowheads="1"/>
          </p:cNvSpPr>
          <p:nvPr/>
        </p:nvSpPr>
        <p:spPr bwMode="auto">
          <a:xfrm>
            <a:off x="2971800" y="2362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5400" y="4038600"/>
            <a:ext cx="381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886200" y="4191000"/>
            <a:ext cx="381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4267200" y="4343400"/>
            <a:ext cx="457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" name="Rectangle 24"/>
          <p:cNvSpPr/>
          <p:nvPr/>
        </p:nvSpPr>
        <p:spPr>
          <a:xfrm>
            <a:off x="4724400" y="4191000"/>
            <a:ext cx="381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7" name="Rectangle 26"/>
          <p:cNvSpPr/>
          <p:nvPr/>
        </p:nvSpPr>
        <p:spPr>
          <a:xfrm>
            <a:off x="5486400" y="3886200"/>
            <a:ext cx="3810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Rectangle 27"/>
          <p:cNvSpPr/>
          <p:nvPr/>
        </p:nvSpPr>
        <p:spPr>
          <a:xfrm>
            <a:off x="5867400" y="3124200"/>
            <a:ext cx="3810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6248400" y="2667000"/>
            <a:ext cx="3810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" name="Rectangle 29"/>
          <p:cNvSpPr/>
          <p:nvPr/>
        </p:nvSpPr>
        <p:spPr>
          <a:xfrm>
            <a:off x="6629400" y="2652713"/>
            <a:ext cx="3810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" name="Rectangle 30"/>
          <p:cNvSpPr/>
          <p:nvPr/>
        </p:nvSpPr>
        <p:spPr>
          <a:xfrm>
            <a:off x="7010400" y="4038600"/>
            <a:ext cx="3810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777" name="TextBox 32"/>
          <p:cNvSpPr txBox="1">
            <a:spLocks noChangeArrowheads="1"/>
          </p:cNvSpPr>
          <p:nvPr/>
        </p:nvSpPr>
        <p:spPr bwMode="auto">
          <a:xfrm rot="-5400000">
            <a:off x="3663157" y="4729956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9,5</a:t>
            </a:r>
          </a:p>
        </p:txBody>
      </p:sp>
      <p:sp>
        <p:nvSpPr>
          <p:cNvPr id="30778" name="TextBox 33"/>
          <p:cNvSpPr txBox="1">
            <a:spLocks noChangeArrowheads="1"/>
          </p:cNvSpPr>
          <p:nvPr/>
        </p:nvSpPr>
        <p:spPr bwMode="auto">
          <a:xfrm rot="-5400000">
            <a:off x="3880644" y="4653756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19,5</a:t>
            </a:r>
          </a:p>
        </p:txBody>
      </p:sp>
      <p:sp>
        <p:nvSpPr>
          <p:cNvPr id="30779" name="TextBox 34"/>
          <p:cNvSpPr txBox="1">
            <a:spLocks noChangeArrowheads="1"/>
          </p:cNvSpPr>
          <p:nvPr/>
        </p:nvSpPr>
        <p:spPr bwMode="auto">
          <a:xfrm rot="-5400000">
            <a:off x="4379119" y="4723606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29,5</a:t>
            </a:r>
          </a:p>
        </p:txBody>
      </p:sp>
      <p:sp>
        <p:nvSpPr>
          <p:cNvPr id="30780" name="TextBox 35"/>
          <p:cNvSpPr txBox="1">
            <a:spLocks noChangeArrowheads="1"/>
          </p:cNvSpPr>
          <p:nvPr/>
        </p:nvSpPr>
        <p:spPr bwMode="auto">
          <a:xfrm rot="-5400000">
            <a:off x="4756944" y="4691856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39,5</a:t>
            </a:r>
          </a:p>
        </p:txBody>
      </p:sp>
      <p:sp>
        <p:nvSpPr>
          <p:cNvPr id="30781" name="TextBox 36"/>
          <p:cNvSpPr txBox="1">
            <a:spLocks noChangeArrowheads="1"/>
          </p:cNvSpPr>
          <p:nvPr/>
        </p:nvSpPr>
        <p:spPr bwMode="auto">
          <a:xfrm rot="-5400000">
            <a:off x="7081044" y="4729956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99,5</a:t>
            </a:r>
          </a:p>
        </p:txBody>
      </p:sp>
      <p:sp>
        <p:nvSpPr>
          <p:cNvPr id="30782" name="TextBox 37"/>
          <p:cNvSpPr txBox="1">
            <a:spLocks noChangeArrowheads="1"/>
          </p:cNvSpPr>
          <p:nvPr/>
        </p:nvSpPr>
        <p:spPr bwMode="auto">
          <a:xfrm rot="-5400000">
            <a:off x="6623844" y="4653756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89,5</a:t>
            </a:r>
          </a:p>
        </p:txBody>
      </p:sp>
      <p:sp>
        <p:nvSpPr>
          <p:cNvPr id="44" name="Freeform 43"/>
          <p:cNvSpPr/>
          <p:nvPr/>
        </p:nvSpPr>
        <p:spPr>
          <a:xfrm>
            <a:off x="3657600" y="2660650"/>
            <a:ext cx="3948113" cy="1911350"/>
          </a:xfrm>
          <a:custGeom>
            <a:avLst/>
            <a:gdLst>
              <a:gd name="connsiteX0" fmla="*/ 0 w 3948545"/>
              <a:gd name="connsiteY0" fmla="*/ 1891146 h 1911928"/>
              <a:gd name="connsiteX1" fmla="*/ 124691 w 3948545"/>
              <a:gd name="connsiteY1" fmla="*/ 1808019 h 1911928"/>
              <a:gd name="connsiteX2" fmla="*/ 166255 w 3948545"/>
              <a:gd name="connsiteY2" fmla="*/ 1745673 h 1911928"/>
              <a:gd name="connsiteX3" fmla="*/ 228600 w 3948545"/>
              <a:gd name="connsiteY3" fmla="*/ 1724891 h 1911928"/>
              <a:gd name="connsiteX4" fmla="*/ 394855 w 3948545"/>
              <a:gd name="connsiteY4" fmla="*/ 1579419 h 1911928"/>
              <a:gd name="connsiteX5" fmla="*/ 477982 w 3948545"/>
              <a:gd name="connsiteY5" fmla="*/ 1496291 h 1911928"/>
              <a:gd name="connsiteX6" fmla="*/ 872836 w 3948545"/>
              <a:gd name="connsiteY6" fmla="*/ 1704109 h 1911928"/>
              <a:gd name="connsiteX7" fmla="*/ 1288473 w 3948545"/>
              <a:gd name="connsiteY7" fmla="*/ 1517073 h 1911928"/>
              <a:gd name="connsiteX8" fmla="*/ 1745673 w 3948545"/>
              <a:gd name="connsiteY8" fmla="*/ 1371600 h 1911928"/>
              <a:gd name="connsiteX9" fmla="*/ 2057400 w 3948545"/>
              <a:gd name="connsiteY9" fmla="*/ 1205346 h 1911928"/>
              <a:gd name="connsiteX10" fmla="*/ 2431473 w 3948545"/>
              <a:gd name="connsiteY10" fmla="*/ 415637 h 1911928"/>
              <a:gd name="connsiteX11" fmla="*/ 2826327 w 3948545"/>
              <a:gd name="connsiteY11" fmla="*/ 0 h 1911928"/>
              <a:gd name="connsiteX12" fmla="*/ 3200400 w 3948545"/>
              <a:gd name="connsiteY12" fmla="*/ 0 h 1911928"/>
              <a:gd name="connsiteX13" fmla="*/ 3553691 w 3948545"/>
              <a:gd name="connsiteY13" fmla="*/ 1371600 h 1911928"/>
              <a:gd name="connsiteX14" fmla="*/ 3948545 w 3948545"/>
              <a:gd name="connsiteY14" fmla="*/ 1911928 h 1911928"/>
              <a:gd name="connsiteX15" fmla="*/ 3948545 w 3948545"/>
              <a:gd name="connsiteY15" fmla="*/ 1911928 h 191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48545" h="1911928">
                <a:moveTo>
                  <a:pt x="0" y="1891146"/>
                </a:moveTo>
                <a:cubicBezTo>
                  <a:pt x="76838" y="1865533"/>
                  <a:pt x="64818" y="1879866"/>
                  <a:pt x="124691" y="1808019"/>
                </a:cubicBezTo>
                <a:cubicBezTo>
                  <a:pt x="140681" y="1788831"/>
                  <a:pt x="146751" y="1761276"/>
                  <a:pt x="166255" y="1745673"/>
                </a:cubicBezTo>
                <a:cubicBezTo>
                  <a:pt x="183361" y="1731988"/>
                  <a:pt x="207818" y="1731818"/>
                  <a:pt x="228600" y="1724891"/>
                </a:cubicBezTo>
                <a:cubicBezTo>
                  <a:pt x="346371" y="1548238"/>
                  <a:pt x="152387" y="1821891"/>
                  <a:pt x="394855" y="1579419"/>
                </a:cubicBezTo>
                <a:lnTo>
                  <a:pt x="477982" y="1496291"/>
                </a:lnTo>
                <a:lnTo>
                  <a:pt x="872836" y="1704109"/>
                </a:lnTo>
                <a:lnTo>
                  <a:pt x="1288473" y="1517073"/>
                </a:lnTo>
                <a:lnTo>
                  <a:pt x="1745673" y="1371600"/>
                </a:lnTo>
                <a:lnTo>
                  <a:pt x="2057400" y="1205346"/>
                </a:lnTo>
                <a:lnTo>
                  <a:pt x="2431473" y="415637"/>
                </a:lnTo>
                <a:lnTo>
                  <a:pt x="2826327" y="0"/>
                </a:lnTo>
                <a:lnTo>
                  <a:pt x="3200400" y="0"/>
                </a:lnTo>
                <a:lnTo>
                  <a:pt x="3553691" y="1371600"/>
                </a:lnTo>
                <a:lnTo>
                  <a:pt x="3948545" y="1911928"/>
                </a:lnTo>
                <a:lnTo>
                  <a:pt x="3948545" y="1911928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784" name="TextBox 44"/>
          <p:cNvSpPr txBox="1">
            <a:spLocks noChangeArrowheads="1"/>
          </p:cNvSpPr>
          <p:nvPr/>
        </p:nvSpPr>
        <p:spPr bwMode="auto">
          <a:xfrm>
            <a:off x="7543800" y="28956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Poligon frekuensi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10800000" flipV="1">
            <a:off x="7162800" y="32004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Brace 49"/>
          <p:cNvSpPr/>
          <p:nvPr/>
        </p:nvSpPr>
        <p:spPr>
          <a:xfrm rot="5400000">
            <a:off x="5486400" y="4343400"/>
            <a:ext cx="381000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0787" name="TextBox 50"/>
          <p:cNvSpPr txBox="1">
            <a:spLocks noChangeArrowheads="1"/>
          </p:cNvSpPr>
          <p:nvPr/>
        </p:nvSpPr>
        <p:spPr bwMode="auto">
          <a:xfrm>
            <a:off x="3810000" y="6096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             Batas-batas kelas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/>
          <a:lstStyle/>
          <a:p>
            <a:r>
              <a:rPr lang="id-ID" sz="2000" smtClean="0"/>
              <a:t>OGIVE  (3.21) </a:t>
            </a:r>
            <a:br>
              <a:rPr lang="id-ID" sz="2000" smtClean="0"/>
            </a:br>
            <a:r>
              <a:rPr lang="id-ID" sz="2000" smtClean="0"/>
              <a:t>Data yang disajikan dalam tabel distribusi frekuensi, dapat digambar diagramnya yang disebut sebagai OGIVE</a:t>
            </a:r>
            <a:br>
              <a:rPr lang="id-ID" sz="2000" smtClean="0"/>
            </a:br>
            <a:endParaRPr lang="id-ID" sz="2000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55B2E-AE08-4BB1-B0A7-BC7DBA394F8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447800"/>
          <a:ext cx="3733800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Kum kurang dari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20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30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80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90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56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Kurang dari 100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3162301" y="3238500"/>
            <a:ext cx="3581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48768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334001" y="4875212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0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247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628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011194" y="4876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390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771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93" name="TextBox 19"/>
          <p:cNvSpPr txBox="1">
            <a:spLocks noChangeArrowheads="1"/>
          </p:cNvSpPr>
          <p:nvPr/>
        </p:nvSpPr>
        <p:spPr bwMode="auto">
          <a:xfrm rot="-5400000">
            <a:off x="4993482" y="4882356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20</a:t>
            </a:r>
          </a:p>
        </p:txBody>
      </p:sp>
      <p:sp>
        <p:nvSpPr>
          <p:cNvPr id="31794" name="TextBox 20"/>
          <p:cNvSpPr txBox="1">
            <a:spLocks noChangeArrowheads="1"/>
          </p:cNvSpPr>
          <p:nvPr/>
        </p:nvSpPr>
        <p:spPr bwMode="auto">
          <a:xfrm rot="-5400000">
            <a:off x="5343525" y="4768850"/>
            <a:ext cx="1066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30</a:t>
            </a:r>
          </a:p>
        </p:txBody>
      </p:sp>
      <p:sp>
        <p:nvSpPr>
          <p:cNvPr id="31795" name="TextBox 21"/>
          <p:cNvSpPr txBox="1">
            <a:spLocks noChangeArrowheads="1"/>
          </p:cNvSpPr>
          <p:nvPr/>
        </p:nvSpPr>
        <p:spPr bwMode="auto">
          <a:xfrm rot="-5400000">
            <a:off x="8120857" y="4844256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100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152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8533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00600" y="4418013"/>
            <a:ext cx="304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00600" y="3429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0600" y="2971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00600" y="2514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00600" y="3884613"/>
            <a:ext cx="304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800600" y="2057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04" name="TextBox 37"/>
          <p:cNvSpPr txBox="1">
            <a:spLocks noChangeArrowheads="1"/>
          </p:cNvSpPr>
          <p:nvPr/>
        </p:nvSpPr>
        <p:spPr bwMode="auto">
          <a:xfrm>
            <a:off x="4419600" y="18288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60</a:t>
            </a:r>
          </a:p>
        </p:txBody>
      </p:sp>
      <p:sp>
        <p:nvSpPr>
          <p:cNvPr id="31805" name="TextBox 38"/>
          <p:cNvSpPr txBox="1">
            <a:spLocks noChangeArrowheads="1"/>
          </p:cNvSpPr>
          <p:nvPr/>
        </p:nvSpPr>
        <p:spPr bwMode="auto">
          <a:xfrm>
            <a:off x="4419600" y="3276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30</a:t>
            </a:r>
          </a:p>
        </p:txBody>
      </p:sp>
      <p:sp>
        <p:nvSpPr>
          <p:cNvPr id="40" name="Oval 39"/>
          <p:cNvSpPr/>
          <p:nvPr/>
        </p:nvSpPr>
        <p:spPr>
          <a:xfrm>
            <a:off x="5364163" y="47244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" name="Oval 40"/>
          <p:cNvSpPr/>
          <p:nvPr/>
        </p:nvSpPr>
        <p:spPr>
          <a:xfrm>
            <a:off x="5821363" y="45720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" name="Oval 41"/>
          <p:cNvSpPr/>
          <p:nvPr/>
        </p:nvSpPr>
        <p:spPr>
          <a:xfrm>
            <a:off x="6278563" y="44196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" name="Oval 42"/>
          <p:cNvSpPr/>
          <p:nvPr/>
        </p:nvSpPr>
        <p:spPr>
          <a:xfrm>
            <a:off x="6735763" y="42672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" name="Oval 43"/>
          <p:cNvSpPr/>
          <p:nvPr/>
        </p:nvSpPr>
        <p:spPr>
          <a:xfrm>
            <a:off x="7061200" y="400367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5" name="Oval 44"/>
          <p:cNvSpPr/>
          <p:nvPr/>
        </p:nvSpPr>
        <p:spPr>
          <a:xfrm>
            <a:off x="7421563" y="35814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6" name="Oval 45"/>
          <p:cNvSpPr/>
          <p:nvPr/>
        </p:nvSpPr>
        <p:spPr>
          <a:xfrm>
            <a:off x="7772400" y="28194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7" name="Oval 46"/>
          <p:cNvSpPr/>
          <p:nvPr/>
        </p:nvSpPr>
        <p:spPr>
          <a:xfrm>
            <a:off x="8153400" y="23622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8" name="Oval 47"/>
          <p:cNvSpPr/>
          <p:nvPr/>
        </p:nvSpPr>
        <p:spPr>
          <a:xfrm>
            <a:off x="8564563" y="2057400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0" name="Freeform 49"/>
          <p:cNvSpPr/>
          <p:nvPr/>
        </p:nvSpPr>
        <p:spPr>
          <a:xfrm>
            <a:off x="5195888" y="2139950"/>
            <a:ext cx="3429000" cy="2786063"/>
          </a:xfrm>
          <a:custGeom>
            <a:avLst/>
            <a:gdLst>
              <a:gd name="connsiteX0" fmla="*/ 0 w 3429000"/>
              <a:gd name="connsiteY0" fmla="*/ 2784764 h 2784764"/>
              <a:gd name="connsiteX1" fmla="*/ 187036 w 3429000"/>
              <a:gd name="connsiteY1" fmla="*/ 2701637 h 2784764"/>
              <a:gd name="connsiteX2" fmla="*/ 228600 w 3429000"/>
              <a:gd name="connsiteY2" fmla="*/ 2639291 h 2784764"/>
              <a:gd name="connsiteX3" fmla="*/ 415636 w 3429000"/>
              <a:gd name="connsiteY3" fmla="*/ 2597728 h 2784764"/>
              <a:gd name="connsiteX4" fmla="*/ 477981 w 3429000"/>
              <a:gd name="connsiteY4" fmla="*/ 2576946 h 2784764"/>
              <a:gd name="connsiteX5" fmla="*/ 685800 w 3429000"/>
              <a:gd name="connsiteY5" fmla="*/ 2514600 h 2784764"/>
              <a:gd name="connsiteX6" fmla="*/ 872836 w 3429000"/>
              <a:gd name="connsiteY6" fmla="*/ 2452255 h 2784764"/>
              <a:gd name="connsiteX7" fmla="*/ 935181 w 3429000"/>
              <a:gd name="connsiteY7" fmla="*/ 2431473 h 2784764"/>
              <a:gd name="connsiteX8" fmla="*/ 997527 w 3429000"/>
              <a:gd name="connsiteY8" fmla="*/ 2410691 h 2784764"/>
              <a:gd name="connsiteX9" fmla="*/ 1059872 w 3429000"/>
              <a:gd name="connsiteY9" fmla="*/ 2369128 h 2784764"/>
              <a:gd name="connsiteX10" fmla="*/ 1184563 w 3429000"/>
              <a:gd name="connsiteY10" fmla="*/ 2327564 h 2784764"/>
              <a:gd name="connsiteX11" fmla="*/ 1309254 w 3429000"/>
              <a:gd name="connsiteY11" fmla="*/ 2286000 h 2784764"/>
              <a:gd name="connsiteX12" fmla="*/ 1433945 w 3429000"/>
              <a:gd name="connsiteY12" fmla="*/ 2244437 h 2784764"/>
              <a:gd name="connsiteX13" fmla="*/ 1496290 w 3429000"/>
              <a:gd name="connsiteY13" fmla="*/ 2223655 h 2784764"/>
              <a:gd name="connsiteX14" fmla="*/ 1641763 w 3429000"/>
              <a:gd name="connsiteY14" fmla="*/ 2182091 h 2784764"/>
              <a:gd name="connsiteX15" fmla="*/ 1766454 w 3429000"/>
              <a:gd name="connsiteY15" fmla="*/ 2098964 h 2784764"/>
              <a:gd name="connsiteX16" fmla="*/ 1891145 w 3429000"/>
              <a:gd name="connsiteY16" fmla="*/ 1995055 h 2784764"/>
              <a:gd name="connsiteX17" fmla="*/ 1911927 w 3429000"/>
              <a:gd name="connsiteY17" fmla="*/ 1932709 h 2784764"/>
              <a:gd name="connsiteX18" fmla="*/ 1974272 w 3429000"/>
              <a:gd name="connsiteY18" fmla="*/ 1787237 h 2784764"/>
              <a:gd name="connsiteX19" fmla="*/ 2036618 w 3429000"/>
              <a:gd name="connsiteY19" fmla="*/ 1745673 h 2784764"/>
              <a:gd name="connsiteX20" fmla="*/ 2098963 w 3429000"/>
              <a:gd name="connsiteY20" fmla="*/ 1620982 h 2784764"/>
              <a:gd name="connsiteX21" fmla="*/ 2161309 w 3429000"/>
              <a:gd name="connsiteY21" fmla="*/ 1579418 h 2784764"/>
              <a:gd name="connsiteX22" fmla="*/ 2286000 w 3429000"/>
              <a:gd name="connsiteY22" fmla="*/ 1475509 h 2784764"/>
              <a:gd name="connsiteX23" fmla="*/ 2306781 w 3429000"/>
              <a:gd name="connsiteY23" fmla="*/ 1413164 h 2784764"/>
              <a:gd name="connsiteX24" fmla="*/ 2389909 w 3429000"/>
              <a:gd name="connsiteY24" fmla="*/ 1288473 h 2784764"/>
              <a:gd name="connsiteX25" fmla="*/ 2473036 w 3429000"/>
              <a:gd name="connsiteY25" fmla="*/ 1039091 h 2784764"/>
              <a:gd name="connsiteX26" fmla="*/ 2493818 w 3429000"/>
              <a:gd name="connsiteY26" fmla="*/ 976746 h 2784764"/>
              <a:gd name="connsiteX27" fmla="*/ 2535381 w 3429000"/>
              <a:gd name="connsiteY27" fmla="*/ 914400 h 2784764"/>
              <a:gd name="connsiteX28" fmla="*/ 2576945 w 3429000"/>
              <a:gd name="connsiteY28" fmla="*/ 789709 h 2784764"/>
              <a:gd name="connsiteX29" fmla="*/ 2618509 w 3429000"/>
              <a:gd name="connsiteY29" fmla="*/ 623455 h 2784764"/>
              <a:gd name="connsiteX30" fmla="*/ 2680854 w 3429000"/>
              <a:gd name="connsiteY30" fmla="*/ 561109 h 2784764"/>
              <a:gd name="connsiteX31" fmla="*/ 2701636 w 3429000"/>
              <a:gd name="connsiteY31" fmla="*/ 498764 h 2784764"/>
              <a:gd name="connsiteX32" fmla="*/ 2784763 w 3429000"/>
              <a:gd name="connsiteY32" fmla="*/ 374073 h 2784764"/>
              <a:gd name="connsiteX33" fmla="*/ 2971800 w 3429000"/>
              <a:gd name="connsiteY33" fmla="*/ 249382 h 2784764"/>
              <a:gd name="connsiteX34" fmla="*/ 3034145 w 3429000"/>
              <a:gd name="connsiteY34" fmla="*/ 207818 h 2784764"/>
              <a:gd name="connsiteX35" fmla="*/ 3158836 w 3429000"/>
              <a:gd name="connsiteY35" fmla="*/ 166255 h 2784764"/>
              <a:gd name="connsiteX36" fmla="*/ 3283527 w 3429000"/>
              <a:gd name="connsiteY36" fmla="*/ 83128 h 2784764"/>
              <a:gd name="connsiteX37" fmla="*/ 3345872 w 3429000"/>
              <a:gd name="connsiteY37" fmla="*/ 41564 h 2784764"/>
              <a:gd name="connsiteX38" fmla="*/ 3429000 w 3429000"/>
              <a:gd name="connsiteY38" fmla="*/ 0 h 2784764"/>
              <a:gd name="connsiteX39" fmla="*/ 3429000 w 3429000"/>
              <a:gd name="connsiteY39" fmla="*/ 0 h 278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429000" h="2784764">
                <a:moveTo>
                  <a:pt x="0" y="2784764"/>
                </a:moveTo>
                <a:cubicBezTo>
                  <a:pt x="148385" y="2735302"/>
                  <a:pt x="88236" y="2767502"/>
                  <a:pt x="187036" y="2701637"/>
                </a:cubicBezTo>
                <a:cubicBezTo>
                  <a:pt x="200891" y="2680855"/>
                  <a:pt x="207818" y="2653146"/>
                  <a:pt x="228600" y="2639291"/>
                </a:cubicBezTo>
                <a:cubicBezTo>
                  <a:pt x="241403" y="2630756"/>
                  <a:pt x="413068" y="2598370"/>
                  <a:pt x="415636" y="2597728"/>
                </a:cubicBezTo>
                <a:cubicBezTo>
                  <a:pt x="436888" y="2592415"/>
                  <a:pt x="456918" y="2582964"/>
                  <a:pt x="477981" y="2576946"/>
                </a:cubicBezTo>
                <a:cubicBezTo>
                  <a:pt x="697837" y="2514130"/>
                  <a:pt x="389481" y="2613374"/>
                  <a:pt x="685800" y="2514600"/>
                </a:cubicBezTo>
                <a:lnTo>
                  <a:pt x="872836" y="2452255"/>
                </a:lnTo>
                <a:lnTo>
                  <a:pt x="935181" y="2431473"/>
                </a:lnTo>
                <a:cubicBezTo>
                  <a:pt x="955963" y="2424546"/>
                  <a:pt x="979300" y="2422842"/>
                  <a:pt x="997527" y="2410691"/>
                </a:cubicBezTo>
                <a:cubicBezTo>
                  <a:pt x="1018309" y="2396837"/>
                  <a:pt x="1037048" y="2379272"/>
                  <a:pt x="1059872" y="2369128"/>
                </a:cubicBezTo>
                <a:cubicBezTo>
                  <a:pt x="1099908" y="2351334"/>
                  <a:pt x="1142999" y="2341419"/>
                  <a:pt x="1184563" y="2327564"/>
                </a:cubicBezTo>
                <a:lnTo>
                  <a:pt x="1309254" y="2286000"/>
                </a:lnTo>
                <a:lnTo>
                  <a:pt x="1433945" y="2244437"/>
                </a:lnTo>
                <a:cubicBezTo>
                  <a:pt x="1454727" y="2237510"/>
                  <a:pt x="1475038" y="2228968"/>
                  <a:pt x="1496290" y="2223655"/>
                </a:cubicBezTo>
                <a:cubicBezTo>
                  <a:pt x="1515858" y="2218763"/>
                  <a:pt x="1617368" y="2195644"/>
                  <a:pt x="1641763" y="2182091"/>
                </a:cubicBezTo>
                <a:cubicBezTo>
                  <a:pt x="1685430" y="2157832"/>
                  <a:pt x="1731132" y="2134286"/>
                  <a:pt x="1766454" y="2098964"/>
                </a:cubicBezTo>
                <a:cubicBezTo>
                  <a:pt x="1846461" y="2018957"/>
                  <a:pt x="1804346" y="2052921"/>
                  <a:pt x="1891145" y="1995055"/>
                </a:cubicBezTo>
                <a:cubicBezTo>
                  <a:pt x="1898072" y="1974273"/>
                  <a:pt x="1905909" y="1953772"/>
                  <a:pt x="1911927" y="1932709"/>
                </a:cubicBezTo>
                <a:cubicBezTo>
                  <a:pt x="1931005" y="1865938"/>
                  <a:pt x="1923654" y="1837855"/>
                  <a:pt x="1974272" y="1787237"/>
                </a:cubicBezTo>
                <a:cubicBezTo>
                  <a:pt x="1991933" y="1769576"/>
                  <a:pt x="2015836" y="1759528"/>
                  <a:pt x="2036618" y="1745673"/>
                </a:cubicBezTo>
                <a:cubicBezTo>
                  <a:pt x="2053520" y="1694968"/>
                  <a:pt x="2058679" y="1661267"/>
                  <a:pt x="2098963" y="1620982"/>
                </a:cubicBezTo>
                <a:cubicBezTo>
                  <a:pt x="2116624" y="1603321"/>
                  <a:pt x="2142121" y="1595408"/>
                  <a:pt x="2161309" y="1579418"/>
                </a:cubicBezTo>
                <a:cubicBezTo>
                  <a:pt x="2321323" y="1446073"/>
                  <a:pt x="2131206" y="1578705"/>
                  <a:pt x="2286000" y="1475509"/>
                </a:cubicBezTo>
                <a:cubicBezTo>
                  <a:pt x="2292927" y="1454727"/>
                  <a:pt x="2296143" y="1432313"/>
                  <a:pt x="2306781" y="1413164"/>
                </a:cubicBezTo>
                <a:cubicBezTo>
                  <a:pt x="2331041" y="1369497"/>
                  <a:pt x="2389909" y="1288473"/>
                  <a:pt x="2389909" y="1288473"/>
                </a:cubicBezTo>
                <a:lnTo>
                  <a:pt x="2473036" y="1039091"/>
                </a:lnTo>
                <a:cubicBezTo>
                  <a:pt x="2479963" y="1018309"/>
                  <a:pt x="2481667" y="994973"/>
                  <a:pt x="2493818" y="976746"/>
                </a:cubicBezTo>
                <a:cubicBezTo>
                  <a:pt x="2507672" y="955964"/>
                  <a:pt x="2525237" y="937224"/>
                  <a:pt x="2535381" y="914400"/>
                </a:cubicBezTo>
                <a:cubicBezTo>
                  <a:pt x="2553175" y="874364"/>
                  <a:pt x="2568353" y="832670"/>
                  <a:pt x="2576945" y="789709"/>
                </a:cubicBezTo>
                <a:cubicBezTo>
                  <a:pt x="2579943" y="774719"/>
                  <a:pt x="2600250" y="650843"/>
                  <a:pt x="2618509" y="623455"/>
                </a:cubicBezTo>
                <a:cubicBezTo>
                  <a:pt x="2634812" y="599001"/>
                  <a:pt x="2660072" y="581891"/>
                  <a:pt x="2680854" y="561109"/>
                </a:cubicBezTo>
                <a:cubicBezTo>
                  <a:pt x="2687781" y="540327"/>
                  <a:pt x="2690998" y="517913"/>
                  <a:pt x="2701636" y="498764"/>
                </a:cubicBezTo>
                <a:cubicBezTo>
                  <a:pt x="2725895" y="455097"/>
                  <a:pt x="2743199" y="401782"/>
                  <a:pt x="2784763" y="374073"/>
                </a:cubicBezTo>
                <a:lnTo>
                  <a:pt x="2971800" y="249382"/>
                </a:lnTo>
                <a:cubicBezTo>
                  <a:pt x="2992582" y="235527"/>
                  <a:pt x="3010450" y="215716"/>
                  <a:pt x="3034145" y="207818"/>
                </a:cubicBezTo>
                <a:lnTo>
                  <a:pt x="3158836" y="166255"/>
                </a:lnTo>
                <a:lnTo>
                  <a:pt x="3283527" y="83128"/>
                </a:lnTo>
                <a:cubicBezTo>
                  <a:pt x="3304309" y="69273"/>
                  <a:pt x="3322177" y="49462"/>
                  <a:pt x="3345872" y="41564"/>
                </a:cubicBezTo>
                <a:cubicBezTo>
                  <a:pt x="3417512" y="17684"/>
                  <a:pt x="3392728" y="36272"/>
                  <a:pt x="3429000" y="0"/>
                </a:cubicBezTo>
                <a:lnTo>
                  <a:pt x="3429000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1816" name="TextBox 50"/>
          <p:cNvSpPr txBox="1">
            <a:spLocks noChangeArrowheads="1"/>
          </p:cNvSpPr>
          <p:nvPr/>
        </p:nvSpPr>
        <p:spPr bwMode="auto">
          <a:xfrm>
            <a:off x="5562600" y="25146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Ogive positif</a:t>
            </a:r>
          </a:p>
        </p:txBody>
      </p:sp>
      <p:sp>
        <p:nvSpPr>
          <p:cNvPr id="31817" name="TextBox 51"/>
          <p:cNvSpPr txBox="1">
            <a:spLocks noChangeArrowheads="1"/>
          </p:cNvSpPr>
          <p:nvPr/>
        </p:nvSpPr>
        <p:spPr bwMode="auto">
          <a:xfrm rot="-5400000">
            <a:off x="4604544" y="476805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Ogive negatif </a:t>
            </a:r>
            <a:r>
              <a:rPr lang="id-ID" sz="2800" smtClean="0"/>
              <a:t>(Dari tabel distribusi frek kumulatif “atau lebih”)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9CEF1-A318-46FB-8D44-4B6AB69A02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397000"/>
          <a:ext cx="2971800" cy="475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Nilai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 Kum atau lebih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20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57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30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40 atau lebih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43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32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18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atau lebih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32770" idx="2"/>
          </p:cNvCxnSpPr>
          <p:nvPr/>
        </p:nvCxnSpPr>
        <p:spPr>
          <a:xfrm rot="5400000" flipH="1" flipV="1">
            <a:off x="2918619" y="3299619"/>
            <a:ext cx="3763963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4876800"/>
            <a:ext cx="441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029201" y="4875212"/>
            <a:ext cx="152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409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790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171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552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933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3144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771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8152607" y="4876006"/>
            <a:ext cx="152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18" name="TextBox 20"/>
          <p:cNvSpPr txBox="1">
            <a:spLocks noChangeArrowheads="1"/>
          </p:cNvSpPr>
          <p:nvPr/>
        </p:nvSpPr>
        <p:spPr bwMode="auto">
          <a:xfrm rot="-5400000">
            <a:off x="4718844" y="4882356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10</a:t>
            </a:r>
          </a:p>
        </p:txBody>
      </p:sp>
      <p:sp>
        <p:nvSpPr>
          <p:cNvPr id="32819" name="TextBox 21"/>
          <p:cNvSpPr txBox="1">
            <a:spLocks noChangeArrowheads="1"/>
          </p:cNvSpPr>
          <p:nvPr/>
        </p:nvSpPr>
        <p:spPr bwMode="auto">
          <a:xfrm rot="-5400000">
            <a:off x="4947444" y="4729956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20</a:t>
            </a:r>
          </a:p>
        </p:txBody>
      </p:sp>
      <p:sp>
        <p:nvSpPr>
          <p:cNvPr id="32820" name="TextBox 22"/>
          <p:cNvSpPr txBox="1">
            <a:spLocks noChangeArrowheads="1"/>
          </p:cNvSpPr>
          <p:nvPr/>
        </p:nvSpPr>
        <p:spPr bwMode="auto">
          <a:xfrm rot="-5400000">
            <a:off x="7739857" y="4768056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90</a:t>
            </a:r>
          </a:p>
        </p:txBody>
      </p:sp>
      <p:sp>
        <p:nvSpPr>
          <p:cNvPr id="25" name="Oval 24"/>
          <p:cNvSpPr/>
          <p:nvPr/>
        </p:nvSpPr>
        <p:spPr>
          <a:xfrm>
            <a:off x="7315200" y="3124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4724400" y="1752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24400" y="3351213"/>
            <a:ext cx="228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724400" y="4418013"/>
            <a:ext cx="228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89475" y="3921125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03763" y="28194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89475" y="2286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28" name="TextBox 34"/>
          <p:cNvSpPr txBox="1">
            <a:spLocks noChangeArrowheads="1"/>
          </p:cNvSpPr>
          <p:nvPr/>
        </p:nvSpPr>
        <p:spPr bwMode="auto">
          <a:xfrm>
            <a:off x="4191000" y="1524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60</a:t>
            </a:r>
          </a:p>
        </p:txBody>
      </p:sp>
      <p:sp>
        <p:nvSpPr>
          <p:cNvPr id="32829" name="TextBox 35"/>
          <p:cNvSpPr txBox="1">
            <a:spLocks noChangeArrowheads="1"/>
          </p:cNvSpPr>
          <p:nvPr/>
        </p:nvSpPr>
        <p:spPr bwMode="auto">
          <a:xfrm>
            <a:off x="4191000" y="3200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30</a:t>
            </a:r>
          </a:p>
        </p:txBody>
      </p:sp>
      <p:sp>
        <p:nvSpPr>
          <p:cNvPr id="37" name="Oval 36"/>
          <p:cNvSpPr/>
          <p:nvPr/>
        </p:nvSpPr>
        <p:spPr>
          <a:xfrm>
            <a:off x="5105400" y="1752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Oval 37"/>
          <p:cNvSpPr/>
          <p:nvPr/>
        </p:nvSpPr>
        <p:spPr>
          <a:xfrm>
            <a:off x="5410200" y="182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9" name="Oval 38"/>
          <p:cNvSpPr/>
          <p:nvPr/>
        </p:nvSpPr>
        <p:spPr>
          <a:xfrm>
            <a:off x="5791200" y="1981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0" name="Oval 39"/>
          <p:cNvSpPr/>
          <p:nvPr/>
        </p:nvSpPr>
        <p:spPr>
          <a:xfrm>
            <a:off x="61722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1" name="Oval 40"/>
          <p:cNvSpPr/>
          <p:nvPr/>
        </p:nvSpPr>
        <p:spPr>
          <a:xfrm>
            <a:off x="6477000" y="2362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2" name="Oval 41"/>
          <p:cNvSpPr/>
          <p:nvPr/>
        </p:nvSpPr>
        <p:spPr>
          <a:xfrm>
            <a:off x="6858000" y="2590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3" name="Oval 42"/>
          <p:cNvSpPr/>
          <p:nvPr/>
        </p:nvSpPr>
        <p:spPr>
          <a:xfrm>
            <a:off x="77724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44" name="Oval 43"/>
          <p:cNvSpPr/>
          <p:nvPr/>
        </p:nvSpPr>
        <p:spPr>
          <a:xfrm>
            <a:off x="81534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2838" name="TextBox 44"/>
          <p:cNvSpPr txBox="1">
            <a:spLocks noChangeArrowheads="1"/>
          </p:cNvSpPr>
          <p:nvPr/>
        </p:nvSpPr>
        <p:spPr bwMode="auto">
          <a:xfrm rot="-5400000">
            <a:off x="8197057" y="4996656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100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8535194" y="48760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5111750" y="1787525"/>
            <a:ext cx="3575050" cy="3098800"/>
          </a:xfrm>
          <a:custGeom>
            <a:avLst/>
            <a:gdLst>
              <a:gd name="connsiteX0" fmla="*/ 0 w 3574473"/>
              <a:gd name="connsiteY0" fmla="*/ 0 h 3098682"/>
              <a:gd name="connsiteX1" fmla="*/ 290946 w 3574473"/>
              <a:gd name="connsiteY1" fmla="*/ 83128 h 3098682"/>
              <a:gd name="connsiteX2" fmla="*/ 353291 w 3574473"/>
              <a:gd name="connsiteY2" fmla="*/ 124691 h 3098682"/>
              <a:gd name="connsiteX3" fmla="*/ 540328 w 3574473"/>
              <a:gd name="connsiteY3" fmla="*/ 187037 h 3098682"/>
              <a:gd name="connsiteX4" fmla="*/ 665018 w 3574473"/>
              <a:gd name="connsiteY4" fmla="*/ 228600 h 3098682"/>
              <a:gd name="connsiteX5" fmla="*/ 727364 w 3574473"/>
              <a:gd name="connsiteY5" fmla="*/ 249382 h 3098682"/>
              <a:gd name="connsiteX6" fmla="*/ 935182 w 3574473"/>
              <a:gd name="connsiteY6" fmla="*/ 311728 h 3098682"/>
              <a:gd name="connsiteX7" fmla="*/ 1059873 w 3574473"/>
              <a:gd name="connsiteY7" fmla="*/ 353291 h 3098682"/>
              <a:gd name="connsiteX8" fmla="*/ 1184564 w 3574473"/>
              <a:gd name="connsiteY8" fmla="*/ 415637 h 3098682"/>
              <a:gd name="connsiteX9" fmla="*/ 1309255 w 3574473"/>
              <a:gd name="connsiteY9" fmla="*/ 477982 h 3098682"/>
              <a:gd name="connsiteX10" fmla="*/ 1496291 w 3574473"/>
              <a:gd name="connsiteY10" fmla="*/ 602673 h 3098682"/>
              <a:gd name="connsiteX11" fmla="*/ 1558637 w 3574473"/>
              <a:gd name="connsiteY11" fmla="*/ 644237 h 3098682"/>
              <a:gd name="connsiteX12" fmla="*/ 1620982 w 3574473"/>
              <a:gd name="connsiteY12" fmla="*/ 685800 h 3098682"/>
              <a:gd name="connsiteX13" fmla="*/ 1683328 w 3574473"/>
              <a:gd name="connsiteY13" fmla="*/ 748146 h 3098682"/>
              <a:gd name="connsiteX14" fmla="*/ 1808018 w 3574473"/>
              <a:gd name="connsiteY14" fmla="*/ 831273 h 3098682"/>
              <a:gd name="connsiteX15" fmla="*/ 1911928 w 3574473"/>
              <a:gd name="connsiteY15" fmla="*/ 935182 h 3098682"/>
              <a:gd name="connsiteX16" fmla="*/ 1953491 w 3574473"/>
              <a:gd name="connsiteY16" fmla="*/ 997528 h 3098682"/>
              <a:gd name="connsiteX17" fmla="*/ 2078182 w 3574473"/>
              <a:gd name="connsiteY17" fmla="*/ 1080655 h 3098682"/>
              <a:gd name="connsiteX18" fmla="*/ 2119746 w 3574473"/>
              <a:gd name="connsiteY18" fmla="*/ 1143000 h 3098682"/>
              <a:gd name="connsiteX19" fmla="*/ 2182091 w 3574473"/>
              <a:gd name="connsiteY19" fmla="*/ 1184564 h 3098682"/>
              <a:gd name="connsiteX20" fmla="*/ 2202873 w 3574473"/>
              <a:gd name="connsiteY20" fmla="*/ 1246909 h 3098682"/>
              <a:gd name="connsiteX21" fmla="*/ 2265218 w 3574473"/>
              <a:gd name="connsiteY21" fmla="*/ 1309255 h 3098682"/>
              <a:gd name="connsiteX22" fmla="*/ 2327564 w 3574473"/>
              <a:gd name="connsiteY22" fmla="*/ 1433946 h 3098682"/>
              <a:gd name="connsiteX23" fmla="*/ 2348346 w 3574473"/>
              <a:gd name="connsiteY23" fmla="*/ 1496291 h 3098682"/>
              <a:gd name="connsiteX24" fmla="*/ 2410691 w 3574473"/>
              <a:gd name="connsiteY24" fmla="*/ 1537855 h 3098682"/>
              <a:gd name="connsiteX25" fmla="*/ 2493818 w 3574473"/>
              <a:gd name="connsiteY25" fmla="*/ 1641764 h 3098682"/>
              <a:gd name="connsiteX26" fmla="*/ 2514600 w 3574473"/>
              <a:gd name="connsiteY26" fmla="*/ 1704109 h 3098682"/>
              <a:gd name="connsiteX27" fmla="*/ 2597728 w 3574473"/>
              <a:gd name="connsiteY27" fmla="*/ 1828800 h 3098682"/>
              <a:gd name="connsiteX28" fmla="*/ 2639291 w 3574473"/>
              <a:gd name="connsiteY28" fmla="*/ 1891146 h 3098682"/>
              <a:gd name="connsiteX29" fmla="*/ 2722418 w 3574473"/>
              <a:gd name="connsiteY29" fmla="*/ 2140528 h 3098682"/>
              <a:gd name="connsiteX30" fmla="*/ 2743200 w 3574473"/>
              <a:gd name="connsiteY30" fmla="*/ 2202873 h 3098682"/>
              <a:gd name="connsiteX31" fmla="*/ 2805546 w 3574473"/>
              <a:gd name="connsiteY31" fmla="*/ 2327564 h 3098682"/>
              <a:gd name="connsiteX32" fmla="*/ 2847109 w 3574473"/>
              <a:gd name="connsiteY32" fmla="*/ 2389909 h 3098682"/>
              <a:gd name="connsiteX33" fmla="*/ 2909455 w 3574473"/>
              <a:gd name="connsiteY33" fmla="*/ 2514600 h 3098682"/>
              <a:gd name="connsiteX34" fmla="*/ 2930237 w 3574473"/>
              <a:gd name="connsiteY34" fmla="*/ 2576946 h 3098682"/>
              <a:gd name="connsiteX35" fmla="*/ 3054928 w 3574473"/>
              <a:gd name="connsiteY35" fmla="*/ 2763982 h 3098682"/>
              <a:gd name="connsiteX36" fmla="*/ 3096491 w 3574473"/>
              <a:gd name="connsiteY36" fmla="*/ 2826328 h 3098682"/>
              <a:gd name="connsiteX37" fmla="*/ 3345873 w 3574473"/>
              <a:gd name="connsiteY37" fmla="*/ 2992582 h 3098682"/>
              <a:gd name="connsiteX38" fmla="*/ 3491346 w 3574473"/>
              <a:gd name="connsiteY38" fmla="*/ 3075709 h 3098682"/>
              <a:gd name="connsiteX39" fmla="*/ 3574473 w 3574473"/>
              <a:gd name="connsiteY39" fmla="*/ 3096491 h 3098682"/>
              <a:gd name="connsiteX40" fmla="*/ 3574473 w 3574473"/>
              <a:gd name="connsiteY40" fmla="*/ 3096491 h 309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574473" h="3098682">
                <a:moveTo>
                  <a:pt x="0" y="0"/>
                </a:moveTo>
                <a:cubicBezTo>
                  <a:pt x="22172" y="5543"/>
                  <a:pt x="255168" y="59276"/>
                  <a:pt x="290946" y="83128"/>
                </a:cubicBezTo>
                <a:cubicBezTo>
                  <a:pt x="311728" y="96982"/>
                  <a:pt x="330467" y="114547"/>
                  <a:pt x="353291" y="124691"/>
                </a:cubicBezTo>
                <a:cubicBezTo>
                  <a:pt x="353296" y="124693"/>
                  <a:pt x="509153" y="176645"/>
                  <a:pt x="540328" y="187037"/>
                </a:cubicBezTo>
                <a:lnTo>
                  <a:pt x="665018" y="228600"/>
                </a:lnTo>
                <a:cubicBezTo>
                  <a:pt x="685800" y="235527"/>
                  <a:pt x="706112" y="244069"/>
                  <a:pt x="727364" y="249382"/>
                </a:cubicBezTo>
                <a:cubicBezTo>
                  <a:pt x="853002" y="280792"/>
                  <a:pt x="783384" y="261129"/>
                  <a:pt x="935182" y="311728"/>
                </a:cubicBezTo>
                <a:cubicBezTo>
                  <a:pt x="935187" y="311730"/>
                  <a:pt x="1059868" y="353287"/>
                  <a:pt x="1059873" y="353291"/>
                </a:cubicBezTo>
                <a:cubicBezTo>
                  <a:pt x="1238535" y="472401"/>
                  <a:pt x="1012492" y="329602"/>
                  <a:pt x="1184564" y="415637"/>
                </a:cubicBezTo>
                <a:cubicBezTo>
                  <a:pt x="1345709" y="496209"/>
                  <a:pt x="1152545" y="425745"/>
                  <a:pt x="1309255" y="477982"/>
                </a:cubicBezTo>
                <a:lnTo>
                  <a:pt x="1496291" y="602673"/>
                </a:lnTo>
                <a:lnTo>
                  <a:pt x="1558637" y="644237"/>
                </a:lnTo>
                <a:cubicBezTo>
                  <a:pt x="1579419" y="658091"/>
                  <a:pt x="1603321" y="668139"/>
                  <a:pt x="1620982" y="685800"/>
                </a:cubicBezTo>
                <a:cubicBezTo>
                  <a:pt x="1641764" y="706582"/>
                  <a:pt x="1660129" y="730102"/>
                  <a:pt x="1683328" y="748146"/>
                </a:cubicBezTo>
                <a:cubicBezTo>
                  <a:pt x="1722758" y="778814"/>
                  <a:pt x="1808018" y="831273"/>
                  <a:pt x="1808018" y="831273"/>
                </a:cubicBezTo>
                <a:cubicBezTo>
                  <a:pt x="1918858" y="997534"/>
                  <a:pt x="1773378" y="796632"/>
                  <a:pt x="1911928" y="935182"/>
                </a:cubicBezTo>
                <a:cubicBezTo>
                  <a:pt x="1929589" y="952843"/>
                  <a:pt x="1934694" y="981081"/>
                  <a:pt x="1953491" y="997528"/>
                </a:cubicBezTo>
                <a:cubicBezTo>
                  <a:pt x="1991085" y="1030423"/>
                  <a:pt x="2078182" y="1080655"/>
                  <a:pt x="2078182" y="1080655"/>
                </a:cubicBezTo>
                <a:cubicBezTo>
                  <a:pt x="2092037" y="1101437"/>
                  <a:pt x="2102085" y="1125339"/>
                  <a:pt x="2119746" y="1143000"/>
                </a:cubicBezTo>
                <a:cubicBezTo>
                  <a:pt x="2137407" y="1160661"/>
                  <a:pt x="2166488" y="1165061"/>
                  <a:pt x="2182091" y="1184564"/>
                </a:cubicBezTo>
                <a:cubicBezTo>
                  <a:pt x="2195775" y="1201670"/>
                  <a:pt x="2190722" y="1228682"/>
                  <a:pt x="2202873" y="1246909"/>
                </a:cubicBezTo>
                <a:cubicBezTo>
                  <a:pt x="2219176" y="1271363"/>
                  <a:pt x="2244436" y="1288473"/>
                  <a:pt x="2265218" y="1309255"/>
                </a:cubicBezTo>
                <a:cubicBezTo>
                  <a:pt x="2317454" y="1465960"/>
                  <a:pt x="2246991" y="1272802"/>
                  <a:pt x="2327564" y="1433946"/>
                </a:cubicBezTo>
                <a:cubicBezTo>
                  <a:pt x="2337361" y="1453539"/>
                  <a:pt x="2334662" y="1479185"/>
                  <a:pt x="2348346" y="1496291"/>
                </a:cubicBezTo>
                <a:cubicBezTo>
                  <a:pt x="2363949" y="1515794"/>
                  <a:pt x="2389909" y="1524000"/>
                  <a:pt x="2410691" y="1537855"/>
                </a:cubicBezTo>
                <a:cubicBezTo>
                  <a:pt x="2462927" y="1694561"/>
                  <a:pt x="2386389" y="1507477"/>
                  <a:pt x="2493818" y="1641764"/>
                </a:cubicBezTo>
                <a:cubicBezTo>
                  <a:pt x="2507502" y="1658870"/>
                  <a:pt x="2503961" y="1684960"/>
                  <a:pt x="2514600" y="1704109"/>
                </a:cubicBezTo>
                <a:cubicBezTo>
                  <a:pt x="2538860" y="1747776"/>
                  <a:pt x="2570019" y="1787236"/>
                  <a:pt x="2597728" y="1828800"/>
                </a:cubicBezTo>
                <a:cubicBezTo>
                  <a:pt x="2611583" y="1849582"/>
                  <a:pt x="2631393" y="1867451"/>
                  <a:pt x="2639291" y="1891146"/>
                </a:cubicBezTo>
                <a:lnTo>
                  <a:pt x="2722418" y="2140528"/>
                </a:lnTo>
                <a:cubicBezTo>
                  <a:pt x="2729345" y="2161310"/>
                  <a:pt x="2731049" y="2184646"/>
                  <a:pt x="2743200" y="2202873"/>
                </a:cubicBezTo>
                <a:cubicBezTo>
                  <a:pt x="2862315" y="2381545"/>
                  <a:pt x="2719507" y="2155487"/>
                  <a:pt x="2805546" y="2327564"/>
                </a:cubicBezTo>
                <a:cubicBezTo>
                  <a:pt x="2816716" y="2349904"/>
                  <a:pt x="2835939" y="2367569"/>
                  <a:pt x="2847109" y="2389909"/>
                </a:cubicBezTo>
                <a:cubicBezTo>
                  <a:pt x="2933144" y="2561981"/>
                  <a:pt x="2790345" y="2335938"/>
                  <a:pt x="2909455" y="2514600"/>
                </a:cubicBezTo>
                <a:cubicBezTo>
                  <a:pt x="2916382" y="2535382"/>
                  <a:pt x="2919598" y="2557797"/>
                  <a:pt x="2930237" y="2576946"/>
                </a:cubicBezTo>
                <a:cubicBezTo>
                  <a:pt x="2930251" y="2576971"/>
                  <a:pt x="3034138" y="2732797"/>
                  <a:pt x="3054928" y="2763982"/>
                </a:cubicBezTo>
                <a:cubicBezTo>
                  <a:pt x="3068783" y="2784764"/>
                  <a:pt x="3075709" y="2812473"/>
                  <a:pt x="3096491" y="2826328"/>
                </a:cubicBezTo>
                <a:lnTo>
                  <a:pt x="3345873" y="2992582"/>
                </a:lnTo>
                <a:cubicBezTo>
                  <a:pt x="3408492" y="3034328"/>
                  <a:pt x="3417510" y="3044065"/>
                  <a:pt x="3491346" y="3075709"/>
                </a:cubicBezTo>
                <a:cubicBezTo>
                  <a:pt x="3544949" y="3098682"/>
                  <a:pt x="3536628" y="3096491"/>
                  <a:pt x="3574473" y="3096491"/>
                </a:cubicBezTo>
                <a:lnTo>
                  <a:pt x="3574473" y="309649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2841" name="TextBox 47"/>
          <p:cNvSpPr txBox="1">
            <a:spLocks noChangeArrowheads="1"/>
          </p:cNvSpPr>
          <p:nvPr/>
        </p:nvSpPr>
        <p:spPr bwMode="auto">
          <a:xfrm>
            <a:off x="5334000" y="2819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Ogive negatif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smtClean="0"/>
              <a:t>Data terkelompok   Panjang kelas-= lebar kelas = BA - BB</a:t>
            </a:r>
          </a:p>
          <a:p>
            <a:pPr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EC6A7E-2DF8-446C-B12B-E2F072D55A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2078038"/>
          <a:ext cx="4953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9144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Nilai tes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Frek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Batas bawah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smtClean="0"/>
                        <a:t>Batas atas</a:t>
                      </a:r>
                      <a:endParaRPr lang="id-ID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Titik tengah</a:t>
                      </a:r>
                      <a:endParaRPr lang="id-ID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30 - 39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34,5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40 - 49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39,5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44,5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50 - 59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54,5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60 - 69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59,5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69,5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64,5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r>
                        <a:rPr lang="id-ID" sz="2400" baseline="0" dirty="0" smtClean="0"/>
                        <a:t> - 79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10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80 - 89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8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90 - 99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Jumlah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40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83" name="TextBox 5"/>
          <p:cNvSpPr txBox="1">
            <a:spLocks noChangeArrowheads="1"/>
          </p:cNvSpPr>
          <p:nvPr/>
        </p:nvSpPr>
        <p:spPr bwMode="auto">
          <a:xfrm>
            <a:off x="0" y="2754313"/>
            <a:ext cx="190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Kelas Interval 1</a:t>
            </a:r>
          </a:p>
        </p:txBody>
      </p:sp>
      <p:sp>
        <p:nvSpPr>
          <p:cNvPr id="9284" name="TextBox 6"/>
          <p:cNvSpPr txBox="1">
            <a:spLocks noChangeArrowheads="1"/>
          </p:cNvSpPr>
          <p:nvPr/>
        </p:nvSpPr>
        <p:spPr bwMode="auto">
          <a:xfrm>
            <a:off x="0" y="3200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Kelas Interval 2</a:t>
            </a:r>
          </a:p>
        </p:txBody>
      </p:sp>
      <p:sp>
        <p:nvSpPr>
          <p:cNvPr id="9285" name="TextBox 7"/>
          <p:cNvSpPr txBox="1">
            <a:spLocks noChangeArrowheads="1"/>
          </p:cNvSpPr>
          <p:nvPr/>
        </p:nvSpPr>
        <p:spPr bwMode="auto">
          <a:xfrm>
            <a:off x="533400" y="3810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dst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838200" y="1447800"/>
          <a:ext cx="784860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2"/>
                <a:gridCol w="1192248"/>
                <a:gridCol w="1685384"/>
                <a:gridCol w="1685384"/>
                <a:gridCol w="168538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Batas bawah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Batas 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Titik Tengah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30,0 – 39,9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40,0 – 49,9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50,0 – 59,9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60,0 – 69,9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70,0 – 79,9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80,0 – 89,9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90,0 – 99,9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27588-57D2-493B-B6E5-3195A5207C3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cs typeface="Arial" charset="0"/>
              </a:rPr>
              <a:t>Langkah-langkah membuat tabel distribusi frekuensi</a:t>
            </a:r>
            <a:r>
              <a:rPr lang="id-ID" sz="2800" smtClean="0">
                <a:latin typeface="Arial" charset="0"/>
                <a:cs typeface="Arial" charset="0"/>
              </a:rPr>
              <a:t> (2.11 atau 2.19)</a:t>
            </a:r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953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1. 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rentang</a:t>
            </a:r>
            <a:r>
              <a:rPr lang="en-US" sz="2400" dirty="0">
                <a:latin typeface="Berlin Sans FB" pitchFamily="34" charset="0"/>
              </a:rPr>
              <a:t> data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id-ID" sz="2400" dirty="0" smtClean="0">
                <a:latin typeface="Berlin Sans FB" pitchFamily="34" charset="0"/>
              </a:rPr>
              <a:t>R</a:t>
            </a:r>
            <a:r>
              <a:rPr lang="en-US" sz="2400" dirty="0" err="1" smtClean="0">
                <a:latin typeface="Berlin Sans FB" pitchFamily="34" charset="0"/>
              </a:rPr>
              <a:t>entang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= x</a:t>
            </a:r>
            <a:r>
              <a:rPr lang="en-US" sz="2400" baseline="-25000" dirty="0">
                <a:latin typeface="Berlin Sans FB" pitchFamily="34" charset="0"/>
              </a:rPr>
              <a:t>[n]</a:t>
            </a:r>
            <a:r>
              <a:rPr lang="en-US" sz="2400" dirty="0">
                <a:latin typeface="Berlin Sans FB" pitchFamily="34" charset="0"/>
              </a:rPr>
              <a:t> – x</a:t>
            </a:r>
            <a:r>
              <a:rPr lang="en-US" sz="2400" baseline="-25000" dirty="0">
                <a:latin typeface="Berlin Sans FB" pitchFamily="34" charset="0"/>
              </a:rPr>
              <a:t>[1</a:t>
            </a:r>
            <a:r>
              <a:rPr lang="en-US" sz="2400" baseline="-25000" dirty="0" smtClean="0">
                <a:latin typeface="Berlin Sans FB" pitchFamily="34" charset="0"/>
              </a:rPr>
              <a:t>]   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id-ID" sz="2400" dirty="0" smtClean="0">
                <a:latin typeface="Berlin Sans FB" pitchFamily="34" charset="0"/>
              </a:rPr>
              <a:t>skor terbesar – skor terkecil </a:t>
            </a:r>
            <a:r>
              <a:rPr lang="en-US" sz="2400" dirty="0" smtClean="0">
                <a:latin typeface="Berlin Sans FB" pitchFamily="34" charset="0"/>
              </a:rPr>
              <a:t>)</a:t>
            </a:r>
            <a:endParaRPr lang="id-ID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2.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kelas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diperlukan</a:t>
            </a:r>
            <a:r>
              <a:rPr lang="en-US" sz="2400" dirty="0" smtClean="0">
                <a:latin typeface="Berlin Sans FB" pitchFamily="34" charset="0"/>
              </a:rPr>
              <a:t> (k)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latin typeface="Berlin Sans FB" pitchFamily="34" charset="0"/>
              </a:rPr>
              <a:t>	Aturan Sturgess </a:t>
            </a:r>
            <a:r>
              <a:rPr lang="pt-BR" sz="2400" b="1" dirty="0" smtClean="0">
                <a:latin typeface="Berlin Sans FB" pitchFamily="34" charset="0"/>
                <a:sym typeface="Symbol"/>
              </a:rPr>
              <a:t></a:t>
            </a:r>
            <a:r>
              <a:rPr lang="pt-BR" sz="2400" dirty="0" smtClean="0">
                <a:latin typeface="Berlin Sans FB" pitchFamily="34" charset="0"/>
              </a:rPr>
              <a:t> k = 1 + 3,3 log n</a:t>
            </a:r>
            <a:endParaRPr lang="en-US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BR" sz="2400" dirty="0" smtClean="0">
                <a:latin typeface="Berlin Sans FB" pitchFamily="34" charset="0"/>
              </a:rPr>
              <a:t>	n : banyaknya data</a:t>
            </a:r>
            <a:r>
              <a:rPr lang="id-ID" sz="2400" dirty="0" smtClean="0">
                <a:latin typeface="Berlin Sans FB" pitchFamily="34" charset="0"/>
              </a:rPr>
              <a:t>.  Atau  5 &lt; k &lt; 15</a:t>
            </a:r>
            <a:endParaRPr lang="en-US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3. </a:t>
            </a:r>
            <a:r>
              <a:rPr lang="en-US" sz="2400" dirty="0" err="1" smtClean="0">
                <a:latin typeface="Berlin Sans FB" pitchFamily="34" charset="0"/>
              </a:rPr>
              <a:t>Bagilah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rentang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banyaknya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kelas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mendapatkan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lebar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kelas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atau panjang kelas</a:t>
            </a:r>
            <a:endParaRPr lang="en-US" sz="2400" dirty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= </a:t>
            </a:r>
            <a:r>
              <a:rPr lang="en-US" sz="2400" dirty="0" err="1" smtClean="0">
                <a:latin typeface="Berlin Sans FB" pitchFamily="34" charset="0"/>
              </a:rPr>
              <a:t>rentang</a:t>
            </a:r>
            <a:r>
              <a:rPr lang="en-US" sz="2400" dirty="0" smtClean="0">
                <a:latin typeface="Berlin Sans FB" pitchFamily="34" charset="0"/>
              </a:rPr>
              <a:t>/k</a:t>
            </a:r>
            <a:endParaRPr lang="en-US" sz="2400" dirty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4.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ujung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bawah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pertama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Pilih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data yang paling </a:t>
            </a:r>
            <a:r>
              <a:rPr lang="en-US" sz="2400" dirty="0" err="1">
                <a:latin typeface="Berlin Sans FB" pitchFamily="34" charset="0"/>
              </a:rPr>
              <a:t>kecil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kurang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yang paling </a:t>
            </a:r>
            <a:r>
              <a:rPr lang="en-US" sz="2400" dirty="0" err="1">
                <a:latin typeface="Berlin Sans FB" pitchFamily="34" charset="0"/>
              </a:rPr>
              <a:t>kecil</a:t>
            </a:r>
            <a:r>
              <a:rPr lang="en-US" sz="2400" dirty="0">
                <a:latin typeface="Berlin Sans FB" pitchFamily="34" charset="0"/>
              </a:rPr>
              <a:t>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>
                <a:latin typeface="Berlin Sans FB" pitchFamily="34" charset="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F562B-5FCD-4816-96C2-3FC4D24682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"/>
            <a:ext cx="822960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5. 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bawah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pertama</a:t>
            </a:r>
            <a:endParaRPr lang="en-US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 bb = </a:t>
            </a:r>
            <a:r>
              <a:rPr lang="en-US" sz="2400" dirty="0" err="1" smtClean="0">
                <a:latin typeface="Berlin Sans FB" pitchFamily="34" charset="0"/>
              </a:rPr>
              <a:t>ub</a:t>
            </a:r>
            <a:r>
              <a:rPr lang="en-US" sz="2400" dirty="0" smtClean="0">
                <a:latin typeface="Berlin Sans FB" pitchFamily="34" charset="0"/>
              </a:rPr>
              <a:t> – ½ </a:t>
            </a:r>
            <a:r>
              <a:rPr lang="en-US" sz="2400" dirty="0" err="1" smtClean="0">
                <a:latin typeface="Berlin Sans FB" pitchFamily="34" charset="0"/>
              </a:rPr>
              <a:t>spt</a:t>
            </a:r>
            <a:r>
              <a:rPr lang="en-US" sz="2400" dirty="0" smtClean="0">
                <a:latin typeface="Berlin Sans FB" pitchFamily="34" charset="0"/>
              </a:rPr>
              <a:t>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6. 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pertama</a:t>
            </a:r>
            <a:endParaRPr lang="en-US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 </a:t>
            </a:r>
            <a:r>
              <a:rPr lang="en-US" sz="2400" dirty="0" err="1" smtClean="0">
                <a:latin typeface="Berlin Sans FB" pitchFamily="34" charset="0"/>
              </a:rPr>
              <a:t>ba</a:t>
            </a:r>
            <a:r>
              <a:rPr lang="en-US" sz="2400" dirty="0" smtClean="0">
                <a:latin typeface="Berlin Sans FB" pitchFamily="34" charset="0"/>
              </a:rPr>
              <a:t> = bb + </a:t>
            </a:r>
            <a:r>
              <a:rPr lang="en-US" sz="2400" dirty="0" smtClean="0">
                <a:latin typeface="Brush Script MT" pitchFamily="66" charset="0"/>
              </a:rPr>
              <a:t>l</a:t>
            </a:r>
            <a:r>
              <a:rPr lang="en-US" sz="2400" dirty="0" smtClean="0">
                <a:latin typeface="Berlin Sans FB" pitchFamily="34" charset="0"/>
              </a:rPr>
              <a:t>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7.  </a:t>
            </a:r>
            <a:r>
              <a:rPr lang="en-US" sz="2400" dirty="0" err="1" smtClean="0">
                <a:latin typeface="Berlin Sans FB" pitchFamily="34" charset="0"/>
              </a:rPr>
              <a:t>Tentukan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ujung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pertama</a:t>
            </a:r>
            <a:endParaRPr lang="en-US" sz="2400" dirty="0" smtClean="0">
              <a:latin typeface="Berlin Sans FB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 </a:t>
            </a:r>
            <a:r>
              <a:rPr lang="en-US" sz="2400" dirty="0" err="1" smtClean="0">
                <a:latin typeface="Berlin Sans FB" pitchFamily="34" charset="0"/>
              </a:rPr>
              <a:t>ua</a:t>
            </a:r>
            <a:r>
              <a:rPr lang="en-US" sz="2400" dirty="0" smtClean="0">
                <a:latin typeface="Berlin Sans FB" pitchFamily="34" charset="0"/>
              </a:rPr>
              <a:t> = </a:t>
            </a:r>
            <a:r>
              <a:rPr lang="en-US" sz="2400" dirty="0" err="1" smtClean="0">
                <a:latin typeface="Berlin Sans FB" pitchFamily="34" charset="0"/>
              </a:rPr>
              <a:t>ba</a:t>
            </a:r>
            <a:r>
              <a:rPr lang="en-US" sz="2400" dirty="0" smtClean="0">
                <a:latin typeface="Berlin Sans FB" pitchFamily="34" charset="0"/>
              </a:rPr>
              <a:t> – ½ </a:t>
            </a:r>
            <a:r>
              <a:rPr lang="en-US" sz="2400" dirty="0" err="1" smtClean="0">
                <a:latin typeface="Berlin Sans FB" pitchFamily="34" charset="0"/>
              </a:rPr>
              <a:t>spt</a:t>
            </a:r>
            <a:r>
              <a:rPr lang="en-US" sz="2400" dirty="0" smtClean="0">
                <a:latin typeface="Berlin Sans FB" pitchFamily="34" charset="0"/>
              </a:rPr>
              <a:t> 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>
              <a:latin typeface="Berlin Sans FB" pitchFamily="34" charset="0"/>
            </a:endParaRPr>
          </a:p>
          <a:p>
            <a:pPr marL="395288" indent="-395288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8.  </a:t>
            </a:r>
            <a:r>
              <a:rPr lang="en-US" sz="2400" i="1" dirty="0" err="1" smtClean="0">
                <a:latin typeface="Berlin Sans FB" pitchFamily="34" charset="0"/>
              </a:rPr>
              <a:t>Daftarkan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semua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ujung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dengan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cara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menambahkan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lebar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kelas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pada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ujung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kelas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sebelumnya</a:t>
            </a:r>
            <a:r>
              <a:rPr lang="en-US" sz="2400" i="1" dirty="0" smtClean="0">
                <a:latin typeface="Berlin Sans FB" pitchFamily="34" charset="0"/>
              </a:rPr>
              <a:t> 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i="1" dirty="0" smtClean="0">
              <a:latin typeface="Berlin Sans FB" pitchFamily="34" charset="0"/>
            </a:endParaRP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 smtClean="0">
                <a:latin typeface="Berlin Sans FB" pitchFamily="34" charset="0"/>
              </a:rPr>
              <a:t>9.  </a:t>
            </a:r>
            <a:r>
              <a:rPr lang="en-US" sz="2400" i="1" dirty="0" err="1" smtClean="0">
                <a:latin typeface="Berlin Sans FB" pitchFamily="34" charset="0"/>
              </a:rPr>
              <a:t>Tentukan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frekuensi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bagi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masing-masing</a:t>
            </a:r>
            <a:r>
              <a:rPr lang="en-US" sz="2400" i="1" dirty="0" smtClean="0">
                <a:latin typeface="Berlin Sans FB" pitchFamily="34" charset="0"/>
              </a:rPr>
              <a:t> </a:t>
            </a:r>
            <a:r>
              <a:rPr lang="en-US" sz="2400" i="1" dirty="0" err="1" smtClean="0">
                <a:latin typeface="Berlin Sans FB" pitchFamily="34" charset="0"/>
              </a:rPr>
              <a:t>kelas</a:t>
            </a:r>
            <a:r>
              <a:rPr lang="en-US" sz="2400" i="1" dirty="0" smtClean="0">
                <a:latin typeface="Berlin Sans FB" pitchFamily="34" charset="0"/>
              </a:rPr>
              <a:t> 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>
              <a:latin typeface="Berlin Sans FB" pitchFamily="34" charset="0"/>
            </a:endParaRPr>
          </a:p>
          <a:p>
            <a:pPr marL="341313" indent="-341313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10. </a:t>
            </a:r>
            <a:r>
              <a:rPr lang="en-US" sz="2400" dirty="0" err="1" smtClean="0">
                <a:latin typeface="Berlin Sans FB" pitchFamily="34" charset="0"/>
              </a:rPr>
              <a:t>Jumlahkan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kolom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frekuensi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periksa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apakah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hasilnya</a:t>
            </a:r>
            <a:r>
              <a:rPr lang="en-US" sz="2400" dirty="0" smtClean="0">
                <a:latin typeface="Berlin Sans FB" pitchFamily="34" charset="0"/>
              </a:rPr>
              <a:t>  </a:t>
            </a:r>
            <a:r>
              <a:rPr lang="en-US" sz="2400" dirty="0" err="1" smtClean="0">
                <a:latin typeface="Berlin Sans FB" pitchFamily="34" charset="0"/>
              </a:rPr>
              <a:t>sama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banyaknya</a:t>
            </a:r>
            <a:r>
              <a:rPr lang="en-US" sz="2400" dirty="0" smtClean="0">
                <a:latin typeface="Berlin Sans FB" pitchFamily="34" charset="0"/>
              </a:rPr>
              <a:t> total </a:t>
            </a:r>
            <a:r>
              <a:rPr lang="en-US" sz="2400" dirty="0" err="1" smtClean="0">
                <a:latin typeface="Berlin Sans FB" pitchFamily="34" charset="0"/>
              </a:rPr>
              <a:t>pengamatan</a:t>
            </a:r>
            <a:r>
              <a:rPr lang="en-US" sz="2400" dirty="0" smtClean="0">
                <a:latin typeface="Berlin Sans FB" pitchFamily="34" charset="0"/>
              </a:rPr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latin typeface="Berlin Sans FB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086600" y="5715000"/>
          <a:ext cx="1158875" cy="838200"/>
        </p:xfrm>
        <a:graphic>
          <a:graphicData uri="http://schemas.openxmlformats.org/presentationml/2006/ole">
            <p:oleObj spid="_x0000_s1026" name="Equation" r:id="rId3" imgW="596880" imgH="431640" progId="Equation.3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11033-31DB-43DB-8012-591393A3A7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655638"/>
          </a:xfrm>
        </p:spPr>
        <p:txBody>
          <a:bodyPr/>
          <a:lstStyle/>
          <a:p>
            <a:r>
              <a:rPr lang="en-US" sz="3200" b="1" smtClean="0"/>
              <a:t>Data umur aki mobil (dalam tahun)</a:t>
            </a:r>
            <a:endParaRPr lang="id-ID" sz="32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8BB15-F7FA-43EE-B4E9-028C95E4BC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371600"/>
          <a:ext cx="6096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2,2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3,5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4,5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3,2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3,7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3,0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2,6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3,4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1,6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3,3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3,8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4,7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3,7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2,5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4,3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3,4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3,6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2,9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3,3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3,9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3,3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3,7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4,4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3,2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4,1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1,9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3,4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4,7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3,8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3,2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2,6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3,9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3,0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4,2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3,5</a:t>
                      </a:r>
                      <a:endParaRPr lang="id-ID" sz="24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33" name="TextBox 6"/>
          <p:cNvSpPr txBox="1">
            <a:spLocks noChangeArrowheads="1"/>
          </p:cNvSpPr>
          <p:nvPr/>
        </p:nvSpPr>
        <p:spPr bwMode="auto">
          <a:xfrm>
            <a:off x="1295400" y="4656138"/>
            <a:ext cx="678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Buatlah tabel distribusi frekuensi.</a:t>
            </a:r>
            <a:endParaRPr lang="id-ID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ujian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1828800"/>
          <a:ext cx="7772400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25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54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76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48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90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34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17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82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69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74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63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80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85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61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47800" y="5334000"/>
            <a:ext cx="601980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Buatlah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tabel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distribusi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frekuensi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dengan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9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kelas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dan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nilai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  <a:r>
              <a:rPr lang="en-US" sz="28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terendah</a:t>
            </a:r>
            <a:r>
              <a:rPr lang="en-US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10</a:t>
            </a:r>
            <a:r>
              <a:rPr lang="id-ID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(ujung bawah kelas 1 adalah 10)</a:t>
            </a:r>
            <a:endParaRPr lang="en-US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187C5-B30A-4E70-92D0-40CE15322F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Tabel Distribusi Frekuensi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latin typeface="Berlin Sans FB" pitchFamily="34" charset="0"/>
              </a:rPr>
              <a:t>Banyak </a:t>
            </a:r>
            <a:r>
              <a:rPr lang="en-US" smtClean="0">
                <a:latin typeface="Berlin Sans FB" pitchFamily="34" charset="0"/>
              </a:rPr>
              <a:t>Kelas = 9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Rentang = 98 – 10 = 88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Lebar</a:t>
            </a:r>
            <a:r>
              <a:rPr lang="id-ID" smtClean="0">
                <a:latin typeface="Berlin Sans FB" pitchFamily="34" charset="0"/>
              </a:rPr>
              <a:t>/panjang kelas</a:t>
            </a:r>
          </a:p>
          <a:p>
            <a:pPr eaLnBrk="1" hangingPunct="1">
              <a:buFont typeface="Wingdings 2" pitchFamily="18" charset="2"/>
              <a:buNone/>
            </a:pPr>
            <a:r>
              <a:rPr lang="id-ID" smtClean="0">
                <a:latin typeface="Berlin Sans FB" pitchFamily="34" charset="0"/>
              </a:rPr>
              <a:t>        </a:t>
            </a:r>
            <a:r>
              <a:rPr lang="en-US" smtClean="0">
                <a:latin typeface="Berlin Sans FB" pitchFamily="34" charset="0"/>
              </a:rPr>
              <a:t> = 88/9 = 9,78 </a:t>
            </a:r>
            <a:r>
              <a:rPr lang="en-US" smtClean="0">
                <a:latin typeface="Berlin Sans FB" pitchFamily="34" charset="0"/>
                <a:sym typeface="Symbol" pitchFamily="18" charset="2"/>
              </a:rPr>
              <a:t> 10</a:t>
            </a:r>
          </a:p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002B5-2D8F-4C78-97C3-FD12B1177E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9725"/>
          <a:ext cx="45720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600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Hasil Ujian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Tabulasi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Frekuensi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 – 19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 – 29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 – 39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 – 49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 – 59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 – 69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 – 79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 – 89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 – 99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1251</TotalTime>
  <Words>1606</Words>
  <Application>Microsoft Office PowerPoint</Application>
  <PresentationFormat>On-screen Show (4:3)</PresentationFormat>
  <Paragraphs>825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Arial</vt:lpstr>
      <vt:lpstr>Franklin Gothic Book</vt:lpstr>
      <vt:lpstr>Perpetua</vt:lpstr>
      <vt:lpstr>Wingdings 2</vt:lpstr>
      <vt:lpstr>Calibri</vt:lpstr>
      <vt:lpstr>Snap ITC</vt:lpstr>
      <vt:lpstr>Berlin Sans FB</vt:lpstr>
      <vt:lpstr>Symbol</vt:lpstr>
      <vt:lpstr>Brush Script MT</vt:lpstr>
      <vt:lpstr>Arial Black</vt:lpstr>
      <vt:lpstr>Arial Narrow</vt:lpstr>
      <vt:lpstr>Trebuchet MS</vt:lpstr>
      <vt:lpstr>Equity</vt:lpstr>
      <vt:lpstr>Microsoft Equation 3.0</vt:lpstr>
      <vt:lpstr>BAHAN AJAR Tabel Distribusi Frekuensi Oleh: ENDANG LISTYANI</vt:lpstr>
      <vt:lpstr>Tabel distribusi Frekuensi</vt:lpstr>
      <vt:lpstr>Tabel Distribusi Frekuensi</vt:lpstr>
      <vt:lpstr>Slide 4</vt:lpstr>
      <vt:lpstr>Langkah-langkah membuat tabel distribusi frekuensi (2.11 atau 2.19)</vt:lpstr>
      <vt:lpstr>Slide 6</vt:lpstr>
      <vt:lpstr>Data umur aki mobil (dalam tahun)</vt:lpstr>
      <vt:lpstr>Data hasil ujian akhir Statistika Elementer</vt:lpstr>
      <vt:lpstr>Tabel Distribusi Frekuensi</vt:lpstr>
      <vt:lpstr>Tabel distribusi frekuensi</vt:lpstr>
      <vt:lpstr>Data daya tahan lalat sampai mati terhadap suatu bahan kimia</vt:lpstr>
      <vt:lpstr>Data usia 50 pegawai di suatu perusahaan</vt:lpstr>
      <vt:lpstr>Slide 13</vt:lpstr>
      <vt:lpstr>Slide 14</vt:lpstr>
      <vt:lpstr>MACAM-MACAM TABEL DISTRIBUSI FREKUENSI</vt:lpstr>
      <vt:lpstr>MACAM-MACAM TABEL DISTRIBUSI FREKUENSI</vt:lpstr>
      <vt:lpstr>B. TABEL DISTRIBUSI FREKUENSI KUMULATIF Kumulatif  “Kurang dari”</vt:lpstr>
      <vt:lpstr>TABEL DISTRIBUSI FREKUENSI KUMULATIF Kumulatif  “Kurang dari”</vt:lpstr>
      <vt:lpstr>Tabel Distribusi Kumulatif   “Atau lebih”</vt:lpstr>
      <vt:lpstr>Tabel Distribusi Kumulatif   “Atau lebih”</vt:lpstr>
      <vt:lpstr>Tabel Distribusi Frekuensi Relatif Kumulatif “Kurang Dari”</vt:lpstr>
      <vt:lpstr>Tabel Distribusi Frekuensi  Relatif Kumulatif “Kurang Dari”</vt:lpstr>
      <vt:lpstr>Tabel Distribusi Frekuensi Relatif Kumulatif “Atau lebih”</vt:lpstr>
      <vt:lpstr>Tabel Distribusi Relatif Kumulatif “Atau lebih”</vt:lpstr>
      <vt:lpstr>HISTOGRAM DAN POLIGON FREKUENSI  (3.24)</vt:lpstr>
      <vt:lpstr>OGIVE  (3.21)  Data yang disajikan dalam tabel distribusi frekuensi, dapat digambar diagramnya yang disebut sebagai OGIVE </vt:lpstr>
      <vt:lpstr>Ogive negatif (Dari tabel distribusi frek kumulatif “atau lebih”)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 Distribusi Frekuensi</dc:title>
  <dc:creator>kismi</dc:creator>
  <cp:lastModifiedBy>Endang Listy</cp:lastModifiedBy>
  <cp:revision>83</cp:revision>
  <dcterms:created xsi:type="dcterms:W3CDTF">2008-09-15T12:18:16Z</dcterms:created>
  <dcterms:modified xsi:type="dcterms:W3CDTF">2013-08-14T13:58:23Z</dcterms:modified>
</cp:coreProperties>
</file>