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56" r:id="rId2"/>
    <p:sldId id="273" r:id="rId3"/>
    <p:sldId id="274" r:id="rId4"/>
    <p:sldId id="257" r:id="rId5"/>
    <p:sldId id="258" r:id="rId6"/>
    <p:sldId id="268" r:id="rId7"/>
    <p:sldId id="267" r:id="rId8"/>
    <p:sldId id="277" r:id="rId9"/>
    <p:sldId id="278" r:id="rId10"/>
    <p:sldId id="279" r:id="rId11"/>
    <p:sldId id="280" r:id="rId12"/>
    <p:sldId id="281" r:id="rId13"/>
    <p:sldId id="260" r:id="rId14"/>
    <p:sldId id="261" r:id="rId15"/>
    <p:sldId id="265" r:id="rId16"/>
    <p:sldId id="262" r:id="rId17"/>
    <p:sldId id="266" r:id="rId18"/>
    <p:sldId id="263" r:id="rId19"/>
    <p:sldId id="264" r:id="rId20"/>
    <p:sldId id="269" r:id="rId21"/>
    <p:sldId id="270" r:id="rId22"/>
    <p:sldId id="271" r:id="rId23"/>
    <p:sldId id="272" r:id="rId24"/>
    <p:sldId id="276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image" Target="../media/image36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68.wmf"/><Relationship Id="rId4" Type="http://schemas.openxmlformats.org/officeDocument/2006/relationships/image" Target="../media/image7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2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2F4D01-AB5C-4142-BC31-3AFB6296E06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46919-C517-4788-800E-DB8F6B1705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81D5-B3C1-411C-8F5D-67B1462546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AE601-9F0B-4F08-B6AA-8A19E25C70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64AF77-3711-4DB6-8200-80C7FA4A2A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E8317C-1D55-4CA8-A6CD-DCF7C5529F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2F8587-4433-4F67-82EF-6AFFCEFD76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473C31-673C-45CD-B395-D5AC06C3B2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CB48A-FEB6-48E8-9A5B-4B92EF861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1992A-578C-4AA6-AD27-C47F2A6D83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72029-B8F2-48E8-B76C-ECD5445313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5D161-E299-40BF-A282-6AEA08A985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3A9C9-84F2-44F6-82CF-FFB3D302A7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8B4FD-0D2D-44EC-855B-C672272D1A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450CD-FCB0-4F04-B0AE-0E76A21B5E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BFE24-CABE-4B2E-B968-9A8ABC1FCF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E2A16D-B88F-4011-8F31-6FBA9E31024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6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7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7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7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8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8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3.bin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9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10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TRANSFORMASI </a:t>
            </a:r>
            <a:r>
              <a:rPr lang="id-ID" b="1" dirty="0"/>
              <a:t/>
            </a:r>
            <a:br>
              <a:rPr lang="id-ID" b="1" dirty="0"/>
            </a:br>
            <a:r>
              <a:rPr lang="en-US" b="1" dirty="0"/>
              <a:t>PEUBAH ACAK</a:t>
            </a:r>
            <a:endParaRPr lang="en-GB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933825"/>
            <a:ext cx="6400800" cy="1752600"/>
          </a:xfrm>
        </p:spPr>
        <p:txBody>
          <a:bodyPr/>
          <a:lstStyle/>
          <a:p>
            <a:r>
              <a:rPr lang="id-ID" dirty="0"/>
              <a:t>P.MAT </a:t>
            </a:r>
            <a:r>
              <a:rPr lang="id-ID" dirty="0" smtClean="0"/>
              <a:t>2012</a:t>
            </a:r>
          </a:p>
          <a:p>
            <a:r>
              <a:rPr lang="id-ID" dirty="0" smtClean="0"/>
              <a:t>Bahan ajar Statistika Matematis</a:t>
            </a:r>
          </a:p>
          <a:p>
            <a:r>
              <a:rPr lang="id-ID" sz="2800" dirty="0" smtClean="0">
                <a:latin typeface="Bradley Hand ITC" pitchFamily="66" charset="0"/>
              </a:rPr>
              <a:t>Oleh: ENDANG LISTYANI</a:t>
            </a:r>
            <a:endParaRPr lang="en-GB" sz="28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2400">
                <a:latin typeface="FangSong" pitchFamily="49" charset="-122"/>
              </a:rPr>
              <a:t>Penyelesaian</a:t>
            </a:r>
            <a:endParaRPr lang="en-GB" sz="2400">
              <a:latin typeface="FangSong" pitchFamily="49" charset="-122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43813" cy="4525963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id-ID" sz="2800"/>
              <a:t>Langkah penyelesaian, menentukan:</a:t>
            </a:r>
          </a:p>
          <a:p>
            <a:pPr marL="533400" indent="-533400">
              <a:buFontTx/>
              <a:buAutoNum type="arabicPeriod"/>
            </a:pPr>
            <a:r>
              <a:rPr lang="id-ID" sz="2800"/>
              <a:t>f.p bersama dari </a:t>
            </a:r>
          </a:p>
          <a:p>
            <a:pPr marL="533400" indent="-533400">
              <a:buFontTx/>
              <a:buAutoNum type="arabicPeriod"/>
            </a:pPr>
            <a:r>
              <a:rPr lang="id-ID" sz="2800"/>
              <a:t>f.p bersama dari Y dan Z dengan Z = </a:t>
            </a:r>
          </a:p>
          <a:p>
            <a:pPr marL="533400" indent="-533400">
              <a:buFontTx/>
              <a:buNone/>
            </a:pPr>
            <a:r>
              <a:rPr lang="id-ID" sz="2800"/>
              <a:t>atau Z =</a:t>
            </a:r>
          </a:p>
          <a:p>
            <a:pPr marL="533400" indent="-533400">
              <a:buFontTx/>
              <a:buNone/>
            </a:pPr>
            <a:r>
              <a:rPr lang="id-ID" sz="2800"/>
              <a:t>3. f.p batas/marginal dari Y </a:t>
            </a:r>
            <a:endParaRPr lang="en-GB" sz="2800"/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779838" y="2154238"/>
          <a:ext cx="1584325" cy="469900"/>
        </p:xfrm>
        <a:graphic>
          <a:graphicData uri="http://schemas.openxmlformats.org/presentationml/2006/ole">
            <p:oleObj spid="_x0000_s64516" name="Equation" r:id="rId3" imgW="812520" imgH="241200" progId="Equation.3">
              <p:embed/>
            </p:oleObj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7091363" y="2636838"/>
          <a:ext cx="504825" cy="504825"/>
        </p:xfrm>
        <a:graphic>
          <a:graphicData uri="http://schemas.openxmlformats.org/presentationml/2006/ole">
            <p:oleObj spid="_x0000_s64518" name="Equation" r:id="rId4" imgW="241200" imgH="241200" progId="Equation.3">
              <p:embed/>
            </p:oleObj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1979613" y="3159125"/>
          <a:ext cx="503237" cy="455613"/>
        </p:xfrm>
        <a:graphic>
          <a:graphicData uri="http://schemas.openxmlformats.org/presentationml/2006/ole">
            <p:oleObj spid="_x0000_s64520" name="Equation" r:id="rId5" imgW="266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/>
            <a:r>
              <a:rPr lang="id-ID" sz="2400" b="1">
                <a:latin typeface="FangSong" pitchFamily="49" charset="-122"/>
              </a:rPr>
              <a:t>Penyelesaian</a:t>
            </a:r>
            <a:endParaRPr lang="en-GB" sz="2400" b="1">
              <a:latin typeface="FangSong" pitchFamily="49" charset="-122"/>
            </a:endParaRP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900113" y="836613"/>
          <a:ext cx="6408737" cy="1387475"/>
        </p:xfrm>
        <a:graphic>
          <a:graphicData uri="http://schemas.openxmlformats.org/presentationml/2006/ole">
            <p:oleObj spid="_x0000_s67588" name="Equation" r:id="rId3" imgW="3225600" imgH="69840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042988" y="2349500"/>
          <a:ext cx="1944687" cy="600075"/>
        </p:xfrm>
        <a:graphic>
          <a:graphicData uri="http://schemas.openxmlformats.org/presentationml/2006/ole">
            <p:oleObj spid="_x0000_s67590" name="Equation" r:id="rId4" imgW="863280" imgH="266400" progId="Equation.3">
              <p:embed/>
            </p:oleObj>
          </a:graphicData>
        </a:graphic>
      </p:graphicFrame>
      <p:graphicFrame>
        <p:nvGraphicFramePr>
          <p:cNvPr id="6759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059113" y="2333625"/>
          <a:ext cx="2881312" cy="590550"/>
        </p:xfrm>
        <a:graphic>
          <a:graphicData uri="http://schemas.openxmlformats.org/presentationml/2006/ole">
            <p:oleObj spid="_x0000_s67592" name="Equation" r:id="rId5" imgW="1117440" imgH="228600" progId="Equation.3">
              <p:embed/>
            </p:oleObj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2700338" y="2936875"/>
          <a:ext cx="3743325" cy="493713"/>
        </p:xfrm>
        <a:graphic>
          <a:graphicData uri="http://schemas.openxmlformats.org/presentationml/2006/ole">
            <p:oleObj spid="_x0000_s67594" name="Equation" r:id="rId6" imgW="1828800" imgH="241200" progId="Equation.3">
              <p:embed/>
            </p:oleObj>
          </a:graphicData>
        </a:graphic>
      </p:graphicFrame>
      <p:graphicFrame>
        <p:nvGraphicFramePr>
          <p:cNvPr id="67596" name="Object 12"/>
          <p:cNvGraphicFramePr>
            <a:graphicFrameLocks noChangeAspect="1"/>
          </p:cNvGraphicFramePr>
          <p:nvPr/>
        </p:nvGraphicFramePr>
        <p:xfrm>
          <a:off x="2698750" y="3543300"/>
          <a:ext cx="4249738" cy="606425"/>
        </p:xfrm>
        <a:graphic>
          <a:graphicData uri="http://schemas.openxmlformats.org/presentationml/2006/ole">
            <p:oleObj spid="_x0000_s67596" name="Equation" r:id="rId7" imgW="1688760" imgH="241200" progId="Equation.3">
              <p:embed/>
            </p:oleObj>
          </a:graphicData>
        </a:graphic>
      </p:graphicFrame>
      <p:graphicFrame>
        <p:nvGraphicFramePr>
          <p:cNvPr id="67597" name="Object 13"/>
          <p:cNvGraphicFramePr>
            <a:graphicFrameLocks noChangeAspect="1"/>
          </p:cNvGraphicFramePr>
          <p:nvPr/>
        </p:nvGraphicFramePr>
        <p:xfrm>
          <a:off x="2771775" y="4346575"/>
          <a:ext cx="3240088" cy="666750"/>
        </p:xfrm>
        <a:graphic>
          <a:graphicData uri="http://schemas.openxmlformats.org/presentationml/2006/ole">
            <p:oleObj spid="_x0000_s67597" name="Equation" r:id="rId8" imgW="129528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/>
            <a:r>
              <a:rPr lang="id-ID" sz="2800" b="1">
                <a:latin typeface="Bradley Hand ITC" pitchFamily="66" charset="0"/>
              </a:rPr>
              <a:t>Penyelesaian</a:t>
            </a:r>
            <a:endParaRPr lang="en-GB" sz="2800" b="1">
              <a:latin typeface="Bradley Hand ITC" pitchFamily="66" charset="0"/>
            </a:endParaRPr>
          </a:p>
        </p:txBody>
      </p:sp>
      <p:graphicFrame>
        <p:nvGraphicFramePr>
          <p:cNvPr id="73732" name="Rectangle 4"/>
          <p:cNvGraphicFramePr>
            <a:graphicFrameLocks/>
          </p:cNvGraphicFramePr>
          <p:nvPr>
            <p:ph sz="quarter" idx="1"/>
          </p:nvPr>
        </p:nvGraphicFramePr>
        <p:xfrm>
          <a:off x="836613" y="1600200"/>
          <a:ext cx="3279775" cy="2185988"/>
        </p:xfrm>
        <a:graphic>
          <a:graphicData uri="http://schemas.openxmlformats.org/presentationml/2006/ole">
            <p:oleObj spid="_x0000_s73732" name="Equation" r:id="rId3" imgW="0" imgH="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611188" y="981075"/>
          <a:ext cx="4105275" cy="1044575"/>
        </p:xfrm>
        <a:graphic>
          <a:graphicData uri="http://schemas.openxmlformats.org/presentationml/2006/ole">
            <p:oleObj spid="_x0000_s73734" name="Equation" r:id="rId4" imgW="2145960" imgH="545760" progId="Equation.3">
              <p:embed/>
            </p:oleObj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508625" y="1484313"/>
          <a:ext cx="139700" cy="165100"/>
        </p:xfrm>
        <a:graphic>
          <a:graphicData uri="http://schemas.openxmlformats.org/presentationml/2006/ole">
            <p:oleObj spid="_x0000_s73736" name="Equation" r:id="rId5" imgW="139680" imgH="164880" progId="Equation.3">
              <p:embed/>
            </p:oleObj>
          </a:graphicData>
        </a:graphic>
      </p:graphicFrame>
      <p:graphicFrame>
        <p:nvGraphicFramePr>
          <p:cNvPr id="73738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539750" y="1989138"/>
          <a:ext cx="3960813" cy="1065212"/>
        </p:xfrm>
        <a:graphic>
          <a:graphicData uri="http://schemas.openxmlformats.org/presentationml/2006/ole">
            <p:oleObj spid="_x0000_s73738" name="Equation" r:id="rId6" imgW="2031840" imgH="545760" progId="Equation.3">
              <p:embed/>
            </p:oleObj>
          </a:graphicData>
        </a:graphic>
      </p:graphicFrame>
      <p:graphicFrame>
        <p:nvGraphicFramePr>
          <p:cNvPr id="73740" name="Object 12"/>
          <p:cNvGraphicFramePr>
            <a:graphicFrameLocks noChangeAspect="1"/>
          </p:cNvGraphicFramePr>
          <p:nvPr/>
        </p:nvGraphicFramePr>
        <p:xfrm>
          <a:off x="5508625" y="2060575"/>
          <a:ext cx="3167063" cy="746125"/>
        </p:xfrm>
        <a:graphic>
          <a:graphicData uri="http://schemas.openxmlformats.org/presentationml/2006/ole">
            <p:oleObj spid="_x0000_s73740" name="Equation" r:id="rId7" imgW="2209680" imgH="520560" progId="Equation.3">
              <p:embed/>
            </p:oleObj>
          </a:graphicData>
        </a:graphic>
      </p:graphicFrame>
      <p:graphicFrame>
        <p:nvGraphicFramePr>
          <p:cNvPr id="73742" name="Object 14"/>
          <p:cNvGraphicFramePr>
            <a:graphicFrameLocks noChangeAspect="1"/>
          </p:cNvGraphicFramePr>
          <p:nvPr/>
        </p:nvGraphicFramePr>
        <p:xfrm>
          <a:off x="539750" y="3141663"/>
          <a:ext cx="4895850" cy="912812"/>
        </p:xfrm>
        <a:graphic>
          <a:graphicData uri="http://schemas.openxmlformats.org/presentationml/2006/ole">
            <p:oleObj spid="_x0000_s73742" name="Equation" r:id="rId8" imgW="2793960" imgH="520560" progId="Equation.3">
              <p:embed/>
            </p:oleObj>
          </a:graphicData>
        </a:graphic>
      </p:graphicFrame>
      <p:graphicFrame>
        <p:nvGraphicFramePr>
          <p:cNvPr id="73743" name="Object 15"/>
          <p:cNvGraphicFramePr>
            <a:graphicFrameLocks noChangeAspect="1"/>
          </p:cNvGraphicFramePr>
          <p:nvPr/>
        </p:nvGraphicFramePr>
        <p:xfrm>
          <a:off x="1547813" y="4005263"/>
          <a:ext cx="3600450" cy="1008062"/>
        </p:xfrm>
        <a:graphic>
          <a:graphicData uri="http://schemas.openxmlformats.org/presentationml/2006/ole">
            <p:oleObj spid="_x0000_s73743" name="Equation" r:id="rId9" imgW="1904760" imgH="533160" progId="Equation.3">
              <p:embed/>
            </p:oleObj>
          </a:graphicData>
        </a:graphic>
      </p:graphicFrame>
      <p:graphicFrame>
        <p:nvGraphicFramePr>
          <p:cNvPr id="73744" name="Object 16"/>
          <p:cNvGraphicFramePr>
            <a:graphicFrameLocks noChangeAspect="1"/>
          </p:cNvGraphicFramePr>
          <p:nvPr/>
        </p:nvGraphicFramePr>
        <p:xfrm>
          <a:off x="755650" y="5157788"/>
          <a:ext cx="3529013" cy="922337"/>
        </p:xfrm>
        <a:graphic>
          <a:graphicData uri="http://schemas.openxmlformats.org/presentationml/2006/ole">
            <p:oleObj spid="_x0000_s73744" name="Equation" r:id="rId10" imgW="1993680" imgH="520560" progId="Equation.3">
              <p:embed/>
            </p:oleObj>
          </a:graphicData>
        </a:graphic>
      </p:graphicFrame>
      <p:graphicFrame>
        <p:nvGraphicFramePr>
          <p:cNvPr id="73745" name="Object 17"/>
          <p:cNvGraphicFramePr>
            <a:graphicFrameLocks noChangeAspect="1"/>
          </p:cNvGraphicFramePr>
          <p:nvPr/>
        </p:nvGraphicFramePr>
        <p:xfrm>
          <a:off x="5076825" y="5376863"/>
          <a:ext cx="3527425" cy="500062"/>
        </p:xfrm>
        <a:graphic>
          <a:graphicData uri="http://schemas.openxmlformats.org/presentationml/2006/ole">
            <p:oleObj spid="_x0000_s73745" name="Equation" r:id="rId11" imgW="1701720" imgH="241200" progId="Equation.3">
              <p:embed/>
            </p:oleObj>
          </a:graphicData>
        </a:graphic>
      </p:graphicFrame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5219700" y="981075"/>
            <a:ext cx="352901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y = 0,1,2, . . .    z= 0,1,2, . . .</a:t>
            </a:r>
          </a:p>
          <a:p>
            <a:pPr>
              <a:spcBef>
                <a:spcPct val="50000"/>
              </a:spcBef>
            </a:pPr>
            <a:r>
              <a:rPr lang="id-ID"/>
              <a:t>z      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6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id-ID" sz="2400">
                <a:latin typeface="Bradley Hand ITC" pitchFamily="66" charset="0"/>
              </a:rPr>
              <a:t>Transformasi Peubah Acak</a:t>
            </a:r>
            <a:endParaRPr lang="en-GB" sz="2400">
              <a:latin typeface="Bradley Hand ITC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637088"/>
          </a:xfrm>
        </p:spPr>
        <p:txBody>
          <a:bodyPr/>
          <a:lstStyle/>
          <a:p>
            <a:pPr>
              <a:buFontTx/>
              <a:buNone/>
            </a:pPr>
            <a:r>
              <a:rPr lang="es-ES" sz="2800" b="1"/>
              <a:t>Teorema. </a:t>
            </a:r>
            <a:r>
              <a:rPr lang="id-ID" sz="2800" b="1"/>
              <a:t>(Utk p.a. Kontinu)</a:t>
            </a:r>
            <a:endParaRPr lang="es-ES" sz="2800"/>
          </a:p>
          <a:p>
            <a:pPr>
              <a:buFontTx/>
              <a:buNone/>
            </a:pPr>
            <a:r>
              <a:rPr lang="en-US" sz="2800"/>
              <a:t>Andaikan X peubah acak </a:t>
            </a:r>
            <a:r>
              <a:rPr lang="id-ID" sz="2800"/>
              <a:t>kontinu</a:t>
            </a:r>
            <a:r>
              <a:rPr lang="en-US" sz="2800"/>
              <a:t> dengan fkp</a:t>
            </a:r>
            <a:endParaRPr lang="id-ID" sz="2800"/>
          </a:p>
          <a:p>
            <a:pPr>
              <a:buFontTx/>
              <a:buNone/>
            </a:pPr>
            <a:r>
              <a:rPr lang="id-ID" sz="2800"/>
              <a:t> </a:t>
            </a:r>
            <a:r>
              <a:rPr lang="en-US" sz="2800"/>
              <a:t>dan Y = u(X) adalah </a:t>
            </a:r>
            <a:r>
              <a:rPr lang="id-ID" sz="2800"/>
              <a:t>fungsi </a:t>
            </a:r>
            <a:r>
              <a:rPr lang="en-US" sz="2800"/>
              <a:t>satu-satu</a:t>
            </a:r>
            <a:r>
              <a:rPr lang="id-ID" sz="2800"/>
              <a:t> </a:t>
            </a:r>
            <a:r>
              <a:rPr lang="es-ES" sz="2800"/>
              <a:t>dari</a:t>
            </a:r>
            <a:r>
              <a:rPr lang="id-ID" sz="2800"/>
              <a:t>  </a:t>
            </a:r>
          </a:p>
          <a:p>
            <a:pPr>
              <a:buFontTx/>
              <a:buNone/>
            </a:pPr>
            <a:r>
              <a:rPr lang="id-ID" sz="2800"/>
              <a:t>                            ke                 </a:t>
            </a:r>
            <a:r>
              <a:rPr lang="es-ES" sz="2800"/>
              <a:t> </a:t>
            </a:r>
            <a:r>
              <a:rPr lang="id-ID" sz="2800"/>
              <a:t>                         </a:t>
            </a:r>
            <a:r>
              <a:rPr lang="es-ES" sz="2800"/>
              <a:t>dengan fungsi invers  x = w(y). Jika turunan </a:t>
            </a:r>
            <a:r>
              <a:rPr lang="id-ID" sz="2800"/>
              <a:t>    </a:t>
            </a:r>
          </a:p>
          <a:p>
            <a:pPr>
              <a:buFontTx/>
              <a:buNone/>
            </a:pPr>
            <a:r>
              <a:rPr lang="id-ID" sz="2800"/>
              <a:t>                   ko</a:t>
            </a:r>
            <a:r>
              <a:rPr lang="es-ES" sz="2800"/>
              <a:t>ntinu dan tidak nol pada B, maka fkp </a:t>
            </a:r>
            <a:endParaRPr lang="id-ID" sz="2800"/>
          </a:p>
          <a:p>
            <a:pPr>
              <a:buFontTx/>
              <a:buNone/>
            </a:pPr>
            <a:endParaRPr lang="id-ID" sz="2800"/>
          </a:p>
          <a:p>
            <a:pPr>
              <a:buFontTx/>
              <a:buNone/>
            </a:pPr>
            <a:r>
              <a:rPr lang="es-ES" sz="2800"/>
              <a:t>dari Y adalah</a:t>
            </a:r>
            <a:endParaRPr lang="es-ES" sz="2800" i="1"/>
          </a:p>
          <a:p>
            <a:pPr>
              <a:buFontTx/>
              <a:buNone/>
            </a:pPr>
            <a:r>
              <a:rPr lang="id-ID" sz="2800"/>
              <a:t>                                 </a:t>
            </a:r>
            <a:r>
              <a:rPr lang="es-ES" sz="2800"/>
              <a:t>   </a:t>
            </a:r>
            <a:r>
              <a:rPr lang="id-ID" sz="2800"/>
              <a:t>                  </a:t>
            </a:r>
            <a:r>
              <a:rPr lang="es-ES" sz="2800"/>
              <a:t>y </a:t>
            </a:r>
            <a:r>
              <a:rPr lang="en-US" sz="2800">
                <a:sym typeface="Symbol" pitchFamily="18" charset="2"/>
              </a:rPr>
              <a:t></a:t>
            </a:r>
            <a:r>
              <a:rPr lang="es-ES" sz="2800"/>
              <a:t>B</a:t>
            </a:r>
            <a:endParaRPr lang="en-GB" sz="280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11188" y="3141663"/>
          <a:ext cx="2592387" cy="531812"/>
        </p:xfrm>
        <a:graphic>
          <a:graphicData uri="http://schemas.openxmlformats.org/presentationml/2006/ole">
            <p:oleObj spid="_x0000_s14340" name="Equation" r:id="rId3" imgW="1295280" imgH="266400" progId="Equation.3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3924300" y="3141663"/>
          <a:ext cx="2376488" cy="493712"/>
        </p:xfrm>
        <a:graphic>
          <a:graphicData uri="http://schemas.openxmlformats.org/presentationml/2006/ole">
            <p:oleObj spid="_x0000_s14343" name="Equation" r:id="rId4" imgW="1282680" imgH="266400" progId="Equation.3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900113" y="5445125"/>
          <a:ext cx="3240087" cy="574675"/>
        </p:xfrm>
        <a:graphic>
          <a:graphicData uri="http://schemas.openxmlformats.org/presentationml/2006/ole">
            <p:oleObj spid="_x0000_s14346" name="Equation" r:id="rId5" imgW="1358640" imgH="241200" progId="Equation.3">
              <p:embed/>
            </p:oleObj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4067175" y="5327650"/>
          <a:ext cx="1109663" cy="909638"/>
        </p:xfrm>
        <a:graphic>
          <a:graphicData uri="http://schemas.openxmlformats.org/presentationml/2006/ole">
            <p:oleObj spid="_x0000_s14347" name="Equation" r:id="rId6" imgW="634680" imgH="520560" progId="Equation.3">
              <p:embed/>
            </p:oleObj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1258888" y="4076700"/>
          <a:ext cx="863600" cy="820738"/>
        </p:xfrm>
        <a:graphic>
          <a:graphicData uri="http://schemas.openxmlformats.org/presentationml/2006/ole">
            <p:oleObj spid="_x0000_s14348" name="Equation" r:id="rId7" imgW="5079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>
              <a:buFontTx/>
              <a:buNone/>
            </a:pPr>
            <a:r>
              <a:rPr lang="id-ID" sz="2800"/>
              <a:t>Bukti</a:t>
            </a:r>
          </a:p>
          <a:p>
            <a:r>
              <a:rPr lang="id-ID" sz="2800"/>
              <a:t>Jika Y=u(X) monoton naik</a:t>
            </a:r>
          </a:p>
          <a:p>
            <a:pPr>
              <a:buFontTx/>
              <a:buNone/>
            </a:pPr>
            <a:r>
              <a:rPr lang="id-ID" sz="2800"/>
              <a:t>                P(Y≤ y) = P(u(X) ≤ y) </a:t>
            </a:r>
          </a:p>
          <a:p>
            <a:pPr>
              <a:buFontTx/>
              <a:buNone/>
            </a:pPr>
            <a:r>
              <a:rPr lang="id-ID" sz="2800"/>
              <a:t>            = P(X ≤                         )</a:t>
            </a:r>
          </a:p>
          <a:p>
            <a:pPr>
              <a:buFontTx/>
              <a:buNone/>
            </a:pPr>
            <a:endParaRPr lang="id-ID" sz="280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3276600" y="3141663"/>
          <a:ext cx="1943100" cy="568325"/>
        </p:xfrm>
        <a:graphic>
          <a:graphicData uri="http://schemas.openxmlformats.org/presentationml/2006/ole">
            <p:oleObj spid="_x0000_s17413" name="Equation" r:id="rId3" imgW="1041120" imgH="30456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611188" y="2565400"/>
          <a:ext cx="1512887" cy="585788"/>
        </p:xfrm>
        <a:graphic>
          <a:graphicData uri="http://schemas.openxmlformats.org/presentationml/2006/ole">
            <p:oleObj spid="_x0000_s17415" name="Equation" r:id="rId4" imgW="622080" imgH="241200" progId="Equation.3">
              <p:embed/>
            </p:oleObj>
          </a:graphicData>
        </a:graphic>
      </p:graphicFrame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>
                <a:latin typeface="Bradley Hand ITC" pitchFamily="66" charset="0"/>
              </a:rPr>
              <a:t>Transformasi Peubah Acak</a:t>
            </a:r>
            <a:endParaRPr lang="en-GB" sz="2400">
              <a:latin typeface="Bradley Hand ITC" pitchFamily="66" charset="0"/>
            </a:endParaRPr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468313" y="4652963"/>
          <a:ext cx="1582737" cy="627062"/>
        </p:xfrm>
        <a:graphic>
          <a:graphicData uri="http://schemas.openxmlformats.org/presentationml/2006/ole">
            <p:oleObj spid="_x0000_s17419" name="Equation" r:id="rId5" imgW="609480" imgH="241200" progId="Equation.3">
              <p:embed/>
            </p:oleObj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2124075" y="4532313"/>
          <a:ext cx="1585913" cy="1057275"/>
        </p:xfrm>
        <a:graphic>
          <a:graphicData uri="http://schemas.openxmlformats.org/presentationml/2006/ole">
            <p:oleObj spid="_x0000_s17421" name="Equation" r:id="rId6" imgW="723600" imgH="482400" progId="Equation.3">
              <p:embed/>
            </p:oleObj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1763713" y="3860800"/>
          <a:ext cx="1871662" cy="501650"/>
        </p:xfrm>
        <a:graphic>
          <a:graphicData uri="http://schemas.openxmlformats.org/presentationml/2006/ole">
            <p:oleObj spid="_x0000_s17422" name="Equation" r:id="rId7" imgW="901440" imgH="241200" progId="Equation.3">
              <p:embed/>
            </p:oleObj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3914775" y="4581525"/>
          <a:ext cx="3017838" cy="1033463"/>
        </p:xfrm>
        <a:graphic>
          <a:graphicData uri="http://schemas.openxmlformats.org/presentationml/2006/ole">
            <p:oleObj spid="_x0000_s17424" name="Equation" r:id="rId8" imgW="14094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V="1">
            <a:off x="1835150" y="15573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547813" y="3716338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4822" name="Freeform 6"/>
          <p:cNvSpPr>
            <a:spLocks/>
          </p:cNvSpPr>
          <p:nvPr/>
        </p:nvSpPr>
        <p:spPr bwMode="auto">
          <a:xfrm>
            <a:off x="2124075" y="1773238"/>
            <a:ext cx="3240088" cy="1547812"/>
          </a:xfrm>
          <a:custGeom>
            <a:avLst/>
            <a:gdLst/>
            <a:ahLst/>
            <a:cxnLst>
              <a:cxn ang="0">
                <a:pos x="0" y="952"/>
              </a:cxn>
              <a:cxn ang="0">
                <a:pos x="317" y="952"/>
              </a:cxn>
              <a:cxn ang="0">
                <a:pos x="952" y="816"/>
              </a:cxn>
              <a:cxn ang="0">
                <a:pos x="1497" y="499"/>
              </a:cxn>
              <a:cxn ang="0">
                <a:pos x="2041" y="0"/>
              </a:cxn>
            </a:cxnLst>
            <a:rect l="0" t="0" r="r" b="b"/>
            <a:pathLst>
              <a:path w="2041" h="975">
                <a:moveTo>
                  <a:pt x="0" y="952"/>
                </a:moveTo>
                <a:cubicBezTo>
                  <a:pt x="79" y="963"/>
                  <a:pt x="158" y="975"/>
                  <a:pt x="317" y="952"/>
                </a:cubicBezTo>
                <a:cubicBezTo>
                  <a:pt x="476" y="929"/>
                  <a:pt x="755" y="891"/>
                  <a:pt x="952" y="816"/>
                </a:cubicBezTo>
                <a:cubicBezTo>
                  <a:pt x="1149" y="741"/>
                  <a:pt x="1316" y="635"/>
                  <a:pt x="1497" y="499"/>
                </a:cubicBezTo>
                <a:cubicBezTo>
                  <a:pt x="1678" y="363"/>
                  <a:pt x="1859" y="181"/>
                  <a:pt x="204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435600" y="1773238"/>
            <a:ext cx="1081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Y=u(X)</a:t>
            </a:r>
            <a:endParaRPr lang="en-GB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835150" y="2060575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5076825" y="2060575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546225" y="18446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y</a:t>
            </a:r>
            <a:endParaRPr lang="en-GB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2195513" y="3284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4828" name="AutoShape 12"/>
          <p:cNvSpPr>
            <a:spLocks/>
          </p:cNvSpPr>
          <p:nvPr/>
        </p:nvSpPr>
        <p:spPr bwMode="auto">
          <a:xfrm>
            <a:off x="1331913" y="2060575"/>
            <a:ext cx="144462" cy="1296988"/>
          </a:xfrm>
          <a:prstGeom prst="leftBrace">
            <a:avLst>
              <a:gd name="adj1" fmla="val 748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11188" y="24923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u(X)</a:t>
            </a:r>
            <a:endParaRPr lang="en-GB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4716463" y="38608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graphicFrame>
        <p:nvGraphicFramePr>
          <p:cNvPr id="34831" name="Object 15"/>
          <p:cNvGraphicFramePr>
            <a:graphicFrameLocks noChangeAspect="1"/>
          </p:cNvGraphicFramePr>
          <p:nvPr>
            <p:ph idx="1"/>
          </p:nvPr>
        </p:nvGraphicFramePr>
        <p:xfrm>
          <a:off x="4716463" y="3716338"/>
          <a:ext cx="1439862" cy="420687"/>
        </p:xfrm>
        <a:graphic>
          <a:graphicData uri="http://schemas.openxmlformats.org/presentationml/2006/ole">
            <p:oleObj spid="_x0000_s34831" name="Equation" r:id="rId3" imgW="1041120" imgH="304560" progId="Equation.3">
              <p:embed/>
            </p:oleObj>
          </a:graphicData>
        </a:graphic>
      </p:graphicFrame>
      <p:sp>
        <p:nvSpPr>
          <p:cNvPr id="34834" name="AutoShape 18"/>
          <p:cNvSpPr>
            <a:spLocks/>
          </p:cNvSpPr>
          <p:nvPr/>
        </p:nvSpPr>
        <p:spPr bwMode="auto">
          <a:xfrm rot="5400000">
            <a:off x="3491706" y="3213894"/>
            <a:ext cx="288925" cy="2160588"/>
          </a:xfrm>
          <a:prstGeom prst="rightBrace">
            <a:avLst>
              <a:gd name="adj1" fmla="val 62317"/>
              <a:gd name="adj2" fmla="val 4812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3565525" y="458152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x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>
                <a:latin typeface="Bradley Hand ITC" pitchFamily="66" charset="0"/>
              </a:rPr>
              <a:t>Transformasi Peubah Acak</a:t>
            </a:r>
            <a:endParaRPr lang="en-GB" sz="2400">
              <a:latin typeface="Bradley Hand ITC" pitchFamily="66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r>
              <a:rPr lang="id-ID" sz="2800"/>
              <a:t>Jika Y = u(X) monoton turun</a:t>
            </a:r>
          </a:p>
          <a:p>
            <a:pPr>
              <a:buFontTx/>
              <a:buNone/>
            </a:pPr>
            <a:endParaRPr lang="en-GB" sz="280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55650" y="1989138"/>
          <a:ext cx="1512888" cy="587375"/>
        </p:xfrm>
        <a:graphic>
          <a:graphicData uri="http://schemas.openxmlformats.org/presentationml/2006/ole">
            <p:oleObj spid="_x0000_s26628" name="Equation" r:id="rId3" imgW="622080" imgH="241200" progId="Equation.3">
              <p:embed/>
            </p:oleObj>
          </a:graphicData>
        </a:graphic>
      </p:graphicFrame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339975" y="2060575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P(Y     y)</a:t>
            </a:r>
            <a:endParaRPr lang="en-GB" sz="2400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843213" y="2060575"/>
          <a:ext cx="366712" cy="433388"/>
        </p:xfrm>
        <a:graphic>
          <a:graphicData uri="http://schemas.openxmlformats.org/presentationml/2006/ole">
            <p:oleObj spid="_x0000_s26632" name="Equation" r:id="rId4" imgW="139680" imgH="164880" progId="Equation.3">
              <p:embed/>
            </p:oleObj>
          </a:graphicData>
        </a:graphic>
      </p:graphicFrame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851275" y="2133600"/>
            <a:ext cx="288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=</a:t>
            </a:r>
            <a:endParaRPr lang="en-GB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284663" y="2133600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P(u(X)      y)</a:t>
            </a:r>
            <a:endParaRPr lang="en-GB" sz="2400"/>
          </a:p>
        </p:txBody>
      </p:sp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5284788" y="2060575"/>
          <a:ext cx="366712" cy="433388"/>
        </p:xfrm>
        <a:graphic>
          <a:graphicData uri="http://schemas.openxmlformats.org/presentationml/2006/ole">
            <p:oleObj spid="_x0000_s26637" name="Equation" r:id="rId5" imgW="139680" imgH="164880" progId="Equation.3">
              <p:embed/>
            </p:oleObj>
          </a:graphicData>
        </a:graphic>
      </p:graphicFrame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908175" y="2924175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= P(X &gt; w(y))</a:t>
            </a:r>
            <a:endParaRPr lang="en-GB" sz="2400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051050" y="3644900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= 1 – P(X         w(y) )</a:t>
            </a:r>
            <a:endParaRPr lang="en-GB" sz="2400"/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3563938" y="3573463"/>
          <a:ext cx="366712" cy="433387"/>
        </p:xfrm>
        <a:graphic>
          <a:graphicData uri="http://schemas.openxmlformats.org/presentationml/2006/ole">
            <p:oleObj spid="_x0000_s26640" name="Equation" r:id="rId6" imgW="139680" imgH="164880" progId="Equation.3">
              <p:embed/>
            </p:oleObj>
          </a:graphicData>
        </a:graphic>
      </p:graphicFrame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2124075" y="4292600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= </a:t>
            </a:r>
            <a:r>
              <a:rPr lang="id-ID" sz="2400"/>
              <a:t>1 - </a:t>
            </a:r>
            <a:endParaRPr lang="en-GB" sz="2400"/>
          </a:p>
        </p:txBody>
      </p:sp>
      <p:graphicFrame>
        <p:nvGraphicFramePr>
          <p:cNvPr id="26643" name="Object 19"/>
          <p:cNvGraphicFramePr>
            <a:graphicFrameLocks noChangeAspect="1"/>
          </p:cNvGraphicFramePr>
          <p:nvPr/>
        </p:nvGraphicFramePr>
        <p:xfrm>
          <a:off x="2916238" y="4221163"/>
          <a:ext cx="1512887" cy="479425"/>
        </p:xfrm>
        <a:graphic>
          <a:graphicData uri="http://schemas.openxmlformats.org/presentationml/2006/ole">
            <p:oleObj spid="_x0000_s26643" name="Equation" r:id="rId7" imgW="761760" imgH="241200" progId="Equation.3">
              <p:embed/>
            </p:oleObj>
          </a:graphicData>
        </a:graphic>
      </p:graphicFrame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2195513" y="5013325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graphicFrame>
        <p:nvGraphicFramePr>
          <p:cNvPr id="26645" name="Object 21"/>
          <p:cNvGraphicFramePr>
            <a:graphicFrameLocks noChangeAspect="1"/>
          </p:cNvGraphicFramePr>
          <p:nvPr/>
        </p:nvGraphicFramePr>
        <p:xfrm>
          <a:off x="900113" y="4797425"/>
          <a:ext cx="1441450" cy="569913"/>
        </p:xfrm>
        <a:graphic>
          <a:graphicData uri="http://schemas.openxmlformats.org/presentationml/2006/ole">
            <p:oleObj spid="_x0000_s26645" name="Equation" r:id="rId8" imgW="609480" imgH="241200" progId="Equation.3">
              <p:embed/>
            </p:oleObj>
          </a:graphicData>
        </a:graphic>
      </p:graphicFrame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2484438" y="4933950"/>
            <a:ext cx="3671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graphicFrame>
        <p:nvGraphicFramePr>
          <p:cNvPr id="26648" name="Object 24"/>
          <p:cNvGraphicFramePr>
            <a:graphicFrameLocks noChangeAspect="1"/>
          </p:cNvGraphicFramePr>
          <p:nvPr/>
        </p:nvGraphicFramePr>
        <p:xfrm>
          <a:off x="2700338" y="4581525"/>
          <a:ext cx="2968625" cy="1023938"/>
        </p:xfrm>
        <a:graphic>
          <a:graphicData uri="http://schemas.openxmlformats.org/presentationml/2006/ole">
            <p:oleObj spid="_x0000_s26648" name="Equation" r:id="rId9" imgW="13968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6" grpId="0"/>
      <p:bldP spid="26638" grpId="0"/>
      <p:bldP spid="26639" grpId="0"/>
      <p:bldP spid="266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V="1">
            <a:off x="1763713" y="1773238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547813" y="3716338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6870" name="Freeform 6"/>
          <p:cNvSpPr>
            <a:spLocks/>
          </p:cNvSpPr>
          <p:nvPr/>
        </p:nvSpPr>
        <p:spPr bwMode="auto">
          <a:xfrm>
            <a:off x="2339975" y="1916113"/>
            <a:ext cx="2160588" cy="158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182"/>
              </a:cxn>
              <a:cxn ang="0">
                <a:pos x="317" y="454"/>
              </a:cxn>
              <a:cxn ang="0">
                <a:pos x="771" y="817"/>
              </a:cxn>
              <a:cxn ang="0">
                <a:pos x="1361" y="998"/>
              </a:cxn>
            </a:cxnLst>
            <a:rect l="0" t="0" r="r" b="b"/>
            <a:pathLst>
              <a:path w="1361" h="998">
                <a:moveTo>
                  <a:pt x="0" y="0"/>
                </a:moveTo>
                <a:cubicBezTo>
                  <a:pt x="41" y="53"/>
                  <a:pt x="83" y="106"/>
                  <a:pt x="136" y="182"/>
                </a:cubicBezTo>
                <a:cubicBezTo>
                  <a:pt x="189" y="258"/>
                  <a:pt x="211" y="348"/>
                  <a:pt x="317" y="454"/>
                </a:cubicBezTo>
                <a:cubicBezTo>
                  <a:pt x="423" y="560"/>
                  <a:pt x="597" y="726"/>
                  <a:pt x="771" y="817"/>
                </a:cubicBezTo>
                <a:cubicBezTo>
                  <a:pt x="945" y="908"/>
                  <a:pt x="1153" y="953"/>
                  <a:pt x="1361" y="99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763713" y="19891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403350" y="18446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y</a:t>
            </a:r>
            <a:endParaRPr lang="en-GB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771775" y="236855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d-ID"/>
              <a:t>Y=u(X)</a:t>
            </a:r>
            <a:endParaRPr lang="en-GB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411413" y="198913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1763713" y="3500438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6877" name="AutoShape 13"/>
          <p:cNvSpPr>
            <a:spLocks/>
          </p:cNvSpPr>
          <p:nvPr/>
        </p:nvSpPr>
        <p:spPr bwMode="auto">
          <a:xfrm>
            <a:off x="1403350" y="2060575"/>
            <a:ext cx="73025" cy="1512888"/>
          </a:xfrm>
          <a:prstGeom prst="leftBrace">
            <a:avLst>
              <a:gd name="adj1" fmla="val 17264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754063" y="2636838"/>
            <a:ext cx="865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u(X)</a:t>
            </a:r>
            <a:endParaRPr lang="en-GB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1979613" y="38608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graphicFrame>
        <p:nvGraphicFramePr>
          <p:cNvPr id="36880" name="Object 16"/>
          <p:cNvGraphicFramePr>
            <a:graphicFrameLocks noChangeAspect="1"/>
          </p:cNvGraphicFramePr>
          <p:nvPr>
            <p:ph idx="1"/>
          </p:nvPr>
        </p:nvGraphicFramePr>
        <p:xfrm>
          <a:off x="2051050" y="3789363"/>
          <a:ext cx="1511300" cy="441325"/>
        </p:xfrm>
        <a:graphic>
          <a:graphicData uri="http://schemas.openxmlformats.org/presentationml/2006/ole">
            <p:oleObj spid="_x0000_s36880" name="Equation" r:id="rId3" imgW="1041120" imgH="304560" progId="Equation.3">
              <p:embed/>
            </p:oleObj>
          </a:graphicData>
        </a:graphic>
      </p:graphicFrame>
      <p:sp>
        <p:nvSpPr>
          <p:cNvPr id="36883" name="AutoShape 19"/>
          <p:cNvSpPr>
            <a:spLocks/>
          </p:cNvSpPr>
          <p:nvPr/>
        </p:nvSpPr>
        <p:spPr bwMode="auto">
          <a:xfrm rot="5400000">
            <a:off x="3312319" y="3537744"/>
            <a:ext cx="288925" cy="1944687"/>
          </a:xfrm>
          <a:prstGeom prst="rightBrace">
            <a:avLst>
              <a:gd name="adj1" fmla="val 5609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348038" y="47974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x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>
                <a:latin typeface="Bradley Hand ITC" pitchFamily="66" charset="0"/>
              </a:rPr>
              <a:t>Transformasi Peubah Acak</a:t>
            </a:r>
            <a:endParaRPr lang="en-GB" sz="2400">
              <a:latin typeface="Bradley Hand ITC" pitchFamily="66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id-ID" sz="2800"/>
              <a:t>Karena                      maka </a:t>
            </a:r>
          </a:p>
          <a:p>
            <a:pPr>
              <a:buFontTx/>
              <a:buNone/>
            </a:pPr>
            <a:endParaRPr lang="en-GB" sz="280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68538" y="1484313"/>
          <a:ext cx="1727200" cy="565150"/>
        </p:xfrm>
        <a:graphic>
          <a:graphicData uri="http://schemas.openxmlformats.org/presentationml/2006/ole">
            <p:oleObj spid="_x0000_s29700" name="Equation" r:id="rId3" imgW="736560" imgH="24120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1908175" y="2133600"/>
          <a:ext cx="3600450" cy="992188"/>
        </p:xfrm>
        <a:graphic>
          <a:graphicData uri="http://schemas.openxmlformats.org/presentationml/2006/ole">
            <p:oleObj spid="_x0000_s29703" name="Equation" r:id="rId4" imgW="1892160" imgH="520560" progId="Equation.3">
              <p:embed/>
            </p:oleObj>
          </a:graphicData>
        </a:graphic>
      </p:graphicFrame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042988" y="4252913"/>
            <a:ext cx="7632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Soal 1</a:t>
            </a:r>
          </a:p>
          <a:p>
            <a:pPr>
              <a:spcBef>
                <a:spcPct val="50000"/>
              </a:spcBef>
            </a:pPr>
            <a:r>
              <a:rPr lang="id-ID" sz="2400"/>
              <a:t>Jika X p.a. dengan f.p          = 2x untuk 0 &lt; x &lt; 1, dan </a:t>
            </a:r>
          </a:p>
          <a:p>
            <a:pPr>
              <a:spcBef>
                <a:spcPct val="50000"/>
              </a:spcBef>
            </a:pPr>
            <a:r>
              <a:rPr lang="id-ID" sz="2400"/>
              <a:t>Y = 2x, tentukan f.p dari Y</a:t>
            </a:r>
            <a:endParaRPr lang="en-GB" sz="2400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1187450" y="3141663"/>
          <a:ext cx="3648075" cy="965200"/>
        </p:xfrm>
        <a:graphic>
          <a:graphicData uri="http://schemas.openxmlformats.org/presentationml/2006/ole">
            <p:oleObj spid="_x0000_s29707" name="Equation" r:id="rId5" imgW="1968480" imgH="520560" progId="Equation.3">
              <p:embed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4140200" y="4797425"/>
          <a:ext cx="817563" cy="409575"/>
        </p:xfrm>
        <a:graphic>
          <a:graphicData uri="http://schemas.openxmlformats.org/presentationml/2006/ole">
            <p:oleObj spid="_x0000_s29708" name="Equation" r:id="rId6" imgW="482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3200">
                <a:latin typeface="Bauhaus 93" pitchFamily="82" charset="0"/>
              </a:rPr>
              <a:t>Soal- soal</a:t>
            </a:r>
            <a:endParaRPr lang="en-GB" sz="3200">
              <a:latin typeface="Bauhaus 93" pitchFamily="82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>
              <a:buFontTx/>
              <a:buNone/>
            </a:pPr>
            <a:r>
              <a:rPr lang="id-ID" sz="2800"/>
              <a:t>Soal 2</a:t>
            </a:r>
          </a:p>
          <a:p>
            <a:pPr>
              <a:buFontTx/>
              <a:buNone/>
            </a:pPr>
            <a:r>
              <a:rPr lang="id-ID" sz="2800"/>
              <a:t>Jika p.a X mempunyai f.p f(x) = exp(-x) untuk x &gt;0 dan 0 untuk x yang lain, tentukan f.p dari Y = exp(-x)</a:t>
            </a:r>
          </a:p>
          <a:p>
            <a:pPr>
              <a:buFontTx/>
              <a:buNone/>
            </a:pPr>
            <a:endParaRPr lang="id-ID" sz="2800"/>
          </a:p>
          <a:p>
            <a:pPr>
              <a:buFontTx/>
              <a:buNone/>
            </a:pPr>
            <a:r>
              <a:rPr lang="id-ID" sz="2800"/>
              <a:t>Soal 3</a:t>
            </a:r>
          </a:p>
          <a:p>
            <a:pPr>
              <a:buFontTx/>
              <a:buNone/>
            </a:pPr>
            <a:r>
              <a:rPr lang="id-ID" sz="2800"/>
              <a:t>Jika p.a X ~ N(</a:t>
            </a:r>
            <a:r>
              <a:rPr lang="en-US" sz="2800"/>
              <a:t>µ</a:t>
            </a:r>
            <a:r>
              <a:rPr lang="id-ID" sz="2800"/>
              <a:t>,     ) dan Y = a + bX</a:t>
            </a:r>
          </a:p>
          <a:p>
            <a:pPr>
              <a:buFontTx/>
              <a:buNone/>
            </a:pPr>
            <a:r>
              <a:rPr lang="id-ID" sz="2800"/>
              <a:t>Tentukan f.p dari Y</a:t>
            </a:r>
            <a:endParaRPr lang="en-US" sz="280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276600" y="4437063"/>
          <a:ext cx="530225" cy="555625"/>
        </p:xfrm>
        <a:graphic>
          <a:graphicData uri="http://schemas.openxmlformats.org/presentationml/2006/ole">
            <p:oleObj spid="_x0000_s32772" name="Equation" r:id="rId3" imgW="25380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STATISTIKA MATEMATIS</a:t>
            </a:r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d-ID"/>
              <a:t>Referensi</a:t>
            </a:r>
          </a:p>
          <a:p>
            <a:pPr>
              <a:buFontTx/>
              <a:buNone/>
            </a:pPr>
            <a:r>
              <a:rPr lang="id-ID"/>
              <a:t>INTRODUCTION TO PROBABILITY ANG MATHEMATICAL STATISTICS</a:t>
            </a:r>
          </a:p>
          <a:p>
            <a:pPr>
              <a:buFontTx/>
              <a:buNone/>
            </a:pPr>
            <a:r>
              <a:rPr lang="id-ID"/>
              <a:t>Lee J. Bain</a:t>
            </a:r>
          </a:p>
          <a:p>
            <a:pPr>
              <a:buFontTx/>
              <a:buNone/>
            </a:pPr>
            <a:r>
              <a:rPr lang="id-ID"/>
              <a:t>Max Engelhardt</a:t>
            </a:r>
          </a:p>
          <a:p>
            <a:pPr>
              <a:buFontTx/>
              <a:buNone/>
            </a:pPr>
            <a:r>
              <a:rPr lang="id-ID"/>
              <a:t>Chapter 6 sd 9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2400">
                <a:latin typeface="Broadway" pitchFamily="82" charset="0"/>
              </a:rPr>
              <a:t>Penyelesaian</a:t>
            </a:r>
            <a:endParaRPr lang="en-GB" sz="2400">
              <a:latin typeface="Broadway" pitchFamily="82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d-ID"/>
              <a:t>Soal 1</a:t>
            </a:r>
          </a:p>
          <a:p>
            <a:pPr>
              <a:buFontTx/>
              <a:buNone/>
            </a:pPr>
            <a:r>
              <a:rPr lang="id-ID"/>
              <a:t>Jika X p.a. dengan f.p   f(x) = 2x untuk </a:t>
            </a:r>
          </a:p>
          <a:p>
            <a:pPr>
              <a:buFontTx/>
              <a:buNone/>
            </a:pPr>
            <a:r>
              <a:rPr lang="id-ID"/>
              <a:t>0 &lt; x &lt; 1, dan Y = 2X, tentukan f.p dari Y</a:t>
            </a:r>
          </a:p>
          <a:p>
            <a:pPr>
              <a:buFontTx/>
              <a:buNone/>
            </a:pPr>
            <a:r>
              <a:rPr lang="id-ID"/>
              <a:t>Jawab</a:t>
            </a:r>
          </a:p>
          <a:p>
            <a:pPr>
              <a:buFontTx/>
              <a:buNone/>
            </a:pPr>
            <a:r>
              <a:rPr lang="id-ID"/>
              <a:t>w(y) = X= ½ y       dx/dy= ½</a:t>
            </a:r>
          </a:p>
          <a:p>
            <a:pPr>
              <a:buFontTx/>
              <a:buNone/>
            </a:pPr>
            <a:r>
              <a:rPr lang="id-ID"/>
              <a:t>f(y) = 2. ½ y . ½ = ½ y   , 0 &lt; y &lt; 2  </a:t>
            </a:r>
            <a:endParaRPr lang="en-GB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2400">
                <a:latin typeface="Broadway" pitchFamily="82" charset="0"/>
              </a:rPr>
              <a:t>Penyelesaian</a:t>
            </a:r>
            <a:endParaRPr lang="en-GB" sz="2400">
              <a:latin typeface="Broadway" pitchFamily="82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d-ID"/>
              <a:t>Soal 2</a:t>
            </a:r>
          </a:p>
          <a:p>
            <a:pPr>
              <a:buFontTx/>
              <a:buNone/>
            </a:pPr>
            <a:r>
              <a:rPr lang="id-ID"/>
              <a:t>Jika p.a X mempunyai f.p f(x) = exp(-x) untuk x &gt;0 dan 0 untuk x yang lain, tentukan f.p dari Y = exp(-x)</a:t>
            </a:r>
          </a:p>
          <a:p>
            <a:pPr>
              <a:buFontTx/>
              <a:buNone/>
            </a:pPr>
            <a:r>
              <a:rPr lang="id-ID"/>
              <a:t>Jawab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/>
              <a:t> </a:t>
            </a:r>
            <a:endParaRPr lang="en-GB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539750" y="1341438"/>
          <a:ext cx="3960813" cy="1039812"/>
        </p:xfrm>
        <a:graphic>
          <a:graphicData uri="http://schemas.openxmlformats.org/presentationml/2006/ole">
            <p:oleObj spid="_x0000_s47108" name="Equation" r:id="rId3" imgW="2273040" imgH="596880" progId="Equation.3">
              <p:embed/>
            </p:oleObj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827088" y="3157538"/>
          <a:ext cx="2665412" cy="847725"/>
        </p:xfrm>
        <a:graphic>
          <a:graphicData uri="http://schemas.openxmlformats.org/presentationml/2006/ole">
            <p:oleObj spid="_x0000_s47113" name="Equation" r:id="rId4" imgW="1638000" imgH="520560" progId="Equation.3">
              <p:embed/>
            </p:oleObj>
          </a:graphicData>
        </a:graphic>
      </p:graphicFrame>
      <p:graphicFrame>
        <p:nvGraphicFramePr>
          <p:cNvPr id="47115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4645025" y="3179763"/>
          <a:ext cx="2735263" cy="896937"/>
        </p:xfrm>
        <a:graphic>
          <a:graphicData uri="http://schemas.openxmlformats.org/presentationml/2006/ole">
            <p:oleObj spid="_x0000_s47115" name="Equation" r:id="rId5" imgW="1587240" imgH="520560" progId="Equation.3">
              <p:embed/>
            </p:oleObj>
          </a:graphicData>
        </a:graphic>
      </p:graphicFrame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611188" y="26368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w(y) = x = - ln y</a:t>
            </a:r>
            <a:endParaRPr lang="en-GB" sz="240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276600" y="2636838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dx/dy = - 1/y</a:t>
            </a:r>
            <a:endParaRPr lang="en-GB" sz="2400"/>
          </a:p>
        </p:txBody>
      </p:sp>
      <p:graphicFrame>
        <p:nvGraphicFramePr>
          <p:cNvPr id="47117" name="Object 13"/>
          <p:cNvGraphicFramePr>
            <a:graphicFrameLocks noChangeAspect="1"/>
          </p:cNvGraphicFramePr>
          <p:nvPr>
            <p:ph sz="quarter" idx="4"/>
          </p:nvPr>
        </p:nvGraphicFramePr>
        <p:xfrm>
          <a:off x="900113" y="4365625"/>
          <a:ext cx="4535487" cy="1044575"/>
        </p:xfrm>
        <a:graphic>
          <a:graphicData uri="http://schemas.openxmlformats.org/presentationml/2006/ole">
            <p:oleObj spid="_x0000_s47117" name="Equation" r:id="rId6" imgW="226044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2400" b="1">
                <a:latin typeface="Bradley Hand ITC" pitchFamily="66" charset="0"/>
              </a:rPr>
              <a:t/>
            </a:r>
            <a:br>
              <a:rPr lang="id-ID" sz="2400" b="1">
                <a:latin typeface="Bradley Hand ITC" pitchFamily="66" charset="0"/>
              </a:rPr>
            </a:br>
            <a:r>
              <a:rPr lang="id-ID" sz="2400" b="1">
                <a:latin typeface="Bradley Hand ITC" pitchFamily="66" charset="0"/>
              </a:rPr>
              <a:t/>
            </a:r>
            <a:br>
              <a:rPr lang="id-ID" sz="2400" b="1">
                <a:latin typeface="Bradley Hand ITC" pitchFamily="66" charset="0"/>
              </a:rPr>
            </a:br>
            <a:r>
              <a:rPr lang="id-ID" sz="2400" b="1">
                <a:latin typeface="Bradley Hand ITC" pitchFamily="66" charset="0"/>
              </a:rPr>
              <a:t/>
            </a:r>
            <a:br>
              <a:rPr lang="id-ID" sz="2400" b="1">
                <a:latin typeface="Bradley Hand ITC" pitchFamily="66" charset="0"/>
              </a:rPr>
            </a:br>
            <a:r>
              <a:rPr lang="id-ID" sz="2400" b="1">
                <a:latin typeface="Bradley Hand ITC" pitchFamily="66" charset="0"/>
              </a:rPr>
              <a:t/>
            </a:r>
            <a:br>
              <a:rPr lang="id-ID" sz="2400" b="1">
                <a:latin typeface="Bradley Hand ITC" pitchFamily="66" charset="0"/>
              </a:rPr>
            </a:br>
            <a:r>
              <a:rPr lang="id-ID" sz="2400" b="1">
                <a:latin typeface="Bradley Hand ITC" pitchFamily="66" charset="0"/>
              </a:rPr>
              <a:t/>
            </a:r>
            <a:br>
              <a:rPr lang="id-ID" sz="2400" b="1">
                <a:latin typeface="Bradley Hand ITC" pitchFamily="66" charset="0"/>
              </a:rPr>
            </a:br>
            <a:r>
              <a:rPr lang="id-ID" sz="2400" b="1">
                <a:latin typeface="Bradley Hand ITC" pitchFamily="66" charset="0"/>
              </a:rPr>
              <a:t/>
            </a:r>
            <a:br>
              <a:rPr lang="id-ID" sz="2400" b="1">
                <a:latin typeface="Bradley Hand ITC" pitchFamily="66" charset="0"/>
              </a:rPr>
            </a:br>
            <a:r>
              <a:rPr lang="id-ID" sz="2400" b="1">
                <a:latin typeface="Bradley Hand ITC" pitchFamily="66" charset="0"/>
              </a:rPr>
              <a:t/>
            </a:r>
            <a:br>
              <a:rPr lang="id-ID" sz="2400" b="1">
                <a:latin typeface="Bradley Hand ITC" pitchFamily="66" charset="0"/>
              </a:rPr>
            </a:br>
            <a:r>
              <a:rPr lang="id-ID" sz="2400" b="1">
                <a:latin typeface="Bradley Hand ITC" pitchFamily="66" charset="0"/>
              </a:rPr>
              <a:t/>
            </a:r>
            <a:br>
              <a:rPr lang="id-ID" sz="2400" b="1">
                <a:latin typeface="Bradley Hand ITC" pitchFamily="66" charset="0"/>
              </a:rPr>
            </a:br>
            <a:r>
              <a:rPr lang="id-ID" sz="2400" b="1">
                <a:latin typeface="Bradley Hand ITC" pitchFamily="66" charset="0"/>
              </a:rPr>
              <a:t/>
            </a:r>
            <a:br>
              <a:rPr lang="id-ID" sz="2400" b="1">
                <a:latin typeface="Bradley Hand ITC" pitchFamily="66" charset="0"/>
              </a:rPr>
            </a:br>
            <a:r>
              <a:rPr lang="id-ID" sz="2400" b="1">
                <a:latin typeface="Bradley Hand ITC" pitchFamily="66" charset="0"/>
              </a:rPr>
              <a:t>Penyelesaian</a:t>
            </a:r>
            <a:endParaRPr lang="en-GB" sz="2400" b="1">
              <a:latin typeface="Bradley Hand ITC" pitchFamily="66" charset="0"/>
            </a:endParaRP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900113" y="3681413"/>
          <a:ext cx="4248150" cy="1547812"/>
        </p:xfrm>
        <a:graphic>
          <a:graphicData uri="http://schemas.openxmlformats.org/presentationml/2006/ole">
            <p:oleObj spid="_x0000_s52228" name="Equation" r:id="rId3" imgW="1917360" imgH="698400" progId="Equation.3">
              <p:embed/>
            </p:oleObj>
          </a:graphicData>
        </a:graphic>
      </p:graphicFrame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900113" y="299720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d-ID" sz="2400"/>
              <a:t>Jika p.a X ~ N(</a:t>
            </a:r>
            <a:r>
              <a:rPr lang="en-US" sz="2400"/>
              <a:t>µ</a:t>
            </a:r>
            <a:r>
              <a:rPr lang="id-ID" sz="2400"/>
              <a:t>,        )</a:t>
            </a:r>
            <a:endParaRPr lang="en-GB" sz="2400"/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3348038" y="2781300"/>
          <a:ext cx="666750" cy="698500"/>
        </p:xfrm>
        <a:graphic>
          <a:graphicData uri="http://schemas.openxmlformats.org/presentationml/2006/ole">
            <p:oleObj spid="_x0000_s52232" name="Equation" r:id="rId4" imgW="253800" imgH="266400" progId="Equation.3">
              <p:embed/>
            </p:oleObj>
          </a:graphicData>
        </a:graphic>
      </p:graphicFrame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684213" y="712788"/>
            <a:ext cx="61737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d-ID" sz="2400"/>
              <a:t>Soal 3</a:t>
            </a:r>
          </a:p>
          <a:p>
            <a:r>
              <a:rPr lang="id-ID" sz="2400"/>
              <a:t>Jika p.a X ~ N(</a:t>
            </a:r>
            <a:r>
              <a:rPr lang="en-US" sz="2400"/>
              <a:t>µ</a:t>
            </a:r>
            <a:r>
              <a:rPr lang="id-ID" sz="2400"/>
              <a:t>,     ) dan Y = a + bX</a:t>
            </a:r>
          </a:p>
          <a:p>
            <a:r>
              <a:rPr lang="id-ID" sz="2400"/>
              <a:t>Tentukan f.p dari Y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1" grpId="0"/>
      <p:bldP spid="522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id-ID" sz="3200"/>
              <a:t>TRANSFORMASI P.A KONTINU BIVARIAT</a:t>
            </a:r>
            <a:endParaRPr lang="en-GB" sz="320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684213" y="1125538"/>
          <a:ext cx="7416800" cy="1255712"/>
        </p:xfrm>
        <a:graphic>
          <a:graphicData uri="http://schemas.openxmlformats.org/presentationml/2006/ole">
            <p:oleObj spid="_x0000_s57348" name="Equation" r:id="rId3" imgW="3225600" imgH="54576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684213" y="2527300"/>
          <a:ext cx="6840537" cy="469900"/>
        </p:xfrm>
        <a:graphic>
          <a:graphicData uri="http://schemas.openxmlformats.org/presentationml/2006/ole">
            <p:oleObj spid="_x0000_s57350" name="Equation" r:id="rId4" imgW="3504960" imgH="241200" progId="Equation.3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84213" y="3114675"/>
          <a:ext cx="6553200" cy="530225"/>
        </p:xfrm>
        <a:graphic>
          <a:graphicData uri="http://schemas.openxmlformats.org/presentationml/2006/ole">
            <p:oleObj spid="_x0000_s57352" name="Equation" r:id="rId5" imgW="2984400" imgH="241200" progId="Equation.3">
              <p:embed/>
            </p:oleObj>
          </a:graphicData>
        </a:graphic>
      </p:graphicFrame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684213" y="3716338"/>
            <a:ext cx="77771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Dilakukan dengan langkah-langkah sbb</a:t>
            </a:r>
          </a:p>
          <a:p>
            <a:pPr>
              <a:spcBef>
                <a:spcPct val="50000"/>
              </a:spcBef>
            </a:pPr>
            <a:r>
              <a:rPr lang="id-ID" sz="2400"/>
              <a:t>Menentukan 1) fp bersama dari</a:t>
            </a:r>
          </a:p>
          <a:p>
            <a:pPr>
              <a:spcBef>
                <a:spcPct val="50000"/>
              </a:spcBef>
            </a:pPr>
            <a:endParaRPr lang="id-ID" sz="2400"/>
          </a:p>
          <a:p>
            <a:pPr>
              <a:spcBef>
                <a:spcPct val="50000"/>
              </a:spcBef>
            </a:pPr>
            <a:endParaRPr lang="id-ID" sz="2400"/>
          </a:p>
          <a:p>
            <a:pPr>
              <a:spcBef>
                <a:spcPct val="50000"/>
              </a:spcBef>
            </a:pPr>
            <a:endParaRPr lang="en-GB" sz="2400"/>
          </a:p>
        </p:txBody>
      </p:sp>
      <p:graphicFrame>
        <p:nvGraphicFramePr>
          <p:cNvPr id="57355" name="Object 11"/>
          <p:cNvGraphicFramePr>
            <a:graphicFrameLocks noChangeAspect="1"/>
          </p:cNvGraphicFramePr>
          <p:nvPr>
            <p:ph sz="quarter" idx="4"/>
          </p:nvPr>
        </p:nvGraphicFramePr>
        <p:xfrm>
          <a:off x="755650" y="4868863"/>
          <a:ext cx="7345363" cy="547687"/>
        </p:xfrm>
        <a:graphic>
          <a:graphicData uri="http://schemas.openxmlformats.org/presentationml/2006/ole">
            <p:oleObj spid="_x0000_s57355" name="Equation" r:id="rId6" imgW="356868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539750" y="1773238"/>
          <a:ext cx="6181725" cy="606425"/>
        </p:xfrm>
        <a:graphic>
          <a:graphicData uri="http://schemas.openxmlformats.org/presentationml/2006/ole">
            <p:oleObj spid="_x0000_s84996" name="Equation" r:id="rId3" imgW="2844720" imgH="279360" progId="Equation.3">
              <p:embed/>
            </p:oleObj>
          </a:graphicData>
        </a:graphic>
      </p:graphicFrame>
      <p:graphicFrame>
        <p:nvGraphicFramePr>
          <p:cNvPr id="85002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539750" y="2630488"/>
          <a:ext cx="3600450" cy="2360612"/>
        </p:xfrm>
        <a:graphic>
          <a:graphicData uri="http://schemas.openxmlformats.org/presentationml/2006/ole">
            <p:oleObj spid="_x0000_s85002" name="Equation" r:id="rId4" imgW="1879560" imgH="1231560" progId="Equation.3">
              <p:embed/>
            </p:oleObj>
          </a:graphicData>
        </a:graphic>
      </p:graphicFrame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468313" y="5276850"/>
            <a:ext cx="684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4) Daerah batas untuk Y1 dan Y2</a:t>
            </a: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8909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755650" y="1773238"/>
          <a:ext cx="8077200" cy="1447800"/>
        </p:xfrm>
        <a:graphic>
          <a:graphicData uri="http://schemas.openxmlformats.org/presentationml/2006/ole">
            <p:oleObj spid="_x0000_s89092" name="Equation" r:id="rId3" imgW="3466800" imgH="622080" progId="Equation.3">
              <p:embed/>
            </p:oleObj>
          </a:graphicData>
        </a:graphic>
      </p:graphicFrame>
      <p:graphicFrame>
        <p:nvGraphicFramePr>
          <p:cNvPr id="8909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684213" y="3803650"/>
          <a:ext cx="6192837" cy="704850"/>
        </p:xfrm>
        <a:graphic>
          <a:graphicData uri="http://schemas.openxmlformats.org/presentationml/2006/ole">
            <p:oleObj spid="_x0000_s89095" name="Equation" r:id="rId4" imgW="2120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>
              <a:buFontTx/>
              <a:buNone/>
            </a:pPr>
            <a:r>
              <a:rPr lang="id-ID" sz="2800"/>
              <a:t>Contoh</a:t>
            </a:r>
          </a:p>
          <a:p>
            <a:pPr>
              <a:buFontTx/>
              <a:buNone/>
            </a:pPr>
            <a:r>
              <a:rPr lang="id-ID" sz="2800"/>
              <a:t>X1 dan X2 p.a salaing bebas dengan f.p</a:t>
            </a:r>
          </a:p>
          <a:p>
            <a:pPr>
              <a:buFontTx/>
              <a:buNone/>
            </a:pPr>
            <a:endParaRPr lang="en-GB" sz="2800"/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84213" y="2943225"/>
          <a:ext cx="4464050" cy="1062038"/>
        </p:xfrm>
        <a:graphic>
          <a:graphicData uri="http://schemas.openxmlformats.org/presentationml/2006/ole">
            <p:oleObj spid="_x0000_s92164" name="Equation" r:id="rId3" imgW="2400120" imgH="571320" progId="Equation.3">
              <p:embed/>
            </p:oleObj>
          </a:graphicData>
        </a:graphic>
      </p:graphicFrame>
      <p:graphicFrame>
        <p:nvGraphicFramePr>
          <p:cNvPr id="9216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684213" y="4149725"/>
          <a:ext cx="4751387" cy="1081088"/>
        </p:xfrm>
        <a:graphic>
          <a:graphicData uri="http://schemas.openxmlformats.org/presentationml/2006/ole">
            <p:oleObj spid="_x0000_s92167" name="Equation" r:id="rId4" imgW="2400120" imgH="545760" progId="Equation.3">
              <p:embed/>
            </p:oleObj>
          </a:graphicData>
        </a:graphic>
      </p:graphicFrame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827088" y="5229225"/>
            <a:ext cx="6265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Tentukan fp dari Y1 = X1 + X2</a:t>
            </a: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/>
              <a:t>Penyelesaian</a:t>
            </a:r>
            <a:endParaRPr lang="en-GB"/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900113" y="1412875"/>
          <a:ext cx="6048375" cy="1136650"/>
        </p:xfrm>
        <a:graphic>
          <a:graphicData uri="http://schemas.openxmlformats.org/presentationml/2006/ole">
            <p:oleObj spid="_x0000_s95236" name="Equation" r:id="rId3" imgW="3174840" imgH="596880" progId="Equation.3">
              <p:embed/>
            </p:oleObj>
          </a:graphicData>
        </a:graphic>
      </p:graphicFrame>
      <p:graphicFrame>
        <p:nvGraphicFramePr>
          <p:cNvPr id="9523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827088" y="2708275"/>
          <a:ext cx="3097212" cy="452438"/>
        </p:xfrm>
        <a:graphic>
          <a:graphicData uri="http://schemas.openxmlformats.org/presentationml/2006/ole">
            <p:oleObj spid="_x0000_s95238" name="Equation" r:id="rId4" imgW="1650960" imgH="241200" progId="Equation.3">
              <p:embed/>
            </p:oleObj>
          </a:graphicData>
        </a:graphic>
      </p:graphicFrame>
      <p:graphicFrame>
        <p:nvGraphicFramePr>
          <p:cNvPr id="9524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4500563" y="2708275"/>
          <a:ext cx="4116387" cy="650875"/>
        </p:xfrm>
        <a:graphic>
          <a:graphicData uri="http://schemas.openxmlformats.org/presentationml/2006/ole">
            <p:oleObj spid="_x0000_s95240" name="Equation" r:id="rId5" imgW="1523880" imgH="241200" progId="Equation.3">
              <p:embed/>
            </p:oleObj>
          </a:graphicData>
        </a:graphic>
      </p:graphicFrame>
      <p:graphicFrame>
        <p:nvGraphicFramePr>
          <p:cNvPr id="95242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3348038" y="4076700"/>
          <a:ext cx="2087562" cy="1614488"/>
        </p:xfrm>
        <a:graphic>
          <a:graphicData uri="http://schemas.openxmlformats.org/presentationml/2006/ole">
            <p:oleObj spid="_x0000_s95242" name="Equation" r:id="rId6" imgW="672840" imgH="520560" progId="Equation.3">
              <p:embed/>
            </p:oleObj>
          </a:graphicData>
        </a:graphic>
      </p:graphicFrame>
      <p:graphicFrame>
        <p:nvGraphicFramePr>
          <p:cNvPr id="95244" name="Object 12"/>
          <p:cNvGraphicFramePr>
            <a:graphicFrameLocks noChangeAspect="1"/>
          </p:cNvGraphicFramePr>
          <p:nvPr/>
        </p:nvGraphicFramePr>
        <p:xfrm>
          <a:off x="900113" y="3429000"/>
          <a:ext cx="3671887" cy="2406650"/>
        </p:xfrm>
        <a:graphic>
          <a:graphicData uri="http://schemas.openxmlformats.org/presentationml/2006/ole">
            <p:oleObj spid="_x0000_s95244" name="Equation" r:id="rId7" imgW="1879560" imgH="1231560" progId="Equation.3">
              <p:embed/>
            </p:oleObj>
          </a:graphicData>
        </a:graphic>
      </p:graphicFrame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5435600" y="458787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600"/>
              <a:t>= 1</a:t>
            </a:r>
            <a:endParaRPr lang="en-GB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id-ID"/>
              <a:t>Daerah batas untuk Y1 dan Y2</a:t>
            </a:r>
          </a:p>
          <a:p>
            <a:pPr>
              <a:buFontTx/>
              <a:buNone/>
            </a:pPr>
            <a:r>
              <a:rPr lang="id-ID"/>
              <a:t>x1&gt;0 , 0&lt; x2 &lt;1 maka y1-y2 &gt; 0 dan 0&lt;y2&lt;1</a:t>
            </a:r>
          </a:p>
          <a:p>
            <a:pPr>
              <a:buFontTx/>
              <a:buNone/>
            </a:pPr>
            <a:endParaRPr lang="id-ID"/>
          </a:p>
          <a:p>
            <a:pPr>
              <a:buFontTx/>
              <a:buNone/>
            </a:pPr>
            <a:endParaRPr lang="id-ID"/>
          </a:p>
          <a:p>
            <a:pPr>
              <a:buFontTx/>
              <a:buNone/>
            </a:pPr>
            <a:endParaRPr lang="id-ID"/>
          </a:p>
          <a:p>
            <a:pPr>
              <a:buFontTx/>
              <a:buNone/>
            </a:pPr>
            <a:endParaRPr lang="id-ID"/>
          </a:p>
          <a:p>
            <a:pPr>
              <a:buFontTx/>
              <a:buNone/>
            </a:pPr>
            <a:endParaRPr lang="id-ID"/>
          </a:p>
          <a:p>
            <a:pPr>
              <a:buFontTx/>
              <a:buNone/>
            </a:pPr>
            <a:endParaRPr lang="en-GB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 flipV="1">
            <a:off x="1187450" y="4868863"/>
            <a:ext cx="65532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3276600" y="2924175"/>
            <a:ext cx="0" cy="345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7956550" y="47244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Y1</a:t>
            </a:r>
            <a:endParaRPr lang="en-GB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3419475" y="27813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Y2</a:t>
            </a:r>
            <a:endParaRPr lang="en-GB"/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6372225" y="27813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y1=y2</a:t>
            </a:r>
            <a:endParaRPr lang="en-GB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V="1">
            <a:off x="900113" y="3716338"/>
            <a:ext cx="71278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0364" name="Freeform 12" descr="Wide upward diagonal"/>
          <p:cNvSpPr>
            <a:spLocks/>
          </p:cNvSpPr>
          <p:nvPr/>
        </p:nvSpPr>
        <p:spPr bwMode="auto">
          <a:xfrm>
            <a:off x="3276600" y="3716338"/>
            <a:ext cx="5111750" cy="1152525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1043" y="0"/>
              </a:cxn>
              <a:cxn ang="0">
                <a:pos x="2993" y="0"/>
              </a:cxn>
              <a:cxn ang="0">
                <a:pos x="3039" y="273"/>
              </a:cxn>
              <a:cxn ang="0">
                <a:pos x="3220" y="499"/>
              </a:cxn>
              <a:cxn ang="0">
                <a:pos x="2948" y="545"/>
              </a:cxn>
              <a:cxn ang="0">
                <a:pos x="2812" y="726"/>
              </a:cxn>
              <a:cxn ang="0">
                <a:pos x="0" y="726"/>
              </a:cxn>
            </a:cxnLst>
            <a:rect l="0" t="0" r="r" b="b"/>
            <a:pathLst>
              <a:path w="3220" h="726">
                <a:moveTo>
                  <a:pt x="0" y="726"/>
                </a:moveTo>
                <a:lnTo>
                  <a:pt x="1043" y="0"/>
                </a:lnTo>
                <a:lnTo>
                  <a:pt x="2993" y="0"/>
                </a:lnTo>
                <a:lnTo>
                  <a:pt x="3039" y="273"/>
                </a:lnTo>
                <a:lnTo>
                  <a:pt x="3220" y="499"/>
                </a:lnTo>
                <a:lnTo>
                  <a:pt x="2948" y="545"/>
                </a:lnTo>
                <a:lnTo>
                  <a:pt x="2812" y="726"/>
                </a:lnTo>
                <a:lnTo>
                  <a:pt x="0" y="726"/>
                </a:ln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 flipV="1">
            <a:off x="1908175" y="2781300"/>
            <a:ext cx="446405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/>
      <p:bldP spid="100357" grpId="0" animBg="1"/>
      <p:bldP spid="100358" grpId="0"/>
      <p:bldP spid="100359" grpId="0"/>
      <p:bldP spid="100361" grpId="0"/>
      <p:bldP spid="100362" grpId="0" animBg="1"/>
      <p:bldP spid="100364" grpId="0" animBg="1"/>
      <p:bldP spid="1003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d-ID" sz="2000"/>
              <a:t>Bab 6Transformasi Peubah Acak dan Statistik Urutan</a:t>
            </a:r>
          </a:p>
          <a:p>
            <a:pPr>
              <a:buFontTx/>
              <a:buNone/>
            </a:pPr>
            <a:r>
              <a:rPr lang="id-ID" sz="2000"/>
              <a:t>Bab 7 Distribusi Limit</a:t>
            </a:r>
          </a:p>
          <a:p>
            <a:pPr>
              <a:buFontTx/>
              <a:buNone/>
            </a:pPr>
            <a:r>
              <a:rPr lang="id-ID" sz="2000"/>
              <a:t>Bab 8 Distribusi Sampling</a:t>
            </a:r>
          </a:p>
          <a:p>
            <a:pPr>
              <a:buFontTx/>
              <a:buNone/>
            </a:pPr>
            <a:r>
              <a:rPr lang="id-ID" sz="2000"/>
              <a:t>Bab 9 Estimasi Titik</a:t>
            </a:r>
          </a:p>
          <a:p>
            <a:pPr>
              <a:buFontTx/>
              <a:buNone/>
            </a:pPr>
            <a:endParaRPr lang="id-ID" sz="2000"/>
          </a:p>
          <a:p>
            <a:pPr>
              <a:buFontTx/>
              <a:buNone/>
            </a:pPr>
            <a:r>
              <a:rPr lang="id-ID" sz="2000"/>
              <a:t>Bobot Penilaian</a:t>
            </a:r>
          </a:p>
          <a:p>
            <a:pPr>
              <a:buFontTx/>
              <a:buNone/>
            </a:pPr>
            <a:r>
              <a:rPr lang="id-ID" sz="2000"/>
              <a:t>USEM		40%</a:t>
            </a:r>
          </a:p>
          <a:p>
            <a:pPr>
              <a:buFontTx/>
              <a:buNone/>
            </a:pPr>
            <a:r>
              <a:rPr lang="id-ID" sz="2000"/>
              <a:t>USIP		35%</a:t>
            </a:r>
          </a:p>
          <a:p>
            <a:pPr>
              <a:buFontTx/>
              <a:buNone/>
            </a:pPr>
            <a:r>
              <a:rPr lang="id-ID" sz="2000"/>
              <a:t>TUGAS		25%</a:t>
            </a:r>
            <a:endParaRPr lang="en-GB" sz="2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>
              <a:buFontTx/>
              <a:buNone/>
            </a:pPr>
            <a:r>
              <a:rPr lang="id-ID" sz="2800"/>
              <a:t>F.p bersama dari Y1 dan Y2 </a:t>
            </a:r>
          </a:p>
          <a:p>
            <a:pPr>
              <a:buFontTx/>
              <a:buNone/>
            </a:pPr>
            <a:endParaRPr lang="en-GB" sz="2800"/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9750" y="2092325"/>
          <a:ext cx="5832475" cy="1336675"/>
        </p:xfrm>
        <a:graphic>
          <a:graphicData uri="http://schemas.openxmlformats.org/presentationml/2006/ole">
            <p:oleObj spid="_x0000_s101380" name="Equation" r:id="rId3" imgW="2603160" imgH="596880" progId="Equation.3">
              <p:embed/>
            </p:oleObj>
          </a:graphicData>
        </a:graphic>
      </p:graphicFrame>
      <p:graphicFrame>
        <p:nvGraphicFramePr>
          <p:cNvPr id="10138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755650" y="3559175"/>
          <a:ext cx="3744913" cy="1598613"/>
        </p:xfrm>
        <a:graphic>
          <a:graphicData uri="http://schemas.openxmlformats.org/presentationml/2006/ole">
            <p:oleObj spid="_x0000_s101383" name="Equation" r:id="rId4" imgW="1993680" imgH="850680" progId="Equation.3">
              <p:embed/>
            </p:oleObj>
          </a:graphicData>
        </a:graphic>
      </p:graphicFrame>
      <p:graphicFrame>
        <p:nvGraphicFramePr>
          <p:cNvPr id="101386" name="Object 10"/>
          <p:cNvGraphicFramePr>
            <a:graphicFrameLocks noChangeAspect="1"/>
          </p:cNvGraphicFramePr>
          <p:nvPr/>
        </p:nvGraphicFramePr>
        <p:xfrm>
          <a:off x="755650" y="5300663"/>
          <a:ext cx="6048375" cy="1027112"/>
        </p:xfrm>
        <a:graphic>
          <a:graphicData uri="http://schemas.openxmlformats.org/presentationml/2006/ole">
            <p:oleObj spid="_x0000_s101386" name="Equation" r:id="rId5" imgW="328896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452" name="Object 4"/>
          <p:cNvGraphicFramePr>
            <a:graphicFrameLocks noChangeAspect="1"/>
          </p:cNvGraphicFramePr>
          <p:nvPr>
            <p:ph type="title"/>
          </p:nvPr>
        </p:nvGraphicFramePr>
        <p:xfrm>
          <a:off x="1042988" y="573088"/>
          <a:ext cx="6842125" cy="1258887"/>
        </p:xfrm>
        <a:graphic>
          <a:graphicData uri="http://schemas.openxmlformats.org/presentationml/2006/ole">
            <p:oleObj spid="_x0000_s104452" name="Equation" r:id="rId3" imgW="2971800" imgH="545760" progId="Equation.3">
              <p:embed/>
            </p:oleObj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>
            <p:ph idx="1"/>
          </p:nvPr>
        </p:nvGraphicFramePr>
        <p:xfrm>
          <a:off x="1092200" y="2692400"/>
          <a:ext cx="7080250" cy="2052638"/>
        </p:xfrm>
        <a:graphic>
          <a:graphicData uri="http://schemas.openxmlformats.org/presentationml/2006/ole">
            <p:oleObj spid="_x0000_s104453" name="Equation" r:id="rId4" imgW="3111480" imgH="901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Soal</a:t>
            </a:r>
            <a:endParaRPr lang="en-GB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d-ID" sz="2800"/>
              <a:t>1) </a:t>
            </a:r>
            <a:endParaRPr lang="en-GB" sz="2800"/>
          </a:p>
        </p:txBody>
      </p:sp>
      <p:graphicFrame>
        <p:nvGraphicFramePr>
          <p:cNvPr id="1065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331913" y="1557338"/>
          <a:ext cx="7488237" cy="1395412"/>
        </p:xfrm>
        <a:graphic>
          <a:graphicData uri="http://schemas.openxmlformats.org/presentationml/2006/ole">
            <p:oleObj spid="_x0000_s106500" name="Equation" r:id="rId3" imgW="3200400" imgH="596880" progId="Equation.3">
              <p:embed/>
            </p:oleObj>
          </a:graphicData>
        </a:graphic>
      </p:graphicFrame>
      <p:graphicFrame>
        <p:nvGraphicFramePr>
          <p:cNvPr id="10650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187450" y="3213100"/>
          <a:ext cx="7145338" cy="1060450"/>
        </p:xfrm>
        <a:graphic>
          <a:graphicData uri="http://schemas.openxmlformats.org/presentationml/2006/ole">
            <p:oleObj spid="_x0000_s106502" name="Equation" r:id="rId4" imgW="334008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d-ID">
                <a:latin typeface="Lucida Calligraphy" pitchFamily="66" charset="0"/>
              </a:rPr>
              <a:t>Penyelesaian</a:t>
            </a:r>
            <a:endParaRPr lang="en-GB">
              <a:latin typeface="Lucida Calligraphy" pitchFamily="66" charset="0"/>
            </a:endParaRPr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876300" y="1487488"/>
          <a:ext cx="5495925" cy="1025525"/>
        </p:xfrm>
        <a:graphic>
          <a:graphicData uri="http://schemas.openxmlformats.org/presentationml/2006/ole">
            <p:oleObj spid="_x0000_s109572" name="Equation" r:id="rId3" imgW="3200400" imgH="596880" progId="Equation.3">
              <p:embed/>
            </p:oleObj>
          </a:graphicData>
        </a:graphic>
      </p:graphicFrame>
      <p:graphicFrame>
        <p:nvGraphicFramePr>
          <p:cNvPr id="109575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900113" y="2662238"/>
          <a:ext cx="3671887" cy="406400"/>
        </p:xfrm>
        <a:graphic>
          <a:graphicData uri="http://schemas.openxmlformats.org/presentationml/2006/ole">
            <p:oleObj spid="_x0000_s109575" name="Equation" r:id="rId4" imgW="2184120" imgH="241200" progId="Equation.3">
              <p:embed/>
            </p:oleObj>
          </a:graphicData>
        </a:graphic>
      </p:graphicFrame>
      <p:graphicFrame>
        <p:nvGraphicFramePr>
          <p:cNvPr id="109577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827088" y="3100388"/>
          <a:ext cx="1944687" cy="773112"/>
        </p:xfrm>
        <a:graphic>
          <a:graphicData uri="http://schemas.openxmlformats.org/presentationml/2006/ole">
            <p:oleObj spid="_x0000_s109577" name="Equation" r:id="rId5" imgW="1117440" imgH="444240" progId="Equation.3">
              <p:embed/>
            </p:oleObj>
          </a:graphicData>
        </a:graphic>
      </p:graphicFrame>
      <p:graphicFrame>
        <p:nvGraphicFramePr>
          <p:cNvPr id="109579" name="Object 11"/>
          <p:cNvGraphicFramePr>
            <a:graphicFrameLocks noChangeAspect="1"/>
          </p:cNvGraphicFramePr>
          <p:nvPr>
            <p:ph sz="quarter" idx="4"/>
          </p:nvPr>
        </p:nvGraphicFramePr>
        <p:xfrm>
          <a:off x="3348038" y="3136900"/>
          <a:ext cx="2232025" cy="796925"/>
        </p:xfrm>
        <a:graphic>
          <a:graphicData uri="http://schemas.openxmlformats.org/presentationml/2006/ole">
            <p:oleObj spid="_x0000_s109579" name="Equation" r:id="rId6" imgW="1244520" imgH="444240" progId="Equation.3">
              <p:embed/>
            </p:oleObj>
          </a:graphicData>
        </a:graphic>
      </p:graphicFrame>
      <p:graphicFrame>
        <p:nvGraphicFramePr>
          <p:cNvPr id="109581" name="Object 13"/>
          <p:cNvGraphicFramePr>
            <a:graphicFrameLocks noChangeAspect="1"/>
          </p:cNvGraphicFramePr>
          <p:nvPr/>
        </p:nvGraphicFramePr>
        <p:xfrm>
          <a:off x="900113" y="3910013"/>
          <a:ext cx="2879725" cy="887412"/>
        </p:xfrm>
        <a:graphic>
          <a:graphicData uri="http://schemas.openxmlformats.org/presentationml/2006/ole">
            <p:oleObj spid="_x0000_s109581" name="Equation" r:id="rId7" imgW="1688760" imgH="52056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114692" name="Rectangle 4"/>
          <p:cNvGraphicFramePr>
            <a:graphicFrameLocks/>
          </p:cNvGraphicFramePr>
          <p:nvPr>
            <p:ph sz="half" idx="1"/>
          </p:nvPr>
        </p:nvGraphicFramePr>
        <p:xfrm>
          <a:off x="457200" y="2516188"/>
          <a:ext cx="4038600" cy="2692400"/>
        </p:xfrm>
        <a:graphic>
          <a:graphicData uri="http://schemas.openxmlformats.org/presentationml/2006/ole">
            <p:oleObj spid="_x0000_s114692" name="Equation" r:id="rId3" imgW="0" imgH="0" progId="Equation.3">
              <p:embed/>
            </p:oleObj>
          </a:graphicData>
        </a:graphic>
      </p:graphicFrame>
      <p:graphicFrame>
        <p:nvGraphicFramePr>
          <p:cNvPr id="114705" name="Object 17"/>
          <p:cNvGraphicFramePr>
            <a:graphicFrameLocks noChangeAspect="1"/>
          </p:cNvGraphicFramePr>
          <p:nvPr>
            <p:ph sz="quarter" idx="3"/>
          </p:nvPr>
        </p:nvGraphicFramePr>
        <p:xfrm>
          <a:off x="611188" y="1773238"/>
          <a:ext cx="5761037" cy="1117600"/>
        </p:xfrm>
        <a:graphic>
          <a:graphicData uri="http://schemas.openxmlformats.org/presentationml/2006/ole">
            <p:oleObj spid="_x0000_s114705" name="Equation" r:id="rId4" imgW="3733560" imgH="723600" progId="Equation.3">
              <p:embed/>
            </p:oleObj>
          </a:graphicData>
        </a:graphic>
      </p:graphicFrame>
      <p:sp>
        <p:nvSpPr>
          <p:cNvPr id="114709" name="Line 21"/>
          <p:cNvSpPr>
            <a:spLocks noChangeShapeType="1"/>
          </p:cNvSpPr>
          <p:nvPr/>
        </p:nvSpPr>
        <p:spPr bwMode="auto">
          <a:xfrm flipV="1">
            <a:off x="3995738" y="2997200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 flipH="1">
            <a:off x="2555875" y="3068638"/>
            <a:ext cx="3024188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2124075" y="3213100"/>
            <a:ext cx="381635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4712" name="Freeform 24" descr="Dark horizontal"/>
          <p:cNvSpPr>
            <a:spLocks/>
          </p:cNvSpPr>
          <p:nvPr/>
        </p:nvSpPr>
        <p:spPr bwMode="auto">
          <a:xfrm>
            <a:off x="3995738" y="3213100"/>
            <a:ext cx="2376487" cy="2879725"/>
          </a:xfrm>
          <a:custGeom>
            <a:avLst/>
            <a:gdLst/>
            <a:ahLst/>
            <a:cxnLst>
              <a:cxn ang="0">
                <a:pos x="0" y="907"/>
              </a:cxn>
              <a:cxn ang="0">
                <a:pos x="907" y="0"/>
              </a:cxn>
              <a:cxn ang="0">
                <a:pos x="1134" y="136"/>
              </a:cxn>
              <a:cxn ang="0">
                <a:pos x="1043" y="363"/>
              </a:cxn>
              <a:cxn ang="0">
                <a:pos x="1316" y="499"/>
              </a:cxn>
              <a:cxn ang="0">
                <a:pos x="1316" y="635"/>
              </a:cxn>
              <a:cxn ang="0">
                <a:pos x="1179" y="816"/>
              </a:cxn>
              <a:cxn ang="0">
                <a:pos x="1361" y="1089"/>
              </a:cxn>
              <a:cxn ang="0">
                <a:pos x="1270" y="1315"/>
              </a:cxn>
              <a:cxn ang="0">
                <a:pos x="1497" y="1497"/>
              </a:cxn>
              <a:cxn ang="0">
                <a:pos x="1316" y="1588"/>
              </a:cxn>
              <a:cxn ang="0">
                <a:pos x="1406" y="1814"/>
              </a:cxn>
              <a:cxn ang="0">
                <a:pos x="1089" y="1769"/>
              </a:cxn>
              <a:cxn ang="0">
                <a:pos x="0" y="907"/>
              </a:cxn>
            </a:cxnLst>
            <a:rect l="0" t="0" r="r" b="b"/>
            <a:pathLst>
              <a:path w="1497" h="1814">
                <a:moveTo>
                  <a:pt x="0" y="907"/>
                </a:moveTo>
                <a:lnTo>
                  <a:pt x="907" y="0"/>
                </a:lnTo>
                <a:lnTo>
                  <a:pt x="1134" y="136"/>
                </a:lnTo>
                <a:lnTo>
                  <a:pt x="1043" y="363"/>
                </a:lnTo>
                <a:lnTo>
                  <a:pt x="1316" y="499"/>
                </a:lnTo>
                <a:lnTo>
                  <a:pt x="1316" y="635"/>
                </a:lnTo>
                <a:lnTo>
                  <a:pt x="1179" y="816"/>
                </a:lnTo>
                <a:lnTo>
                  <a:pt x="1361" y="1089"/>
                </a:lnTo>
                <a:lnTo>
                  <a:pt x="1270" y="1315"/>
                </a:lnTo>
                <a:lnTo>
                  <a:pt x="1497" y="1497"/>
                </a:lnTo>
                <a:lnTo>
                  <a:pt x="1316" y="1588"/>
                </a:lnTo>
                <a:lnTo>
                  <a:pt x="1406" y="1814"/>
                </a:lnTo>
                <a:lnTo>
                  <a:pt x="1089" y="1769"/>
                </a:lnTo>
                <a:lnTo>
                  <a:pt x="0" y="907"/>
                </a:lnTo>
                <a:close/>
              </a:path>
            </a:pathLst>
          </a:custGeom>
          <a:pattFill prst="dkHorz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4713" name="Text Box 25"/>
          <p:cNvSpPr txBox="1">
            <a:spLocks noChangeArrowheads="1"/>
          </p:cNvSpPr>
          <p:nvPr/>
        </p:nvSpPr>
        <p:spPr bwMode="auto">
          <a:xfrm>
            <a:off x="8101013" y="43656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Y1</a:t>
            </a:r>
            <a:endParaRPr lang="en-GB"/>
          </a:p>
        </p:txBody>
      </p: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4140200" y="27813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Y2</a:t>
            </a:r>
            <a:endParaRPr lang="en-GB"/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5651500" y="27813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y1=y2</a:t>
            </a:r>
            <a:endParaRPr lang="en-GB"/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>
            <a:off x="4284663" y="56546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/>
              <a:t>y1=-y2</a:t>
            </a:r>
            <a:endParaRPr lang="en-GB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 flipV="1">
            <a:off x="1042988" y="4581525"/>
            <a:ext cx="69135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9" grpId="0" animBg="1"/>
      <p:bldP spid="114710" grpId="0" animBg="1"/>
      <p:bldP spid="114711" grpId="0" animBg="1"/>
      <p:bldP spid="114712" grpId="0" animBg="1"/>
      <p:bldP spid="114715" grpId="0"/>
      <p:bldP spid="114717" grpId="0"/>
      <p:bldP spid="11470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684213" y="1406525"/>
          <a:ext cx="3671887" cy="1090613"/>
        </p:xfrm>
        <a:graphic>
          <a:graphicData uri="http://schemas.openxmlformats.org/presentationml/2006/ole">
            <p:oleObj spid="_x0000_s118788" name="Equation" r:id="rId3" imgW="2438280" imgH="723600" progId="Equation.3">
              <p:embed/>
            </p:oleObj>
          </a:graphicData>
        </a:graphic>
      </p:graphicFrame>
      <p:graphicFrame>
        <p:nvGraphicFramePr>
          <p:cNvPr id="118791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755650" y="2503488"/>
          <a:ext cx="5472113" cy="1573212"/>
        </p:xfrm>
        <a:graphic>
          <a:graphicData uri="http://schemas.openxmlformats.org/presentationml/2006/ole">
            <p:oleObj spid="_x0000_s118791" name="Equation" r:id="rId4" imgW="2958840" imgH="850680" progId="Equation.3">
              <p:embed/>
            </p:oleObj>
          </a:graphicData>
        </a:graphic>
      </p:graphicFrame>
      <p:graphicFrame>
        <p:nvGraphicFramePr>
          <p:cNvPr id="118794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971550" y="4371975"/>
          <a:ext cx="3960813" cy="2441575"/>
        </p:xfrm>
        <a:graphic>
          <a:graphicData uri="http://schemas.openxmlformats.org/presentationml/2006/ole">
            <p:oleObj spid="_x0000_s118794" name="Equation" r:id="rId5" imgW="3111480" imgH="1917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914400" y="1582738"/>
          <a:ext cx="6394450" cy="1196975"/>
        </p:xfrm>
        <a:graphic>
          <a:graphicData uri="http://schemas.openxmlformats.org/presentationml/2006/ole">
            <p:oleObj spid="_x0000_s122884" name="Equation" r:id="rId3" imgW="3124080" imgH="583920" progId="Equation.3">
              <p:embed/>
            </p:oleObj>
          </a:graphicData>
        </a:graphic>
      </p:graphicFrame>
      <p:graphicFrame>
        <p:nvGraphicFramePr>
          <p:cNvPr id="12288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755650" y="3267075"/>
          <a:ext cx="6048375" cy="2603500"/>
        </p:xfrm>
        <a:graphic>
          <a:graphicData uri="http://schemas.openxmlformats.org/presentationml/2006/ole">
            <p:oleObj spid="_x0000_s122887" name="Equation" r:id="rId4" imgW="3213000" imgH="1384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>
                <a:latin typeface="Tahoma" pitchFamily="34" charset="0"/>
              </a:rPr>
              <a:t>Transformasi Peubah Acak</a:t>
            </a:r>
            <a:endParaRPr lang="en-GB" sz="4000" b="1">
              <a:latin typeface="Tahom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>
              <a:buFontTx/>
              <a:buNone/>
            </a:pPr>
            <a:endParaRPr lang="en-US" sz="2800"/>
          </a:p>
          <a:p>
            <a:r>
              <a:rPr lang="en-US" sz="2800"/>
              <a:t>Jika </a:t>
            </a:r>
            <a:r>
              <a:rPr lang="id-ID" sz="2800"/>
              <a:t>Y</a:t>
            </a:r>
            <a:r>
              <a:rPr lang="en-US" sz="2800"/>
              <a:t> = u(</a:t>
            </a:r>
            <a:r>
              <a:rPr lang="id-ID" sz="2800"/>
              <a:t>X</a:t>
            </a:r>
            <a:r>
              <a:rPr lang="en-US" sz="2800"/>
              <a:t>) </a:t>
            </a:r>
            <a:r>
              <a:rPr lang="id-ID" sz="2800"/>
              <a:t>merupakan fungsi satu-satu</a:t>
            </a:r>
            <a:r>
              <a:rPr lang="en-US" sz="2800"/>
              <a:t>, maka </a:t>
            </a:r>
            <a:r>
              <a:rPr lang="id-ID" sz="2800"/>
              <a:t>Y mempunyai invers, yaitu X =           = w(y)</a:t>
            </a:r>
            <a:endParaRPr lang="en-US" sz="2800" b="1"/>
          </a:p>
          <a:p>
            <a:pPr>
              <a:buFontTx/>
              <a:buNone/>
            </a:pPr>
            <a:endParaRPr lang="id-ID" sz="2800" b="1"/>
          </a:p>
          <a:p>
            <a:pPr>
              <a:buFontTx/>
              <a:buNone/>
            </a:pPr>
            <a:r>
              <a:rPr lang="en-US" sz="2800" b="1"/>
              <a:t>Teorema</a:t>
            </a:r>
            <a:r>
              <a:rPr lang="en-US" sz="2800"/>
              <a:t>. </a:t>
            </a:r>
            <a:r>
              <a:rPr lang="id-ID" sz="2800"/>
              <a:t>(Untuk Peubah acak Diskret)</a:t>
            </a:r>
            <a:endParaRPr lang="en-US" sz="2800"/>
          </a:p>
          <a:p>
            <a:pPr>
              <a:buFontTx/>
              <a:buNone/>
            </a:pPr>
            <a:r>
              <a:rPr lang="en-US" sz="2800"/>
              <a:t>Andaikan X peubah acak diskr</a:t>
            </a:r>
            <a:r>
              <a:rPr lang="id-ID" sz="2800"/>
              <a:t>e</a:t>
            </a:r>
            <a:r>
              <a:rPr lang="en-US" sz="2800"/>
              <a:t>t dengan fp</a:t>
            </a:r>
            <a:endParaRPr lang="id-ID" sz="2800"/>
          </a:p>
          <a:p>
            <a:pPr>
              <a:buFontTx/>
              <a:buNone/>
            </a:pPr>
            <a:r>
              <a:rPr lang="id-ID" sz="2800"/>
              <a:t> </a:t>
            </a:r>
            <a:r>
              <a:rPr lang="en-US" sz="2800"/>
              <a:t>dan Y = u(X) adalah </a:t>
            </a:r>
            <a:r>
              <a:rPr lang="id-ID" sz="2800"/>
              <a:t>fungsi </a:t>
            </a:r>
            <a:r>
              <a:rPr lang="en-US" sz="2800"/>
              <a:t>satu-satu, maka fp</a:t>
            </a:r>
            <a:r>
              <a:rPr lang="id-ID" sz="2800"/>
              <a:t> </a:t>
            </a:r>
            <a:r>
              <a:rPr lang="en-US" sz="2800"/>
              <a:t>dari Y adalah</a:t>
            </a:r>
            <a:endParaRPr lang="id-ID" sz="2800"/>
          </a:p>
          <a:p>
            <a:pPr>
              <a:buFontTx/>
              <a:buNone/>
            </a:pPr>
            <a:r>
              <a:rPr lang="id-ID" sz="2800"/>
              <a:t>                               </a:t>
            </a:r>
            <a:r>
              <a:rPr lang="es-ES" sz="2800"/>
              <a:t>y </a:t>
            </a:r>
            <a:r>
              <a:rPr lang="sv-SE" sz="2800">
                <a:sym typeface="Symbol" pitchFamily="18" charset="2"/>
              </a:rPr>
              <a:t></a:t>
            </a:r>
            <a:r>
              <a:rPr lang="es-ES" sz="2800"/>
              <a:t>B,</a:t>
            </a:r>
            <a:r>
              <a:rPr lang="id-ID" sz="2800"/>
              <a:t> </a:t>
            </a:r>
            <a:r>
              <a:rPr lang="id-ID" sz="2000"/>
              <a:t>dengan</a:t>
            </a:r>
            <a:endParaRPr lang="id-ID" sz="2800"/>
          </a:p>
          <a:p>
            <a:pPr>
              <a:buFontTx/>
              <a:buNone/>
            </a:pPr>
            <a:endParaRPr lang="en-GB" sz="280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867400" y="2574925"/>
          <a:ext cx="792163" cy="422275"/>
        </p:xfrm>
        <a:graphic>
          <a:graphicData uri="http://schemas.openxmlformats.org/presentationml/2006/ole">
            <p:oleObj spid="_x0000_s3076" name="Equation" r:id="rId3" imgW="571320" imgH="30456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7596188" y="4076700"/>
          <a:ext cx="1008062" cy="490538"/>
        </p:xfrm>
        <a:graphic>
          <a:graphicData uri="http://schemas.openxmlformats.org/presentationml/2006/ole">
            <p:oleObj spid="_x0000_s3079" name="Equation" r:id="rId4" imgW="495000" imgH="24120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611188" y="5516563"/>
          <a:ext cx="2881312" cy="511175"/>
        </p:xfrm>
        <a:graphic>
          <a:graphicData uri="http://schemas.openxmlformats.org/presentationml/2006/ole">
            <p:oleObj spid="_x0000_s3082" name="Equation" r:id="rId5" imgW="1358640" imgH="24120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5435600" y="5516563"/>
          <a:ext cx="2951163" cy="614362"/>
        </p:xfrm>
        <a:graphic>
          <a:graphicData uri="http://schemas.openxmlformats.org/presentationml/2006/ole">
            <p:oleObj spid="_x0000_s3083" name="Equation" r:id="rId6" imgW="128268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>
                <a:latin typeface="Bradley Hand ITC" pitchFamily="66" charset="0"/>
              </a:rPr>
              <a:t>Transformasi Peubah Acak Diskret</a:t>
            </a:r>
            <a:endParaRPr lang="en-GB" sz="2400">
              <a:latin typeface="Bradley Hand ITC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7085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d-ID" sz="2000"/>
              <a:t>Bukti</a:t>
            </a:r>
          </a:p>
          <a:p>
            <a:pPr>
              <a:lnSpc>
                <a:spcPct val="80000"/>
              </a:lnSpc>
              <a:buFontTx/>
              <a:buNone/>
            </a:pPr>
            <a:endParaRPr lang="id-ID" sz="2000"/>
          </a:p>
          <a:p>
            <a:pPr>
              <a:lnSpc>
                <a:spcPct val="80000"/>
              </a:lnSpc>
              <a:buFontTx/>
              <a:buNone/>
            </a:pPr>
            <a:endParaRPr lang="id-ID" sz="1800"/>
          </a:p>
          <a:p>
            <a:pPr>
              <a:lnSpc>
                <a:spcPct val="80000"/>
              </a:lnSpc>
              <a:buFontTx/>
              <a:buNone/>
            </a:pPr>
            <a:endParaRPr lang="id-ID" sz="1800"/>
          </a:p>
          <a:p>
            <a:pPr>
              <a:lnSpc>
                <a:spcPct val="80000"/>
              </a:lnSpc>
              <a:buFontTx/>
              <a:buNone/>
            </a:pPr>
            <a:endParaRPr lang="id-ID" sz="1800"/>
          </a:p>
          <a:p>
            <a:pPr>
              <a:lnSpc>
                <a:spcPct val="80000"/>
              </a:lnSpc>
              <a:buFontTx/>
              <a:buNone/>
            </a:pPr>
            <a:endParaRPr lang="id-ID" sz="1800"/>
          </a:p>
          <a:p>
            <a:pPr>
              <a:lnSpc>
                <a:spcPct val="80000"/>
              </a:lnSpc>
              <a:buFontTx/>
              <a:buNone/>
            </a:pPr>
            <a:endParaRPr lang="id-ID" sz="1800"/>
          </a:p>
          <a:p>
            <a:pPr>
              <a:lnSpc>
                <a:spcPct val="80000"/>
              </a:lnSpc>
              <a:buFontTx/>
              <a:buNone/>
            </a:pPr>
            <a:endParaRPr lang="id-ID" sz="1800"/>
          </a:p>
          <a:p>
            <a:pPr>
              <a:lnSpc>
                <a:spcPct val="80000"/>
              </a:lnSpc>
              <a:buFontTx/>
              <a:buNone/>
            </a:pPr>
            <a:r>
              <a:rPr lang="es-ES" sz="2000"/>
              <a:t>Misalkan X</a:t>
            </a:r>
            <a:r>
              <a:rPr lang="sv-SE" sz="2000">
                <a:sym typeface="Symbol" pitchFamily="18" charset="2"/>
              </a:rPr>
              <a:t></a:t>
            </a:r>
            <a:r>
              <a:rPr lang="es-ES" sz="2000"/>
              <a:t>GEO(p),</a:t>
            </a:r>
            <a:r>
              <a:rPr lang="id-ID" sz="20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id-ID" sz="2000"/>
          </a:p>
          <a:p>
            <a:pPr>
              <a:lnSpc>
                <a:spcPct val="80000"/>
              </a:lnSpc>
              <a:buFontTx/>
              <a:buNone/>
            </a:pPr>
            <a:r>
              <a:rPr lang="id-ID" sz="2000"/>
              <a:t>Jika </a:t>
            </a:r>
            <a:r>
              <a:rPr lang="es-ES" sz="2000"/>
              <a:t>Y = X </a:t>
            </a:r>
            <a:r>
              <a:rPr lang="sv-SE" sz="2000">
                <a:sym typeface="Symbol" pitchFamily="18" charset="2"/>
              </a:rPr>
              <a:t></a:t>
            </a:r>
            <a:r>
              <a:rPr lang="es-ES" sz="2000"/>
              <a:t> 1, </a:t>
            </a:r>
            <a:r>
              <a:rPr lang="id-ID" sz="2000"/>
              <a:t>tentukan fungsi peluang untuk Y</a:t>
            </a:r>
          </a:p>
          <a:p>
            <a:pPr>
              <a:lnSpc>
                <a:spcPct val="80000"/>
              </a:lnSpc>
            </a:pPr>
            <a:r>
              <a:rPr lang="id-ID" sz="2000"/>
              <a:t>Jawab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sz="2000"/>
              <a:t>Y = X – 1 fungsi satu-satu sehingga Y mempunyai invers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sz="2000"/>
              <a:t>X = w(y) = y + 1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sz="1800"/>
              <a:t>                                </a:t>
            </a:r>
            <a:endParaRPr lang="en-GB" sz="1800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539750" y="2276475"/>
          <a:ext cx="1295400" cy="512763"/>
        </p:xfrm>
        <a:graphic>
          <a:graphicData uri="http://schemas.openxmlformats.org/presentationml/2006/ole">
            <p:oleObj spid="_x0000_s6157" name="Equation" r:id="rId3" imgW="609480" imgH="241200" progId="Equation.3">
              <p:embed/>
            </p:oleObj>
          </a:graphicData>
        </a:graphic>
      </p:graphicFrame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835150" y="232410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P(Y=y)</a:t>
            </a:r>
            <a:endParaRPr lang="en-GB" sz="2400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841625" y="2395538"/>
            <a:ext cx="201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= P(u(X) =y)</a:t>
            </a:r>
            <a:endParaRPr lang="en-GB" sz="2400"/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>
            <p:ph sz="quarter" idx="3"/>
          </p:nvPr>
        </p:nvGraphicFramePr>
        <p:xfrm>
          <a:off x="4572000" y="2205038"/>
          <a:ext cx="3887788" cy="658812"/>
        </p:xfrm>
        <a:graphic>
          <a:graphicData uri="http://schemas.openxmlformats.org/presentationml/2006/ole">
            <p:oleObj spid="_x0000_s6162" name="Equation" r:id="rId4" imgW="2311200" imgH="304560" progId="Equation.3">
              <p:embed/>
            </p:oleObj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1619250" y="2884488"/>
          <a:ext cx="2447925" cy="665162"/>
        </p:xfrm>
        <a:graphic>
          <a:graphicData uri="http://schemas.openxmlformats.org/presentationml/2006/ole">
            <p:oleObj spid="_x0000_s6165" name="Equation" r:id="rId5" imgW="888840" imgH="241200" progId="Equation.3">
              <p:embed/>
            </p:oleObj>
          </a:graphicData>
        </a:graphic>
      </p:graphicFrame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11188" y="3500438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Contoh</a:t>
            </a:r>
            <a:endParaRPr lang="en-GB" sz="2400"/>
          </a:p>
        </p:txBody>
      </p:sp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3036888" y="3716338"/>
          <a:ext cx="3695700" cy="576262"/>
        </p:xfrm>
        <a:graphic>
          <a:graphicData uri="http://schemas.openxmlformats.org/presentationml/2006/ole">
            <p:oleObj spid="_x0000_s6167" name="Equation" r:id="rId6" imgW="195552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  <p:bldP spid="6161" grpId="0"/>
      <p:bldP spid="61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>
                <a:latin typeface="Bradley Hand ITC" pitchFamily="66" charset="0"/>
              </a:rPr>
              <a:t>Transformasi Peubah Acak Diskret</a:t>
            </a:r>
            <a:endParaRPr lang="en-GB" sz="2800">
              <a:latin typeface="Bradley Hand ITC" pitchFamily="66" charset="0"/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id-ID" sz="2800"/>
              <a:t>Sehingga</a:t>
            </a:r>
          </a:p>
          <a:p>
            <a:endParaRPr lang="id-ID" sz="2800"/>
          </a:p>
          <a:p>
            <a:endParaRPr lang="id-ID" sz="2800"/>
          </a:p>
          <a:p>
            <a:endParaRPr lang="id-ID" sz="2800"/>
          </a:p>
          <a:p>
            <a:endParaRPr lang="id-ID" sz="2800"/>
          </a:p>
          <a:p>
            <a:endParaRPr lang="id-ID" sz="2800"/>
          </a:p>
          <a:p>
            <a:endParaRPr lang="id-ID" sz="2800"/>
          </a:p>
          <a:p>
            <a:endParaRPr lang="en-GB" sz="280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684213" y="2138363"/>
          <a:ext cx="6119812" cy="668337"/>
        </p:xfrm>
        <a:graphic>
          <a:graphicData uri="http://schemas.openxmlformats.org/presentationml/2006/ole">
            <p:oleObj spid="_x0000_s41989" name="Equation" r:id="rId3" imgW="2209680" imgH="241200" progId="Equation.3">
              <p:embed/>
            </p:oleObj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979613" y="2949575"/>
          <a:ext cx="6985000" cy="855663"/>
        </p:xfrm>
        <a:graphic>
          <a:graphicData uri="http://schemas.openxmlformats.org/presentationml/2006/ole">
            <p:oleObj spid="_x0000_s41992" name="Equation" r:id="rId4" imgW="248904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>
                <a:latin typeface="Bradley Hand ITC" pitchFamily="66" charset="0"/>
              </a:rPr>
              <a:t>Transformasi Peubah Acak Diskret</a:t>
            </a:r>
            <a:endParaRPr lang="en-GB" sz="2800">
              <a:latin typeface="Bradley Hand ITC" pitchFamily="66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>
              <a:buFontTx/>
              <a:buNone/>
            </a:pPr>
            <a:r>
              <a:rPr lang="id-ID" sz="2800"/>
              <a:t>Soal 2</a:t>
            </a:r>
          </a:p>
          <a:p>
            <a:pPr>
              <a:buFontTx/>
              <a:buNone/>
            </a:pPr>
            <a:r>
              <a:rPr lang="id-ID" sz="2800"/>
              <a:t>Misalkan X ~ Bin(n,3/4). </a:t>
            </a:r>
          </a:p>
          <a:p>
            <a:pPr>
              <a:buFontTx/>
              <a:buNone/>
            </a:pPr>
            <a:r>
              <a:rPr lang="id-ID" sz="2800"/>
              <a:t>Jika Y = 3X, tentukan f.p dari Y</a:t>
            </a:r>
          </a:p>
          <a:p>
            <a:pPr>
              <a:buFontTx/>
              <a:buNone/>
            </a:pPr>
            <a:r>
              <a:rPr lang="id-ID" sz="2800"/>
              <a:t>Jawab</a:t>
            </a:r>
          </a:p>
          <a:p>
            <a:pPr>
              <a:buFontTx/>
              <a:buNone/>
            </a:pPr>
            <a:endParaRPr lang="en-GB" sz="280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9750" y="3644900"/>
          <a:ext cx="5040313" cy="823913"/>
        </p:xfrm>
        <a:graphic>
          <a:graphicData uri="http://schemas.openxmlformats.org/presentationml/2006/ole">
            <p:oleObj spid="_x0000_s38916" name="Equation" r:id="rId3" imgW="3187440" imgH="52056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611188" y="4437063"/>
          <a:ext cx="2016125" cy="808037"/>
        </p:xfrm>
        <a:graphic>
          <a:graphicData uri="http://schemas.openxmlformats.org/presentationml/2006/ole">
            <p:oleObj spid="_x0000_s38919" name="Equation" r:id="rId4" imgW="1143000" imgH="457200" progId="Equation.3">
              <p:embed/>
            </p:oleObj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684213" y="5516563"/>
          <a:ext cx="6557962" cy="946150"/>
        </p:xfrm>
        <a:graphic>
          <a:graphicData uri="http://schemas.openxmlformats.org/presentationml/2006/ole">
            <p:oleObj spid="_x0000_s38922" name="Equation" r:id="rId5" imgW="360648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>
                <a:latin typeface="Bradley Hand ITC" pitchFamily="66" charset="0"/>
              </a:rPr>
              <a:t>Transformasi Peubah Acak Diskret</a:t>
            </a:r>
            <a:endParaRPr lang="en-GB" sz="2800">
              <a:latin typeface="Bradley Hand ITC" pitchFamily="66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>
              <a:buFontTx/>
              <a:buNone/>
            </a:pPr>
            <a:r>
              <a:rPr lang="id-ID" sz="2800"/>
              <a:t>Soal 3</a:t>
            </a:r>
          </a:p>
          <a:p>
            <a:pPr>
              <a:buFontTx/>
              <a:buNone/>
            </a:pPr>
            <a:r>
              <a:rPr lang="id-ID" sz="2800"/>
              <a:t>Peubah acak X berdistribusi poisson dengan parameter          </a:t>
            </a:r>
          </a:p>
          <a:p>
            <a:pPr>
              <a:buFontTx/>
              <a:buNone/>
            </a:pPr>
            <a:r>
              <a:rPr lang="id-ID" sz="2800"/>
              <a:t>Jika Y = ½ X – 3, tentukan fungsi peluang dari Y</a:t>
            </a:r>
          </a:p>
          <a:p>
            <a:pPr>
              <a:buFontTx/>
              <a:buNone/>
            </a:pPr>
            <a:endParaRPr lang="id-ID" sz="2800"/>
          </a:p>
          <a:p>
            <a:pPr>
              <a:buFontTx/>
              <a:buNone/>
            </a:pPr>
            <a:r>
              <a:rPr lang="id-ID" sz="2800"/>
              <a:t>Jawab</a:t>
            </a:r>
          </a:p>
          <a:p>
            <a:pPr>
              <a:buFontTx/>
              <a:buNone/>
            </a:pPr>
            <a:endParaRPr lang="id-ID" sz="2800"/>
          </a:p>
          <a:p>
            <a:pPr>
              <a:buFontTx/>
              <a:buNone/>
            </a:pPr>
            <a:endParaRPr lang="en-GB" sz="2800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591300" y="2597150"/>
          <a:ext cx="152400" cy="190500"/>
        </p:xfrm>
        <a:graphic>
          <a:graphicData uri="http://schemas.openxmlformats.org/presentationml/2006/ole">
            <p:oleObj spid="_x0000_s58372" name="Equation" r:id="rId3" imgW="152280" imgH="190440" progId="Equation.3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84213" y="4508500"/>
          <a:ext cx="4248150" cy="1400175"/>
        </p:xfrm>
        <a:graphic>
          <a:graphicData uri="http://schemas.openxmlformats.org/presentationml/2006/ole">
            <p:oleObj spid="_x0000_s58374" name="Equation" r:id="rId4" imgW="2273040" imgH="749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>
                <a:latin typeface="Bradley Hand ITC" pitchFamily="66" charset="0"/>
              </a:rPr>
              <a:t>Transformasi Peubah Acak Diskret</a:t>
            </a:r>
            <a:endParaRPr lang="en-GB" sz="2800">
              <a:latin typeface="Bradley Hand ITC" pitchFamily="66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d-ID" sz="2800"/>
              <a:t>Soal 4</a:t>
            </a:r>
          </a:p>
          <a:p>
            <a:pPr>
              <a:buFontTx/>
              <a:buNone/>
            </a:pPr>
            <a:r>
              <a:rPr lang="id-ID" sz="2800"/>
              <a:t>Peubah acak</a:t>
            </a:r>
          </a:p>
          <a:p>
            <a:pPr>
              <a:buFontTx/>
              <a:buNone/>
            </a:pPr>
            <a:r>
              <a:rPr lang="id-ID" sz="2800"/>
              <a:t> </a:t>
            </a:r>
            <a:endParaRPr lang="en-GB" sz="280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700338" y="2179638"/>
          <a:ext cx="3348037" cy="457200"/>
        </p:xfrm>
        <a:graphic>
          <a:graphicData uri="http://schemas.openxmlformats.org/presentationml/2006/ole">
            <p:oleObj spid="_x0000_s61444" name="Equation" r:id="rId3" imgW="1765080" imgH="241200" progId="Equation.3">
              <p:embed/>
            </p:oleObj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11188" y="2784475"/>
          <a:ext cx="5329237" cy="554038"/>
        </p:xfrm>
        <a:graphic>
          <a:graphicData uri="http://schemas.openxmlformats.org/presentationml/2006/ole">
            <p:oleObj spid="_x0000_s61446" name="Equation" r:id="rId4" imgW="2323800" imgH="241200" progId="Equation.3">
              <p:embed/>
            </p:oleObj>
          </a:graphicData>
        </a:graphic>
      </p:graphicFrame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539750" y="3500438"/>
            <a:ext cx="597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/>
              <a:t>Tentukan fungsi peluang dari </a:t>
            </a:r>
            <a:endParaRPr lang="en-GB" sz="2400"/>
          </a:p>
        </p:txBody>
      </p:sp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4716463" y="3492500"/>
          <a:ext cx="1943100" cy="512763"/>
        </p:xfrm>
        <a:graphic>
          <a:graphicData uri="http://schemas.openxmlformats.org/presentationml/2006/ole">
            <p:oleObj spid="_x0000_s61449" name="Equation" r:id="rId5" imgW="9144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706</Words>
  <Application>Microsoft Office PowerPoint</Application>
  <PresentationFormat>On-screen Show (4:3)</PresentationFormat>
  <Paragraphs>167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Tahoma</vt:lpstr>
      <vt:lpstr>Symbol</vt:lpstr>
      <vt:lpstr>Bradley Hand ITC</vt:lpstr>
      <vt:lpstr>FangSong</vt:lpstr>
      <vt:lpstr>Bauhaus 93</vt:lpstr>
      <vt:lpstr>Broadway</vt:lpstr>
      <vt:lpstr>Lucida Calligraphy</vt:lpstr>
      <vt:lpstr>Default Design</vt:lpstr>
      <vt:lpstr>Microsoft Equation 3.0</vt:lpstr>
      <vt:lpstr>TRANSFORMASI  PEUBAH ACAK</vt:lpstr>
      <vt:lpstr>STATISTIKA MATEMATIS</vt:lpstr>
      <vt:lpstr>Slide 3</vt:lpstr>
      <vt:lpstr>Transformasi Peubah Acak</vt:lpstr>
      <vt:lpstr>Transformasi Peubah Acak Diskret</vt:lpstr>
      <vt:lpstr>Transformasi Peubah Acak Diskret</vt:lpstr>
      <vt:lpstr>Transformasi Peubah Acak Diskret</vt:lpstr>
      <vt:lpstr>Transformasi Peubah Acak Diskret</vt:lpstr>
      <vt:lpstr>Transformasi Peubah Acak Diskret</vt:lpstr>
      <vt:lpstr>Penyelesaian</vt:lpstr>
      <vt:lpstr>Penyelesaian</vt:lpstr>
      <vt:lpstr>Penyelesaian</vt:lpstr>
      <vt:lpstr>Transformasi Peubah Acak</vt:lpstr>
      <vt:lpstr>Transformasi Peubah Acak</vt:lpstr>
      <vt:lpstr>Slide 15</vt:lpstr>
      <vt:lpstr>Transformasi Peubah Acak</vt:lpstr>
      <vt:lpstr>Slide 17</vt:lpstr>
      <vt:lpstr>Transformasi Peubah Acak</vt:lpstr>
      <vt:lpstr>Soal- soal</vt:lpstr>
      <vt:lpstr>Penyelesaian</vt:lpstr>
      <vt:lpstr>Penyelesaian</vt:lpstr>
      <vt:lpstr> </vt:lpstr>
      <vt:lpstr>         Penyelesaian</vt:lpstr>
      <vt:lpstr>TRANSFORMASI P.A KONTINU BIVARIAT</vt:lpstr>
      <vt:lpstr>Slide 25</vt:lpstr>
      <vt:lpstr>Slide 26</vt:lpstr>
      <vt:lpstr>Slide 27</vt:lpstr>
      <vt:lpstr>Penyelesaian</vt:lpstr>
      <vt:lpstr>Slide 29</vt:lpstr>
      <vt:lpstr>Slide 30</vt:lpstr>
      <vt:lpstr>Slide 31</vt:lpstr>
      <vt:lpstr>Soal</vt:lpstr>
      <vt:lpstr>Penyelesaian</vt:lpstr>
      <vt:lpstr>Slide 34</vt:lpstr>
      <vt:lpstr>Slide 35</vt:lpstr>
      <vt:lpstr>Slide 36</vt:lpstr>
    </vt:vector>
  </TitlesOfParts>
  <Company>DEMO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TRANSFORMASI  PEUBAH ACAK</dc:title>
  <dc:creator>dEMO</dc:creator>
  <cp:lastModifiedBy>Endang Listy</cp:lastModifiedBy>
  <cp:revision>32</cp:revision>
  <dcterms:created xsi:type="dcterms:W3CDTF">2012-09-18T11:02:56Z</dcterms:created>
  <dcterms:modified xsi:type="dcterms:W3CDTF">2013-08-14T13:26:06Z</dcterms:modified>
</cp:coreProperties>
</file>