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366" r:id="rId3"/>
    <p:sldId id="365" r:id="rId4"/>
    <p:sldId id="367" r:id="rId5"/>
    <p:sldId id="277" r:id="rId6"/>
    <p:sldId id="278" r:id="rId7"/>
    <p:sldId id="279" r:id="rId8"/>
    <p:sldId id="313" r:id="rId9"/>
    <p:sldId id="314" r:id="rId10"/>
    <p:sldId id="315" r:id="rId11"/>
    <p:sldId id="324" r:id="rId12"/>
    <p:sldId id="325" r:id="rId13"/>
    <p:sldId id="326" r:id="rId14"/>
    <p:sldId id="327" r:id="rId15"/>
    <p:sldId id="328" r:id="rId16"/>
    <p:sldId id="329" r:id="rId17"/>
    <p:sldId id="331" r:id="rId18"/>
    <p:sldId id="320" r:id="rId19"/>
    <p:sldId id="339" r:id="rId20"/>
    <p:sldId id="336" r:id="rId21"/>
    <p:sldId id="340" r:id="rId22"/>
    <p:sldId id="341" r:id="rId23"/>
    <p:sldId id="342" r:id="rId24"/>
    <p:sldId id="332" r:id="rId25"/>
    <p:sldId id="347" r:id="rId26"/>
    <p:sldId id="349" r:id="rId27"/>
    <p:sldId id="350" r:id="rId28"/>
    <p:sldId id="354" r:id="rId29"/>
    <p:sldId id="356" r:id="rId30"/>
    <p:sldId id="357" r:id="rId31"/>
    <p:sldId id="358" r:id="rId32"/>
    <p:sldId id="359" r:id="rId33"/>
    <p:sldId id="360" r:id="rId34"/>
    <p:sldId id="361" r:id="rId35"/>
    <p:sldId id="371" r:id="rId36"/>
    <p:sldId id="370" r:id="rId37"/>
    <p:sldId id="374" r:id="rId38"/>
    <p:sldId id="375" r:id="rId39"/>
    <p:sldId id="378" r:id="rId40"/>
    <p:sldId id="379" r:id="rId41"/>
    <p:sldId id="380" r:id="rId42"/>
    <p:sldId id="381" r:id="rId43"/>
    <p:sldId id="372"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9900"/>
    <a:srgbClr val="CC0000"/>
    <a:srgbClr val="FFFF00"/>
    <a:srgbClr val="FF0066"/>
    <a:srgbClr val="0000FF"/>
    <a:srgbClr val="FF00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60" autoAdjust="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rc 2"/>
          <p:cNvSpPr>
            <a:spLocks/>
          </p:cNvSpPr>
          <p:nvPr/>
        </p:nvSpPr>
        <p:spPr bwMode="ltGray">
          <a:xfrm>
            <a:off x="-22225" y="2590800"/>
            <a:ext cx="7772400" cy="838200"/>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pPr>
              <a:defRPr/>
            </a:pPr>
            <a:endParaRPr lang="id-ID"/>
          </a:p>
        </p:txBody>
      </p:sp>
      <p:sp>
        <p:nvSpPr>
          <p:cNvPr id="67587" name="Rectangle 3"/>
          <p:cNvSpPr>
            <a:spLocks noGrp="1" noChangeArrowheads="1"/>
          </p:cNvSpPr>
          <p:nvPr>
            <p:ph type="ctrTitle"/>
          </p:nvPr>
        </p:nvSpPr>
        <p:spPr>
          <a:xfrm>
            <a:off x="1371600" y="1219200"/>
            <a:ext cx="7772400" cy="1143000"/>
          </a:xfrm>
        </p:spPr>
        <p:txBody>
          <a:bodyPr anchor="b"/>
          <a:lstStyle>
            <a:lvl1pPr>
              <a:defRPr/>
            </a:lvl1pPr>
          </a:lstStyle>
          <a:p>
            <a:r>
              <a:rPr lang="en-US"/>
              <a:t>Click to edit Master title style</a:t>
            </a:r>
          </a:p>
        </p:txBody>
      </p:sp>
      <p:sp>
        <p:nvSpPr>
          <p:cNvPr id="67588" name="Rectangle 4"/>
          <p:cNvSpPr>
            <a:spLocks noGrp="1" noChangeArrowheads="1"/>
          </p:cNvSpPr>
          <p:nvPr>
            <p:ph type="subTitle" idx="1"/>
          </p:nvPr>
        </p:nvSpPr>
        <p:spPr>
          <a:xfrm>
            <a:off x="1371600" y="3581400"/>
            <a:ext cx="6400800" cy="1752600"/>
          </a:xfrm>
        </p:spPr>
        <p:txBody>
          <a:bodyPr/>
          <a:lstStyle>
            <a:lvl1pPr marL="0" indent="0">
              <a:buFont typeface="Wingdings" pitchFamily="2" charset="2"/>
              <a:buNone/>
              <a:defRPr/>
            </a:lvl1pPr>
          </a:lstStyle>
          <a:p>
            <a:r>
              <a:rPr lang="en-US"/>
              <a:t>Click to edit Master subtitle style</a:t>
            </a:r>
          </a:p>
        </p:txBody>
      </p:sp>
      <p:sp>
        <p:nvSpPr>
          <p:cNvPr id="5" name="Rectangle 5"/>
          <p:cNvSpPr>
            <a:spLocks noGrp="1" noChangeArrowheads="1"/>
          </p:cNvSpPr>
          <p:nvPr>
            <p:ph type="dt" sz="half" idx="10"/>
          </p:nvPr>
        </p:nvSpPr>
        <p:spPr>
          <a:xfrm>
            <a:off x="1371600" y="6248400"/>
            <a:ext cx="1905000" cy="457200"/>
          </a:xfrm>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7239000" y="6248400"/>
            <a:ext cx="1905000" cy="457200"/>
          </a:xfrm>
        </p:spPr>
        <p:txBody>
          <a:bodyPr/>
          <a:lstStyle>
            <a:lvl1pPr>
              <a:defRPr/>
            </a:lvl1pPr>
          </a:lstStyle>
          <a:p>
            <a:pPr>
              <a:defRPr/>
            </a:pPr>
            <a:fld id="{F2C50915-0213-44FF-8950-D02D65179C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pPr>
              <a:defRPr/>
            </a:pPr>
            <a:fld id="{DC9A8F96-764C-48CA-A840-56C0DB4FB6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457200"/>
            <a:ext cx="2038350" cy="56388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304800" y="457200"/>
            <a:ext cx="59626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pPr>
              <a:defRPr/>
            </a:pPr>
            <a:fld id="{51AEC14C-1F32-4817-B506-F2BD13380C4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0" y="457200"/>
            <a:ext cx="7772400" cy="1143000"/>
          </a:xfrm>
        </p:spPr>
        <p:txBody>
          <a:bodyPr/>
          <a:lstStyle/>
          <a:p>
            <a:r>
              <a:rPr lang="en-US" smtClean="0"/>
              <a:t>Click to edit Master title style</a:t>
            </a:r>
            <a:endParaRPr lang="id-ID"/>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1"/>
          <p:cNvSpPr>
            <a:spLocks noGrp="1" noChangeArrowheads="1"/>
          </p:cNvSpPr>
          <p:nvPr>
            <p:ph type="dt" sz="half" idx="10"/>
          </p:nvPr>
        </p:nvSpPr>
        <p:spPr>
          <a:ln/>
        </p:spPr>
        <p:txBody>
          <a:bodyPr/>
          <a:lstStyle>
            <a:lvl1pPr>
              <a:defRPr/>
            </a:lvl1pPr>
          </a:lstStyle>
          <a:p>
            <a:pPr>
              <a:defRPr/>
            </a:pPr>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sp>
        <p:nvSpPr>
          <p:cNvPr id="9" name="Rectangle 43"/>
          <p:cNvSpPr>
            <a:spLocks noGrp="1" noChangeArrowheads="1"/>
          </p:cNvSpPr>
          <p:nvPr>
            <p:ph type="sldNum" sz="quarter" idx="12"/>
          </p:nvPr>
        </p:nvSpPr>
        <p:spPr>
          <a:ln/>
        </p:spPr>
        <p:txBody>
          <a:bodyPr/>
          <a:lstStyle>
            <a:lvl1pPr>
              <a:defRPr/>
            </a:lvl1pPr>
          </a:lstStyle>
          <a:p>
            <a:pPr>
              <a:defRPr/>
            </a:pPr>
            <a:fld id="{E51CFD10-F3EF-4925-9D3B-DF3FE98F0FA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pPr>
              <a:defRPr/>
            </a:pPr>
            <a:fld id="{D9EB4F0E-61CF-4CB0-BE67-BF3860F627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dt" sz="half" idx="10"/>
          </p:nvPr>
        </p:nvSpPr>
        <p:spPr>
          <a:ln/>
        </p:spPr>
        <p:txBody>
          <a:bodyPr/>
          <a:lstStyle>
            <a:lvl1pPr>
              <a:defRPr/>
            </a:lvl1pPr>
          </a:lstStyle>
          <a:p>
            <a:pPr>
              <a:defRPr/>
            </a:pPr>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
        <p:nvSpPr>
          <p:cNvPr id="6" name="Rectangle 43"/>
          <p:cNvSpPr>
            <a:spLocks noGrp="1" noChangeArrowheads="1"/>
          </p:cNvSpPr>
          <p:nvPr>
            <p:ph type="sldNum" sz="quarter" idx="12"/>
          </p:nvPr>
        </p:nvSpPr>
        <p:spPr>
          <a:ln/>
        </p:spPr>
        <p:txBody>
          <a:bodyPr/>
          <a:lstStyle>
            <a:lvl1pPr>
              <a:defRPr/>
            </a:lvl1pPr>
          </a:lstStyle>
          <a:p>
            <a:pPr>
              <a:defRPr/>
            </a:pPr>
            <a:fld id="{787BC664-8B86-4DC7-B1CE-4ECC87F225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pPr>
              <a:defRPr/>
            </a:pPr>
            <a:fld id="{0892F75D-78A8-4335-BE24-9149C39F2D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1"/>
          <p:cNvSpPr>
            <a:spLocks noGrp="1" noChangeArrowheads="1"/>
          </p:cNvSpPr>
          <p:nvPr>
            <p:ph type="dt" sz="half" idx="10"/>
          </p:nvPr>
        </p:nvSpPr>
        <p:spPr>
          <a:ln/>
        </p:spPr>
        <p:txBody>
          <a:bodyPr/>
          <a:lstStyle>
            <a:lvl1pPr>
              <a:defRPr/>
            </a:lvl1pPr>
          </a:lstStyle>
          <a:p>
            <a:pPr>
              <a:defRPr/>
            </a:pPr>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sp>
        <p:nvSpPr>
          <p:cNvPr id="9" name="Rectangle 43"/>
          <p:cNvSpPr>
            <a:spLocks noGrp="1" noChangeArrowheads="1"/>
          </p:cNvSpPr>
          <p:nvPr>
            <p:ph type="sldNum" sz="quarter" idx="12"/>
          </p:nvPr>
        </p:nvSpPr>
        <p:spPr>
          <a:ln/>
        </p:spPr>
        <p:txBody>
          <a:bodyPr/>
          <a:lstStyle>
            <a:lvl1pPr>
              <a:defRPr/>
            </a:lvl1pPr>
          </a:lstStyle>
          <a:p>
            <a:pPr>
              <a:defRPr/>
            </a:pPr>
            <a:fld id="{6D6C2BE7-F6C4-4C85-8FA1-8E3A70BD45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1"/>
          <p:cNvSpPr>
            <a:spLocks noGrp="1" noChangeArrowheads="1"/>
          </p:cNvSpPr>
          <p:nvPr>
            <p:ph type="dt" sz="half" idx="10"/>
          </p:nvPr>
        </p:nvSpPr>
        <p:spPr>
          <a:ln/>
        </p:spPr>
        <p:txBody>
          <a:bodyPr/>
          <a:lstStyle>
            <a:lvl1pPr>
              <a:defRPr/>
            </a:lvl1pPr>
          </a:lstStyle>
          <a:p>
            <a:pPr>
              <a:defRPr/>
            </a:pPr>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sp>
        <p:nvSpPr>
          <p:cNvPr id="5" name="Rectangle 43"/>
          <p:cNvSpPr>
            <a:spLocks noGrp="1" noChangeArrowheads="1"/>
          </p:cNvSpPr>
          <p:nvPr>
            <p:ph type="sldNum" sz="quarter" idx="12"/>
          </p:nvPr>
        </p:nvSpPr>
        <p:spPr>
          <a:ln/>
        </p:spPr>
        <p:txBody>
          <a:bodyPr/>
          <a:lstStyle>
            <a:lvl1pPr>
              <a:defRPr/>
            </a:lvl1pPr>
          </a:lstStyle>
          <a:p>
            <a:pPr>
              <a:defRPr/>
            </a:pPr>
            <a:fld id="{AE3B9BD4-8143-42F4-AF2A-8A00253F76B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dt" sz="half" idx="10"/>
          </p:nvPr>
        </p:nvSpPr>
        <p:spPr>
          <a:ln/>
        </p:spPr>
        <p:txBody>
          <a:bodyPr/>
          <a:lstStyle>
            <a:lvl1pPr>
              <a:defRPr/>
            </a:lvl1pPr>
          </a:lstStyle>
          <a:p>
            <a:pPr>
              <a:defRPr/>
            </a:pPr>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sp>
        <p:nvSpPr>
          <p:cNvPr id="4" name="Rectangle 43"/>
          <p:cNvSpPr>
            <a:spLocks noGrp="1" noChangeArrowheads="1"/>
          </p:cNvSpPr>
          <p:nvPr>
            <p:ph type="sldNum" sz="quarter" idx="12"/>
          </p:nvPr>
        </p:nvSpPr>
        <p:spPr>
          <a:ln/>
        </p:spPr>
        <p:txBody>
          <a:bodyPr/>
          <a:lstStyle>
            <a:lvl1pPr>
              <a:defRPr/>
            </a:lvl1pPr>
          </a:lstStyle>
          <a:p>
            <a:pPr>
              <a:defRPr/>
            </a:pPr>
            <a:fld id="{0207D6F4-9FC2-4BE6-AB7B-8F1FCC1E6E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pPr>
              <a:defRPr/>
            </a:pPr>
            <a:fld id="{BCA4BA41-20D2-45B9-9945-12CC48124F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dt" sz="half" idx="10"/>
          </p:nvPr>
        </p:nvSpPr>
        <p:spPr>
          <a:ln/>
        </p:spPr>
        <p:txBody>
          <a:bodyPr/>
          <a:lstStyle>
            <a:lvl1pPr>
              <a:defRPr/>
            </a:lvl1pPr>
          </a:lstStyle>
          <a:p>
            <a:pPr>
              <a:defRPr/>
            </a:pPr>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
        <p:nvSpPr>
          <p:cNvPr id="7" name="Rectangle 43"/>
          <p:cNvSpPr>
            <a:spLocks noGrp="1" noChangeArrowheads="1"/>
          </p:cNvSpPr>
          <p:nvPr>
            <p:ph type="sldNum" sz="quarter" idx="12"/>
          </p:nvPr>
        </p:nvSpPr>
        <p:spPr>
          <a:ln/>
        </p:spPr>
        <p:txBody>
          <a:bodyPr/>
          <a:lstStyle>
            <a:lvl1pPr>
              <a:defRPr/>
            </a:lvl1pPr>
          </a:lstStyle>
          <a:p>
            <a:pPr>
              <a:defRPr/>
            </a:pPr>
            <a:fld id="{98409905-C071-45C8-B16B-EF26E73797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505200" y="0"/>
            <a:ext cx="5638800" cy="814388"/>
            <a:chOff x="1488" y="0"/>
            <a:chExt cx="4272" cy="816"/>
          </a:xfrm>
        </p:grpSpPr>
        <p:grpSp>
          <p:nvGrpSpPr>
            <p:cNvPr id="1033" name="Group 3"/>
            <p:cNvGrpSpPr>
              <a:grpSpLocks/>
            </p:cNvGrpSpPr>
            <p:nvPr userDrawn="1"/>
          </p:nvGrpSpPr>
          <p:grpSpPr bwMode="auto">
            <a:xfrm>
              <a:off x="1488" y="0"/>
              <a:ext cx="4272" cy="48"/>
              <a:chOff x="1488" y="0"/>
              <a:chExt cx="4272" cy="48"/>
            </a:xfrm>
          </p:grpSpPr>
          <p:sp>
            <p:nvSpPr>
              <p:cNvPr id="66564" name="Rectangle 4"/>
              <p:cNvSpPr>
                <a:spLocks noChangeArrowheads="1"/>
              </p:cNvSpPr>
              <p:nvPr userDrawn="1"/>
            </p:nvSpPr>
            <p:spPr bwMode="ltGray">
              <a:xfrm>
                <a:off x="3792" y="0"/>
                <a:ext cx="196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65" name="Rectangle 5"/>
              <p:cNvSpPr>
                <a:spLocks noChangeArrowheads="1"/>
              </p:cNvSpPr>
              <p:nvPr userDrawn="1"/>
            </p:nvSpPr>
            <p:spPr bwMode="ltGray">
              <a:xfrm>
                <a:off x="1488" y="0"/>
                <a:ext cx="2304"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grpSp>
        <p:sp>
          <p:nvSpPr>
            <p:cNvPr id="66566" name="Rectangle 6"/>
            <p:cNvSpPr>
              <a:spLocks noChangeArrowheads="1"/>
            </p:cNvSpPr>
            <p:nvPr userDrawn="1"/>
          </p:nvSpPr>
          <p:spPr bwMode="ltGray">
            <a:xfrm>
              <a:off x="4278" y="95"/>
              <a:ext cx="1482" cy="49"/>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67" name="Rectangle 7"/>
            <p:cNvSpPr>
              <a:spLocks noChangeArrowheads="1"/>
            </p:cNvSpPr>
            <p:nvPr userDrawn="1"/>
          </p:nvSpPr>
          <p:spPr bwMode="ltGray">
            <a:xfrm>
              <a:off x="2544" y="95"/>
              <a:ext cx="1734" cy="49"/>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68" name="Rectangle 8"/>
            <p:cNvSpPr>
              <a:spLocks noChangeArrowheads="1"/>
            </p:cNvSpPr>
            <p:nvPr userDrawn="1"/>
          </p:nvSpPr>
          <p:spPr bwMode="ltGray">
            <a:xfrm>
              <a:off x="4809" y="192"/>
              <a:ext cx="95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69" name="Rectangle 9"/>
            <p:cNvSpPr>
              <a:spLocks noChangeArrowheads="1"/>
            </p:cNvSpPr>
            <p:nvPr userDrawn="1"/>
          </p:nvSpPr>
          <p:spPr bwMode="ltGray">
            <a:xfrm>
              <a:off x="3696" y="192"/>
              <a:ext cx="1113"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70" name="Rectangle 10"/>
            <p:cNvSpPr>
              <a:spLocks noChangeArrowheads="1"/>
            </p:cNvSpPr>
            <p:nvPr userDrawn="1"/>
          </p:nvSpPr>
          <p:spPr bwMode="ltGray">
            <a:xfrm>
              <a:off x="5097" y="288"/>
              <a:ext cx="663"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71" name="Rectangle 11"/>
            <p:cNvSpPr>
              <a:spLocks noChangeArrowheads="1"/>
            </p:cNvSpPr>
            <p:nvPr userDrawn="1"/>
          </p:nvSpPr>
          <p:spPr bwMode="ltGray">
            <a:xfrm>
              <a:off x="4320" y="288"/>
              <a:ext cx="777"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72" name="Rectangle 12"/>
            <p:cNvSpPr>
              <a:spLocks noChangeArrowheads="1"/>
            </p:cNvSpPr>
            <p:nvPr userDrawn="1"/>
          </p:nvSpPr>
          <p:spPr bwMode="ltGray">
            <a:xfrm>
              <a:off x="5362" y="383"/>
              <a:ext cx="398" cy="49"/>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73" name="Rectangle 13"/>
            <p:cNvSpPr>
              <a:spLocks noChangeArrowheads="1"/>
            </p:cNvSpPr>
            <p:nvPr userDrawn="1"/>
          </p:nvSpPr>
          <p:spPr bwMode="ltGray">
            <a:xfrm>
              <a:off x="4896" y="383"/>
              <a:ext cx="464" cy="49"/>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74" name="Rectangle 14"/>
            <p:cNvSpPr>
              <a:spLocks noChangeArrowheads="1"/>
            </p:cNvSpPr>
            <p:nvPr userDrawn="1"/>
          </p:nvSpPr>
          <p:spPr bwMode="ltGray">
            <a:xfrm>
              <a:off x="5539" y="480"/>
              <a:ext cx="22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75" name="Rectangle 15"/>
            <p:cNvSpPr>
              <a:spLocks noChangeArrowheads="1"/>
            </p:cNvSpPr>
            <p:nvPr userDrawn="1"/>
          </p:nvSpPr>
          <p:spPr bwMode="ltGray">
            <a:xfrm>
              <a:off x="5280" y="480"/>
              <a:ext cx="259"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76" name="Rectangle 16"/>
            <p:cNvSpPr>
              <a:spLocks noChangeArrowheads="1"/>
            </p:cNvSpPr>
            <p:nvPr userDrawn="1"/>
          </p:nvSpPr>
          <p:spPr bwMode="ltGray">
            <a:xfrm>
              <a:off x="5649" y="576"/>
              <a:ext cx="11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77" name="Rectangle 17"/>
            <p:cNvSpPr>
              <a:spLocks noChangeArrowheads="1"/>
            </p:cNvSpPr>
            <p:nvPr userDrawn="1"/>
          </p:nvSpPr>
          <p:spPr bwMode="ltGray">
            <a:xfrm>
              <a:off x="5519" y="576"/>
              <a:ext cx="130"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78" name="Rectangle 18"/>
            <p:cNvSpPr>
              <a:spLocks noChangeArrowheads="1"/>
            </p:cNvSpPr>
            <p:nvPr userDrawn="1"/>
          </p:nvSpPr>
          <p:spPr bwMode="ltGray">
            <a:xfrm>
              <a:off x="5694" y="671"/>
              <a:ext cx="66" cy="49"/>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79" name="Rectangle 19"/>
            <p:cNvSpPr>
              <a:spLocks noChangeArrowheads="1"/>
            </p:cNvSpPr>
            <p:nvPr userDrawn="1"/>
          </p:nvSpPr>
          <p:spPr bwMode="ltGray">
            <a:xfrm>
              <a:off x="5616" y="671"/>
              <a:ext cx="78" cy="49"/>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80" name="Rectangle 20"/>
            <p:cNvSpPr>
              <a:spLocks noChangeArrowheads="1"/>
            </p:cNvSpPr>
            <p:nvPr userDrawn="1"/>
          </p:nvSpPr>
          <p:spPr bwMode="ltGray">
            <a:xfrm>
              <a:off x="4012" y="48"/>
              <a:ext cx="174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81" name="Rectangle 21"/>
            <p:cNvSpPr>
              <a:spLocks noChangeArrowheads="1"/>
            </p:cNvSpPr>
            <p:nvPr userDrawn="1"/>
          </p:nvSpPr>
          <p:spPr bwMode="ltGray">
            <a:xfrm>
              <a:off x="1968" y="48"/>
              <a:ext cx="2045"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82" name="Rectangle 22"/>
            <p:cNvSpPr>
              <a:spLocks noChangeArrowheads="1"/>
            </p:cNvSpPr>
            <p:nvPr userDrawn="1"/>
          </p:nvSpPr>
          <p:spPr bwMode="ltGray">
            <a:xfrm>
              <a:off x="4589" y="145"/>
              <a:ext cx="1171"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83" name="Rectangle 23"/>
            <p:cNvSpPr>
              <a:spLocks noChangeArrowheads="1"/>
            </p:cNvSpPr>
            <p:nvPr userDrawn="1"/>
          </p:nvSpPr>
          <p:spPr bwMode="ltGray">
            <a:xfrm>
              <a:off x="3216" y="145"/>
              <a:ext cx="137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84" name="Rectangle 24"/>
            <p:cNvSpPr>
              <a:spLocks noChangeArrowheads="1"/>
            </p:cNvSpPr>
            <p:nvPr userDrawn="1"/>
          </p:nvSpPr>
          <p:spPr bwMode="ltGray">
            <a:xfrm>
              <a:off x="4964" y="240"/>
              <a:ext cx="796"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85" name="Rectangle 25"/>
            <p:cNvSpPr>
              <a:spLocks noChangeArrowheads="1"/>
            </p:cNvSpPr>
            <p:nvPr userDrawn="1"/>
          </p:nvSpPr>
          <p:spPr bwMode="ltGray">
            <a:xfrm>
              <a:off x="4032" y="240"/>
              <a:ext cx="93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86" name="Rectangle 26"/>
            <p:cNvSpPr>
              <a:spLocks noChangeArrowheads="1"/>
            </p:cNvSpPr>
            <p:nvPr userDrawn="1"/>
          </p:nvSpPr>
          <p:spPr bwMode="ltGray">
            <a:xfrm>
              <a:off x="5274" y="336"/>
              <a:ext cx="486"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87" name="Rectangle 27"/>
            <p:cNvSpPr>
              <a:spLocks noChangeArrowheads="1"/>
            </p:cNvSpPr>
            <p:nvPr userDrawn="1"/>
          </p:nvSpPr>
          <p:spPr bwMode="ltGray">
            <a:xfrm>
              <a:off x="4704" y="336"/>
              <a:ext cx="570"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88" name="Rectangle 28"/>
            <p:cNvSpPr>
              <a:spLocks noChangeArrowheads="1"/>
            </p:cNvSpPr>
            <p:nvPr userDrawn="1"/>
          </p:nvSpPr>
          <p:spPr bwMode="ltGray">
            <a:xfrm>
              <a:off x="5450" y="433"/>
              <a:ext cx="310"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89" name="Rectangle 29"/>
            <p:cNvSpPr>
              <a:spLocks noChangeArrowheads="1"/>
            </p:cNvSpPr>
            <p:nvPr userDrawn="1"/>
          </p:nvSpPr>
          <p:spPr bwMode="ltGray">
            <a:xfrm>
              <a:off x="5088" y="433"/>
              <a:ext cx="36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90" name="Rectangle 30"/>
            <p:cNvSpPr>
              <a:spLocks noChangeArrowheads="1"/>
            </p:cNvSpPr>
            <p:nvPr userDrawn="1"/>
          </p:nvSpPr>
          <p:spPr bwMode="ltGray">
            <a:xfrm>
              <a:off x="5605" y="528"/>
              <a:ext cx="155"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91" name="Rectangle 31"/>
            <p:cNvSpPr>
              <a:spLocks noChangeArrowheads="1"/>
            </p:cNvSpPr>
            <p:nvPr userDrawn="1"/>
          </p:nvSpPr>
          <p:spPr bwMode="ltGray">
            <a:xfrm>
              <a:off x="5424" y="528"/>
              <a:ext cx="179"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92" name="Rectangle 32"/>
            <p:cNvSpPr>
              <a:spLocks noChangeArrowheads="1"/>
            </p:cNvSpPr>
            <p:nvPr userDrawn="1"/>
          </p:nvSpPr>
          <p:spPr bwMode="ltGray">
            <a:xfrm>
              <a:off x="5672" y="624"/>
              <a:ext cx="88"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93" name="Rectangle 33"/>
            <p:cNvSpPr>
              <a:spLocks noChangeArrowheads="1"/>
            </p:cNvSpPr>
            <p:nvPr userDrawn="1"/>
          </p:nvSpPr>
          <p:spPr bwMode="ltGray">
            <a:xfrm>
              <a:off x="5568" y="624"/>
              <a:ext cx="106"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94" name="Rectangle 34"/>
            <p:cNvSpPr>
              <a:spLocks noChangeArrowheads="1"/>
            </p:cNvSpPr>
            <p:nvPr userDrawn="1"/>
          </p:nvSpPr>
          <p:spPr bwMode="ltGray">
            <a:xfrm>
              <a:off x="5716" y="721"/>
              <a:ext cx="44"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95" name="Rectangle 35"/>
            <p:cNvSpPr>
              <a:spLocks noChangeArrowheads="1"/>
            </p:cNvSpPr>
            <p:nvPr userDrawn="1"/>
          </p:nvSpPr>
          <p:spPr bwMode="ltGray">
            <a:xfrm>
              <a:off x="5664" y="721"/>
              <a:ext cx="52"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sp>
          <p:nvSpPr>
            <p:cNvPr id="66596" name="Rectangle 36"/>
            <p:cNvSpPr>
              <a:spLocks noChangeArrowheads="1"/>
            </p:cNvSpPr>
            <p:nvPr userDrawn="1"/>
          </p:nvSpPr>
          <p:spPr bwMode="ltGray">
            <a:xfrm>
              <a:off x="5738" y="768"/>
              <a:ext cx="22" cy="48"/>
            </a:xfrm>
            <a:prstGeom prst="rect">
              <a:avLst/>
            </a:prstGeom>
            <a:gradFill rotWithShape="0">
              <a:gsLst>
                <a:gs pos="0">
                  <a:schemeClr val="folHlink"/>
                </a:gs>
                <a:gs pos="100000">
                  <a:schemeClr val="hlink"/>
                </a:gs>
              </a:gsLst>
              <a:lin ang="0" scaled="1"/>
            </a:gradFill>
            <a:ln w="9525">
              <a:noFill/>
              <a:miter lim="800000"/>
              <a:headEnd/>
              <a:tailEnd/>
            </a:ln>
            <a:effectLst/>
          </p:spPr>
          <p:txBody>
            <a:bodyPr wrap="none" anchor="ctr"/>
            <a:lstStyle/>
            <a:p>
              <a:pPr>
                <a:defRPr/>
              </a:pPr>
              <a:endParaRPr lang="id-ID"/>
            </a:p>
          </p:txBody>
        </p:sp>
        <p:sp>
          <p:nvSpPr>
            <p:cNvPr id="66597" name="Rectangle 37"/>
            <p:cNvSpPr>
              <a:spLocks noChangeArrowheads="1"/>
            </p:cNvSpPr>
            <p:nvPr userDrawn="1"/>
          </p:nvSpPr>
          <p:spPr bwMode="ltGray">
            <a:xfrm>
              <a:off x="5712" y="768"/>
              <a:ext cx="26" cy="48"/>
            </a:xfrm>
            <a:prstGeom prst="rect">
              <a:avLst/>
            </a:prstGeom>
            <a:gradFill rotWithShape="0">
              <a:gsLst>
                <a:gs pos="0">
                  <a:schemeClr val="bg1"/>
                </a:gs>
                <a:gs pos="100000">
                  <a:schemeClr val="folHlink"/>
                </a:gs>
              </a:gsLst>
              <a:lin ang="0" scaled="1"/>
            </a:gradFill>
            <a:ln w="9525">
              <a:noFill/>
              <a:miter lim="800000"/>
              <a:headEnd/>
              <a:tailEnd/>
            </a:ln>
            <a:effectLst/>
          </p:spPr>
          <p:txBody>
            <a:bodyPr wrap="none" anchor="ctr"/>
            <a:lstStyle/>
            <a:p>
              <a:pPr>
                <a:defRPr/>
              </a:pPr>
              <a:endParaRPr lang="id-ID"/>
            </a:p>
          </p:txBody>
        </p:sp>
      </p:grpSp>
      <p:sp>
        <p:nvSpPr>
          <p:cNvPr id="66598" name="Arc 38"/>
          <p:cNvSpPr>
            <a:spLocks/>
          </p:cNvSpPr>
          <p:nvPr/>
        </p:nvSpPr>
        <p:spPr bwMode="hidden">
          <a:xfrm>
            <a:off x="0" y="1371600"/>
            <a:ext cx="4114800" cy="531813"/>
          </a:xfrm>
          <a:custGeom>
            <a:avLst/>
            <a:gdLst>
              <a:gd name="G0" fmla="+- 0 0 0"/>
              <a:gd name="G1" fmla="+- 21600 0 0"/>
              <a:gd name="G2" fmla="+- 21600 0 0"/>
              <a:gd name="T0" fmla="*/ 24 w 21600"/>
              <a:gd name="T1" fmla="*/ 0 h 43200"/>
              <a:gd name="T2" fmla="*/ 56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23" y="0"/>
                </a:moveTo>
                <a:cubicBezTo>
                  <a:pt x="11943" y="13"/>
                  <a:pt x="21600" y="9680"/>
                  <a:pt x="21600" y="21600"/>
                </a:cubicBezTo>
                <a:cubicBezTo>
                  <a:pt x="21600" y="33507"/>
                  <a:pt x="11963" y="43169"/>
                  <a:pt x="55" y="43199"/>
                </a:cubicBezTo>
              </a:path>
              <a:path w="21600" h="43200" stroke="0" extrusionOk="0">
                <a:moveTo>
                  <a:pt x="23" y="0"/>
                </a:moveTo>
                <a:cubicBezTo>
                  <a:pt x="11943" y="13"/>
                  <a:pt x="21600" y="9680"/>
                  <a:pt x="21600" y="21600"/>
                </a:cubicBezTo>
                <a:cubicBezTo>
                  <a:pt x="21600" y="33507"/>
                  <a:pt x="11963" y="43169"/>
                  <a:pt x="55" y="43199"/>
                </a:cubicBezTo>
                <a:lnTo>
                  <a:pt x="0" y="21600"/>
                </a:lnTo>
                <a:close/>
              </a:path>
            </a:pathLst>
          </a:custGeom>
          <a:gradFill rotWithShape="0">
            <a:gsLst>
              <a:gs pos="0">
                <a:schemeClr val="folHlink"/>
              </a:gs>
              <a:gs pos="100000">
                <a:schemeClr val="bg1"/>
              </a:gs>
            </a:gsLst>
            <a:path path="shape">
              <a:fillToRect l="50000" t="50000" r="50000" b="50000"/>
            </a:path>
          </a:gradFill>
          <a:ln w="9525">
            <a:noFill/>
            <a:round/>
            <a:headEnd/>
            <a:tailEnd/>
          </a:ln>
          <a:effectLst/>
        </p:spPr>
        <p:txBody>
          <a:bodyPr wrap="none" anchor="ctr"/>
          <a:lstStyle/>
          <a:p>
            <a:pPr>
              <a:defRPr/>
            </a:pPr>
            <a:endParaRPr lang="id-ID"/>
          </a:p>
        </p:txBody>
      </p:sp>
      <p:sp>
        <p:nvSpPr>
          <p:cNvPr id="1028" name="Rectangle 39"/>
          <p:cNvSpPr>
            <a:spLocks noGrp="1" noChangeArrowheads="1"/>
          </p:cNvSpPr>
          <p:nvPr>
            <p:ph type="title"/>
          </p:nvPr>
        </p:nvSpPr>
        <p:spPr bwMode="auto">
          <a:xfrm>
            <a:off x="304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4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601" name="Rectangle 4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1"/>
            </a:lvl1pPr>
          </a:lstStyle>
          <a:p>
            <a:pPr>
              <a:defRPr/>
            </a:pPr>
            <a:endParaRPr lang="en-US"/>
          </a:p>
        </p:txBody>
      </p:sp>
      <p:sp>
        <p:nvSpPr>
          <p:cNvPr id="66602" name="Rectangle 4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1"/>
            </a:lvl1pPr>
          </a:lstStyle>
          <a:p>
            <a:pPr>
              <a:defRPr/>
            </a:pPr>
            <a:endParaRPr lang="en-US"/>
          </a:p>
        </p:txBody>
      </p:sp>
      <p:sp>
        <p:nvSpPr>
          <p:cNvPr id="66603" name="Rectangle 4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1"/>
            </a:lvl1pPr>
          </a:lstStyle>
          <a:p>
            <a:pPr>
              <a:defRPr/>
            </a:pPr>
            <a:fld id="{90A0FFB5-97BE-48C8-BDB7-AC70DF68896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7"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Arial Narrow" pitchFamily="34" charset="0"/>
        </a:defRPr>
      </a:lvl2pPr>
      <a:lvl3pPr algn="l" rtl="0" eaLnBrk="0" fontAlgn="base" hangingPunct="0">
        <a:spcBef>
          <a:spcPct val="0"/>
        </a:spcBef>
        <a:spcAft>
          <a:spcPct val="0"/>
        </a:spcAft>
        <a:defRPr sz="4400" i="1">
          <a:solidFill>
            <a:schemeClr val="tx2"/>
          </a:solidFill>
          <a:latin typeface="Arial Narrow" pitchFamily="34" charset="0"/>
        </a:defRPr>
      </a:lvl3pPr>
      <a:lvl4pPr algn="l" rtl="0" eaLnBrk="0" fontAlgn="base" hangingPunct="0">
        <a:spcBef>
          <a:spcPct val="0"/>
        </a:spcBef>
        <a:spcAft>
          <a:spcPct val="0"/>
        </a:spcAft>
        <a:defRPr sz="4400" i="1">
          <a:solidFill>
            <a:schemeClr val="tx2"/>
          </a:solidFill>
          <a:latin typeface="Arial Narrow" pitchFamily="34" charset="0"/>
        </a:defRPr>
      </a:lvl4pPr>
      <a:lvl5pPr algn="l" rtl="0" eaLnBrk="0" fontAlgn="base" hangingPunct="0">
        <a:spcBef>
          <a:spcPct val="0"/>
        </a:spcBef>
        <a:spcAft>
          <a:spcPct val="0"/>
        </a:spcAft>
        <a:defRPr sz="4400" i="1">
          <a:solidFill>
            <a:schemeClr val="tx2"/>
          </a:solidFill>
          <a:latin typeface="Arial Narrow" pitchFamily="34" charset="0"/>
        </a:defRPr>
      </a:lvl5pPr>
      <a:lvl6pPr marL="457200" algn="l" rtl="0" eaLnBrk="0" fontAlgn="base" hangingPunct="0">
        <a:spcBef>
          <a:spcPct val="0"/>
        </a:spcBef>
        <a:spcAft>
          <a:spcPct val="0"/>
        </a:spcAft>
        <a:defRPr sz="4400" i="1">
          <a:solidFill>
            <a:schemeClr val="tx2"/>
          </a:solidFill>
          <a:latin typeface="Arial Narrow" pitchFamily="34" charset="0"/>
        </a:defRPr>
      </a:lvl6pPr>
      <a:lvl7pPr marL="914400" algn="l" rtl="0" eaLnBrk="0" fontAlgn="base" hangingPunct="0">
        <a:spcBef>
          <a:spcPct val="0"/>
        </a:spcBef>
        <a:spcAft>
          <a:spcPct val="0"/>
        </a:spcAft>
        <a:defRPr sz="4400" i="1">
          <a:solidFill>
            <a:schemeClr val="tx2"/>
          </a:solidFill>
          <a:latin typeface="Arial Narrow" pitchFamily="34" charset="0"/>
        </a:defRPr>
      </a:lvl7pPr>
      <a:lvl8pPr marL="1371600" algn="l" rtl="0" eaLnBrk="0" fontAlgn="base" hangingPunct="0">
        <a:spcBef>
          <a:spcPct val="0"/>
        </a:spcBef>
        <a:spcAft>
          <a:spcPct val="0"/>
        </a:spcAft>
        <a:defRPr sz="4400" i="1">
          <a:solidFill>
            <a:schemeClr val="tx2"/>
          </a:solidFill>
          <a:latin typeface="Arial Narrow" pitchFamily="34" charset="0"/>
        </a:defRPr>
      </a:lvl8pPr>
      <a:lvl9pPr marL="1828800" algn="l" rtl="0" eaLnBrk="0" fontAlgn="base" hangingPunct="0">
        <a:spcBef>
          <a:spcPct val="0"/>
        </a:spcBef>
        <a:spcAft>
          <a:spcPct val="0"/>
        </a:spcAft>
        <a:defRPr sz="4400" i="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accent2"/>
        </a:buClr>
        <a:buSzPct val="9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65000"/>
        <a:buFont typeface="Wingdings" pitchFamily="2" charset="2"/>
        <a:buChar char="u"/>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SzPct val="90000"/>
        <a:buChar char="•"/>
        <a:defRPr sz="2000">
          <a:solidFill>
            <a:schemeClr val="tx1"/>
          </a:solidFill>
          <a:latin typeface="+mn-lt"/>
        </a:defRPr>
      </a:lvl5pPr>
      <a:lvl6pPr marL="2514600" indent="-228600" algn="l" rtl="0" eaLnBrk="0" fontAlgn="base" hangingPunct="0">
        <a:spcBef>
          <a:spcPct val="20000"/>
        </a:spcBef>
        <a:spcAft>
          <a:spcPct val="0"/>
        </a:spcAft>
        <a:buSzPct val="90000"/>
        <a:buChar char="•"/>
        <a:defRPr sz="2000">
          <a:solidFill>
            <a:schemeClr val="tx1"/>
          </a:solidFill>
          <a:latin typeface="+mn-lt"/>
        </a:defRPr>
      </a:lvl6pPr>
      <a:lvl7pPr marL="2971800" indent="-228600" algn="l" rtl="0" eaLnBrk="0" fontAlgn="base" hangingPunct="0">
        <a:spcBef>
          <a:spcPct val="20000"/>
        </a:spcBef>
        <a:spcAft>
          <a:spcPct val="0"/>
        </a:spcAft>
        <a:buSzPct val="90000"/>
        <a:buChar char="•"/>
        <a:defRPr sz="2000">
          <a:solidFill>
            <a:schemeClr val="tx1"/>
          </a:solidFill>
          <a:latin typeface="+mn-lt"/>
        </a:defRPr>
      </a:lvl7pPr>
      <a:lvl8pPr marL="3429000" indent="-228600" algn="l" rtl="0" eaLnBrk="0" fontAlgn="base" hangingPunct="0">
        <a:spcBef>
          <a:spcPct val="20000"/>
        </a:spcBef>
        <a:spcAft>
          <a:spcPct val="0"/>
        </a:spcAft>
        <a:buSzPct val="90000"/>
        <a:buChar char="•"/>
        <a:defRPr sz="2000">
          <a:solidFill>
            <a:schemeClr val="tx1"/>
          </a:solidFill>
          <a:latin typeface="+mn-lt"/>
        </a:defRPr>
      </a:lvl8pPr>
      <a:lvl9pPr marL="3886200" indent="-228600" algn="l" rtl="0" eaLnBrk="0" fontAlgn="base" hangingPunct="0">
        <a:spcBef>
          <a:spcPct val="20000"/>
        </a:spcBef>
        <a:spcAft>
          <a:spcPct val="0"/>
        </a:spcAft>
        <a:buSzPct val="90000"/>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36600" y="774700"/>
            <a:ext cx="7772400" cy="1143000"/>
          </a:xfrm>
        </p:spPr>
        <p:txBody>
          <a:bodyPr/>
          <a:lstStyle/>
          <a:p>
            <a:pPr algn="ctr"/>
            <a:r>
              <a:rPr lang="en-US" sz="5400" b="1" smtClean="0">
                <a:latin typeface="Verdana" pitchFamily="34" charset="0"/>
              </a:rPr>
              <a:t>K</a:t>
            </a:r>
            <a:r>
              <a:rPr lang="id-ID" sz="5400" b="1" smtClean="0">
                <a:latin typeface="Verdana" pitchFamily="34" charset="0"/>
              </a:rPr>
              <a:t>RITIK TARI </a:t>
            </a:r>
            <a:endParaRPr lang="en-US" sz="5400" b="1" smtClean="0">
              <a:latin typeface="Verdana" pitchFamily="34" charset="0"/>
            </a:endParaRPr>
          </a:p>
        </p:txBody>
      </p:sp>
      <p:sp>
        <p:nvSpPr>
          <p:cNvPr id="3075" name="Rectangle 3"/>
          <p:cNvSpPr>
            <a:spLocks noGrp="1" noChangeArrowheads="1"/>
          </p:cNvSpPr>
          <p:nvPr>
            <p:ph type="subTitle" idx="1"/>
          </p:nvPr>
        </p:nvSpPr>
        <p:spPr/>
        <p:txBody>
          <a:bodyPr/>
          <a:lstStyle/>
          <a:p>
            <a:pPr algn="ctr">
              <a:lnSpc>
                <a:spcPct val="80000"/>
              </a:lnSpc>
            </a:pPr>
            <a:r>
              <a:rPr lang="en-US" i="1" dirty="0" smtClean="0"/>
              <a:t>Dr</a:t>
            </a:r>
            <a:r>
              <a:rPr lang="id-ID" i="1" dirty="0" smtClean="0"/>
              <a:t>a</a:t>
            </a:r>
            <a:r>
              <a:rPr lang="en-US" i="1" dirty="0" smtClean="0"/>
              <a:t>. </a:t>
            </a:r>
            <a:r>
              <a:rPr lang="id-ID" i="1" dirty="0" smtClean="0"/>
              <a:t>Yuli Sectio Rini, M.Hum. </a:t>
            </a:r>
          </a:p>
          <a:p>
            <a:pPr algn="ctr">
              <a:lnSpc>
                <a:spcPct val="80000"/>
              </a:lnSpc>
            </a:pPr>
            <a:endParaRPr lang="en-US" i="1" dirty="0" smtClean="0"/>
          </a:p>
          <a:p>
            <a:pPr algn="ctr">
              <a:lnSpc>
                <a:spcPct val="80000"/>
              </a:lnSpc>
            </a:pPr>
            <a:r>
              <a:rPr lang="en-US" sz="2400" dirty="0" err="1" smtClean="0"/>
              <a:t>Jurusan</a:t>
            </a:r>
            <a:r>
              <a:rPr lang="en-US" sz="2400" dirty="0" smtClean="0"/>
              <a:t> </a:t>
            </a:r>
            <a:r>
              <a:rPr lang="id-ID" sz="2400" dirty="0" smtClean="0"/>
              <a:t>Pendidikan Seni Tari FBS UNY</a:t>
            </a:r>
            <a:endParaRPr lang="en-US" sz="2400" dirty="0" smtClean="0"/>
          </a:p>
          <a:p>
            <a:pPr algn="ctr">
              <a:lnSpc>
                <a:spcPct val="80000"/>
              </a:lnSpc>
            </a:pPr>
            <a:r>
              <a:rPr lang="id-ID" sz="2400" dirty="0" smtClean="0"/>
              <a:t>y_sectio</a:t>
            </a:r>
            <a:r>
              <a:rPr lang="en-US" sz="2400" dirty="0" smtClean="0"/>
              <a:t>@</a:t>
            </a:r>
            <a:r>
              <a:rPr lang="id-ID" sz="2400" dirty="0" smtClean="0"/>
              <a:t>uny.ac.id</a:t>
            </a:r>
            <a:endParaRPr lang="en-US" sz="2400" dirty="0" smtClean="0"/>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1371600"/>
            <a:ext cx="8077200" cy="2471738"/>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AutoNum type="arabicPeriod"/>
            </a:pPr>
            <a:r>
              <a:rPr lang="id-ID" sz="2400"/>
              <a:t>Sasaran Kritik:</a:t>
            </a:r>
          </a:p>
          <a:p>
            <a:pPr marL="342900" indent="-342900" algn="just">
              <a:spcBef>
                <a:spcPct val="50000"/>
              </a:spcBef>
              <a:buFont typeface="Wingdings" pitchFamily="2" charset="2"/>
              <a:buNone/>
            </a:pPr>
            <a:r>
              <a:rPr lang="id-ID" sz="2400"/>
              <a:t>    </a:t>
            </a:r>
            <a:r>
              <a:rPr lang="id-ID"/>
              <a:t>►►►► </a:t>
            </a:r>
            <a:r>
              <a:rPr lang="id-ID" sz="2400"/>
              <a:t>Suatu benda dapat dimintai pertanggung jawaban selama benda tersebut berada di bawah tanggung jawab manusia. Keadaan alam dapat dimintai pertanggung jawaban sejauh alam tersebut berada dalam pengelolaan manusia.</a:t>
            </a:r>
          </a:p>
        </p:txBody>
      </p:sp>
      <p:sp>
        <p:nvSpPr>
          <p:cNvPr id="12291" name="Text Box 3"/>
          <p:cNvSpPr txBox="1">
            <a:spLocks noChangeArrowheads="1"/>
          </p:cNvSpPr>
          <p:nvPr/>
        </p:nvSpPr>
        <p:spPr bwMode="auto">
          <a:xfrm>
            <a:off x="2133600" y="3810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2292" name="Text Box 4"/>
          <p:cNvSpPr txBox="1">
            <a:spLocks noChangeArrowheads="1"/>
          </p:cNvSpPr>
          <p:nvPr/>
        </p:nvSpPr>
        <p:spPr bwMode="auto">
          <a:xfrm>
            <a:off x="381000" y="4572000"/>
            <a:ext cx="8077200" cy="1735138"/>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id-ID" sz="2400">
                <a:solidFill>
                  <a:schemeClr val="tx2"/>
                </a:solidFill>
              </a:rPr>
              <a:t>Kesimpulan: </a:t>
            </a:r>
          </a:p>
          <a:p>
            <a:pPr algn="ctr">
              <a:spcBef>
                <a:spcPct val="50000"/>
              </a:spcBef>
              <a:buFont typeface="Wingdings" pitchFamily="2" charset="2"/>
              <a:buNone/>
            </a:pPr>
            <a:r>
              <a:rPr lang="id-ID" sz="2400">
                <a:solidFill>
                  <a:schemeClr val="tx2"/>
                </a:solidFill>
              </a:rPr>
              <a:t>Sasaran kritik adalah manusia yang bertanggung jawab, dan dunia yang tergantung pada manusia yang harus mempertanggungjawabkan. </a:t>
            </a:r>
            <a:endParaRPr lang="en-GB" sz="2400">
              <a:solidFill>
                <a:schemeClr val="tx2"/>
              </a:solidFill>
            </a:endParaRPr>
          </a:p>
        </p:txBody>
      </p:sp>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219200" y="1600200"/>
            <a:ext cx="6248400" cy="3667125"/>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2.</a:t>
            </a:r>
            <a:r>
              <a:rPr lang="id-ID"/>
              <a:t> </a:t>
            </a:r>
            <a:r>
              <a:rPr lang="id-ID" sz="2400"/>
              <a:t>Kritik dan Norma</a:t>
            </a:r>
          </a:p>
          <a:p>
            <a:pPr marL="342900" indent="-342900" algn="just">
              <a:spcBef>
                <a:spcPct val="50000"/>
              </a:spcBef>
              <a:buFont typeface="Wingdings" pitchFamily="2" charset="2"/>
              <a:buNone/>
            </a:pPr>
            <a:r>
              <a:rPr lang="id-ID" sz="2400"/>
              <a:t>    </a:t>
            </a:r>
            <a:r>
              <a:rPr lang="id-ID"/>
              <a:t>► </a:t>
            </a:r>
            <a:r>
              <a:rPr lang="id-ID" sz="2800"/>
              <a:t>Kritik adalah penilaian atas kenyataan yang dihadapinya dalam sorotan norma. Melancarkan kritik tidak cukup hanya mengetahui kenyataan yang dihadapi. Siapa yang melancarkan kritik harus benar-benar menggunakan norma.</a:t>
            </a:r>
            <a:r>
              <a:rPr lang="id-ID" sz="2400"/>
              <a:t> </a:t>
            </a:r>
          </a:p>
        </p:txBody>
      </p:sp>
      <p:sp>
        <p:nvSpPr>
          <p:cNvPr id="13315"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33400" y="4038600"/>
            <a:ext cx="8077200" cy="2106613"/>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2.</a:t>
            </a:r>
            <a:r>
              <a:rPr lang="id-ID"/>
              <a:t> </a:t>
            </a:r>
            <a:r>
              <a:rPr lang="id-ID" sz="2400"/>
              <a:t>Kritik dan Norma</a:t>
            </a:r>
          </a:p>
          <a:p>
            <a:pPr marL="342900" indent="-342900" algn="just">
              <a:spcBef>
                <a:spcPct val="50000"/>
              </a:spcBef>
              <a:buFont typeface="Wingdings" pitchFamily="2" charset="2"/>
              <a:buNone/>
            </a:pPr>
            <a:r>
              <a:rPr lang="id-ID" sz="2400"/>
              <a:t>    </a:t>
            </a:r>
            <a:r>
              <a:rPr lang="id-ID"/>
              <a:t>►►► </a:t>
            </a:r>
            <a:r>
              <a:rPr lang="id-ID" sz="2400"/>
              <a:t>Norma kritik tidak perlu rumusan. Suatu kenyataan yang dianggap tidak baik dan tidak pada tempatnya, maka yang seharusnya sudah ada dalam bayangan orang yang melancarkan kritik. </a:t>
            </a:r>
          </a:p>
        </p:txBody>
      </p:sp>
      <p:sp>
        <p:nvSpPr>
          <p:cNvPr id="14339"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4340" name="Text Box 5"/>
          <p:cNvSpPr txBox="1">
            <a:spLocks noChangeArrowheads="1"/>
          </p:cNvSpPr>
          <p:nvPr/>
        </p:nvSpPr>
        <p:spPr bwMode="auto">
          <a:xfrm>
            <a:off x="533400" y="1295400"/>
            <a:ext cx="8077200" cy="2106613"/>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2.</a:t>
            </a:r>
            <a:r>
              <a:rPr lang="id-ID"/>
              <a:t> </a:t>
            </a:r>
            <a:r>
              <a:rPr lang="id-ID" sz="2400"/>
              <a:t>Kritik dan Norma</a:t>
            </a:r>
          </a:p>
          <a:p>
            <a:pPr marL="342900" indent="-342900" algn="just">
              <a:spcBef>
                <a:spcPct val="50000"/>
              </a:spcBef>
              <a:buFont typeface="Wingdings" pitchFamily="2" charset="2"/>
              <a:buNone/>
            </a:pPr>
            <a:r>
              <a:rPr lang="id-ID" sz="2400"/>
              <a:t>    </a:t>
            </a:r>
            <a:r>
              <a:rPr lang="id-ID"/>
              <a:t>►► </a:t>
            </a:r>
            <a:r>
              <a:rPr lang="id-ID" sz="2400"/>
              <a:t>Kritik harus bisa memberi gambaran bagaimana karya itu seharusnya dengan berdasarkan norma. Norma-norma yang digunakan sebagai pedoman harus tidak tergoyahkan. </a:t>
            </a:r>
          </a:p>
        </p:txBody>
      </p:sp>
    </p:spTree>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5363" name="Text Box 4"/>
          <p:cNvSpPr txBox="1">
            <a:spLocks noChangeArrowheads="1"/>
          </p:cNvSpPr>
          <p:nvPr/>
        </p:nvSpPr>
        <p:spPr bwMode="auto">
          <a:xfrm>
            <a:off x="533400" y="1524000"/>
            <a:ext cx="8077200" cy="2471738"/>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2.</a:t>
            </a:r>
            <a:r>
              <a:rPr lang="id-ID"/>
              <a:t> </a:t>
            </a:r>
            <a:r>
              <a:rPr lang="id-ID" sz="2400"/>
              <a:t>Kritik dan Norma</a:t>
            </a:r>
          </a:p>
          <a:p>
            <a:pPr marL="342900" indent="-342900" algn="just">
              <a:spcBef>
                <a:spcPct val="50000"/>
              </a:spcBef>
              <a:buFont typeface="Wingdings" pitchFamily="2" charset="2"/>
              <a:buNone/>
            </a:pPr>
            <a:r>
              <a:rPr lang="id-ID" sz="2400"/>
              <a:t>    </a:t>
            </a:r>
            <a:r>
              <a:rPr lang="id-ID"/>
              <a:t>►►►► </a:t>
            </a:r>
            <a:r>
              <a:rPr lang="id-ID" sz="2400"/>
              <a:t>Kritik berdasarkan norma pun memiliki sifat intersubjektif. Dalam pergaulan manusia, saling mengkritik adalah gejala masyarakat secara umum yang menunjukkan bahwa dalam pergaulan manusia selalu ada norma-nroma intersubjektif. </a:t>
            </a:r>
          </a:p>
        </p:txBody>
      </p:sp>
      <p:sp>
        <p:nvSpPr>
          <p:cNvPr id="15364" name="Text Box 5"/>
          <p:cNvSpPr txBox="1">
            <a:spLocks noChangeArrowheads="1"/>
          </p:cNvSpPr>
          <p:nvPr/>
        </p:nvSpPr>
        <p:spPr bwMode="auto">
          <a:xfrm>
            <a:off x="381000" y="4572000"/>
            <a:ext cx="8077200" cy="1735138"/>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id-ID" sz="2400">
                <a:solidFill>
                  <a:schemeClr val="tx2"/>
                </a:solidFill>
              </a:rPr>
              <a:t>Kesimpulan: </a:t>
            </a:r>
          </a:p>
          <a:p>
            <a:pPr algn="ctr">
              <a:spcBef>
                <a:spcPct val="50000"/>
              </a:spcBef>
              <a:buFont typeface="Wingdings" pitchFamily="2" charset="2"/>
              <a:buNone/>
            </a:pPr>
            <a:r>
              <a:rPr lang="id-ID" sz="2400">
                <a:solidFill>
                  <a:schemeClr val="tx2"/>
                </a:solidFill>
              </a:rPr>
              <a:t>Kritik adalah kenyataan yang dihadapi dan dianalisis dalam sorotan norma yang tidak tergoyahkan dan memiliki sifat intersubjektif</a:t>
            </a:r>
            <a:endParaRPr lang="en-GB" sz="2400">
              <a:solidFill>
                <a:schemeClr val="tx2"/>
              </a:solidFill>
            </a:endParaRPr>
          </a:p>
        </p:txBody>
      </p:sp>
    </p:spTree>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38200" y="1295400"/>
            <a:ext cx="7620000" cy="2447925"/>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3.</a:t>
            </a:r>
            <a:r>
              <a:rPr lang="id-ID"/>
              <a:t> </a:t>
            </a:r>
            <a:r>
              <a:rPr lang="id-ID" sz="2800"/>
              <a:t>Kritik sebagai Penilaian atas nilai</a:t>
            </a:r>
          </a:p>
          <a:p>
            <a:pPr marL="342900" indent="-342900">
              <a:spcBef>
                <a:spcPct val="50000"/>
              </a:spcBef>
              <a:buFont typeface="Wingdings" pitchFamily="2" charset="2"/>
              <a:buNone/>
            </a:pPr>
            <a:r>
              <a:rPr lang="id-ID" sz="2400"/>
              <a:t>    </a:t>
            </a:r>
            <a:r>
              <a:rPr lang="id-ID"/>
              <a:t>► </a:t>
            </a:r>
            <a:r>
              <a:rPr lang="id-ID" sz="2800"/>
              <a:t>Kritik adalah suatu penilaian terhadap kenyataan dalam sorotan norma. Kritik menentukan nilai sesuatu kenyataan yang dihadapinya. </a:t>
            </a:r>
            <a:endParaRPr lang="id-ID" sz="2400"/>
          </a:p>
        </p:txBody>
      </p:sp>
      <p:sp>
        <p:nvSpPr>
          <p:cNvPr id="16387"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6388" name="Text Box 4"/>
          <p:cNvSpPr txBox="1">
            <a:spLocks noChangeArrowheads="1"/>
          </p:cNvSpPr>
          <p:nvPr/>
        </p:nvSpPr>
        <p:spPr bwMode="auto">
          <a:xfrm>
            <a:off x="838200" y="4419600"/>
            <a:ext cx="7543800" cy="2020888"/>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3.</a:t>
            </a:r>
            <a:r>
              <a:rPr lang="id-ID"/>
              <a:t> </a:t>
            </a:r>
            <a:r>
              <a:rPr lang="id-ID" sz="2800"/>
              <a:t>Kritik sebagai Penilaian atas nilai</a:t>
            </a:r>
          </a:p>
          <a:p>
            <a:pPr marL="342900" indent="-342900">
              <a:spcBef>
                <a:spcPct val="50000"/>
              </a:spcBef>
              <a:buFont typeface="Wingdings" pitchFamily="2" charset="2"/>
              <a:buNone/>
            </a:pPr>
            <a:r>
              <a:rPr lang="id-ID" sz="2400"/>
              <a:t>    </a:t>
            </a:r>
            <a:r>
              <a:rPr lang="id-ID"/>
              <a:t>►► </a:t>
            </a:r>
            <a:r>
              <a:rPr lang="id-ID" sz="2800"/>
              <a:t>Melancarkan kritik terhadap  kenyataan yang dihadapi harus secara cermat dan dengan bantuan ilmu pengetahuan. </a:t>
            </a:r>
          </a:p>
        </p:txBody>
      </p:sp>
    </p:spTree>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7411" name="Text Box 4"/>
          <p:cNvSpPr txBox="1">
            <a:spLocks noChangeArrowheads="1"/>
          </p:cNvSpPr>
          <p:nvPr/>
        </p:nvSpPr>
        <p:spPr bwMode="auto">
          <a:xfrm>
            <a:off x="990600" y="1295400"/>
            <a:ext cx="7162800" cy="2874963"/>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3.</a:t>
            </a:r>
            <a:r>
              <a:rPr lang="id-ID"/>
              <a:t> </a:t>
            </a:r>
            <a:r>
              <a:rPr lang="id-ID" sz="2800"/>
              <a:t>Kritik sebagai Penilaian atas nilai</a:t>
            </a:r>
          </a:p>
          <a:p>
            <a:pPr marL="342900" indent="-342900">
              <a:spcBef>
                <a:spcPct val="50000"/>
              </a:spcBef>
              <a:buFont typeface="Wingdings" pitchFamily="2" charset="2"/>
              <a:buNone/>
            </a:pPr>
            <a:r>
              <a:rPr lang="id-ID" sz="2400"/>
              <a:t>    </a:t>
            </a:r>
            <a:r>
              <a:rPr lang="id-ID"/>
              <a:t>►►►</a:t>
            </a:r>
            <a:r>
              <a:rPr lang="id-ID" sz="2800"/>
              <a:t>Dalam semua kritik ada faktor keinginan pemberi kritik yang memegang peranan, namun bukan sekedar keinginan tetapi keinginan berdasarkan norma. </a:t>
            </a:r>
          </a:p>
        </p:txBody>
      </p:sp>
      <p:sp>
        <p:nvSpPr>
          <p:cNvPr id="17412" name="Text Box 5"/>
          <p:cNvSpPr txBox="1">
            <a:spLocks noChangeArrowheads="1"/>
          </p:cNvSpPr>
          <p:nvPr/>
        </p:nvSpPr>
        <p:spPr bwMode="auto">
          <a:xfrm>
            <a:off x="381000" y="4572000"/>
            <a:ext cx="8077200" cy="2100263"/>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id-ID" sz="2400">
                <a:solidFill>
                  <a:schemeClr val="tx2"/>
                </a:solidFill>
              </a:rPr>
              <a:t>Simpulan:</a:t>
            </a:r>
          </a:p>
          <a:p>
            <a:pPr algn="ctr">
              <a:spcBef>
                <a:spcPct val="50000"/>
              </a:spcBef>
              <a:buFont typeface="Wingdings" pitchFamily="2" charset="2"/>
              <a:buNone/>
            </a:pPr>
            <a:r>
              <a:rPr lang="id-ID" sz="2400">
                <a:solidFill>
                  <a:schemeClr val="tx2"/>
                </a:solidFill>
              </a:rPr>
              <a:t>Aspek dasar kritik adalah norma, nilai,dan kebebasan yang saling terkait dan tidak terputus. Kritik adalah penilaian atas nilai yang mengandung di dalamnya suatu jarak antara yang menilai dan yang dinilai. </a:t>
            </a:r>
            <a:endParaRPr lang="en-GB" sz="2400">
              <a:solidFill>
                <a:schemeClr val="tx2"/>
              </a:solidFill>
            </a:endParaRPr>
          </a:p>
        </p:txBody>
      </p:sp>
    </p:spTree>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81000" y="1143000"/>
            <a:ext cx="8305800" cy="2874963"/>
          </a:xfrm>
          <a:prstGeom prst="rect">
            <a:avLst/>
          </a:prstGeom>
          <a:noFill/>
          <a:ln w="6350">
            <a:solidFill>
              <a:schemeClr val="tx1"/>
            </a:solidFill>
            <a:miter lim="800000"/>
            <a:headEnd/>
            <a:tailEnd/>
          </a:ln>
        </p:spPr>
        <p:txBody>
          <a:bodyPr>
            <a:spAutoFit/>
          </a:bodyPr>
          <a:lstStyle/>
          <a:p>
            <a:pPr marL="342900" indent="-342900" algn="just">
              <a:spcBef>
                <a:spcPct val="50000"/>
              </a:spcBef>
              <a:buFont typeface="Wingdings" pitchFamily="2" charset="2"/>
              <a:buNone/>
            </a:pPr>
            <a:r>
              <a:rPr lang="id-ID" sz="2400" b="1"/>
              <a:t>4.</a:t>
            </a:r>
            <a:r>
              <a:rPr lang="id-ID"/>
              <a:t> </a:t>
            </a:r>
            <a:r>
              <a:rPr lang="id-ID" sz="2800"/>
              <a:t>Kritik Positif dan Kritik Negatif</a:t>
            </a:r>
          </a:p>
          <a:p>
            <a:pPr marL="342900" indent="-342900" algn="just">
              <a:spcBef>
                <a:spcPct val="50000"/>
              </a:spcBef>
              <a:buFont typeface="Wingdings" pitchFamily="2" charset="2"/>
              <a:buNone/>
            </a:pPr>
            <a:r>
              <a:rPr lang="id-ID" sz="2400"/>
              <a:t>    </a:t>
            </a:r>
            <a:r>
              <a:rPr lang="id-ID"/>
              <a:t>► </a:t>
            </a:r>
            <a:r>
              <a:rPr lang="id-ID" sz="2800"/>
              <a:t>Kritik negatif artinya sikap kritik yang kesimpulannya tidak menyetujui.. Jika sesuatu tidak memenuhi norma, maka cenderung menadapat perhatian, yang memunculkan ketidak setujuan. </a:t>
            </a:r>
            <a:endParaRPr lang="id-ID" sz="2400"/>
          </a:p>
        </p:txBody>
      </p:sp>
      <p:sp>
        <p:nvSpPr>
          <p:cNvPr id="18435"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8436" name="Text Box 5"/>
          <p:cNvSpPr txBox="1">
            <a:spLocks noChangeArrowheads="1"/>
          </p:cNvSpPr>
          <p:nvPr/>
        </p:nvSpPr>
        <p:spPr bwMode="auto">
          <a:xfrm>
            <a:off x="381000" y="4191000"/>
            <a:ext cx="8458200" cy="2447925"/>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4.</a:t>
            </a:r>
            <a:r>
              <a:rPr lang="id-ID"/>
              <a:t> </a:t>
            </a:r>
            <a:r>
              <a:rPr lang="id-ID" sz="2800"/>
              <a:t>Kritik Positif dan Kritik Negatif</a:t>
            </a:r>
          </a:p>
          <a:p>
            <a:pPr marL="342900" indent="-342900">
              <a:spcBef>
                <a:spcPct val="50000"/>
              </a:spcBef>
              <a:buFont typeface="Wingdings" pitchFamily="2" charset="2"/>
              <a:buNone/>
            </a:pPr>
            <a:r>
              <a:rPr lang="id-ID" sz="2400"/>
              <a:t>    </a:t>
            </a:r>
            <a:r>
              <a:rPr lang="id-ID"/>
              <a:t>►► </a:t>
            </a:r>
            <a:r>
              <a:rPr lang="id-ID" sz="2800"/>
              <a:t>Kritik positif adalah kritik yang kesimpulannya menyetujui sesuatu yang dikritiknya. Jika sesuatu memenuhi norma, cenderung tidak mendapat perhatian karena tidak menyimpang. </a:t>
            </a:r>
          </a:p>
        </p:txBody>
      </p:sp>
    </p:spTree>
  </p:cSld>
  <p:clrMapOvr>
    <a:masterClrMapping/>
  </p:clrMapOvr>
  <p:transition spd="slow">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2209800" y="228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9459" name="Text Box 4"/>
          <p:cNvSpPr txBox="1">
            <a:spLocks noChangeArrowheads="1"/>
          </p:cNvSpPr>
          <p:nvPr/>
        </p:nvSpPr>
        <p:spPr bwMode="auto">
          <a:xfrm>
            <a:off x="457200" y="990600"/>
            <a:ext cx="8458200" cy="2447925"/>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None/>
            </a:pPr>
            <a:r>
              <a:rPr lang="id-ID" sz="2400" b="1"/>
              <a:t>4.</a:t>
            </a:r>
            <a:r>
              <a:rPr lang="id-ID"/>
              <a:t> </a:t>
            </a:r>
            <a:r>
              <a:rPr lang="id-ID" sz="2800"/>
              <a:t>Kritik Positif dan Kritik Negatif</a:t>
            </a:r>
          </a:p>
          <a:p>
            <a:pPr marL="342900" indent="-342900">
              <a:spcBef>
                <a:spcPct val="50000"/>
              </a:spcBef>
              <a:buFont typeface="Wingdings" pitchFamily="2" charset="2"/>
              <a:buNone/>
            </a:pPr>
            <a:r>
              <a:rPr lang="id-ID" sz="2400"/>
              <a:t>    </a:t>
            </a:r>
            <a:r>
              <a:rPr lang="id-ID"/>
              <a:t>►►► </a:t>
            </a:r>
            <a:r>
              <a:rPr lang="id-ID" sz="2800"/>
              <a:t>Kritik yang bukan sekedar menyetujui atau tidak menyetujui, dan memeberi sumbangan pemikiran dinamakan kritik membangun. Kritik membangaun adalah lebih daripada sebuah kritik. </a:t>
            </a:r>
          </a:p>
        </p:txBody>
      </p:sp>
      <p:sp>
        <p:nvSpPr>
          <p:cNvPr id="19460" name="Text Box 5"/>
          <p:cNvSpPr txBox="1">
            <a:spLocks noChangeArrowheads="1"/>
          </p:cNvSpPr>
          <p:nvPr/>
        </p:nvSpPr>
        <p:spPr bwMode="auto">
          <a:xfrm>
            <a:off x="457200" y="3581400"/>
            <a:ext cx="8458200" cy="2830513"/>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id-ID" sz="2400">
                <a:solidFill>
                  <a:schemeClr val="tx2"/>
                </a:solidFill>
              </a:rPr>
              <a:t>Simpulan:</a:t>
            </a:r>
          </a:p>
          <a:p>
            <a:pPr algn="ctr">
              <a:spcBef>
                <a:spcPct val="50000"/>
              </a:spcBef>
              <a:buFont typeface="Wingdings" pitchFamily="2" charset="2"/>
              <a:buNone/>
            </a:pPr>
            <a:r>
              <a:rPr lang="id-ID" sz="2400">
                <a:solidFill>
                  <a:schemeClr val="tx2"/>
                </a:solidFill>
              </a:rPr>
              <a:t>Kritik positif adalah menyetujui dan kritik negatif itu tidakmenyetujui. Aspek dasar kritik adalah norma, nilai,dan kebebasan yang saling terkait dan tidak terputus. Kritik adalah penilaian atas nilai yang mengandung di dalamnya suatu jarak antara yang menilai dan yang dinilai. Kritik membangun adalah kritik yang bukan sekedar kritik. </a:t>
            </a:r>
            <a:endParaRPr lang="en-GB" sz="2400">
              <a:solidFill>
                <a:schemeClr val="tx2"/>
              </a:solidFill>
            </a:endParaRPr>
          </a:p>
        </p:txBody>
      </p:sp>
    </p:spTree>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457200" y="0"/>
            <a:ext cx="4876800" cy="914400"/>
          </a:xfrm>
        </p:spPr>
        <p:txBody>
          <a:bodyPr/>
          <a:lstStyle/>
          <a:p>
            <a:r>
              <a:rPr lang="id-ID" b="1" smtClean="0">
                <a:latin typeface="Comic Sans MS" pitchFamily="66" charset="0"/>
              </a:rPr>
              <a:t>Tingkatan Kritik</a:t>
            </a:r>
            <a:r>
              <a:rPr lang="id-ID" smtClean="0"/>
              <a:t> </a:t>
            </a:r>
            <a:endParaRPr lang="en-GB" smtClean="0"/>
          </a:p>
        </p:txBody>
      </p:sp>
      <p:sp>
        <p:nvSpPr>
          <p:cNvPr id="20483" name="Rectangle 4"/>
          <p:cNvSpPr>
            <a:spLocks noGrp="1" noChangeArrowheads="1"/>
          </p:cNvSpPr>
          <p:nvPr>
            <p:ph type="body" idx="1"/>
          </p:nvPr>
        </p:nvSpPr>
        <p:spPr>
          <a:xfrm>
            <a:off x="304800" y="1219200"/>
            <a:ext cx="8534400" cy="5410200"/>
          </a:xfrm>
          <a:ln w="57150" cap="flat">
            <a:solidFill>
              <a:srgbClr val="FF0000"/>
            </a:solidFill>
          </a:ln>
        </p:spPr>
        <p:txBody>
          <a:bodyPr/>
          <a:lstStyle/>
          <a:p>
            <a:r>
              <a:rPr lang="id-ID" sz="1400" smtClean="0"/>
              <a:t> </a:t>
            </a:r>
            <a:r>
              <a:rPr lang="id-ID" smtClean="0">
                <a:solidFill>
                  <a:schemeClr val="tx2"/>
                </a:solidFill>
              </a:rPr>
              <a:t>Pra Predikatif</a:t>
            </a:r>
            <a:r>
              <a:rPr lang="id-ID" smtClean="0"/>
              <a:t> : Kritik tanpa kata-kata,</a:t>
            </a:r>
          </a:p>
          <a:p>
            <a:pPr>
              <a:buFont typeface="Wingdings" pitchFamily="2" charset="2"/>
              <a:buNone/>
            </a:pPr>
            <a:r>
              <a:rPr lang="id-ID" smtClean="0"/>
              <a:t>      ditunjukkn dengan sikap, ekspresi, atau </a:t>
            </a:r>
          </a:p>
          <a:p>
            <a:pPr>
              <a:buFont typeface="Wingdings" pitchFamily="2" charset="2"/>
              <a:buNone/>
            </a:pPr>
            <a:r>
              <a:rPr lang="id-ID" smtClean="0"/>
              <a:t>      perilku</a:t>
            </a:r>
          </a:p>
          <a:p>
            <a:pPr>
              <a:buFont typeface="Wingdings" pitchFamily="2" charset="2"/>
              <a:buNone/>
            </a:pPr>
            <a:endParaRPr lang="id-ID" smtClean="0"/>
          </a:p>
          <a:p>
            <a:r>
              <a:rPr lang="id-ID" smtClean="0"/>
              <a:t> </a:t>
            </a:r>
            <a:r>
              <a:rPr lang="id-ID" smtClean="0">
                <a:solidFill>
                  <a:schemeClr val="tx2"/>
                </a:solidFill>
              </a:rPr>
              <a:t>Predikatif</a:t>
            </a:r>
            <a:r>
              <a:rPr lang="id-ID" smtClean="0"/>
              <a:t> : Kritik dengan kata-kata, </a:t>
            </a:r>
          </a:p>
          <a:p>
            <a:endParaRPr lang="id-ID" smtClean="0"/>
          </a:p>
          <a:p>
            <a:r>
              <a:rPr lang="id-ID" smtClean="0">
                <a:solidFill>
                  <a:schemeClr val="tx2"/>
                </a:solidFill>
              </a:rPr>
              <a:t> Kritik Ilmiah: </a:t>
            </a:r>
            <a:r>
              <a:rPr lang="id-ID" smtClean="0"/>
              <a:t>Kritik yang menggunakan </a:t>
            </a:r>
          </a:p>
          <a:p>
            <a:pPr>
              <a:buFont typeface="Wingdings" pitchFamily="2" charset="2"/>
              <a:buNone/>
            </a:pPr>
            <a:r>
              <a:rPr lang="id-ID" smtClean="0"/>
              <a:t>     argumen-argumen yang terkait dengan objek yang bisa dipertanggung jawabkan.</a:t>
            </a:r>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0"/>
            <a:ext cx="6400800" cy="838200"/>
          </a:xfrm>
        </p:spPr>
        <p:txBody>
          <a:bodyPr/>
          <a:lstStyle/>
          <a:p>
            <a:r>
              <a:rPr lang="id-ID" b="1" smtClean="0">
                <a:solidFill>
                  <a:srgbClr val="FF0066"/>
                </a:solidFill>
                <a:latin typeface="Comic Sans MS" pitchFamily="66" charset="0"/>
              </a:rPr>
              <a:t>C. Unsur Kritik  Seni</a:t>
            </a:r>
            <a:endParaRPr lang="en-GB" b="1" smtClean="0">
              <a:solidFill>
                <a:srgbClr val="FF0066"/>
              </a:solidFill>
              <a:latin typeface="Comic Sans MS" pitchFamily="66" charset="0"/>
            </a:endParaRPr>
          </a:p>
        </p:txBody>
      </p:sp>
      <p:sp>
        <p:nvSpPr>
          <p:cNvPr id="21507" name="Rectangle 3"/>
          <p:cNvSpPr>
            <a:spLocks noGrp="1" noChangeArrowheads="1"/>
          </p:cNvSpPr>
          <p:nvPr>
            <p:ph type="body" sz="half" idx="1"/>
          </p:nvPr>
        </p:nvSpPr>
        <p:spPr>
          <a:xfrm>
            <a:off x="228600" y="2438400"/>
            <a:ext cx="3581400" cy="4114800"/>
          </a:xfrm>
          <a:ln w="57150" cap="flat">
            <a:solidFill>
              <a:srgbClr val="FFFF00"/>
            </a:solidFill>
          </a:ln>
        </p:spPr>
        <p:txBody>
          <a:bodyPr/>
          <a:lstStyle/>
          <a:p>
            <a:pPr>
              <a:lnSpc>
                <a:spcPct val="80000"/>
              </a:lnSpc>
            </a:pPr>
            <a:r>
              <a:rPr lang="id-ID" sz="3200" smtClean="0"/>
              <a:t>Deskripsi </a:t>
            </a:r>
          </a:p>
          <a:p>
            <a:pPr>
              <a:lnSpc>
                <a:spcPct val="80000"/>
              </a:lnSpc>
              <a:buFont typeface="Wingdings" pitchFamily="2" charset="2"/>
              <a:buNone/>
            </a:pPr>
            <a:endParaRPr lang="id-ID" sz="3200" smtClean="0"/>
          </a:p>
          <a:p>
            <a:pPr>
              <a:lnSpc>
                <a:spcPct val="80000"/>
              </a:lnSpc>
            </a:pPr>
            <a:r>
              <a:rPr lang="id-ID" sz="3200" smtClean="0"/>
              <a:t> Analisis Formal Interpretasi</a:t>
            </a:r>
          </a:p>
          <a:p>
            <a:pPr>
              <a:lnSpc>
                <a:spcPct val="80000"/>
              </a:lnSpc>
              <a:buFont typeface="Wingdings" pitchFamily="2" charset="2"/>
              <a:buNone/>
            </a:pPr>
            <a:endParaRPr lang="id-ID" sz="3200" smtClean="0"/>
          </a:p>
          <a:p>
            <a:pPr>
              <a:lnSpc>
                <a:spcPct val="80000"/>
              </a:lnSpc>
            </a:pPr>
            <a:r>
              <a:rPr lang="id-ID" sz="3200" smtClean="0"/>
              <a:t>Interpretasi</a:t>
            </a:r>
          </a:p>
          <a:p>
            <a:pPr>
              <a:lnSpc>
                <a:spcPct val="80000"/>
              </a:lnSpc>
              <a:buFont typeface="Wingdings" pitchFamily="2" charset="2"/>
              <a:buNone/>
            </a:pPr>
            <a:endParaRPr lang="id-ID" sz="3200" smtClean="0"/>
          </a:p>
          <a:p>
            <a:pPr>
              <a:lnSpc>
                <a:spcPct val="80000"/>
              </a:lnSpc>
            </a:pPr>
            <a:r>
              <a:rPr lang="id-ID" sz="3200" smtClean="0"/>
              <a:t> Evaluasi</a:t>
            </a:r>
          </a:p>
        </p:txBody>
      </p:sp>
      <p:sp>
        <p:nvSpPr>
          <p:cNvPr id="21508" name="Rectangle 4"/>
          <p:cNvSpPr>
            <a:spLocks noGrp="1" noChangeArrowheads="1"/>
          </p:cNvSpPr>
          <p:nvPr>
            <p:ph type="body" sz="half" idx="2"/>
          </p:nvPr>
        </p:nvSpPr>
        <p:spPr>
          <a:xfrm>
            <a:off x="5791200" y="2514600"/>
            <a:ext cx="3124200" cy="3962400"/>
          </a:xfrm>
          <a:ln w="57150">
            <a:solidFill>
              <a:srgbClr val="FFFF00"/>
            </a:solidFill>
          </a:ln>
        </p:spPr>
        <p:txBody>
          <a:bodyPr/>
          <a:lstStyle/>
          <a:p>
            <a:pPr>
              <a:lnSpc>
                <a:spcPct val="80000"/>
              </a:lnSpc>
              <a:buFont typeface="Wingdings" pitchFamily="2" charset="2"/>
              <a:buNone/>
            </a:pPr>
            <a:r>
              <a:rPr lang="id-ID" smtClean="0"/>
              <a:t>  </a:t>
            </a:r>
          </a:p>
          <a:p>
            <a:pPr>
              <a:lnSpc>
                <a:spcPct val="80000"/>
              </a:lnSpc>
              <a:buFont typeface="Wingdings" pitchFamily="2" charset="2"/>
              <a:buNone/>
            </a:pPr>
            <a:r>
              <a:rPr lang="id-ID" smtClean="0"/>
              <a:t>   </a:t>
            </a:r>
            <a:r>
              <a:rPr lang="id-ID" sz="4000" smtClean="0"/>
              <a:t>Mutu yang dihasilkan dalam karya seni yang dikritik.</a:t>
            </a:r>
            <a:r>
              <a:rPr lang="id-ID" smtClean="0"/>
              <a:t> </a:t>
            </a:r>
            <a:endParaRPr lang="en-GB" smtClean="0"/>
          </a:p>
        </p:txBody>
      </p:sp>
      <p:sp>
        <p:nvSpPr>
          <p:cNvPr id="21509" name="Rectangle 5"/>
          <p:cNvSpPr>
            <a:spLocks noChangeArrowheads="1"/>
          </p:cNvSpPr>
          <p:nvPr/>
        </p:nvSpPr>
        <p:spPr bwMode="auto">
          <a:xfrm>
            <a:off x="304800" y="914400"/>
            <a:ext cx="8458200" cy="1066800"/>
          </a:xfrm>
          <a:prstGeom prst="rect">
            <a:avLst/>
          </a:prstGeom>
          <a:noFill/>
          <a:ln w="9525">
            <a:noFill/>
            <a:miter lim="800000"/>
            <a:headEnd/>
            <a:tailEnd/>
          </a:ln>
        </p:spPr>
        <p:txBody>
          <a:bodyPr>
            <a:spAutoFit/>
          </a:bodyPr>
          <a:lstStyle/>
          <a:p>
            <a:r>
              <a:rPr lang="id-ID" sz="3200"/>
              <a:t>Kritik secara verbal maupun tulisan biasanya ada unsur-unsur sebagai berikut: </a:t>
            </a:r>
            <a:endParaRPr lang="en-GB" sz="3200"/>
          </a:p>
        </p:txBody>
      </p:sp>
      <p:sp>
        <p:nvSpPr>
          <p:cNvPr id="21510" name="Line 8"/>
          <p:cNvSpPr>
            <a:spLocks noChangeShapeType="1"/>
          </p:cNvSpPr>
          <p:nvPr/>
        </p:nvSpPr>
        <p:spPr bwMode="auto">
          <a:xfrm>
            <a:off x="4114800" y="4495800"/>
            <a:ext cx="1219200" cy="0"/>
          </a:xfrm>
          <a:prstGeom prst="line">
            <a:avLst/>
          </a:prstGeom>
          <a:noFill/>
          <a:ln w="76200">
            <a:solidFill>
              <a:srgbClr val="00FF00"/>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sz="quarter"/>
          </p:nvPr>
        </p:nvSpPr>
        <p:spPr>
          <a:xfrm>
            <a:off x="520700" y="368300"/>
            <a:ext cx="7772400" cy="1143000"/>
          </a:xfrm>
        </p:spPr>
        <p:txBody>
          <a:bodyPr/>
          <a:lstStyle/>
          <a:p>
            <a:r>
              <a:rPr lang="id-ID" sz="4800" b="1" smtClean="0">
                <a:latin typeface="Verdana" pitchFamily="34" charset="0"/>
              </a:rPr>
              <a:t>Sumber Bacaan</a:t>
            </a:r>
            <a:endParaRPr lang="en-US" sz="4800" b="1" smtClean="0">
              <a:latin typeface="Verdana" pitchFamily="34" charset="0"/>
            </a:endParaRPr>
          </a:p>
        </p:txBody>
      </p:sp>
      <p:sp>
        <p:nvSpPr>
          <p:cNvPr id="4099" name="Text Box 3"/>
          <p:cNvSpPr txBox="1">
            <a:spLocks noChangeArrowheads="1"/>
          </p:cNvSpPr>
          <p:nvPr/>
        </p:nvSpPr>
        <p:spPr bwMode="auto">
          <a:xfrm>
            <a:off x="571500" y="2362200"/>
            <a:ext cx="8458200" cy="390207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id-ID" sz="2000"/>
              <a:t>Kwant, R.C. 1975. </a:t>
            </a:r>
            <a:r>
              <a:rPr lang="id-ID" sz="2000" i="1"/>
              <a:t>Manusia dan Kritik. </a:t>
            </a:r>
            <a:r>
              <a:rPr lang="id-ID" sz="2000"/>
              <a:t>Yogyakarta: Yayasan Kanisius. </a:t>
            </a:r>
            <a:endParaRPr lang="en-US" sz="2000"/>
          </a:p>
          <a:p>
            <a:pPr marL="342900" indent="-342900">
              <a:spcBef>
                <a:spcPct val="50000"/>
              </a:spcBef>
              <a:buFontTx/>
              <a:buAutoNum type="arabicPeriod"/>
            </a:pPr>
            <a:r>
              <a:rPr lang="id-ID" sz="2000"/>
              <a:t>Bahari, Nooryan. 2008. </a:t>
            </a:r>
            <a:r>
              <a:rPr lang="id-ID" sz="2000" i="1"/>
              <a:t>Kritik Seni: Wacana, Apresiasi, dan, Kreasi.</a:t>
            </a:r>
            <a:r>
              <a:rPr lang="id-ID" sz="2000"/>
              <a:t> Yogyakarta: Pustaka Pelajar.</a:t>
            </a:r>
          </a:p>
          <a:p>
            <a:pPr marL="342900" indent="-342900">
              <a:spcBef>
                <a:spcPct val="50000"/>
              </a:spcBef>
              <a:buFontTx/>
              <a:buAutoNum type="arabicPeriod"/>
            </a:pPr>
            <a:r>
              <a:rPr lang="id-ID" sz="2000"/>
              <a:t>Djoko Pradopo, Rachmat. </a:t>
            </a:r>
            <a:r>
              <a:rPr lang="id-ID" sz="2000" i="1"/>
              <a:t>Beberapa Teori Sastra, Metode Kritik, dan Penerapannya</a:t>
            </a:r>
            <a:r>
              <a:rPr lang="id-ID" sz="2000"/>
              <a:t>. Yogyakarta: Pustaka Pelajar.  </a:t>
            </a:r>
          </a:p>
          <a:p>
            <a:pPr marL="342900" indent="-342900">
              <a:spcBef>
                <a:spcPct val="50000"/>
              </a:spcBef>
              <a:buFontTx/>
              <a:buAutoNum type="arabicPeriod"/>
            </a:pPr>
            <a:r>
              <a:rPr lang="id-ID" sz="2000"/>
              <a:t>Sumardjo, Jakob dan Saini Km. </a:t>
            </a:r>
            <a:r>
              <a:rPr lang="id-ID" sz="2000" i="1"/>
              <a:t>Apresiasi Kesusastraan. </a:t>
            </a:r>
            <a:r>
              <a:rPr lang="id-ID" sz="2000"/>
              <a:t>Jakarta: Gramedia Pustaka Utama.  </a:t>
            </a:r>
          </a:p>
          <a:p>
            <a:pPr marL="342900" indent="-342900">
              <a:spcBef>
                <a:spcPct val="50000"/>
              </a:spcBef>
              <a:buFontTx/>
              <a:buAutoNum type="arabicPeriod"/>
            </a:pPr>
            <a:r>
              <a:rPr lang="id-ID" sz="2000"/>
              <a:t>Mamannoor. 2002. </a:t>
            </a:r>
            <a:r>
              <a:rPr lang="id-ID" sz="2000" i="1"/>
              <a:t>Wacana Kritik Seni Rupa di Indonesia. Sebuah Telaah Kritik Jurnalistik Kosmologis.</a:t>
            </a:r>
            <a:r>
              <a:rPr lang="id-ID" sz="2000"/>
              <a:t> Bandung: Nuansa.</a:t>
            </a:r>
            <a:r>
              <a:rPr lang="id-ID" sz="2000" i="1"/>
              <a:t> </a:t>
            </a:r>
            <a:endParaRPr lang="id-ID" sz="2000"/>
          </a:p>
          <a:p>
            <a:pPr marL="342900" indent="-342900">
              <a:spcBef>
                <a:spcPct val="50000"/>
              </a:spcBef>
              <a:buFontTx/>
              <a:buAutoNum type="arabicPeriod"/>
            </a:pPr>
            <a:endParaRPr lang="en-US" sz="2000"/>
          </a:p>
        </p:txBody>
      </p:sp>
    </p:spTree>
  </p:cSld>
  <p:clrMapOvr>
    <a:masterClrMapping/>
  </p:clrMapOvr>
  <p:transition spd="slow">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457200"/>
            <a:ext cx="3810000" cy="1143000"/>
          </a:xfrm>
        </p:spPr>
        <p:txBody>
          <a:bodyPr/>
          <a:lstStyle/>
          <a:p>
            <a:r>
              <a:rPr lang="id-ID" smtClean="0"/>
              <a:t>1. Deskripsi</a:t>
            </a:r>
            <a:endParaRPr lang="en-GB" smtClean="0"/>
          </a:p>
        </p:txBody>
      </p:sp>
      <p:sp>
        <p:nvSpPr>
          <p:cNvPr id="22531" name="Rectangle 3"/>
          <p:cNvSpPr>
            <a:spLocks noGrp="1" noChangeArrowheads="1"/>
          </p:cNvSpPr>
          <p:nvPr>
            <p:ph type="body" idx="1"/>
          </p:nvPr>
        </p:nvSpPr>
        <p:spPr/>
        <p:txBody>
          <a:bodyPr/>
          <a:lstStyle/>
          <a:p>
            <a:pPr algn="just">
              <a:lnSpc>
                <a:spcPct val="90000"/>
              </a:lnSpc>
              <a:buFont typeface="Wingdings" pitchFamily="2" charset="2"/>
              <a:buNone/>
            </a:pPr>
            <a:r>
              <a:rPr lang="id-ID" smtClean="0"/>
              <a:t>   Deskripsi dalam kritik seni adalah suatu penggambaran dengan kata-kata semua yang tersaji dalam karya seni yang ditampilkan (musik, tari, lukis, dll). Penjelasan dasarnya tentang hal-hal yang tampak secara visual yang dapat membangun bayangan atau </a:t>
            </a:r>
            <a:r>
              <a:rPr lang="id-ID" i="1" smtClean="0"/>
              <a:t>image</a:t>
            </a:r>
            <a:r>
              <a:rPr lang="id-ID" smtClean="0"/>
              <a:t> bagi penikmat (penonton, pendengar, pembaca, dll).</a:t>
            </a: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28600"/>
            <a:ext cx="4495800" cy="1143000"/>
          </a:xfrm>
        </p:spPr>
        <p:txBody>
          <a:bodyPr/>
          <a:lstStyle/>
          <a:p>
            <a:r>
              <a:rPr lang="id-ID" smtClean="0"/>
              <a:t>2. Analisis Formal</a:t>
            </a:r>
            <a:endParaRPr lang="en-GB" smtClean="0"/>
          </a:p>
        </p:txBody>
      </p:sp>
      <p:sp>
        <p:nvSpPr>
          <p:cNvPr id="23555" name="Rectangle 3"/>
          <p:cNvSpPr>
            <a:spLocks noGrp="1" noChangeArrowheads="1"/>
          </p:cNvSpPr>
          <p:nvPr>
            <p:ph type="body" idx="1"/>
          </p:nvPr>
        </p:nvSpPr>
        <p:spPr>
          <a:xfrm>
            <a:off x="685800" y="1981200"/>
            <a:ext cx="8305800" cy="4114800"/>
          </a:xfrm>
        </p:spPr>
        <p:txBody>
          <a:bodyPr/>
          <a:lstStyle/>
          <a:p>
            <a:pPr algn="just">
              <a:lnSpc>
                <a:spcPct val="90000"/>
              </a:lnSpc>
              <a:buFont typeface="Wingdings" pitchFamily="2" charset="2"/>
              <a:buNone/>
            </a:pPr>
            <a:r>
              <a:rPr lang="id-ID" smtClean="0"/>
              <a:t>   Analisis formal merupakan tahapan berikutnya setelah deskripsi. Analisis formal mencoba menjelaskan objek yang dikritik dengan dukungan beberpa data yang tampak secar visual. </a:t>
            </a:r>
          </a:p>
          <a:p>
            <a:pPr>
              <a:lnSpc>
                <a:spcPct val="90000"/>
              </a:lnSpc>
              <a:buFont typeface="Wingdings" pitchFamily="2" charset="2"/>
              <a:buNone/>
            </a:pPr>
            <a:r>
              <a:rPr lang="id-ID" smtClean="0"/>
              <a:t>    * menganalisis secara visual kualitas </a:t>
            </a:r>
          </a:p>
          <a:p>
            <a:pPr>
              <a:lnSpc>
                <a:spcPct val="90000"/>
              </a:lnSpc>
              <a:buFont typeface="Wingdings" pitchFamily="2" charset="2"/>
              <a:buNone/>
            </a:pPr>
            <a:r>
              <a:rPr lang="id-ID" smtClean="0"/>
              <a:t>      unsur-unsurnya.</a:t>
            </a:r>
          </a:p>
          <a:p>
            <a:pPr>
              <a:lnSpc>
                <a:spcPct val="90000"/>
              </a:lnSpc>
              <a:buFont typeface="Wingdings" pitchFamily="2" charset="2"/>
              <a:buNone/>
            </a:pPr>
            <a:r>
              <a:rPr lang="id-ID" smtClean="0"/>
              <a:t>   * menganalisis bagian demi bagian. </a:t>
            </a:r>
            <a:endParaRPr lang="en-GB"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228600"/>
            <a:ext cx="4495800" cy="1143000"/>
          </a:xfrm>
        </p:spPr>
        <p:txBody>
          <a:bodyPr/>
          <a:lstStyle/>
          <a:p>
            <a:r>
              <a:rPr lang="id-ID" smtClean="0"/>
              <a:t>3. Interpretasi</a:t>
            </a:r>
            <a:endParaRPr lang="en-GB" smtClean="0"/>
          </a:p>
        </p:txBody>
      </p:sp>
      <p:sp>
        <p:nvSpPr>
          <p:cNvPr id="24579" name="Rectangle 3"/>
          <p:cNvSpPr>
            <a:spLocks noGrp="1" noChangeArrowheads="1"/>
          </p:cNvSpPr>
          <p:nvPr>
            <p:ph type="body" idx="1"/>
          </p:nvPr>
        </p:nvSpPr>
        <p:spPr>
          <a:xfrm>
            <a:off x="304800" y="1524000"/>
            <a:ext cx="8305800" cy="4953000"/>
          </a:xfrm>
        </p:spPr>
        <p:txBody>
          <a:bodyPr/>
          <a:lstStyle/>
          <a:p>
            <a:pPr algn="just">
              <a:lnSpc>
                <a:spcPct val="90000"/>
              </a:lnSpc>
              <a:buFont typeface="Wingdings" pitchFamily="2" charset="2"/>
              <a:buNone/>
            </a:pPr>
            <a:r>
              <a:rPr lang="id-ID" sz="2800" smtClean="0"/>
              <a:t>   </a:t>
            </a:r>
          </a:p>
          <a:p>
            <a:pPr algn="just">
              <a:lnSpc>
                <a:spcPct val="90000"/>
              </a:lnSpc>
              <a:buFont typeface="Wingdings" pitchFamily="2" charset="2"/>
              <a:buNone/>
            </a:pPr>
            <a:r>
              <a:rPr lang="id-ID" sz="2800" smtClean="0"/>
              <a:t>   Intepretasi adalah menafsirkan hal-hal yang terdapat di balik suatu karya seni, manfsirkan makna, pesan, atau nilai yang dikandungnya. </a:t>
            </a:r>
          </a:p>
          <a:p>
            <a:pPr algn="just">
              <a:lnSpc>
                <a:spcPct val="90000"/>
              </a:lnSpc>
              <a:buFont typeface="Wingdings" pitchFamily="2" charset="2"/>
              <a:buNone/>
            </a:pPr>
            <a:r>
              <a:rPr lang="id-ID" sz="2800" smtClean="0"/>
              <a:t>   Penafsiran dapat mengungkap hal-hal yg berkaitan dengan pernyataan di balik struktur/bentuk: psikologis, latar belakang sosial budaya, gagasan,abstraksi, kepercayaan, pengalaman senimannya. </a:t>
            </a:r>
          </a:p>
          <a:p>
            <a:pPr algn="just">
              <a:lnSpc>
                <a:spcPct val="90000"/>
              </a:lnSpc>
              <a:buFont typeface="Wingdings" pitchFamily="2" charset="2"/>
              <a:buNone/>
            </a:pPr>
            <a:r>
              <a:rPr lang="id-ID" sz="2800" smtClean="0"/>
              <a:t>   (Pengkritik harus memiliki bekal pengtahuan tentang proses pembuatan/penggubahan karya).</a:t>
            </a:r>
            <a:endParaRPr lang="en-GB"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3733800" cy="1143000"/>
          </a:xfrm>
        </p:spPr>
        <p:txBody>
          <a:bodyPr/>
          <a:lstStyle/>
          <a:p>
            <a:r>
              <a:rPr lang="id-ID" smtClean="0"/>
              <a:t>4. Penilaian </a:t>
            </a:r>
            <a:endParaRPr lang="en-GB" smtClean="0"/>
          </a:p>
        </p:txBody>
      </p:sp>
      <p:sp>
        <p:nvSpPr>
          <p:cNvPr id="25603" name="Rectangle 3"/>
          <p:cNvSpPr>
            <a:spLocks noGrp="1" noChangeArrowheads="1"/>
          </p:cNvSpPr>
          <p:nvPr>
            <p:ph type="body" idx="1"/>
          </p:nvPr>
        </p:nvSpPr>
        <p:spPr>
          <a:xfrm>
            <a:off x="304800" y="1524000"/>
            <a:ext cx="8305800" cy="4953000"/>
          </a:xfrm>
        </p:spPr>
        <p:txBody>
          <a:bodyPr/>
          <a:lstStyle/>
          <a:p>
            <a:pPr algn="just">
              <a:buFont typeface="Wingdings" pitchFamily="2" charset="2"/>
              <a:buNone/>
            </a:pPr>
            <a:r>
              <a:rPr lang="id-ID" smtClean="0"/>
              <a:t>   </a:t>
            </a:r>
          </a:p>
          <a:p>
            <a:pPr algn="just">
              <a:buFont typeface="Wingdings" pitchFamily="2" charset="2"/>
              <a:buNone/>
            </a:pPr>
            <a:r>
              <a:rPr lang="id-ID" smtClean="0"/>
              <a:t>   Penilaian dalam kritik seni berdasarkan atas deskripsi, analisis formal, dan intepretasi suatu karya seni denga data-data visual maupun penjelasan-penjelasan tambahan dari seniman. Dalam kritik seni, ukuran penilaian dapat dilakukan secara general atau non general.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514600" y="228600"/>
            <a:ext cx="3962400" cy="609600"/>
          </a:xfrm>
        </p:spPr>
        <p:txBody>
          <a:bodyPr/>
          <a:lstStyle/>
          <a:p>
            <a:pPr algn="ctr"/>
            <a:r>
              <a:rPr lang="id-ID" sz="4000" smtClean="0"/>
              <a:t>Penilaian</a:t>
            </a:r>
            <a:endParaRPr lang="en-GB" sz="4000" smtClean="0"/>
          </a:p>
        </p:txBody>
      </p:sp>
      <p:sp>
        <p:nvSpPr>
          <p:cNvPr id="26627" name="Rectangle 3"/>
          <p:cNvSpPr>
            <a:spLocks noGrp="1" noChangeArrowheads="1"/>
          </p:cNvSpPr>
          <p:nvPr>
            <p:ph type="body" sz="half" idx="1"/>
          </p:nvPr>
        </p:nvSpPr>
        <p:spPr>
          <a:xfrm>
            <a:off x="304800" y="1905000"/>
            <a:ext cx="3810000" cy="4191000"/>
          </a:xfrm>
          <a:ln w="12700">
            <a:solidFill>
              <a:schemeClr val="tx1"/>
            </a:solidFill>
          </a:ln>
        </p:spPr>
        <p:txBody>
          <a:bodyPr/>
          <a:lstStyle/>
          <a:p>
            <a:pPr algn="ctr">
              <a:lnSpc>
                <a:spcPct val="80000"/>
              </a:lnSpc>
              <a:buFont typeface="Wingdings" pitchFamily="2" charset="2"/>
              <a:buNone/>
            </a:pPr>
            <a:r>
              <a:rPr lang="id-ID" sz="2400" smtClean="0"/>
              <a:t>   </a:t>
            </a:r>
            <a:r>
              <a:rPr lang="id-ID" sz="2400" b="1" smtClean="0">
                <a:solidFill>
                  <a:srgbClr val="CC0000"/>
                </a:solidFill>
              </a:rPr>
              <a:t>General</a:t>
            </a:r>
          </a:p>
          <a:p>
            <a:pPr algn="ctr">
              <a:lnSpc>
                <a:spcPct val="80000"/>
              </a:lnSpc>
              <a:buFont typeface="Wingdings" pitchFamily="2" charset="2"/>
              <a:buNone/>
            </a:pPr>
            <a:r>
              <a:rPr lang="id-ID" sz="2400" smtClean="0"/>
              <a:t>   Jenis analisis yang menganggap bahwa dalam menilai sebuah karya seni harus didasarkan pada analisis unsur-unsur karya seni tsb secara terpisah.</a:t>
            </a:r>
          </a:p>
          <a:p>
            <a:pPr algn="ctr">
              <a:lnSpc>
                <a:spcPct val="80000"/>
              </a:lnSpc>
              <a:buFont typeface="Wingdings" pitchFamily="2" charset="2"/>
              <a:buNone/>
            </a:pPr>
            <a:r>
              <a:rPr lang="id-ID" sz="2400" smtClean="0"/>
              <a:t>    (komposisi, proposi, dinamika, desain kelompok, desain ruang, mode penyajian)</a:t>
            </a:r>
          </a:p>
          <a:p>
            <a:pPr algn="ctr">
              <a:lnSpc>
                <a:spcPct val="80000"/>
              </a:lnSpc>
              <a:buFont typeface="Wingdings" pitchFamily="2" charset="2"/>
              <a:buNone/>
            </a:pPr>
            <a:endParaRPr lang="en-GB" sz="2400" smtClean="0"/>
          </a:p>
        </p:txBody>
      </p:sp>
      <p:sp>
        <p:nvSpPr>
          <p:cNvPr id="26628" name="Rectangle 4"/>
          <p:cNvSpPr>
            <a:spLocks noGrp="1" noChangeArrowheads="1"/>
          </p:cNvSpPr>
          <p:nvPr>
            <p:ph type="body" sz="half" idx="2"/>
          </p:nvPr>
        </p:nvSpPr>
        <p:spPr>
          <a:xfrm>
            <a:off x="4953000" y="1981200"/>
            <a:ext cx="3810000" cy="4114800"/>
          </a:xfrm>
          <a:ln w="12700">
            <a:solidFill>
              <a:schemeClr val="tx1"/>
            </a:solidFill>
          </a:ln>
        </p:spPr>
        <p:txBody>
          <a:bodyPr/>
          <a:lstStyle/>
          <a:p>
            <a:pPr algn="ctr">
              <a:lnSpc>
                <a:spcPct val="80000"/>
              </a:lnSpc>
              <a:buFont typeface="Wingdings" pitchFamily="2" charset="2"/>
              <a:buNone/>
            </a:pPr>
            <a:r>
              <a:rPr lang="id-ID" sz="2400" smtClean="0"/>
              <a:t> </a:t>
            </a:r>
            <a:r>
              <a:rPr lang="id-ID" sz="2400" smtClean="0">
                <a:solidFill>
                  <a:srgbClr val="CC0000"/>
                </a:solidFill>
              </a:rPr>
              <a:t> Nongeneral</a:t>
            </a:r>
          </a:p>
          <a:p>
            <a:pPr algn="ctr">
              <a:lnSpc>
                <a:spcPct val="80000"/>
              </a:lnSpc>
              <a:buFont typeface="Wingdings" pitchFamily="2" charset="2"/>
              <a:buNone/>
            </a:pPr>
            <a:r>
              <a:rPr lang="id-ID" sz="2400" smtClean="0">
                <a:solidFill>
                  <a:srgbClr val="FFFF00"/>
                </a:solidFill>
              </a:rPr>
              <a:t>Jenis cenderung menilai karya seni tidak secara terpisah-pisah, karena karya seni dianggap sebagai suatu kesatuan  yang tidak mungkin dianalisis unsur demi unsur. Hal ini agar makna  dan nilai karya seni tetap utuh dan bulat. </a:t>
            </a:r>
            <a:endParaRPr lang="en-GB" sz="2400" smtClean="0">
              <a:solidFill>
                <a:srgbClr val="FFFF00"/>
              </a:solidFill>
            </a:endParaRPr>
          </a:p>
        </p:txBody>
      </p:sp>
      <p:sp>
        <p:nvSpPr>
          <p:cNvPr id="26629" name="Line 5"/>
          <p:cNvSpPr>
            <a:spLocks noChangeShapeType="1"/>
          </p:cNvSpPr>
          <p:nvPr/>
        </p:nvSpPr>
        <p:spPr bwMode="auto">
          <a:xfrm flipH="1">
            <a:off x="2667000" y="914400"/>
            <a:ext cx="1752600" cy="838200"/>
          </a:xfrm>
          <a:prstGeom prst="line">
            <a:avLst/>
          </a:prstGeom>
          <a:noFill/>
          <a:ln w="28575">
            <a:solidFill>
              <a:schemeClr val="tx1"/>
            </a:solidFill>
            <a:round/>
            <a:headEnd/>
            <a:tailEnd type="triangle" w="med" len="med"/>
          </a:ln>
        </p:spPr>
        <p:txBody>
          <a:bodyPr/>
          <a:lstStyle/>
          <a:p>
            <a:endParaRPr lang="id-ID"/>
          </a:p>
        </p:txBody>
      </p:sp>
      <p:sp>
        <p:nvSpPr>
          <p:cNvPr id="26630" name="Line 6"/>
          <p:cNvSpPr>
            <a:spLocks noChangeShapeType="1"/>
          </p:cNvSpPr>
          <p:nvPr/>
        </p:nvSpPr>
        <p:spPr bwMode="auto">
          <a:xfrm>
            <a:off x="4419600" y="914400"/>
            <a:ext cx="1524000" cy="990600"/>
          </a:xfrm>
          <a:prstGeom prst="line">
            <a:avLst/>
          </a:prstGeom>
          <a:noFill/>
          <a:ln w="28575">
            <a:solidFill>
              <a:schemeClr val="tx1"/>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152400"/>
            <a:ext cx="6629400" cy="685800"/>
          </a:xfrm>
        </p:spPr>
        <p:txBody>
          <a:bodyPr/>
          <a:lstStyle/>
          <a:p>
            <a:r>
              <a:rPr lang="id-ID" sz="4000" b="1" smtClean="0">
                <a:solidFill>
                  <a:srgbClr val="FF0066"/>
                </a:solidFill>
                <a:latin typeface="Comic Sans MS" pitchFamily="66" charset="0"/>
              </a:rPr>
              <a:t>D. Aspek yang dikritik</a:t>
            </a:r>
            <a:endParaRPr lang="en-GB" sz="4000" b="1" smtClean="0">
              <a:solidFill>
                <a:srgbClr val="FF0066"/>
              </a:solidFill>
              <a:latin typeface="Comic Sans MS" pitchFamily="66" charset="0"/>
            </a:endParaRPr>
          </a:p>
        </p:txBody>
      </p:sp>
      <p:sp>
        <p:nvSpPr>
          <p:cNvPr id="27651" name="Rectangle 3"/>
          <p:cNvSpPr>
            <a:spLocks noGrp="1" noChangeArrowheads="1"/>
          </p:cNvSpPr>
          <p:nvPr>
            <p:ph type="body" idx="1"/>
          </p:nvPr>
        </p:nvSpPr>
        <p:spPr>
          <a:xfrm>
            <a:off x="381000" y="1219200"/>
            <a:ext cx="8382000" cy="5257800"/>
          </a:xfrm>
          <a:ln w="57150" cap="flat">
            <a:solidFill>
              <a:srgbClr val="00FF00"/>
            </a:solidFill>
          </a:ln>
        </p:spPr>
        <p:txBody>
          <a:bodyPr/>
          <a:lstStyle/>
          <a:p>
            <a:pPr>
              <a:buFont typeface="Wingdings" pitchFamily="2" charset="2"/>
              <a:buNone/>
            </a:pPr>
            <a:r>
              <a:rPr lang="id-ID" sz="2000" smtClean="0"/>
              <a:t>    </a:t>
            </a:r>
          </a:p>
          <a:p>
            <a:pPr>
              <a:buFont typeface="Wingdings" pitchFamily="2" charset="2"/>
              <a:buNone/>
            </a:pPr>
            <a:r>
              <a:rPr lang="id-ID" sz="2800" smtClean="0"/>
              <a:t>   Sebuah karya seni dicipta bukan hanya utk ditampilkan, harus berisi gagasan, abstrak, kepercayaan, pengalaman tertentu yang hendak dikomunikasikan oleh penciptanya. </a:t>
            </a:r>
          </a:p>
          <a:p>
            <a:pPr>
              <a:buFont typeface="Wingdings" pitchFamily="2" charset="2"/>
              <a:buNone/>
            </a:pPr>
            <a:r>
              <a:rPr lang="id-ID" sz="2800" smtClean="0"/>
              <a:t>   </a:t>
            </a:r>
          </a:p>
          <a:p>
            <a:pPr>
              <a:buFont typeface="Wingdings" pitchFamily="2" charset="2"/>
              <a:buNone/>
            </a:pPr>
            <a:r>
              <a:rPr lang="id-ID" sz="2800" smtClean="0"/>
              <a:t>   Aspek yag dipertimbangkan kritikus adalah: ide/gagasan, tema, teknik, pengolahan materi, prinsip-prinsip penyusunan, pengorganisasian dalam mengelola kaidah-kaidah estetik, keunikan, gaya individu, kreativitas, dan inovasi. </a:t>
            </a:r>
            <a:endParaRPr lang="en-GB"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39713" y="762000"/>
            <a:ext cx="8904287" cy="1838325"/>
          </a:xfrm>
          <a:prstGeom prst="rect">
            <a:avLst/>
          </a:prstGeom>
          <a:noFill/>
          <a:ln w="38100">
            <a:solidFill>
              <a:srgbClr val="FF0066"/>
            </a:solidFill>
            <a:miter lim="800000"/>
            <a:headEnd/>
            <a:tailEnd/>
          </a:ln>
        </p:spPr>
        <p:txBody>
          <a:bodyPr wrap="none" anchor="ctr">
            <a:spAutoFit/>
          </a:bodyPr>
          <a:lstStyle/>
          <a:p>
            <a:pPr marL="342900" indent="-342900">
              <a:buFontTx/>
              <a:buAutoNum type="arabicPeriod"/>
            </a:pPr>
            <a:r>
              <a:rPr lang="sv-SE" sz="2800"/>
              <a:t>Mengenalkan karya kepada </a:t>
            </a:r>
            <a:r>
              <a:rPr lang="id-ID" sz="2800"/>
              <a:t>m</a:t>
            </a:r>
            <a:r>
              <a:rPr lang="sv-SE" sz="2800"/>
              <a:t>asyarakat</a:t>
            </a:r>
            <a:r>
              <a:rPr lang="id-ID" sz="2800"/>
              <a:t>.</a:t>
            </a:r>
          </a:p>
          <a:p>
            <a:pPr marL="342900" indent="-342900">
              <a:buFontTx/>
              <a:buAutoNum type="arabicPeriod"/>
            </a:pPr>
            <a:r>
              <a:rPr lang="sv-SE" sz="2800"/>
              <a:t>Jembatan komunikasi antara pencipta dan penikmat.</a:t>
            </a:r>
            <a:endParaRPr lang="id-ID" sz="2800"/>
          </a:p>
          <a:p>
            <a:pPr marL="342900" indent="-342900">
              <a:buFontTx/>
              <a:buAutoNum type="arabicPeriod"/>
            </a:pPr>
            <a:r>
              <a:rPr lang="sv-SE" sz="2800"/>
              <a:t>Untuk evaluasi diri bagi pencipt</a:t>
            </a:r>
            <a:r>
              <a:rPr lang="id-ID" sz="2800"/>
              <a:t>a</a:t>
            </a:r>
            <a:r>
              <a:rPr lang="sv-SE" sz="2800"/>
              <a:t> </a:t>
            </a:r>
            <a:r>
              <a:rPr lang="id-ID" sz="2800"/>
              <a:t>karya seni</a:t>
            </a:r>
            <a:r>
              <a:rPr lang="sv-SE" sz="2800"/>
              <a:t>.</a:t>
            </a:r>
            <a:endParaRPr lang="id-ID" sz="2800"/>
          </a:p>
          <a:p>
            <a:pPr marL="342900" indent="-342900">
              <a:buFontTx/>
              <a:buAutoNum type="arabicPeriod"/>
            </a:pPr>
            <a:r>
              <a:rPr lang="sv-SE" sz="2800"/>
              <a:t>Mengembangkan karya seni.</a:t>
            </a:r>
            <a:endParaRPr lang="en-GB" sz="2800"/>
          </a:p>
        </p:txBody>
      </p:sp>
      <p:sp>
        <p:nvSpPr>
          <p:cNvPr id="28675" name="Rectangle 3"/>
          <p:cNvSpPr>
            <a:spLocks noChangeArrowheads="1"/>
          </p:cNvSpPr>
          <p:nvPr/>
        </p:nvSpPr>
        <p:spPr bwMode="auto">
          <a:xfrm>
            <a:off x="2133600" y="152400"/>
            <a:ext cx="2819400" cy="519113"/>
          </a:xfrm>
          <a:prstGeom prst="rect">
            <a:avLst/>
          </a:prstGeom>
          <a:noFill/>
          <a:ln w="9525">
            <a:noFill/>
            <a:miter lim="800000"/>
            <a:headEnd/>
            <a:tailEnd/>
          </a:ln>
        </p:spPr>
        <p:txBody>
          <a:bodyPr>
            <a:spAutoFit/>
          </a:bodyPr>
          <a:lstStyle/>
          <a:p>
            <a:pPr algn="ctr"/>
            <a:r>
              <a:rPr lang="sv-SE" sz="2800"/>
              <a:t>Fungsi Kritik</a:t>
            </a:r>
            <a:endParaRPr lang="en-GB" sz="2800"/>
          </a:p>
        </p:txBody>
      </p:sp>
      <p:sp>
        <p:nvSpPr>
          <p:cNvPr id="28676" name="Rectangle 6"/>
          <p:cNvSpPr>
            <a:spLocks noChangeArrowheads="1"/>
          </p:cNvSpPr>
          <p:nvPr/>
        </p:nvSpPr>
        <p:spPr bwMode="auto">
          <a:xfrm>
            <a:off x="309563" y="3962400"/>
            <a:ext cx="8834437" cy="2686050"/>
          </a:xfrm>
          <a:prstGeom prst="rect">
            <a:avLst/>
          </a:prstGeom>
          <a:noFill/>
          <a:ln w="38100">
            <a:solidFill>
              <a:srgbClr val="FF0066"/>
            </a:solidFill>
            <a:miter lim="800000"/>
            <a:headEnd/>
            <a:tailEnd/>
          </a:ln>
        </p:spPr>
        <p:txBody>
          <a:bodyPr anchor="ctr">
            <a:spAutoFit/>
          </a:bodyPr>
          <a:lstStyle/>
          <a:p>
            <a:pPr marL="342900" indent="-342900">
              <a:buFontTx/>
              <a:buAutoNum type="arabicPeriod"/>
            </a:pPr>
            <a:r>
              <a:rPr lang="id-ID" sz="2400"/>
              <a:t>Menunjukkan keunggulan dan kelemahan karya seni.</a:t>
            </a:r>
          </a:p>
          <a:p>
            <a:pPr marL="342900" indent="-342900">
              <a:buFontTx/>
              <a:buAutoNum type="arabicPeriod"/>
            </a:pPr>
            <a:r>
              <a:rPr lang="id-ID" sz="2400"/>
              <a:t>Menunjukkan benar dan salah suatu karya seni dari sudut tertentu</a:t>
            </a:r>
            <a:r>
              <a:rPr lang="sv-SE" sz="2400"/>
              <a:t>.</a:t>
            </a:r>
            <a:endParaRPr lang="id-ID" sz="2400"/>
          </a:p>
          <a:p>
            <a:pPr marL="342900" indent="-342900"/>
            <a:r>
              <a:rPr lang="id-ID" sz="2400"/>
              <a:t>3. Mendorong seniman untuk mencapai penciptaan </a:t>
            </a:r>
          </a:p>
          <a:p>
            <a:pPr marL="342900" indent="-342900"/>
            <a:r>
              <a:rPr lang="id-ID" sz="2400"/>
              <a:t>    setinggi mungkin.</a:t>
            </a:r>
          </a:p>
          <a:p>
            <a:pPr marL="342900" indent="-342900"/>
            <a:r>
              <a:rPr lang="id-ID" sz="2400"/>
              <a:t>4. Mendorong masyarakat (penikmat) untuk </a:t>
            </a:r>
          </a:p>
          <a:p>
            <a:pPr marL="342900" indent="-342900"/>
            <a:r>
              <a:rPr lang="id-ID" sz="2400"/>
              <a:t>    mengapresiasi karya seni secara lebih baik.</a:t>
            </a:r>
            <a:endParaRPr lang="en-GB" sz="2400"/>
          </a:p>
        </p:txBody>
      </p:sp>
      <p:sp>
        <p:nvSpPr>
          <p:cNvPr id="28677" name="Rectangle 7"/>
          <p:cNvSpPr>
            <a:spLocks noChangeArrowheads="1"/>
          </p:cNvSpPr>
          <p:nvPr/>
        </p:nvSpPr>
        <p:spPr bwMode="auto">
          <a:xfrm>
            <a:off x="2133600" y="3124200"/>
            <a:ext cx="2819400" cy="519113"/>
          </a:xfrm>
          <a:prstGeom prst="rect">
            <a:avLst/>
          </a:prstGeom>
          <a:noFill/>
          <a:ln w="9525">
            <a:noFill/>
            <a:miter lim="800000"/>
            <a:headEnd/>
            <a:tailEnd/>
          </a:ln>
        </p:spPr>
        <p:txBody>
          <a:bodyPr>
            <a:spAutoFit/>
          </a:bodyPr>
          <a:lstStyle/>
          <a:p>
            <a:pPr algn="ctr"/>
            <a:r>
              <a:rPr lang="id-ID" sz="2800"/>
              <a:t>Tujuan </a:t>
            </a:r>
            <a:r>
              <a:rPr lang="sv-SE" sz="2800"/>
              <a:t>Kritik</a:t>
            </a:r>
            <a:endParaRPr lang="en-GB" sz="2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762000" y="304800"/>
            <a:ext cx="7743825" cy="519113"/>
          </a:xfrm>
          <a:prstGeom prst="rect">
            <a:avLst/>
          </a:prstGeom>
          <a:noFill/>
          <a:ln w="9525">
            <a:noFill/>
            <a:miter lim="800000"/>
            <a:headEnd/>
            <a:tailEnd/>
          </a:ln>
        </p:spPr>
        <p:txBody>
          <a:bodyPr wrap="none" anchor="ctr">
            <a:spAutoFit/>
          </a:bodyPr>
          <a:lstStyle/>
          <a:p>
            <a:pPr eaLnBrk="1" hangingPunct="1"/>
            <a:r>
              <a:rPr lang="sv-SE" sz="2800"/>
              <a:t>Bentuk Kritik , Jenis Kritik</a:t>
            </a:r>
            <a:r>
              <a:rPr lang="id-ID" sz="2800"/>
              <a:t>,</a:t>
            </a:r>
            <a:r>
              <a:rPr lang="sv-SE" sz="2800"/>
              <a:t> dan Cara Kerja Kritik</a:t>
            </a:r>
            <a:r>
              <a:rPr lang="sv-SE"/>
              <a:t> </a:t>
            </a:r>
          </a:p>
        </p:txBody>
      </p:sp>
      <p:sp>
        <p:nvSpPr>
          <p:cNvPr id="29699" name="Line 4"/>
          <p:cNvSpPr>
            <a:spLocks noChangeShapeType="1"/>
          </p:cNvSpPr>
          <p:nvPr/>
        </p:nvSpPr>
        <p:spPr bwMode="auto">
          <a:xfrm flipH="1">
            <a:off x="1600200" y="990600"/>
            <a:ext cx="2743200" cy="1524000"/>
          </a:xfrm>
          <a:prstGeom prst="line">
            <a:avLst/>
          </a:prstGeom>
          <a:noFill/>
          <a:ln w="9525">
            <a:solidFill>
              <a:schemeClr val="tx1"/>
            </a:solidFill>
            <a:round/>
            <a:headEnd/>
            <a:tailEnd type="triangle" w="med" len="med"/>
          </a:ln>
        </p:spPr>
        <p:txBody>
          <a:bodyPr/>
          <a:lstStyle/>
          <a:p>
            <a:endParaRPr lang="id-ID"/>
          </a:p>
        </p:txBody>
      </p:sp>
      <p:sp>
        <p:nvSpPr>
          <p:cNvPr id="29700" name="Rectangle 5"/>
          <p:cNvSpPr>
            <a:spLocks noChangeArrowheads="1"/>
          </p:cNvSpPr>
          <p:nvPr/>
        </p:nvSpPr>
        <p:spPr bwMode="auto">
          <a:xfrm>
            <a:off x="381000" y="2590800"/>
            <a:ext cx="2301875" cy="576263"/>
          </a:xfrm>
          <a:prstGeom prst="rect">
            <a:avLst/>
          </a:prstGeom>
          <a:noFill/>
          <a:ln w="57150" cmpd="thickThin">
            <a:solidFill>
              <a:srgbClr val="00FF00"/>
            </a:solidFill>
            <a:miter lim="800000"/>
            <a:headEnd/>
            <a:tailEnd/>
          </a:ln>
        </p:spPr>
        <p:txBody>
          <a:bodyPr wrap="none" anchor="ctr">
            <a:spAutoFit/>
          </a:bodyPr>
          <a:lstStyle/>
          <a:p>
            <a:pPr eaLnBrk="1" hangingPunct="1"/>
            <a:r>
              <a:rPr lang="en-US" sz="2800"/>
              <a:t>Bentuk Kritik</a:t>
            </a:r>
            <a:r>
              <a:rPr lang="en-US"/>
              <a:t> </a:t>
            </a:r>
          </a:p>
        </p:txBody>
      </p:sp>
      <p:sp>
        <p:nvSpPr>
          <p:cNvPr id="29701" name="Line 6"/>
          <p:cNvSpPr>
            <a:spLocks noChangeShapeType="1"/>
          </p:cNvSpPr>
          <p:nvPr/>
        </p:nvSpPr>
        <p:spPr bwMode="auto">
          <a:xfrm>
            <a:off x="4343400" y="990600"/>
            <a:ext cx="228600" cy="1524000"/>
          </a:xfrm>
          <a:prstGeom prst="line">
            <a:avLst/>
          </a:prstGeom>
          <a:noFill/>
          <a:ln w="9525">
            <a:solidFill>
              <a:schemeClr val="tx1"/>
            </a:solidFill>
            <a:round/>
            <a:headEnd/>
            <a:tailEnd type="triangle" w="med" len="med"/>
          </a:ln>
        </p:spPr>
        <p:txBody>
          <a:bodyPr/>
          <a:lstStyle/>
          <a:p>
            <a:endParaRPr lang="id-ID"/>
          </a:p>
        </p:txBody>
      </p:sp>
      <p:sp>
        <p:nvSpPr>
          <p:cNvPr id="29702" name="Rectangle 7"/>
          <p:cNvSpPr>
            <a:spLocks noChangeArrowheads="1"/>
          </p:cNvSpPr>
          <p:nvPr/>
        </p:nvSpPr>
        <p:spPr bwMode="auto">
          <a:xfrm>
            <a:off x="131763" y="3657600"/>
            <a:ext cx="3290887" cy="1974850"/>
          </a:xfrm>
          <a:prstGeom prst="rect">
            <a:avLst/>
          </a:prstGeom>
          <a:noFill/>
          <a:ln w="57150" cmpd="thinThick">
            <a:solidFill>
              <a:srgbClr val="00FF00"/>
            </a:solidFill>
            <a:miter lim="800000"/>
            <a:headEnd/>
            <a:tailEnd/>
          </a:ln>
        </p:spPr>
        <p:txBody>
          <a:bodyPr wrap="none" anchor="ctr">
            <a:spAutoFit/>
          </a:bodyPr>
          <a:lstStyle/>
          <a:p>
            <a:pPr algn="ctr">
              <a:tabLst>
                <a:tab pos="228600" algn="l"/>
              </a:tabLst>
            </a:pPr>
            <a:r>
              <a:rPr lang="id-ID" sz="2400"/>
              <a:t>1. Kritik</a:t>
            </a:r>
            <a:r>
              <a:rPr lang="en-US" sz="2400"/>
              <a:t> Impresionistik </a:t>
            </a:r>
            <a:endParaRPr lang="id-ID" sz="2400"/>
          </a:p>
          <a:p>
            <a:pPr algn="ctr">
              <a:tabLst>
                <a:tab pos="228600" algn="l"/>
              </a:tabLst>
            </a:pPr>
            <a:endParaRPr lang="en-GB" sz="2400"/>
          </a:p>
          <a:p>
            <a:pPr algn="ctr">
              <a:tabLst>
                <a:tab pos="228600" algn="l"/>
              </a:tabLst>
            </a:pPr>
            <a:r>
              <a:rPr lang="id-ID" sz="2400"/>
              <a:t>2. </a:t>
            </a:r>
            <a:r>
              <a:rPr lang="en-US" sz="2400"/>
              <a:t>Kritik Penghakiman</a:t>
            </a:r>
            <a:endParaRPr lang="id-ID" sz="2400"/>
          </a:p>
          <a:p>
            <a:pPr algn="ctr">
              <a:tabLst>
                <a:tab pos="228600" algn="l"/>
              </a:tabLst>
            </a:pPr>
            <a:endParaRPr lang="en-GB" sz="2400"/>
          </a:p>
          <a:p>
            <a:pPr algn="ctr">
              <a:tabLst>
                <a:tab pos="228600" algn="l"/>
              </a:tabLst>
            </a:pPr>
            <a:r>
              <a:rPr lang="id-ID" sz="2400"/>
              <a:t>3. </a:t>
            </a:r>
            <a:r>
              <a:rPr lang="en-US" sz="2400"/>
              <a:t>Kritik Teknik</a:t>
            </a:r>
            <a:r>
              <a:rPr lang="en-US"/>
              <a:t>  </a:t>
            </a:r>
          </a:p>
        </p:txBody>
      </p:sp>
      <p:sp>
        <p:nvSpPr>
          <p:cNvPr id="29703" name="Rectangle 8"/>
          <p:cNvSpPr>
            <a:spLocks noChangeArrowheads="1"/>
          </p:cNvSpPr>
          <p:nvPr/>
        </p:nvSpPr>
        <p:spPr bwMode="auto">
          <a:xfrm>
            <a:off x="3962400" y="2667000"/>
            <a:ext cx="2193925" cy="547688"/>
          </a:xfrm>
          <a:prstGeom prst="rect">
            <a:avLst/>
          </a:prstGeom>
          <a:noFill/>
          <a:ln w="28575">
            <a:solidFill>
              <a:srgbClr val="FF9900"/>
            </a:solidFill>
            <a:miter lim="800000"/>
            <a:headEnd/>
            <a:tailEnd/>
          </a:ln>
        </p:spPr>
        <p:txBody>
          <a:bodyPr wrap="none" anchor="ctr">
            <a:spAutoFit/>
          </a:bodyPr>
          <a:lstStyle/>
          <a:p>
            <a:pPr eaLnBrk="1" hangingPunct="1"/>
            <a:r>
              <a:rPr lang="en-US" sz="2800"/>
              <a:t>Jenis  Kritik:</a:t>
            </a:r>
            <a:r>
              <a:rPr lang="en-US"/>
              <a:t> </a:t>
            </a:r>
          </a:p>
        </p:txBody>
      </p:sp>
      <p:sp>
        <p:nvSpPr>
          <p:cNvPr id="29704" name="Rectangle 9"/>
          <p:cNvSpPr>
            <a:spLocks noChangeArrowheads="1"/>
          </p:cNvSpPr>
          <p:nvPr/>
        </p:nvSpPr>
        <p:spPr bwMode="auto">
          <a:xfrm>
            <a:off x="3657600" y="3733800"/>
            <a:ext cx="3124200" cy="1430338"/>
          </a:xfrm>
          <a:prstGeom prst="rect">
            <a:avLst/>
          </a:prstGeom>
          <a:noFill/>
          <a:ln w="57150" cmpd="thickThin">
            <a:solidFill>
              <a:srgbClr val="FF9900"/>
            </a:solidFill>
            <a:miter lim="800000"/>
            <a:headEnd/>
            <a:tailEnd/>
          </a:ln>
        </p:spPr>
        <p:txBody>
          <a:bodyPr anchor="ctr">
            <a:spAutoFit/>
          </a:bodyPr>
          <a:lstStyle/>
          <a:p>
            <a:pPr algn="ctr">
              <a:tabLst>
                <a:tab pos="228600" algn="l"/>
              </a:tabLst>
            </a:pPr>
            <a:r>
              <a:rPr lang="id-ID" sz="2400"/>
              <a:t>1. </a:t>
            </a:r>
            <a:r>
              <a:rPr lang="en-US" sz="2800"/>
              <a:t>Kritik Intrinsik  </a:t>
            </a:r>
            <a:endParaRPr lang="id-ID" sz="2800"/>
          </a:p>
          <a:p>
            <a:pPr algn="ctr">
              <a:tabLst>
                <a:tab pos="228600" algn="l"/>
              </a:tabLst>
            </a:pPr>
            <a:endParaRPr lang="en-GB" sz="2800"/>
          </a:p>
          <a:p>
            <a:pPr algn="ctr">
              <a:tabLst>
                <a:tab pos="228600" algn="l"/>
              </a:tabLst>
            </a:pPr>
            <a:r>
              <a:rPr lang="id-ID" sz="2800"/>
              <a:t>2. </a:t>
            </a:r>
            <a:r>
              <a:rPr lang="en-US" sz="2800"/>
              <a:t>Kritik Ekstrinsik</a:t>
            </a:r>
            <a:r>
              <a:rPr lang="en-US"/>
              <a:t>  </a:t>
            </a:r>
          </a:p>
        </p:txBody>
      </p:sp>
      <p:sp>
        <p:nvSpPr>
          <p:cNvPr id="29705" name="Line 10"/>
          <p:cNvSpPr>
            <a:spLocks noChangeShapeType="1"/>
          </p:cNvSpPr>
          <p:nvPr/>
        </p:nvSpPr>
        <p:spPr bwMode="auto">
          <a:xfrm>
            <a:off x="4343400" y="990600"/>
            <a:ext cx="3352800" cy="1371600"/>
          </a:xfrm>
          <a:prstGeom prst="line">
            <a:avLst/>
          </a:prstGeom>
          <a:noFill/>
          <a:ln w="9525">
            <a:solidFill>
              <a:schemeClr val="tx1"/>
            </a:solidFill>
            <a:round/>
            <a:headEnd/>
            <a:tailEnd type="triangle" w="med" len="med"/>
          </a:ln>
        </p:spPr>
        <p:txBody>
          <a:bodyPr/>
          <a:lstStyle/>
          <a:p>
            <a:endParaRPr lang="id-ID"/>
          </a:p>
        </p:txBody>
      </p:sp>
      <p:sp>
        <p:nvSpPr>
          <p:cNvPr id="29706" name="Rectangle 11"/>
          <p:cNvSpPr>
            <a:spLocks noChangeArrowheads="1"/>
          </p:cNvSpPr>
          <p:nvPr/>
        </p:nvSpPr>
        <p:spPr bwMode="auto">
          <a:xfrm>
            <a:off x="6618288" y="2667000"/>
            <a:ext cx="2525712" cy="514350"/>
          </a:xfrm>
          <a:prstGeom prst="rect">
            <a:avLst/>
          </a:prstGeom>
          <a:noFill/>
          <a:ln w="57150" cmpd="thickThin">
            <a:solidFill>
              <a:srgbClr val="FF0066"/>
            </a:solidFill>
            <a:miter lim="800000"/>
            <a:headEnd/>
            <a:tailEnd/>
          </a:ln>
        </p:spPr>
        <p:txBody>
          <a:bodyPr anchor="ctr">
            <a:spAutoFit/>
          </a:bodyPr>
          <a:lstStyle/>
          <a:p>
            <a:pPr eaLnBrk="1" hangingPunct="1"/>
            <a:r>
              <a:rPr lang="en-US" sz="2400"/>
              <a:t>Cara Kerja Kritik</a:t>
            </a:r>
            <a:r>
              <a:rPr lang="en-US"/>
              <a:t> </a:t>
            </a:r>
          </a:p>
        </p:txBody>
      </p:sp>
      <p:sp>
        <p:nvSpPr>
          <p:cNvPr id="29707" name="Rectangle 12"/>
          <p:cNvSpPr>
            <a:spLocks noChangeArrowheads="1"/>
          </p:cNvSpPr>
          <p:nvPr/>
        </p:nvSpPr>
        <p:spPr bwMode="auto">
          <a:xfrm>
            <a:off x="7315200" y="3810000"/>
            <a:ext cx="1646238" cy="1430338"/>
          </a:xfrm>
          <a:prstGeom prst="rect">
            <a:avLst/>
          </a:prstGeom>
          <a:noFill/>
          <a:ln w="57150" cmpd="thinThick">
            <a:solidFill>
              <a:srgbClr val="FF0066"/>
            </a:solidFill>
            <a:miter lim="800000"/>
            <a:headEnd/>
            <a:tailEnd/>
          </a:ln>
        </p:spPr>
        <p:txBody>
          <a:bodyPr wrap="none" anchor="ctr">
            <a:spAutoFit/>
          </a:bodyPr>
          <a:lstStyle/>
          <a:p>
            <a:pPr algn="ctr">
              <a:tabLst>
                <a:tab pos="228600" algn="l"/>
              </a:tabLst>
            </a:pPr>
            <a:r>
              <a:rPr lang="en-US" sz="2800"/>
              <a:t>Deduktif</a:t>
            </a:r>
            <a:r>
              <a:rPr lang="id-ID" sz="2800"/>
              <a:t> </a:t>
            </a:r>
          </a:p>
          <a:p>
            <a:pPr algn="ctr">
              <a:tabLst>
                <a:tab pos="228600" algn="l"/>
              </a:tabLst>
            </a:pPr>
            <a:r>
              <a:rPr lang="en-US" sz="2800"/>
              <a:t> </a:t>
            </a:r>
            <a:endParaRPr lang="en-GB" sz="2800"/>
          </a:p>
          <a:p>
            <a:pPr algn="ctr">
              <a:tabLst>
                <a:tab pos="228600" algn="l"/>
              </a:tabLst>
            </a:pPr>
            <a:r>
              <a:rPr lang="en-US" sz="2800"/>
              <a:t>Induktif</a:t>
            </a:r>
            <a:r>
              <a:rPr lang="en-US"/>
              <a:t> </a:t>
            </a:r>
          </a:p>
        </p:txBody>
      </p:sp>
      <p:sp>
        <p:nvSpPr>
          <p:cNvPr id="29708" name="Line 13"/>
          <p:cNvSpPr>
            <a:spLocks noChangeShapeType="1"/>
          </p:cNvSpPr>
          <p:nvPr/>
        </p:nvSpPr>
        <p:spPr bwMode="auto">
          <a:xfrm>
            <a:off x="1371600" y="3200400"/>
            <a:ext cx="0" cy="381000"/>
          </a:xfrm>
          <a:prstGeom prst="line">
            <a:avLst/>
          </a:prstGeom>
          <a:noFill/>
          <a:ln w="57150" cmpd="thickThin">
            <a:solidFill>
              <a:srgbClr val="00FF00"/>
            </a:solidFill>
            <a:round/>
            <a:headEnd/>
            <a:tailEnd/>
          </a:ln>
        </p:spPr>
        <p:txBody>
          <a:bodyPr/>
          <a:lstStyle/>
          <a:p>
            <a:endParaRPr lang="id-ID"/>
          </a:p>
        </p:txBody>
      </p:sp>
      <p:sp>
        <p:nvSpPr>
          <p:cNvPr id="29709" name="Line 14"/>
          <p:cNvSpPr>
            <a:spLocks noChangeShapeType="1"/>
          </p:cNvSpPr>
          <p:nvPr/>
        </p:nvSpPr>
        <p:spPr bwMode="auto">
          <a:xfrm>
            <a:off x="4876800" y="3200400"/>
            <a:ext cx="0" cy="457200"/>
          </a:xfrm>
          <a:prstGeom prst="line">
            <a:avLst/>
          </a:prstGeom>
          <a:noFill/>
          <a:ln w="38100">
            <a:solidFill>
              <a:srgbClr val="FF9900"/>
            </a:solidFill>
            <a:round/>
            <a:headEnd/>
            <a:tailEnd/>
          </a:ln>
        </p:spPr>
        <p:txBody>
          <a:bodyPr/>
          <a:lstStyle/>
          <a:p>
            <a:endParaRPr lang="id-ID"/>
          </a:p>
        </p:txBody>
      </p:sp>
      <p:sp>
        <p:nvSpPr>
          <p:cNvPr id="29710" name="Line 15"/>
          <p:cNvSpPr>
            <a:spLocks noChangeShapeType="1"/>
          </p:cNvSpPr>
          <p:nvPr/>
        </p:nvSpPr>
        <p:spPr bwMode="auto">
          <a:xfrm>
            <a:off x="8001000" y="3124200"/>
            <a:ext cx="0" cy="685800"/>
          </a:xfrm>
          <a:prstGeom prst="line">
            <a:avLst/>
          </a:prstGeom>
          <a:noFill/>
          <a:ln w="57150" cmpd="thinThick">
            <a:solidFill>
              <a:srgbClr val="FF0066"/>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514600" y="990600"/>
            <a:ext cx="4629150" cy="641350"/>
          </a:xfrm>
          <a:prstGeom prst="rect">
            <a:avLst/>
          </a:prstGeom>
          <a:noFill/>
          <a:ln w="9525">
            <a:noFill/>
            <a:miter lim="800000"/>
            <a:headEnd/>
            <a:tailEnd/>
          </a:ln>
        </p:spPr>
        <p:txBody>
          <a:bodyPr wrap="none">
            <a:spAutoFit/>
          </a:bodyPr>
          <a:lstStyle/>
          <a:p>
            <a:r>
              <a:rPr lang="id-ID" sz="3600">
                <a:solidFill>
                  <a:srgbClr val="00CC00"/>
                </a:solidFill>
              </a:rPr>
              <a:t>1. K</a:t>
            </a:r>
            <a:r>
              <a:rPr lang="en-US" sz="3600">
                <a:solidFill>
                  <a:srgbClr val="00CC00"/>
                </a:solidFill>
              </a:rPr>
              <a:t>riti</a:t>
            </a:r>
            <a:r>
              <a:rPr lang="id-ID" sz="3600">
                <a:solidFill>
                  <a:srgbClr val="00CC00"/>
                </a:solidFill>
              </a:rPr>
              <a:t>k</a:t>
            </a:r>
            <a:r>
              <a:rPr lang="en-US" sz="3600">
                <a:solidFill>
                  <a:srgbClr val="00CC00"/>
                </a:solidFill>
              </a:rPr>
              <a:t> Impresionistik</a:t>
            </a:r>
            <a:endParaRPr lang="en-GB" sz="3600">
              <a:solidFill>
                <a:srgbClr val="00CC00"/>
              </a:solidFill>
            </a:endParaRPr>
          </a:p>
        </p:txBody>
      </p:sp>
      <p:sp>
        <p:nvSpPr>
          <p:cNvPr id="30723" name="Text Box 5"/>
          <p:cNvSpPr txBox="1">
            <a:spLocks noChangeArrowheads="1"/>
          </p:cNvSpPr>
          <p:nvPr/>
        </p:nvSpPr>
        <p:spPr bwMode="auto">
          <a:xfrm>
            <a:off x="685800" y="2819400"/>
            <a:ext cx="7391400" cy="3022600"/>
          </a:xfrm>
          <a:prstGeom prst="rect">
            <a:avLst/>
          </a:prstGeom>
          <a:noFill/>
          <a:ln w="6350">
            <a:solidFill>
              <a:schemeClr val="tx1"/>
            </a:solidFill>
            <a:miter lim="800000"/>
            <a:headEnd/>
            <a:tailEnd/>
          </a:ln>
        </p:spPr>
        <p:txBody>
          <a:bodyPr>
            <a:spAutoFit/>
          </a:bodyPr>
          <a:lstStyle/>
          <a:p>
            <a:pPr algn="just">
              <a:spcBef>
                <a:spcPct val="50000"/>
              </a:spcBef>
            </a:pPr>
            <a:r>
              <a:rPr lang="id-ID" sz="3200">
                <a:solidFill>
                  <a:srgbClr val="00CC00"/>
                </a:solidFill>
              </a:rPr>
              <a:t>Kritik Impresionistik adalah kritik yang berupa kesan-kesan pribadi secara subjektif terhadap sebuah karya seni. (selera pribadi sangat berperan, padahal selera pribadi bisa berubah setiap saat).</a:t>
            </a:r>
            <a:endParaRPr lang="en-GB" sz="3200">
              <a:solidFill>
                <a:srgbClr val="00CC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514600" y="990600"/>
            <a:ext cx="4756150" cy="641350"/>
          </a:xfrm>
          <a:prstGeom prst="rect">
            <a:avLst/>
          </a:prstGeom>
          <a:noFill/>
          <a:ln w="9525">
            <a:noFill/>
            <a:miter lim="800000"/>
            <a:headEnd/>
            <a:tailEnd/>
          </a:ln>
        </p:spPr>
        <p:txBody>
          <a:bodyPr wrap="none">
            <a:spAutoFit/>
          </a:bodyPr>
          <a:lstStyle/>
          <a:p>
            <a:r>
              <a:rPr lang="id-ID" sz="3600">
                <a:solidFill>
                  <a:srgbClr val="00CC00"/>
                </a:solidFill>
              </a:rPr>
              <a:t>2. K</a:t>
            </a:r>
            <a:r>
              <a:rPr lang="en-US" sz="3600">
                <a:solidFill>
                  <a:srgbClr val="00CC00"/>
                </a:solidFill>
              </a:rPr>
              <a:t>riti</a:t>
            </a:r>
            <a:r>
              <a:rPr lang="id-ID" sz="3600">
                <a:solidFill>
                  <a:srgbClr val="00CC00"/>
                </a:solidFill>
              </a:rPr>
              <a:t>k</a:t>
            </a:r>
            <a:r>
              <a:rPr lang="en-US" sz="3600">
                <a:solidFill>
                  <a:srgbClr val="00CC00"/>
                </a:solidFill>
              </a:rPr>
              <a:t> </a:t>
            </a:r>
            <a:r>
              <a:rPr lang="id-ID" sz="3600">
                <a:solidFill>
                  <a:srgbClr val="00CC00"/>
                </a:solidFill>
              </a:rPr>
              <a:t>Penghakiman </a:t>
            </a:r>
            <a:endParaRPr lang="en-GB" sz="3600">
              <a:solidFill>
                <a:srgbClr val="00CC00"/>
              </a:solidFill>
            </a:endParaRPr>
          </a:p>
        </p:txBody>
      </p:sp>
      <p:sp>
        <p:nvSpPr>
          <p:cNvPr id="31747" name="Text Box 3"/>
          <p:cNvSpPr txBox="1">
            <a:spLocks noChangeArrowheads="1"/>
          </p:cNvSpPr>
          <p:nvPr/>
        </p:nvSpPr>
        <p:spPr bwMode="auto">
          <a:xfrm>
            <a:off x="685800" y="2819400"/>
            <a:ext cx="7391400" cy="3394075"/>
          </a:xfrm>
          <a:prstGeom prst="rect">
            <a:avLst/>
          </a:prstGeom>
          <a:noFill/>
          <a:ln w="6350">
            <a:solidFill>
              <a:schemeClr val="tx1"/>
            </a:solidFill>
            <a:miter lim="800000"/>
            <a:headEnd/>
            <a:tailEnd/>
          </a:ln>
        </p:spPr>
        <p:txBody>
          <a:bodyPr>
            <a:spAutoFit/>
          </a:bodyPr>
          <a:lstStyle/>
          <a:p>
            <a:pPr algn="ctr">
              <a:spcBef>
                <a:spcPct val="50000"/>
              </a:spcBef>
            </a:pPr>
            <a:r>
              <a:rPr lang="id-ID" sz="3600">
                <a:solidFill>
                  <a:srgbClr val="00CC00"/>
                </a:solidFill>
              </a:rPr>
              <a:t>Kritik Penghakiman adalah kritik yang bekerja secara deduksi dengan berpegang teguh pada ukuran-ukuran karya seni tertentu, untuk menentukan karya seni itu baik atau tidak.</a:t>
            </a:r>
            <a:endParaRPr lang="en-GB" sz="3600">
              <a:solidFill>
                <a:srgbClr val="00CC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sz="quarter"/>
          </p:nvPr>
        </p:nvSpPr>
        <p:spPr>
          <a:xfrm>
            <a:off x="533400" y="152400"/>
            <a:ext cx="7772400" cy="1143000"/>
          </a:xfrm>
        </p:spPr>
        <p:txBody>
          <a:bodyPr/>
          <a:lstStyle/>
          <a:p>
            <a:r>
              <a:rPr lang="id-ID" sz="4000" b="1" i="0" smtClean="0">
                <a:latin typeface="Verdana" pitchFamily="34" charset="0"/>
              </a:rPr>
              <a:t>Kritik</a:t>
            </a:r>
            <a:endParaRPr lang="en-US" sz="4000" b="1" i="0" smtClean="0">
              <a:latin typeface="Verdana" pitchFamily="34" charset="0"/>
            </a:endParaRPr>
          </a:p>
        </p:txBody>
      </p:sp>
      <p:sp>
        <p:nvSpPr>
          <p:cNvPr id="5123" name="Text Box 3"/>
          <p:cNvSpPr txBox="1">
            <a:spLocks noChangeArrowheads="1"/>
          </p:cNvSpPr>
          <p:nvPr/>
        </p:nvSpPr>
        <p:spPr bwMode="auto">
          <a:xfrm>
            <a:off x="609600" y="1905000"/>
            <a:ext cx="7848600" cy="366713"/>
          </a:xfrm>
          <a:prstGeom prst="rect">
            <a:avLst/>
          </a:prstGeom>
          <a:noFill/>
          <a:ln w="9525">
            <a:noFill/>
            <a:miter lim="800000"/>
            <a:headEnd/>
            <a:tailEnd/>
          </a:ln>
        </p:spPr>
        <p:txBody>
          <a:bodyPr>
            <a:spAutoFit/>
          </a:bodyPr>
          <a:lstStyle/>
          <a:p>
            <a:pPr>
              <a:spcBef>
                <a:spcPct val="50000"/>
              </a:spcBef>
            </a:pPr>
            <a:endParaRPr lang="en-GB"/>
          </a:p>
        </p:txBody>
      </p:sp>
      <p:sp>
        <p:nvSpPr>
          <p:cNvPr id="5124" name="Text Box 4"/>
          <p:cNvSpPr txBox="1">
            <a:spLocks noChangeArrowheads="1"/>
          </p:cNvSpPr>
          <p:nvPr/>
        </p:nvSpPr>
        <p:spPr bwMode="auto">
          <a:xfrm>
            <a:off x="381000" y="1371600"/>
            <a:ext cx="8204200" cy="519113"/>
          </a:xfrm>
          <a:prstGeom prst="rect">
            <a:avLst/>
          </a:prstGeom>
          <a:noFill/>
          <a:ln w="9525">
            <a:noFill/>
            <a:miter lim="800000"/>
            <a:headEnd/>
            <a:tailEnd/>
          </a:ln>
        </p:spPr>
        <p:txBody>
          <a:bodyPr>
            <a:spAutoFit/>
          </a:bodyPr>
          <a:lstStyle/>
          <a:p>
            <a:pPr marL="177800" indent="-177800">
              <a:spcBef>
                <a:spcPct val="50000"/>
              </a:spcBef>
              <a:buFont typeface="Wingdings" pitchFamily="2" charset="2"/>
              <a:buChar char="§"/>
            </a:pPr>
            <a:r>
              <a:rPr lang="id-ID" sz="2800"/>
              <a:t> Bagi sebagian orang sering berkonotasi negatif.</a:t>
            </a:r>
            <a:endParaRPr lang="en-US" sz="2800"/>
          </a:p>
        </p:txBody>
      </p:sp>
      <p:sp>
        <p:nvSpPr>
          <p:cNvPr id="5125" name="Text Box 5"/>
          <p:cNvSpPr txBox="1">
            <a:spLocks noChangeArrowheads="1"/>
          </p:cNvSpPr>
          <p:nvPr/>
        </p:nvSpPr>
        <p:spPr bwMode="auto">
          <a:xfrm>
            <a:off x="1676400" y="2667000"/>
            <a:ext cx="4495800" cy="2443163"/>
          </a:xfrm>
          <a:prstGeom prst="rect">
            <a:avLst/>
          </a:prstGeom>
          <a:noFill/>
          <a:ln w="9525">
            <a:noFill/>
            <a:miter lim="800000"/>
            <a:headEnd/>
            <a:tailEnd/>
          </a:ln>
        </p:spPr>
        <p:txBody>
          <a:bodyPr>
            <a:spAutoFit/>
          </a:bodyPr>
          <a:lstStyle/>
          <a:p>
            <a:pPr marL="342900" indent="-342900" algn="ctr">
              <a:spcBef>
                <a:spcPct val="50000"/>
              </a:spcBef>
            </a:pPr>
            <a:r>
              <a:rPr lang="id-ID" sz="2800">
                <a:solidFill>
                  <a:srgbClr val="FF0000"/>
                </a:solidFill>
              </a:rPr>
              <a:t>Kecaman, </a:t>
            </a:r>
          </a:p>
          <a:p>
            <a:pPr marL="342900" indent="-342900" algn="ctr">
              <a:spcBef>
                <a:spcPct val="50000"/>
              </a:spcBef>
            </a:pPr>
            <a:r>
              <a:rPr lang="id-ID" sz="2800">
                <a:solidFill>
                  <a:srgbClr val="FF0000"/>
                </a:solidFill>
              </a:rPr>
              <a:t>Hujatan, </a:t>
            </a:r>
          </a:p>
          <a:p>
            <a:pPr marL="342900" indent="-342900" algn="ctr">
              <a:spcBef>
                <a:spcPct val="50000"/>
              </a:spcBef>
            </a:pPr>
            <a:r>
              <a:rPr lang="id-ID" sz="2800">
                <a:solidFill>
                  <a:srgbClr val="FF0000"/>
                </a:solidFill>
              </a:rPr>
              <a:t>Pembantaian,</a:t>
            </a:r>
          </a:p>
          <a:p>
            <a:pPr marL="342900" indent="-342900" algn="ctr">
              <a:spcBef>
                <a:spcPct val="50000"/>
              </a:spcBef>
            </a:pPr>
            <a:r>
              <a:rPr lang="id-ID" sz="2800">
                <a:solidFill>
                  <a:srgbClr val="FF0000"/>
                </a:solidFill>
              </a:rPr>
              <a:t>Mencari kekurangan</a:t>
            </a:r>
            <a:endParaRPr lang="en-GB" sz="2800">
              <a:solidFill>
                <a:srgbClr val="FF0000"/>
              </a:solidFill>
            </a:endParaRPr>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514600" y="990600"/>
            <a:ext cx="3308350" cy="641350"/>
          </a:xfrm>
          <a:prstGeom prst="rect">
            <a:avLst/>
          </a:prstGeom>
          <a:noFill/>
          <a:ln w="9525">
            <a:noFill/>
            <a:miter lim="800000"/>
            <a:headEnd/>
            <a:tailEnd/>
          </a:ln>
        </p:spPr>
        <p:txBody>
          <a:bodyPr wrap="none">
            <a:spAutoFit/>
          </a:bodyPr>
          <a:lstStyle/>
          <a:p>
            <a:r>
              <a:rPr lang="id-ID" sz="3600">
                <a:solidFill>
                  <a:srgbClr val="00CC00"/>
                </a:solidFill>
              </a:rPr>
              <a:t>2. K</a:t>
            </a:r>
            <a:r>
              <a:rPr lang="en-US" sz="3600">
                <a:solidFill>
                  <a:srgbClr val="00CC00"/>
                </a:solidFill>
              </a:rPr>
              <a:t>riti</a:t>
            </a:r>
            <a:r>
              <a:rPr lang="id-ID" sz="3600">
                <a:solidFill>
                  <a:srgbClr val="00CC00"/>
                </a:solidFill>
              </a:rPr>
              <a:t>k</a:t>
            </a:r>
            <a:r>
              <a:rPr lang="en-US" sz="3600">
                <a:solidFill>
                  <a:srgbClr val="00CC00"/>
                </a:solidFill>
              </a:rPr>
              <a:t> </a:t>
            </a:r>
            <a:r>
              <a:rPr lang="id-ID" sz="3600">
                <a:solidFill>
                  <a:srgbClr val="00CC00"/>
                </a:solidFill>
              </a:rPr>
              <a:t>Teknis </a:t>
            </a:r>
            <a:endParaRPr lang="en-GB" sz="3600">
              <a:solidFill>
                <a:srgbClr val="00CC00"/>
              </a:solidFill>
            </a:endParaRPr>
          </a:p>
        </p:txBody>
      </p:sp>
      <p:sp>
        <p:nvSpPr>
          <p:cNvPr id="32771" name="Text Box 3"/>
          <p:cNvSpPr txBox="1">
            <a:spLocks noChangeArrowheads="1"/>
          </p:cNvSpPr>
          <p:nvPr/>
        </p:nvSpPr>
        <p:spPr bwMode="auto">
          <a:xfrm>
            <a:off x="838200" y="2209800"/>
            <a:ext cx="7239000" cy="3943350"/>
          </a:xfrm>
          <a:prstGeom prst="rect">
            <a:avLst/>
          </a:prstGeom>
          <a:noFill/>
          <a:ln w="6350">
            <a:solidFill>
              <a:schemeClr val="tx1"/>
            </a:solidFill>
            <a:miter lim="800000"/>
            <a:headEnd/>
            <a:tailEnd/>
          </a:ln>
        </p:spPr>
        <p:txBody>
          <a:bodyPr>
            <a:spAutoFit/>
          </a:bodyPr>
          <a:lstStyle/>
          <a:p>
            <a:pPr algn="ctr">
              <a:spcBef>
                <a:spcPct val="50000"/>
              </a:spcBef>
            </a:pPr>
            <a:r>
              <a:rPr lang="id-ID" sz="3600">
                <a:solidFill>
                  <a:srgbClr val="00CC00"/>
                </a:solidFill>
              </a:rPr>
              <a:t>Kritik Teknis adalah kritik yang bertujuan untuk menunjukkan kelemahan-kelemahan tertentu dari sebuah karya seni agar seniman penciptanya dapat memperbaiki kesalahan-kesalahan di kemudian hari. </a:t>
            </a:r>
            <a:endParaRPr lang="en-GB" sz="3600">
              <a:solidFill>
                <a:srgbClr val="00CC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514600" y="990600"/>
            <a:ext cx="3663950" cy="641350"/>
          </a:xfrm>
          <a:prstGeom prst="rect">
            <a:avLst/>
          </a:prstGeom>
          <a:noFill/>
          <a:ln w="9525">
            <a:noFill/>
            <a:miter lim="800000"/>
            <a:headEnd/>
            <a:tailEnd/>
          </a:ln>
        </p:spPr>
        <p:txBody>
          <a:bodyPr wrap="none">
            <a:spAutoFit/>
          </a:bodyPr>
          <a:lstStyle/>
          <a:p>
            <a:r>
              <a:rPr lang="id-ID" sz="3600">
                <a:solidFill>
                  <a:srgbClr val="FF9900"/>
                </a:solidFill>
              </a:rPr>
              <a:t>1. K</a:t>
            </a:r>
            <a:r>
              <a:rPr lang="en-US" sz="3600">
                <a:solidFill>
                  <a:srgbClr val="FF9900"/>
                </a:solidFill>
              </a:rPr>
              <a:t>riti</a:t>
            </a:r>
            <a:r>
              <a:rPr lang="id-ID" sz="3600">
                <a:solidFill>
                  <a:srgbClr val="FF9900"/>
                </a:solidFill>
              </a:rPr>
              <a:t>k</a:t>
            </a:r>
            <a:r>
              <a:rPr lang="en-US" sz="3600">
                <a:solidFill>
                  <a:srgbClr val="FF9900"/>
                </a:solidFill>
              </a:rPr>
              <a:t> </a:t>
            </a:r>
            <a:r>
              <a:rPr lang="id-ID" sz="3600">
                <a:solidFill>
                  <a:srgbClr val="FF9900"/>
                </a:solidFill>
              </a:rPr>
              <a:t>Intrinsik</a:t>
            </a:r>
            <a:r>
              <a:rPr lang="id-ID" sz="3600">
                <a:solidFill>
                  <a:srgbClr val="00CC00"/>
                </a:solidFill>
              </a:rPr>
              <a:t>  </a:t>
            </a:r>
            <a:endParaRPr lang="en-GB" sz="3600">
              <a:solidFill>
                <a:srgbClr val="00CC00"/>
              </a:solidFill>
            </a:endParaRPr>
          </a:p>
        </p:txBody>
      </p:sp>
      <p:sp>
        <p:nvSpPr>
          <p:cNvPr id="33795" name="Text Box 3"/>
          <p:cNvSpPr txBox="1">
            <a:spLocks noChangeArrowheads="1"/>
          </p:cNvSpPr>
          <p:nvPr/>
        </p:nvSpPr>
        <p:spPr bwMode="auto">
          <a:xfrm>
            <a:off x="838200" y="2209800"/>
            <a:ext cx="7239000" cy="4156075"/>
          </a:xfrm>
          <a:prstGeom prst="rect">
            <a:avLst/>
          </a:prstGeom>
          <a:noFill/>
          <a:ln w="6350">
            <a:solidFill>
              <a:schemeClr val="tx1"/>
            </a:solidFill>
            <a:miter lim="800000"/>
            <a:headEnd/>
            <a:tailEnd/>
          </a:ln>
        </p:spPr>
        <p:txBody>
          <a:bodyPr>
            <a:spAutoFit/>
          </a:bodyPr>
          <a:lstStyle/>
          <a:p>
            <a:pPr>
              <a:spcBef>
                <a:spcPct val="50000"/>
              </a:spcBef>
            </a:pPr>
            <a:r>
              <a:rPr lang="id-ID" sz="2800">
                <a:solidFill>
                  <a:srgbClr val="FF9900"/>
                </a:solidFill>
              </a:rPr>
              <a:t>Kritik Intrinsik menganalisis suatu karya berdasarkan bentuk dan gayanya, atau membandingkan sebuah genre dengan genre lainnya (membandingkan bedaya dengan srimpi, membandingkan wireng dengan sendratari). </a:t>
            </a:r>
          </a:p>
          <a:p>
            <a:pPr>
              <a:spcBef>
                <a:spcPct val="50000"/>
              </a:spcBef>
            </a:pPr>
            <a:r>
              <a:rPr lang="id-ID" sz="2800">
                <a:solidFill>
                  <a:srgbClr val="FF9900"/>
                </a:solidFill>
              </a:rPr>
              <a:t>Kritik intrinsik mengupas unsur-unsur karya, menilai, dan menyimpulkan kelemahan dan kelebihan dalam karya seni tersebut.</a:t>
            </a:r>
            <a:endParaRPr lang="en-GB" sz="2800">
              <a:solidFill>
                <a:srgbClr val="FF99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514600" y="990600"/>
            <a:ext cx="4044950" cy="641350"/>
          </a:xfrm>
          <a:prstGeom prst="rect">
            <a:avLst/>
          </a:prstGeom>
          <a:noFill/>
          <a:ln w="9525">
            <a:noFill/>
            <a:miter lim="800000"/>
            <a:headEnd/>
            <a:tailEnd/>
          </a:ln>
        </p:spPr>
        <p:txBody>
          <a:bodyPr wrap="none">
            <a:spAutoFit/>
          </a:bodyPr>
          <a:lstStyle/>
          <a:p>
            <a:r>
              <a:rPr lang="id-ID" sz="3600">
                <a:solidFill>
                  <a:srgbClr val="FF9900"/>
                </a:solidFill>
              </a:rPr>
              <a:t>2. K</a:t>
            </a:r>
            <a:r>
              <a:rPr lang="en-US" sz="3600">
                <a:solidFill>
                  <a:srgbClr val="FF9900"/>
                </a:solidFill>
              </a:rPr>
              <a:t>riti</a:t>
            </a:r>
            <a:r>
              <a:rPr lang="id-ID" sz="3600">
                <a:solidFill>
                  <a:srgbClr val="FF9900"/>
                </a:solidFill>
              </a:rPr>
              <a:t>k</a:t>
            </a:r>
            <a:r>
              <a:rPr lang="en-US" sz="3600">
                <a:solidFill>
                  <a:srgbClr val="FF9900"/>
                </a:solidFill>
              </a:rPr>
              <a:t> </a:t>
            </a:r>
            <a:r>
              <a:rPr lang="id-ID" sz="3600">
                <a:solidFill>
                  <a:srgbClr val="FF9900"/>
                </a:solidFill>
              </a:rPr>
              <a:t>Ekstrinsik</a:t>
            </a:r>
            <a:r>
              <a:rPr lang="id-ID" sz="3600">
                <a:solidFill>
                  <a:srgbClr val="00CC00"/>
                </a:solidFill>
              </a:rPr>
              <a:t>  </a:t>
            </a:r>
            <a:endParaRPr lang="en-GB" sz="3600">
              <a:solidFill>
                <a:srgbClr val="00CC00"/>
              </a:solidFill>
            </a:endParaRPr>
          </a:p>
        </p:txBody>
      </p:sp>
      <p:sp>
        <p:nvSpPr>
          <p:cNvPr id="34819" name="Text Box 3"/>
          <p:cNvSpPr txBox="1">
            <a:spLocks noChangeArrowheads="1"/>
          </p:cNvSpPr>
          <p:nvPr/>
        </p:nvSpPr>
        <p:spPr bwMode="auto">
          <a:xfrm>
            <a:off x="838200" y="2209800"/>
            <a:ext cx="7239000" cy="3514725"/>
          </a:xfrm>
          <a:prstGeom prst="rect">
            <a:avLst/>
          </a:prstGeom>
          <a:noFill/>
          <a:ln w="6350">
            <a:solidFill>
              <a:schemeClr val="tx1"/>
            </a:solidFill>
            <a:miter lim="800000"/>
            <a:headEnd/>
            <a:tailEnd/>
          </a:ln>
        </p:spPr>
        <p:txBody>
          <a:bodyPr>
            <a:spAutoFit/>
          </a:bodyPr>
          <a:lstStyle/>
          <a:p>
            <a:pPr>
              <a:spcBef>
                <a:spcPct val="50000"/>
              </a:spcBef>
            </a:pPr>
            <a:r>
              <a:rPr lang="id-ID" sz="2800">
                <a:solidFill>
                  <a:srgbClr val="FF9900"/>
                </a:solidFill>
              </a:rPr>
              <a:t>Kritik Ekstrinsik menghubungkan karya seni dengan seniman pencipta, penikmat, dan masyarakat. Artinya kritik ini menghubungkan karya seni dengan hal-hal di luar karya seni tersebut. Kritik ekstrinsik ini melibatkan disiplin ilmu lain seperti sejarah, sosiologi, antropologi, ekonomi, filsafat, agama, dan sebagainya.</a:t>
            </a:r>
            <a:endParaRPr lang="en-GB" sz="2800">
              <a:solidFill>
                <a:srgbClr val="FF99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514600" y="990600"/>
            <a:ext cx="3892550" cy="641350"/>
          </a:xfrm>
          <a:prstGeom prst="rect">
            <a:avLst/>
          </a:prstGeom>
          <a:noFill/>
          <a:ln w="9525">
            <a:noFill/>
            <a:miter lim="800000"/>
            <a:headEnd/>
            <a:tailEnd/>
          </a:ln>
        </p:spPr>
        <p:txBody>
          <a:bodyPr wrap="none">
            <a:spAutoFit/>
          </a:bodyPr>
          <a:lstStyle/>
          <a:p>
            <a:r>
              <a:rPr lang="id-ID" sz="3600">
                <a:solidFill>
                  <a:srgbClr val="CC0000"/>
                </a:solidFill>
              </a:rPr>
              <a:t>1. K</a:t>
            </a:r>
            <a:r>
              <a:rPr lang="en-US" sz="3600">
                <a:solidFill>
                  <a:srgbClr val="CC0000"/>
                </a:solidFill>
              </a:rPr>
              <a:t>riti</a:t>
            </a:r>
            <a:r>
              <a:rPr lang="id-ID" sz="3600">
                <a:solidFill>
                  <a:srgbClr val="CC0000"/>
                </a:solidFill>
              </a:rPr>
              <a:t>k</a:t>
            </a:r>
            <a:r>
              <a:rPr lang="en-US" sz="3600">
                <a:solidFill>
                  <a:srgbClr val="CC0000"/>
                </a:solidFill>
              </a:rPr>
              <a:t> </a:t>
            </a:r>
            <a:r>
              <a:rPr lang="id-ID" sz="3600">
                <a:solidFill>
                  <a:srgbClr val="CC0000"/>
                </a:solidFill>
              </a:rPr>
              <a:t>Deduktif   </a:t>
            </a:r>
            <a:endParaRPr lang="en-GB" sz="3600">
              <a:solidFill>
                <a:srgbClr val="CC0000"/>
              </a:solidFill>
            </a:endParaRPr>
          </a:p>
        </p:txBody>
      </p:sp>
      <p:sp>
        <p:nvSpPr>
          <p:cNvPr id="35843" name="Text Box 3"/>
          <p:cNvSpPr txBox="1">
            <a:spLocks noChangeArrowheads="1"/>
          </p:cNvSpPr>
          <p:nvPr/>
        </p:nvSpPr>
        <p:spPr bwMode="auto">
          <a:xfrm>
            <a:off x="838200" y="2209800"/>
            <a:ext cx="7239000" cy="3941763"/>
          </a:xfrm>
          <a:prstGeom prst="rect">
            <a:avLst/>
          </a:prstGeom>
          <a:noFill/>
          <a:ln w="6350">
            <a:solidFill>
              <a:schemeClr val="tx1"/>
            </a:solidFill>
            <a:miter lim="800000"/>
            <a:headEnd/>
            <a:tailEnd/>
          </a:ln>
        </p:spPr>
        <p:txBody>
          <a:bodyPr>
            <a:spAutoFit/>
          </a:bodyPr>
          <a:lstStyle/>
          <a:p>
            <a:pPr>
              <a:spcBef>
                <a:spcPct val="50000"/>
              </a:spcBef>
            </a:pPr>
            <a:r>
              <a:rPr lang="id-ID" sz="2800"/>
              <a:t>Menganalisis karya seni berdasarkan deduksi ketika seorang kritikus bekerja selalu berpegang teguh pada suatu ukuran yang diyakininya dan dipergunakan secara konsekuen.Segala kesimpulan tentang kelemahan dan keungulan karya seni dinilai berdasarkan ukuran-ukuran yang dipakainya tersebut. Jadi ada hukum-hukum penilaian terlebih dahulu yang dipegangnya</a:t>
            </a:r>
            <a:r>
              <a:rPr lang="id-ID" sz="2800">
                <a:solidFill>
                  <a:srgbClr val="CC0000"/>
                </a:solidFill>
              </a:rPr>
              <a:t>.</a:t>
            </a:r>
            <a:endParaRPr lang="en-GB" sz="2800">
              <a:solidFill>
                <a:srgbClr val="CC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514600" y="990600"/>
            <a:ext cx="3689350" cy="641350"/>
          </a:xfrm>
          <a:prstGeom prst="rect">
            <a:avLst/>
          </a:prstGeom>
          <a:noFill/>
          <a:ln w="9525">
            <a:noFill/>
            <a:miter lim="800000"/>
            <a:headEnd/>
            <a:tailEnd/>
          </a:ln>
        </p:spPr>
        <p:txBody>
          <a:bodyPr wrap="none">
            <a:spAutoFit/>
          </a:bodyPr>
          <a:lstStyle/>
          <a:p>
            <a:r>
              <a:rPr lang="id-ID" sz="3600">
                <a:solidFill>
                  <a:srgbClr val="CC0000"/>
                </a:solidFill>
              </a:rPr>
              <a:t>2. K</a:t>
            </a:r>
            <a:r>
              <a:rPr lang="en-US" sz="3600">
                <a:solidFill>
                  <a:srgbClr val="CC0000"/>
                </a:solidFill>
              </a:rPr>
              <a:t>riti</a:t>
            </a:r>
            <a:r>
              <a:rPr lang="id-ID" sz="3600">
                <a:solidFill>
                  <a:srgbClr val="CC0000"/>
                </a:solidFill>
              </a:rPr>
              <a:t>k</a:t>
            </a:r>
            <a:r>
              <a:rPr lang="en-US" sz="3600">
                <a:solidFill>
                  <a:srgbClr val="CC0000"/>
                </a:solidFill>
              </a:rPr>
              <a:t> </a:t>
            </a:r>
            <a:r>
              <a:rPr lang="id-ID" sz="3600">
                <a:solidFill>
                  <a:srgbClr val="CC0000"/>
                </a:solidFill>
              </a:rPr>
              <a:t>Induktif</a:t>
            </a:r>
            <a:r>
              <a:rPr lang="id-ID" sz="3600">
                <a:solidFill>
                  <a:srgbClr val="FF9900"/>
                </a:solidFill>
              </a:rPr>
              <a:t> </a:t>
            </a:r>
            <a:r>
              <a:rPr lang="id-ID" sz="3600">
                <a:solidFill>
                  <a:srgbClr val="00CC00"/>
                </a:solidFill>
              </a:rPr>
              <a:t>  </a:t>
            </a:r>
            <a:endParaRPr lang="en-GB" sz="3600">
              <a:solidFill>
                <a:srgbClr val="00CC00"/>
              </a:solidFill>
            </a:endParaRPr>
          </a:p>
        </p:txBody>
      </p:sp>
      <p:sp>
        <p:nvSpPr>
          <p:cNvPr id="36867" name="Text Box 3"/>
          <p:cNvSpPr txBox="1">
            <a:spLocks noChangeArrowheads="1"/>
          </p:cNvSpPr>
          <p:nvPr/>
        </p:nvSpPr>
        <p:spPr bwMode="auto">
          <a:xfrm>
            <a:off x="838200" y="2209800"/>
            <a:ext cx="7239000" cy="3087688"/>
          </a:xfrm>
          <a:prstGeom prst="rect">
            <a:avLst/>
          </a:prstGeom>
          <a:noFill/>
          <a:ln w="6350">
            <a:solidFill>
              <a:schemeClr val="tx1"/>
            </a:solidFill>
            <a:miter lim="800000"/>
            <a:headEnd/>
            <a:tailEnd/>
          </a:ln>
        </p:spPr>
        <p:txBody>
          <a:bodyPr>
            <a:spAutoFit/>
          </a:bodyPr>
          <a:lstStyle/>
          <a:p>
            <a:pPr>
              <a:spcBef>
                <a:spcPct val="50000"/>
              </a:spcBef>
            </a:pPr>
            <a:r>
              <a:rPr lang="id-ID" sz="2800"/>
              <a:t>Seorang kritikus yang bekerja secara induksi melepaskan semua hukum-hukum atau ukuran yang ada. Kritikus meneliti dan menganalisis suatu karya seni dan mengambil kesimpulan berupa hukum-hukum baru yang diperoleh dari karya tersebut. </a:t>
            </a:r>
            <a:endParaRPr lang="en-GB" sz="28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057400" y="381000"/>
            <a:ext cx="4422775" cy="954088"/>
          </a:xfrm>
          <a:prstGeom prst="rect">
            <a:avLst/>
          </a:prstGeom>
          <a:noFill/>
          <a:ln w="9525">
            <a:noFill/>
            <a:miter lim="800000"/>
            <a:headEnd/>
            <a:tailEnd/>
          </a:ln>
        </p:spPr>
        <p:txBody>
          <a:bodyPr wrap="none" anchor="ctr">
            <a:spAutoFit/>
          </a:bodyPr>
          <a:lstStyle/>
          <a:p>
            <a:pPr algn="ctr" eaLnBrk="1" hangingPunct="1"/>
            <a:r>
              <a:rPr lang="id-ID" sz="2800"/>
              <a:t>Elemen-elemen Kritik Seni</a:t>
            </a:r>
          </a:p>
          <a:p>
            <a:pPr algn="ctr" eaLnBrk="1" hangingPunct="1"/>
            <a:r>
              <a:rPr lang="id-ID" sz="2800"/>
              <a:t>Dalam Media Ungkap</a:t>
            </a:r>
            <a:endParaRPr lang="sv-SE"/>
          </a:p>
        </p:txBody>
      </p:sp>
      <p:sp>
        <p:nvSpPr>
          <p:cNvPr id="37891" name="Line 4"/>
          <p:cNvSpPr>
            <a:spLocks noChangeShapeType="1"/>
          </p:cNvSpPr>
          <p:nvPr/>
        </p:nvSpPr>
        <p:spPr bwMode="auto">
          <a:xfrm flipH="1">
            <a:off x="1219200" y="1524000"/>
            <a:ext cx="2209800" cy="1905000"/>
          </a:xfrm>
          <a:prstGeom prst="line">
            <a:avLst/>
          </a:prstGeom>
          <a:noFill/>
          <a:ln w="28575">
            <a:solidFill>
              <a:schemeClr val="tx1"/>
            </a:solidFill>
            <a:round/>
            <a:headEnd/>
            <a:tailEnd type="triangle" w="med" len="med"/>
          </a:ln>
        </p:spPr>
        <p:txBody>
          <a:bodyPr/>
          <a:lstStyle/>
          <a:p>
            <a:endParaRPr lang="id-ID"/>
          </a:p>
        </p:txBody>
      </p:sp>
      <p:sp>
        <p:nvSpPr>
          <p:cNvPr id="37892" name="Rectangle 5"/>
          <p:cNvSpPr>
            <a:spLocks noChangeArrowheads="1"/>
          </p:cNvSpPr>
          <p:nvPr/>
        </p:nvSpPr>
        <p:spPr bwMode="auto">
          <a:xfrm>
            <a:off x="838200" y="3886200"/>
            <a:ext cx="609600" cy="523875"/>
          </a:xfrm>
          <a:prstGeom prst="rect">
            <a:avLst/>
          </a:prstGeom>
          <a:noFill/>
          <a:ln w="57150" cmpd="thickThin">
            <a:solidFill>
              <a:srgbClr val="00FF00"/>
            </a:solidFill>
            <a:miter lim="800000"/>
            <a:headEnd/>
            <a:tailEnd/>
          </a:ln>
        </p:spPr>
        <p:txBody>
          <a:bodyPr anchor="ctr">
            <a:spAutoFit/>
          </a:bodyPr>
          <a:lstStyle/>
          <a:p>
            <a:pPr algn="ctr" eaLnBrk="1" hangingPunct="1"/>
            <a:r>
              <a:rPr lang="id-ID" sz="2800"/>
              <a:t>Isi </a:t>
            </a:r>
            <a:endParaRPr lang="en-US"/>
          </a:p>
        </p:txBody>
      </p:sp>
      <p:sp>
        <p:nvSpPr>
          <p:cNvPr id="37893" name="Line 6"/>
          <p:cNvSpPr>
            <a:spLocks noChangeShapeType="1"/>
          </p:cNvSpPr>
          <p:nvPr/>
        </p:nvSpPr>
        <p:spPr bwMode="auto">
          <a:xfrm>
            <a:off x="4114800" y="1600200"/>
            <a:ext cx="76200" cy="1905000"/>
          </a:xfrm>
          <a:prstGeom prst="line">
            <a:avLst/>
          </a:prstGeom>
          <a:noFill/>
          <a:ln w="28575">
            <a:solidFill>
              <a:schemeClr val="tx1"/>
            </a:solidFill>
            <a:round/>
            <a:headEnd/>
            <a:tailEnd type="triangle" w="med" len="med"/>
          </a:ln>
        </p:spPr>
        <p:txBody>
          <a:bodyPr/>
          <a:lstStyle/>
          <a:p>
            <a:endParaRPr lang="id-ID"/>
          </a:p>
        </p:txBody>
      </p:sp>
      <p:sp>
        <p:nvSpPr>
          <p:cNvPr id="37894" name="Rectangle 8"/>
          <p:cNvSpPr>
            <a:spLocks noChangeArrowheads="1"/>
          </p:cNvSpPr>
          <p:nvPr/>
        </p:nvSpPr>
        <p:spPr bwMode="auto">
          <a:xfrm>
            <a:off x="3200400" y="3886200"/>
            <a:ext cx="1828800" cy="523875"/>
          </a:xfrm>
          <a:prstGeom prst="rect">
            <a:avLst/>
          </a:prstGeom>
          <a:noFill/>
          <a:ln w="28575">
            <a:solidFill>
              <a:srgbClr val="FF9900"/>
            </a:solidFill>
            <a:miter lim="800000"/>
            <a:headEnd/>
            <a:tailEnd/>
          </a:ln>
        </p:spPr>
        <p:txBody>
          <a:bodyPr anchor="ctr">
            <a:spAutoFit/>
          </a:bodyPr>
          <a:lstStyle/>
          <a:p>
            <a:pPr algn="ctr" eaLnBrk="1" hangingPunct="1"/>
            <a:r>
              <a:rPr lang="id-ID" sz="2800"/>
              <a:t> Bentuk </a:t>
            </a:r>
            <a:endParaRPr lang="en-US"/>
          </a:p>
        </p:txBody>
      </p:sp>
      <p:sp>
        <p:nvSpPr>
          <p:cNvPr id="37895" name="Line 10"/>
          <p:cNvSpPr>
            <a:spLocks noChangeShapeType="1"/>
          </p:cNvSpPr>
          <p:nvPr/>
        </p:nvSpPr>
        <p:spPr bwMode="auto">
          <a:xfrm>
            <a:off x="4953000" y="1447800"/>
            <a:ext cx="2362200" cy="1905000"/>
          </a:xfrm>
          <a:prstGeom prst="line">
            <a:avLst/>
          </a:prstGeom>
          <a:noFill/>
          <a:ln w="28575">
            <a:solidFill>
              <a:schemeClr val="tx1"/>
            </a:solidFill>
            <a:round/>
            <a:headEnd/>
            <a:tailEnd type="triangle" w="med" len="med"/>
          </a:ln>
        </p:spPr>
        <p:txBody>
          <a:bodyPr/>
          <a:lstStyle/>
          <a:p>
            <a:endParaRPr lang="id-ID"/>
          </a:p>
        </p:txBody>
      </p:sp>
      <p:sp>
        <p:nvSpPr>
          <p:cNvPr id="37896" name="Rectangle 11"/>
          <p:cNvSpPr>
            <a:spLocks noChangeArrowheads="1"/>
          </p:cNvSpPr>
          <p:nvPr/>
        </p:nvSpPr>
        <p:spPr bwMode="auto">
          <a:xfrm>
            <a:off x="6172200" y="3886200"/>
            <a:ext cx="2525713" cy="461963"/>
          </a:xfrm>
          <a:prstGeom prst="rect">
            <a:avLst/>
          </a:prstGeom>
          <a:noFill/>
          <a:ln w="57150" cmpd="thickThin">
            <a:solidFill>
              <a:srgbClr val="FF0066"/>
            </a:solidFill>
            <a:miter lim="800000"/>
            <a:headEnd/>
            <a:tailEnd/>
          </a:ln>
        </p:spPr>
        <p:txBody>
          <a:bodyPr anchor="ctr">
            <a:spAutoFit/>
          </a:bodyPr>
          <a:lstStyle/>
          <a:p>
            <a:pPr algn="ctr" eaLnBrk="1" hangingPunct="1"/>
            <a:r>
              <a:rPr lang="id-ID" sz="2400"/>
              <a:t>Jiwa /Soul)</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ChangeArrowheads="1"/>
          </p:cNvSpPr>
          <p:nvPr/>
        </p:nvSpPr>
        <p:spPr bwMode="auto">
          <a:xfrm>
            <a:off x="3200400" y="1066800"/>
            <a:ext cx="3124200" cy="1200150"/>
          </a:xfrm>
          <a:prstGeom prst="rect">
            <a:avLst/>
          </a:prstGeom>
          <a:noFill/>
          <a:ln w="57150" cmpd="thickThin">
            <a:solidFill>
              <a:srgbClr val="00FF00"/>
            </a:solidFill>
            <a:miter lim="800000"/>
            <a:headEnd/>
            <a:tailEnd/>
          </a:ln>
        </p:spPr>
        <p:txBody>
          <a:bodyPr anchor="ctr">
            <a:spAutoFit/>
          </a:bodyPr>
          <a:lstStyle/>
          <a:p>
            <a:pPr algn="ctr" eaLnBrk="1" hangingPunct="1"/>
            <a:r>
              <a:rPr lang="id-ID" sz="2400" i="1"/>
              <a:t>Mimetic Criticism</a:t>
            </a:r>
          </a:p>
          <a:p>
            <a:pPr algn="ctr" eaLnBrk="1" hangingPunct="1"/>
            <a:r>
              <a:rPr lang="id-ID" sz="2400"/>
              <a:t>(Universe/</a:t>
            </a:r>
          </a:p>
          <a:p>
            <a:pPr algn="ctr" eaLnBrk="1" hangingPunct="1"/>
            <a:r>
              <a:rPr lang="id-ID" sz="2400"/>
              <a:t>Alam Semesta)</a:t>
            </a:r>
            <a:endParaRPr lang="en-US" sz="2400"/>
          </a:p>
        </p:txBody>
      </p:sp>
      <p:sp>
        <p:nvSpPr>
          <p:cNvPr id="38915" name="Rectangle 2"/>
          <p:cNvSpPr>
            <a:spLocks noChangeArrowheads="1"/>
          </p:cNvSpPr>
          <p:nvPr/>
        </p:nvSpPr>
        <p:spPr bwMode="auto">
          <a:xfrm>
            <a:off x="1752600" y="381000"/>
            <a:ext cx="5421313" cy="523875"/>
          </a:xfrm>
          <a:prstGeom prst="rect">
            <a:avLst/>
          </a:prstGeom>
          <a:noFill/>
          <a:ln w="9525">
            <a:noFill/>
            <a:miter lim="800000"/>
            <a:headEnd/>
            <a:tailEnd/>
          </a:ln>
        </p:spPr>
        <p:txBody>
          <a:bodyPr wrap="none" anchor="ctr">
            <a:spAutoFit/>
          </a:bodyPr>
          <a:lstStyle/>
          <a:p>
            <a:pPr eaLnBrk="1" hangingPunct="1"/>
            <a:r>
              <a:rPr lang="sv-SE" sz="2800"/>
              <a:t>T</a:t>
            </a:r>
            <a:r>
              <a:rPr lang="id-ID" sz="2800"/>
              <a:t>eori Kritik Seni Menurut Abrams</a:t>
            </a:r>
            <a:endParaRPr lang="sv-SE"/>
          </a:p>
        </p:txBody>
      </p:sp>
      <p:sp>
        <p:nvSpPr>
          <p:cNvPr id="38916" name="Rectangle 8"/>
          <p:cNvSpPr>
            <a:spLocks noChangeArrowheads="1"/>
          </p:cNvSpPr>
          <p:nvPr/>
        </p:nvSpPr>
        <p:spPr bwMode="auto">
          <a:xfrm>
            <a:off x="304800" y="5181600"/>
            <a:ext cx="3352800" cy="1200150"/>
          </a:xfrm>
          <a:prstGeom prst="rect">
            <a:avLst/>
          </a:prstGeom>
          <a:noFill/>
          <a:ln w="28575">
            <a:solidFill>
              <a:srgbClr val="FF9900"/>
            </a:solidFill>
            <a:miter lim="800000"/>
            <a:headEnd/>
            <a:tailEnd/>
          </a:ln>
        </p:spPr>
        <p:txBody>
          <a:bodyPr anchor="ctr">
            <a:spAutoFit/>
          </a:bodyPr>
          <a:lstStyle/>
          <a:p>
            <a:pPr algn="ctr" eaLnBrk="1" hangingPunct="1"/>
            <a:r>
              <a:rPr lang="id-ID" sz="2400" i="1"/>
              <a:t>Pragmatic Criticism</a:t>
            </a:r>
          </a:p>
          <a:p>
            <a:pPr algn="ctr" eaLnBrk="1" hangingPunct="1"/>
            <a:r>
              <a:rPr lang="id-ID" sz="2400"/>
              <a:t>(Audiens/Masyarakat) </a:t>
            </a:r>
          </a:p>
          <a:p>
            <a:pPr algn="ctr" eaLnBrk="1" hangingPunct="1"/>
            <a:r>
              <a:rPr lang="en-US" sz="2400"/>
              <a:t> </a:t>
            </a:r>
          </a:p>
        </p:txBody>
      </p:sp>
      <p:sp>
        <p:nvSpPr>
          <p:cNvPr id="38917" name="Rectangle 8"/>
          <p:cNvSpPr>
            <a:spLocks noChangeArrowheads="1"/>
          </p:cNvSpPr>
          <p:nvPr/>
        </p:nvSpPr>
        <p:spPr bwMode="auto">
          <a:xfrm>
            <a:off x="5791200" y="5181600"/>
            <a:ext cx="3124200" cy="892175"/>
          </a:xfrm>
          <a:prstGeom prst="rect">
            <a:avLst/>
          </a:prstGeom>
          <a:noFill/>
          <a:ln w="28575">
            <a:solidFill>
              <a:srgbClr val="FF9900"/>
            </a:solidFill>
            <a:miter lim="800000"/>
            <a:headEnd/>
            <a:tailEnd/>
          </a:ln>
        </p:spPr>
        <p:txBody>
          <a:bodyPr anchor="ctr">
            <a:spAutoFit/>
          </a:bodyPr>
          <a:lstStyle/>
          <a:p>
            <a:pPr algn="ctr" eaLnBrk="1" hangingPunct="1"/>
            <a:r>
              <a:rPr lang="id-ID" sz="2400" i="1"/>
              <a:t>Ekspressive Criticism</a:t>
            </a:r>
          </a:p>
          <a:p>
            <a:pPr algn="ctr" eaLnBrk="1" hangingPunct="1"/>
            <a:r>
              <a:rPr lang="id-ID" sz="2800"/>
              <a:t>(Artis/Seniman)</a:t>
            </a:r>
            <a:r>
              <a:rPr lang="en-US"/>
              <a:t> </a:t>
            </a:r>
          </a:p>
        </p:txBody>
      </p:sp>
      <p:sp>
        <p:nvSpPr>
          <p:cNvPr id="38918" name="Rectangle 8"/>
          <p:cNvSpPr>
            <a:spLocks noChangeArrowheads="1"/>
          </p:cNvSpPr>
          <p:nvPr/>
        </p:nvSpPr>
        <p:spPr bwMode="auto">
          <a:xfrm>
            <a:off x="3124200" y="3048000"/>
            <a:ext cx="3124200" cy="830263"/>
          </a:xfrm>
          <a:prstGeom prst="rect">
            <a:avLst/>
          </a:prstGeom>
          <a:noFill/>
          <a:ln w="28575">
            <a:solidFill>
              <a:srgbClr val="FF9900"/>
            </a:solidFill>
            <a:miter lim="800000"/>
            <a:headEnd/>
            <a:tailEnd/>
          </a:ln>
        </p:spPr>
        <p:txBody>
          <a:bodyPr anchor="ctr">
            <a:spAutoFit/>
          </a:bodyPr>
          <a:lstStyle/>
          <a:p>
            <a:pPr algn="ctr" eaLnBrk="1" hangingPunct="1"/>
            <a:r>
              <a:rPr lang="id-ID" sz="2400" i="1"/>
              <a:t>Objective  Criticism</a:t>
            </a:r>
          </a:p>
          <a:p>
            <a:pPr algn="ctr" eaLnBrk="1" hangingPunct="1"/>
            <a:r>
              <a:rPr lang="id-ID" sz="2400"/>
              <a:t>(Karya Seni)</a:t>
            </a:r>
            <a:r>
              <a:rPr lang="en-US" sz="2400"/>
              <a:t> </a:t>
            </a:r>
          </a:p>
        </p:txBody>
      </p:sp>
      <p:cxnSp>
        <p:nvCxnSpPr>
          <p:cNvPr id="8" name="Straight Arrow Connector 7"/>
          <p:cNvCxnSpPr/>
          <p:nvPr/>
        </p:nvCxnSpPr>
        <p:spPr bwMode="auto">
          <a:xfrm rot="5400000">
            <a:off x="4344194" y="3352006"/>
            <a:ext cx="762000" cy="1588"/>
          </a:xfrm>
          <a:prstGeom prst="straightConnector1">
            <a:avLst/>
          </a:prstGeom>
          <a:ln>
            <a:headEnd type="triangle" w="lg" len="med"/>
            <a:tailEnd type="none"/>
          </a:ln>
        </p:spPr>
        <p:style>
          <a:lnRef idx="1">
            <a:schemeClr val="dk1"/>
          </a:lnRef>
          <a:fillRef idx="0">
            <a:schemeClr val="dk1"/>
          </a:fillRef>
          <a:effectRef idx="0">
            <a:schemeClr val="dk1"/>
          </a:effectRef>
          <a:fontRef idx="minor">
            <a:schemeClr val="tx1"/>
          </a:fontRef>
        </p:style>
      </p:cxnSp>
      <p:cxnSp>
        <p:nvCxnSpPr>
          <p:cNvPr id="38920" name="Straight Arrow Connector 9"/>
          <p:cNvCxnSpPr>
            <a:cxnSpLocks noChangeShapeType="1"/>
          </p:cNvCxnSpPr>
          <p:nvPr/>
        </p:nvCxnSpPr>
        <p:spPr bwMode="auto">
          <a:xfrm rot="5400000">
            <a:off x="4495801" y="2514600"/>
            <a:ext cx="609600" cy="3175"/>
          </a:xfrm>
          <a:prstGeom prst="straightConnector1">
            <a:avLst/>
          </a:prstGeom>
          <a:noFill/>
          <a:ln w="38100" algn="ctr">
            <a:solidFill>
              <a:schemeClr val="tx1"/>
            </a:solidFill>
            <a:round/>
            <a:headEnd/>
            <a:tailEnd type="arrow" w="med" len="med"/>
          </a:ln>
        </p:spPr>
      </p:cxnSp>
      <p:cxnSp>
        <p:nvCxnSpPr>
          <p:cNvPr id="38921" name="Straight Arrow Connector 10"/>
          <p:cNvCxnSpPr>
            <a:cxnSpLocks noChangeShapeType="1"/>
          </p:cNvCxnSpPr>
          <p:nvPr/>
        </p:nvCxnSpPr>
        <p:spPr bwMode="auto">
          <a:xfrm rot="10800000" flipV="1">
            <a:off x="2895600" y="4038600"/>
            <a:ext cx="1143000" cy="990600"/>
          </a:xfrm>
          <a:prstGeom prst="straightConnector1">
            <a:avLst/>
          </a:prstGeom>
          <a:noFill/>
          <a:ln w="38100" algn="ctr">
            <a:solidFill>
              <a:schemeClr val="tx1"/>
            </a:solidFill>
            <a:round/>
            <a:headEnd/>
            <a:tailEnd type="arrow" w="med" len="med"/>
          </a:ln>
        </p:spPr>
      </p:cxnSp>
      <p:cxnSp>
        <p:nvCxnSpPr>
          <p:cNvPr id="38922" name="Straight Arrow Connector 12"/>
          <p:cNvCxnSpPr>
            <a:cxnSpLocks noChangeShapeType="1"/>
          </p:cNvCxnSpPr>
          <p:nvPr/>
        </p:nvCxnSpPr>
        <p:spPr bwMode="auto">
          <a:xfrm rot="16200000" flipH="1">
            <a:off x="5486400" y="3962400"/>
            <a:ext cx="990600" cy="990600"/>
          </a:xfrm>
          <a:prstGeom prst="straightConnector1">
            <a:avLst/>
          </a:prstGeom>
          <a:noFill/>
          <a:ln w="38100" algn="ctr">
            <a:solidFill>
              <a:schemeClr val="tx1"/>
            </a:solidFill>
            <a:round/>
            <a:headEnd/>
            <a:tailEnd type="arrow" w="med" len="med"/>
          </a:ln>
        </p:spPr>
      </p:cxnSp>
      <p:cxnSp>
        <p:nvCxnSpPr>
          <p:cNvPr id="38923" name="Straight Arrow Connector 20"/>
          <p:cNvCxnSpPr>
            <a:cxnSpLocks noChangeShapeType="1"/>
          </p:cNvCxnSpPr>
          <p:nvPr/>
        </p:nvCxnSpPr>
        <p:spPr bwMode="auto">
          <a:xfrm rot="10800000">
            <a:off x="5867400" y="3886200"/>
            <a:ext cx="1066800" cy="990600"/>
          </a:xfrm>
          <a:prstGeom prst="straightConnector1">
            <a:avLst/>
          </a:prstGeom>
          <a:noFill/>
          <a:ln w="38100" algn="ctr">
            <a:solidFill>
              <a:schemeClr val="tx1"/>
            </a:solidFill>
            <a:round/>
            <a:headEnd/>
            <a:tailEnd type="arrow" w="med" len="med"/>
          </a:ln>
        </p:spPr>
      </p:cxnSp>
      <p:cxnSp>
        <p:nvCxnSpPr>
          <p:cNvPr id="38924" name="Straight Arrow Connector 22"/>
          <p:cNvCxnSpPr>
            <a:cxnSpLocks noChangeShapeType="1"/>
          </p:cNvCxnSpPr>
          <p:nvPr/>
        </p:nvCxnSpPr>
        <p:spPr bwMode="auto">
          <a:xfrm flipV="1">
            <a:off x="2590800" y="3962400"/>
            <a:ext cx="1143000" cy="914400"/>
          </a:xfrm>
          <a:prstGeom prst="straightConnector1">
            <a:avLst/>
          </a:prstGeom>
          <a:noFill/>
          <a:ln w="38100" algn="ctr">
            <a:solidFill>
              <a:schemeClr val="tx1"/>
            </a:solidFill>
            <a:round/>
            <a:headEnd/>
            <a:tailEnd type="arrow" w="med" len="med"/>
          </a:ln>
        </p:spPr>
      </p:cxnSp>
      <p:cxnSp>
        <p:nvCxnSpPr>
          <p:cNvPr id="38925" name="Straight Arrow Connector 26"/>
          <p:cNvCxnSpPr>
            <a:cxnSpLocks noChangeShapeType="1"/>
          </p:cNvCxnSpPr>
          <p:nvPr/>
        </p:nvCxnSpPr>
        <p:spPr bwMode="auto">
          <a:xfrm>
            <a:off x="3886200" y="5334000"/>
            <a:ext cx="1752600" cy="1588"/>
          </a:xfrm>
          <a:prstGeom prst="straightConnector1">
            <a:avLst/>
          </a:prstGeom>
          <a:noFill/>
          <a:ln w="38100" algn="ctr">
            <a:solidFill>
              <a:schemeClr val="tx1"/>
            </a:solidFill>
            <a:prstDash val="dash"/>
            <a:round/>
            <a:headEnd/>
            <a:tailEnd type="arrow" w="med" len="med"/>
          </a:ln>
        </p:spPr>
      </p:cxnSp>
      <p:cxnSp>
        <p:nvCxnSpPr>
          <p:cNvPr id="38926" name="Straight Arrow Connector 28"/>
          <p:cNvCxnSpPr>
            <a:cxnSpLocks noChangeShapeType="1"/>
          </p:cNvCxnSpPr>
          <p:nvPr/>
        </p:nvCxnSpPr>
        <p:spPr bwMode="auto">
          <a:xfrm rot="10800000">
            <a:off x="3962400" y="5943600"/>
            <a:ext cx="1600200" cy="1588"/>
          </a:xfrm>
          <a:prstGeom prst="straightConnector1">
            <a:avLst/>
          </a:prstGeom>
          <a:noFill/>
          <a:ln w="38100" algn="ctr">
            <a:solidFill>
              <a:schemeClr val="tx1"/>
            </a:solidFill>
            <a:prstDash val="dash"/>
            <a:round/>
            <a:headEnd/>
            <a:tailEnd type="arrow" w="med" len="med"/>
          </a:ln>
        </p:spPr>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ChangeArrowheads="1"/>
          </p:cNvSpPr>
          <p:nvPr/>
        </p:nvSpPr>
        <p:spPr bwMode="auto">
          <a:xfrm>
            <a:off x="3657600" y="762000"/>
            <a:ext cx="1828800" cy="584200"/>
          </a:xfrm>
          <a:prstGeom prst="rect">
            <a:avLst/>
          </a:prstGeom>
          <a:noFill/>
          <a:ln w="28575">
            <a:solidFill>
              <a:srgbClr val="FF9900"/>
            </a:solidFill>
            <a:miter lim="800000"/>
            <a:headEnd/>
            <a:tailEnd/>
          </a:ln>
        </p:spPr>
        <p:txBody>
          <a:bodyPr anchor="ctr">
            <a:spAutoFit/>
          </a:bodyPr>
          <a:lstStyle/>
          <a:p>
            <a:pPr algn="ctr" eaLnBrk="1" hangingPunct="1"/>
            <a:r>
              <a:rPr lang="id-ID" sz="3200" i="1"/>
              <a:t>Tari</a:t>
            </a:r>
            <a:endParaRPr lang="en-US" sz="3200"/>
          </a:p>
        </p:txBody>
      </p:sp>
      <p:sp>
        <p:nvSpPr>
          <p:cNvPr id="39939" name="Rectangle 8"/>
          <p:cNvSpPr>
            <a:spLocks noChangeArrowheads="1"/>
          </p:cNvSpPr>
          <p:nvPr/>
        </p:nvSpPr>
        <p:spPr bwMode="auto">
          <a:xfrm>
            <a:off x="7086600" y="3810000"/>
            <a:ext cx="1828800" cy="584200"/>
          </a:xfrm>
          <a:prstGeom prst="rect">
            <a:avLst/>
          </a:prstGeom>
          <a:noFill/>
          <a:ln w="28575">
            <a:solidFill>
              <a:srgbClr val="FF9900"/>
            </a:solidFill>
            <a:miter lim="800000"/>
            <a:headEnd/>
            <a:tailEnd/>
          </a:ln>
        </p:spPr>
        <p:txBody>
          <a:bodyPr anchor="ctr">
            <a:spAutoFit/>
          </a:bodyPr>
          <a:lstStyle/>
          <a:p>
            <a:pPr algn="ctr" eaLnBrk="1" hangingPunct="1"/>
            <a:r>
              <a:rPr lang="id-ID" sz="2800" i="1"/>
              <a:t>Fungsi</a:t>
            </a:r>
            <a:r>
              <a:rPr lang="id-ID" sz="3200" i="1"/>
              <a:t> </a:t>
            </a:r>
            <a:endParaRPr lang="en-US" sz="3200"/>
          </a:p>
        </p:txBody>
      </p:sp>
      <p:sp>
        <p:nvSpPr>
          <p:cNvPr id="39940" name="Rectangle 8"/>
          <p:cNvSpPr>
            <a:spLocks noChangeArrowheads="1"/>
          </p:cNvSpPr>
          <p:nvPr/>
        </p:nvSpPr>
        <p:spPr bwMode="auto">
          <a:xfrm>
            <a:off x="4876800" y="3810000"/>
            <a:ext cx="1828800" cy="523875"/>
          </a:xfrm>
          <a:prstGeom prst="rect">
            <a:avLst/>
          </a:prstGeom>
          <a:noFill/>
          <a:ln w="28575">
            <a:solidFill>
              <a:srgbClr val="FF9900"/>
            </a:solidFill>
            <a:miter lim="800000"/>
            <a:headEnd/>
            <a:tailEnd/>
          </a:ln>
        </p:spPr>
        <p:txBody>
          <a:bodyPr anchor="ctr">
            <a:spAutoFit/>
          </a:bodyPr>
          <a:lstStyle/>
          <a:p>
            <a:pPr algn="ctr" eaLnBrk="1" hangingPunct="1"/>
            <a:r>
              <a:rPr lang="id-ID" sz="2800" i="1"/>
              <a:t>Bentuk</a:t>
            </a:r>
            <a:endParaRPr lang="en-US" sz="2800"/>
          </a:p>
        </p:txBody>
      </p:sp>
      <p:sp>
        <p:nvSpPr>
          <p:cNvPr id="39941" name="Rectangle 8"/>
          <p:cNvSpPr>
            <a:spLocks noChangeArrowheads="1"/>
          </p:cNvSpPr>
          <p:nvPr/>
        </p:nvSpPr>
        <p:spPr bwMode="auto">
          <a:xfrm>
            <a:off x="2743200" y="3810000"/>
            <a:ext cx="1828800" cy="523875"/>
          </a:xfrm>
          <a:prstGeom prst="rect">
            <a:avLst/>
          </a:prstGeom>
          <a:noFill/>
          <a:ln w="28575">
            <a:solidFill>
              <a:srgbClr val="FF9900"/>
            </a:solidFill>
            <a:miter lim="800000"/>
            <a:headEnd/>
            <a:tailEnd/>
          </a:ln>
        </p:spPr>
        <p:txBody>
          <a:bodyPr anchor="ctr">
            <a:spAutoFit/>
          </a:bodyPr>
          <a:lstStyle/>
          <a:p>
            <a:pPr algn="ctr" eaLnBrk="1" hangingPunct="1"/>
            <a:r>
              <a:rPr lang="id-ID" sz="2800" i="1"/>
              <a:t>Tema </a:t>
            </a:r>
            <a:endParaRPr lang="en-US" sz="2800"/>
          </a:p>
        </p:txBody>
      </p:sp>
      <p:sp>
        <p:nvSpPr>
          <p:cNvPr id="39942" name="Rectangle 8"/>
          <p:cNvSpPr>
            <a:spLocks noChangeArrowheads="1"/>
          </p:cNvSpPr>
          <p:nvPr/>
        </p:nvSpPr>
        <p:spPr bwMode="auto">
          <a:xfrm>
            <a:off x="381000" y="3810000"/>
            <a:ext cx="1828800" cy="523875"/>
          </a:xfrm>
          <a:prstGeom prst="rect">
            <a:avLst/>
          </a:prstGeom>
          <a:noFill/>
          <a:ln w="28575">
            <a:solidFill>
              <a:srgbClr val="FF9900"/>
            </a:solidFill>
            <a:miter lim="800000"/>
            <a:headEnd/>
            <a:tailEnd/>
          </a:ln>
        </p:spPr>
        <p:txBody>
          <a:bodyPr anchor="ctr">
            <a:spAutoFit/>
          </a:bodyPr>
          <a:lstStyle/>
          <a:p>
            <a:pPr algn="ctr" eaLnBrk="1" hangingPunct="1"/>
            <a:r>
              <a:rPr lang="id-ID" sz="2800" i="1"/>
              <a:t>Koreografi</a:t>
            </a:r>
            <a:endParaRPr lang="en-US" sz="2800"/>
          </a:p>
        </p:txBody>
      </p:sp>
      <p:cxnSp>
        <p:nvCxnSpPr>
          <p:cNvPr id="39943" name="Straight Arrow Connector 7"/>
          <p:cNvCxnSpPr>
            <a:cxnSpLocks noChangeShapeType="1"/>
          </p:cNvCxnSpPr>
          <p:nvPr/>
        </p:nvCxnSpPr>
        <p:spPr bwMode="auto">
          <a:xfrm>
            <a:off x="4419600" y="1600200"/>
            <a:ext cx="2971800" cy="1828800"/>
          </a:xfrm>
          <a:prstGeom prst="straightConnector1">
            <a:avLst/>
          </a:prstGeom>
          <a:noFill/>
          <a:ln w="38100" algn="ctr">
            <a:solidFill>
              <a:schemeClr val="tx1"/>
            </a:solidFill>
            <a:round/>
            <a:headEnd/>
            <a:tailEnd type="arrow" w="med" len="med"/>
          </a:ln>
        </p:spPr>
      </p:cxnSp>
      <p:cxnSp>
        <p:nvCxnSpPr>
          <p:cNvPr id="39944" name="Straight Arrow Connector 9"/>
          <p:cNvCxnSpPr>
            <a:cxnSpLocks noChangeShapeType="1"/>
          </p:cNvCxnSpPr>
          <p:nvPr/>
        </p:nvCxnSpPr>
        <p:spPr bwMode="auto">
          <a:xfrm rot="16200000" flipH="1">
            <a:off x="4076700" y="1866900"/>
            <a:ext cx="1828800" cy="1295400"/>
          </a:xfrm>
          <a:prstGeom prst="straightConnector1">
            <a:avLst/>
          </a:prstGeom>
          <a:noFill/>
          <a:ln w="38100" algn="ctr">
            <a:solidFill>
              <a:schemeClr val="tx1"/>
            </a:solidFill>
            <a:round/>
            <a:headEnd/>
            <a:tailEnd type="arrow" w="med" len="med"/>
          </a:ln>
        </p:spPr>
      </p:cxnSp>
      <p:cxnSp>
        <p:nvCxnSpPr>
          <p:cNvPr id="39945" name="Straight Arrow Connector 10"/>
          <p:cNvCxnSpPr>
            <a:cxnSpLocks noChangeShapeType="1"/>
          </p:cNvCxnSpPr>
          <p:nvPr/>
        </p:nvCxnSpPr>
        <p:spPr bwMode="auto">
          <a:xfrm rot="5400000">
            <a:off x="3200400" y="2362200"/>
            <a:ext cx="1905000" cy="381000"/>
          </a:xfrm>
          <a:prstGeom prst="straightConnector1">
            <a:avLst/>
          </a:prstGeom>
          <a:noFill/>
          <a:ln w="38100" algn="ctr">
            <a:solidFill>
              <a:schemeClr val="tx1"/>
            </a:solidFill>
            <a:round/>
            <a:headEnd/>
            <a:tailEnd type="arrow" w="med" len="med"/>
          </a:ln>
        </p:spPr>
      </p:cxnSp>
      <p:cxnSp>
        <p:nvCxnSpPr>
          <p:cNvPr id="39946" name="Straight Arrow Connector 11"/>
          <p:cNvCxnSpPr>
            <a:cxnSpLocks noChangeShapeType="1"/>
          </p:cNvCxnSpPr>
          <p:nvPr/>
        </p:nvCxnSpPr>
        <p:spPr bwMode="auto">
          <a:xfrm rot="10800000" flipV="1">
            <a:off x="1219200" y="1600200"/>
            <a:ext cx="3124200" cy="1905000"/>
          </a:xfrm>
          <a:prstGeom prst="straightConnector1">
            <a:avLst/>
          </a:prstGeom>
          <a:noFill/>
          <a:ln w="381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5"/>
          <p:cNvSpPr>
            <a:spLocks noChangeShapeType="1"/>
          </p:cNvSpPr>
          <p:nvPr/>
        </p:nvSpPr>
        <p:spPr bwMode="auto">
          <a:xfrm>
            <a:off x="3206750" y="519113"/>
            <a:ext cx="0" cy="342900"/>
          </a:xfrm>
          <a:prstGeom prst="line">
            <a:avLst/>
          </a:prstGeom>
          <a:noFill/>
          <a:ln w="28575">
            <a:solidFill>
              <a:srgbClr val="000000"/>
            </a:solidFill>
            <a:round/>
            <a:headEnd/>
            <a:tailEnd type="triangle" w="med" len="med"/>
          </a:ln>
        </p:spPr>
        <p:txBody>
          <a:bodyPr/>
          <a:lstStyle/>
          <a:p>
            <a:endParaRPr lang="id-ID"/>
          </a:p>
        </p:txBody>
      </p:sp>
      <p:sp>
        <p:nvSpPr>
          <p:cNvPr id="40963" name="Line 3"/>
          <p:cNvSpPr>
            <a:spLocks noChangeShapeType="1"/>
          </p:cNvSpPr>
          <p:nvPr/>
        </p:nvSpPr>
        <p:spPr bwMode="auto">
          <a:xfrm flipH="1" flipV="1">
            <a:off x="36639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0964" name="Line 2"/>
          <p:cNvSpPr>
            <a:spLocks noChangeShapeType="1"/>
          </p:cNvSpPr>
          <p:nvPr/>
        </p:nvSpPr>
        <p:spPr bwMode="auto">
          <a:xfrm>
            <a:off x="3549650" y="1016000"/>
            <a:ext cx="342900" cy="457200"/>
          </a:xfrm>
          <a:prstGeom prst="line">
            <a:avLst/>
          </a:prstGeom>
          <a:noFill/>
          <a:ln w="28575">
            <a:solidFill>
              <a:srgbClr val="000000"/>
            </a:solidFill>
            <a:round/>
            <a:headEnd/>
            <a:tailEnd type="triangle" w="med" len="med"/>
          </a:ln>
        </p:spPr>
        <p:txBody>
          <a:bodyPr/>
          <a:lstStyle/>
          <a:p>
            <a:endParaRPr lang="id-ID"/>
          </a:p>
        </p:txBody>
      </p:sp>
      <p:sp>
        <p:nvSpPr>
          <p:cNvPr id="40965" name="Line 4"/>
          <p:cNvSpPr>
            <a:spLocks noChangeShapeType="1"/>
          </p:cNvSpPr>
          <p:nvPr/>
        </p:nvSpPr>
        <p:spPr bwMode="auto">
          <a:xfrm flipV="1">
            <a:off x="24066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0966" name="Line 1"/>
          <p:cNvSpPr>
            <a:spLocks noChangeShapeType="1"/>
          </p:cNvSpPr>
          <p:nvPr/>
        </p:nvSpPr>
        <p:spPr bwMode="auto">
          <a:xfrm flipH="1">
            <a:off x="2520950" y="1016000"/>
            <a:ext cx="342900" cy="457200"/>
          </a:xfrm>
          <a:prstGeom prst="line">
            <a:avLst/>
          </a:prstGeom>
          <a:noFill/>
          <a:ln w="28575">
            <a:solidFill>
              <a:srgbClr val="000000"/>
            </a:solidFill>
            <a:round/>
            <a:headEnd/>
            <a:tailEnd type="triangle" w="med" len="med"/>
          </a:ln>
        </p:spPr>
        <p:txBody>
          <a:bodyPr/>
          <a:lstStyle/>
          <a:p>
            <a:endParaRPr lang="id-ID"/>
          </a:p>
        </p:txBody>
      </p:sp>
      <p:sp>
        <p:nvSpPr>
          <p:cNvPr id="40967" name="Rectangle 8"/>
          <p:cNvSpPr>
            <a:spLocks noChangeArrowheads="1"/>
          </p:cNvSpPr>
          <p:nvPr/>
        </p:nvSpPr>
        <p:spPr bwMode="auto">
          <a:xfrm>
            <a:off x="1371600" y="2057400"/>
            <a:ext cx="6629400" cy="584200"/>
          </a:xfrm>
          <a:prstGeom prst="rect">
            <a:avLst/>
          </a:prstGeom>
          <a:noFill/>
          <a:ln w="28575">
            <a:solidFill>
              <a:srgbClr val="FF9900"/>
            </a:solidFill>
            <a:miter lim="800000"/>
            <a:headEnd/>
            <a:tailEnd/>
          </a:ln>
        </p:spPr>
        <p:txBody>
          <a:bodyPr anchor="ctr">
            <a:spAutoFit/>
          </a:bodyPr>
          <a:lstStyle/>
          <a:p>
            <a:pPr algn="ctr" eaLnBrk="1" hangingPunct="1"/>
            <a:r>
              <a:rPr lang="en-US" sz="3200"/>
              <a:t>The Principles of Aesthetic Form:</a:t>
            </a:r>
            <a:endParaRPr lang="id-ID" sz="3200"/>
          </a:p>
        </p:txBody>
      </p:sp>
      <p:sp>
        <p:nvSpPr>
          <p:cNvPr id="40968" name="Rectangle 8"/>
          <p:cNvSpPr>
            <a:spLocks noChangeArrowheads="1"/>
          </p:cNvSpPr>
          <p:nvPr/>
        </p:nvSpPr>
        <p:spPr bwMode="auto">
          <a:xfrm>
            <a:off x="1219200" y="4419600"/>
            <a:ext cx="6477000" cy="1384300"/>
          </a:xfrm>
          <a:prstGeom prst="rect">
            <a:avLst/>
          </a:prstGeom>
          <a:noFill/>
          <a:ln w="28575">
            <a:solidFill>
              <a:srgbClr val="FF9900"/>
            </a:solidFill>
            <a:miter lim="800000"/>
            <a:headEnd/>
            <a:tailEnd/>
          </a:ln>
        </p:spPr>
        <p:txBody>
          <a:bodyPr anchor="ctr">
            <a:spAutoFit/>
          </a:bodyPr>
          <a:lstStyle/>
          <a:p>
            <a:pPr algn="ctr" eaLnBrk="1" hangingPunct="1"/>
            <a:r>
              <a:rPr lang="id-ID" sz="2800"/>
              <a:t>Unity,   Repetition, Sequence,  Contrast, Transition, Climax, Proportion, Balance, Harmony. </a:t>
            </a:r>
            <a:endParaRPr lang="en-US" sz="2800"/>
          </a:p>
        </p:txBody>
      </p:sp>
      <p:cxnSp>
        <p:nvCxnSpPr>
          <p:cNvPr id="40969" name="Straight Arrow Connector 12"/>
          <p:cNvCxnSpPr>
            <a:cxnSpLocks noChangeShapeType="1"/>
          </p:cNvCxnSpPr>
          <p:nvPr/>
        </p:nvCxnSpPr>
        <p:spPr bwMode="auto">
          <a:xfrm rot="5400000">
            <a:off x="3734594" y="3352006"/>
            <a:ext cx="1219200" cy="1588"/>
          </a:xfrm>
          <a:prstGeom prst="straightConnector1">
            <a:avLst/>
          </a:prstGeom>
          <a:noFill/>
          <a:ln w="38100" algn="ctr">
            <a:solidFill>
              <a:schemeClr val="tx1"/>
            </a:solidFill>
            <a:round/>
            <a:headEnd/>
            <a:tailEnd type="arrow" w="med" len="med"/>
          </a:ln>
        </p:spPr>
      </p:cxnSp>
      <p:sp>
        <p:nvSpPr>
          <p:cNvPr id="40970" name="Rectangle 5"/>
          <p:cNvSpPr>
            <a:spLocks noChangeArrowheads="1"/>
          </p:cNvSpPr>
          <p:nvPr/>
        </p:nvSpPr>
        <p:spPr bwMode="auto">
          <a:xfrm>
            <a:off x="2590800" y="381000"/>
            <a:ext cx="3124200" cy="461963"/>
          </a:xfrm>
          <a:prstGeom prst="rect">
            <a:avLst/>
          </a:prstGeom>
          <a:noFill/>
          <a:ln w="57150" cmpd="thickThin">
            <a:solidFill>
              <a:srgbClr val="00FF00"/>
            </a:solidFill>
            <a:miter lim="800000"/>
            <a:headEnd/>
            <a:tailEnd/>
          </a:ln>
        </p:spPr>
        <p:txBody>
          <a:bodyPr anchor="ctr">
            <a:spAutoFit/>
          </a:bodyPr>
          <a:lstStyle/>
          <a:p>
            <a:pPr algn="ctr" eaLnBrk="1" hangingPunct="1"/>
            <a:r>
              <a:rPr lang="id-ID" sz="2400"/>
              <a:t>Elizabeth Hayes</a:t>
            </a:r>
            <a:endParaRPr lang="en-US" sz="2400"/>
          </a:p>
        </p:txBody>
      </p:sp>
      <p:cxnSp>
        <p:nvCxnSpPr>
          <p:cNvPr id="40971" name="Straight Arrow Connector 15"/>
          <p:cNvCxnSpPr>
            <a:cxnSpLocks noChangeShapeType="1"/>
          </p:cNvCxnSpPr>
          <p:nvPr/>
        </p:nvCxnSpPr>
        <p:spPr bwMode="auto">
          <a:xfrm rot="5400000">
            <a:off x="3925094" y="1408906"/>
            <a:ext cx="838200" cy="1588"/>
          </a:xfrm>
          <a:prstGeom prst="straightConnector1">
            <a:avLst/>
          </a:prstGeom>
          <a:noFill/>
          <a:ln w="381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3"/>
          <p:cNvSpPr>
            <a:spLocks noChangeArrowheads="1"/>
          </p:cNvSpPr>
          <p:nvPr/>
        </p:nvSpPr>
        <p:spPr bwMode="auto">
          <a:xfrm>
            <a:off x="609600" y="2971800"/>
            <a:ext cx="7924800" cy="366713"/>
          </a:xfrm>
          <a:prstGeom prst="rect">
            <a:avLst/>
          </a:prstGeom>
          <a:noFill/>
          <a:ln w="9525">
            <a:noFill/>
            <a:miter lim="800000"/>
            <a:headEnd/>
            <a:tailEnd/>
          </a:ln>
        </p:spPr>
        <p:txBody>
          <a:bodyPr>
            <a:spAutoFit/>
          </a:bodyPr>
          <a:lstStyle/>
          <a:p>
            <a:pPr>
              <a:spcBef>
                <a:spcPct val="50000"/>
              </a:spcBef>
              <a:spcAft>
                <a:spcPct val="5000"/>
              </a:spcAft>
            </a:pPr>
            <a:r>
              <a:rPr lang="en-GB" b="1">
                <a:solidFill>
                  <a:srgbClr val="3333CC"/>
                </a:solidFill>
                <a:cs typeface="Arial" charset="0"/>
              </a:rPr>
              <a:t>   </a:t>
            </a:r>
          </a:p>
        </p:txBody>
      </p:sp>
      <p:sp>
        <p:nvSpPr>
          <p:cNvPr id="41987" name="Text Box 5"/>
          <p:cNvSpPr txBox="1">
            <a:spLocks noChangeArrowheads="1"/>
          </p:cNvSpPr>
          <p:nvPr/>
        </p:nvSpPr>
        <p:spPr bwMode="auto">
          <a:xfrm>
            <a:off x="3059113" y="1989138"/>
            <a:ext cx="2017712" cy="396875"/>
          </a:xfrm>
          <a:prstGeom prst="rect">
            <a:avLst/>
          </a:prstGeom>
          <a:noFill/>
          <a:ln w="9525">
            <a:noFill/>
            <a:miter lim="800000"/>
            <a:headEnd/>
            <a:tailEnd/>
          </a:ln>
        </p:spPr>
        <p:txBody>
          <a:bodyPr>
            <a:spAutoFit/>
          </a:bodyPr>
          <a:lstStyle/>
          <a:p>
            <a:pPr>
              <a:spcBef>
                <a:spcPct val="50000"/>
              </a:spcBef>
            </a:pPr>
            <a:endParaRPr lang="id-ID" sz="2000"/>
          </a:p>
        </p:txBody>
      </p:sp>
      <p:sp>
        <p:nvSpPr>
          <p:cNvPr id="41988" name="Text Box 6"/>
          <p:cNvSpPr txBox="1">
            <a:spLocks noChangeArrowheads="1"/>
          </p:cNvSpPr>
          <p:nvPr/>
        </p:nvSpPr>
        <p:spPr bwMode="auto">
          <a:xfrm>
            <a:off x="539750" y="476250"/>
            <a:ext cx="3956050" cy="584200"/>
          </a:xfrm>
          <a:prstGeom prst="rect">
            <a:avLst/>
          </a:prstGeom>
          <a:noFill/>
          <a:ln w="9525" algn="ctr">
            <a:noFill/>
            <a:miter lim="800000"/>
            <a:headEnd/>
            <a:tailEnd/>
          </a:ln>
        </p:spPr>
        <p:txBody>
          <a:bodyPr>
            <a:spAutoFit/>
          </a:bodyPr>
          <a:lstStyle/>
          <a:p>
            <a:pPr marL="342900" indent="-342900">
              <a:spcBef>
                <a:spcPct val="50000"/>
              </a:spcBef>
            </a:pPr>
            <a:r>
              <a:rPr lang="id-ID" sz="3200"/>
              <a:t>Syarat Keindahan: </a:t>
            </a:r>
            <a:endParaRPr lang="en-GB" sz="3200"/>
          </a:p>
        </p:txBody>
      </p:sp>
      <p:sp>
        <p:nvSpPr>
          <p:cNvPr id="41989" name="AutoShape 8"/>
          <p:cNvSpPr>
            <a:spLocks noChangeArrowheads="1"/>
          </p:cNvSpPr>
          <p:nvPr/>
        </p:nvSpPr>
        <p:spPr bwMode="auto">
          <a:xfrm>
            <a:off x="1258888" y="2565400"/>
            <a:ext cx="2017712" cy="1008063"/>
          </a:xfrm>
          <a:prstGeom prst="wedgeRoundRectCallout">
            <a:avLst>
              <a:gd name="adj1" fmla="val -43750"/>
              <a:gd name="adj2" fmla="val 70000"/>
              <a:gd name="adj3" fmla="val 16667"/>
            </a:avLst>
          </a:prstGeom>
          <a:noFill/>
          <a:ln w="9525" algn="ctr">
            <a:noFill/>
            <a:miter lim="800000"/>
            <a:headEnd/>
            <a:tailEnd/>
          </a:ln>
        </p:spPr>
        <p:txBody>
          <a:bodyPr anchor="ctr"/>
          <a:lstStyle/>
          <a:p>
            <a:endParaRPr lang="en-GB" sz="3200"/>
          </a:p>
        </p:txBody>
      </p:sp>
      <p:sp>
        <p:nvSpPr>
          <p:cNvPr id="41990" name="AutoShape 9"/>
          <p:cNvSpPr>
            <a:spLocks noChangeArrowheads="1"/>
          </p:cNvSpPr>
          <p:nvPr/>
        </p:nvSpPr>
        <p:spPr bwMode="auto">
          <a:xfrm>
            <a:off x="4572000" y="2057400"/>
            <a:ext cx="4319588" cy="865188"/>
          </a:xfrm>
          <a:prstGeom prst="wedgeRoundRectCallout">
            <a:avLst>
              <a:gd name="adj1" fmla="val -64375"/>
              <a:gd name="adj2" fmla="val -139940"/>
              <a:gd name="adj3" fmla="val 16667"/>
            </a:avLst>
          </a:prstGeom>
          <a:noFill/>
          <a:ln w="9525" algn="ctr">
            <a:solidFill>
              <a:schemeClr val="tx1"/>
            </a:solidFill>
            <a:miter lim="800000"/>
            <a:headEnd/>
            <a:tailEnd/>
          </a:ln>
        </p:spPr>
        <p:txBody>
          <a:bodyPr anchor="ctr"/>
          <a:lstStyle/>
          <a:p>
            <a:pPr algn="ctr"/>
            <a:r>
              <a:rPr lang="id-ID" sz="2400"/>
              <a:t>Harmoni dan Balance serta Right Emphasi</a:t>
            </a:r>
            <a:r>
              <a:rPr lang="id-ID" sz="3200"/>
              <a:t>s</a:t>
            </a:r>
            <a:endParaRPr lang="en-GB" sz="3200"/>
          </a:p>
        </p:txBody>
      </p:sp>
      <p:sp>
        <p:nvSpPr>
          <p:cNvPr id="41991" name="AutoShape 10"/>
          <p:cNvSpPr>
            <a:spLocks noChangeArrowheads="1"/>
          </p:cNvSpPr>
          <p:nvPr/>
        </p:nvSpPr>
        <p:spPr bwMode="auto">
          <a:xfrm>
            <a:off x="3581400" y="3657600"/>
            <a:ext cx="4876800" cy="1295400"/>
          </a:xfrm>
          <a:prstGeom prst="wedgeRoundRectCallout">
            <a:avLst>
              <a:gd name="adj1" fmla="val -66944"/>
              <a:gd name="adj2" fmla="val -162713"/>
              <a:gd name="adj3" fmla="val 16667"/>
            </a:avLst>
          </a:prstGeom>
          <a:noFill/>
          <a:ln w="9525" algn="ctr">
            <a:solidFill>
              <a:schemeClr val="tx1"/>
            </a:solidFill>
            <a:miter lim="800000"/>
            <a:headEnd/>
            <a:tailEnd/>
          </a:ln>
        </p:spPr>
        <p:txBody>
          <a:bodyPr anchor="ctr"/>
          <a:lstStyle/>
          <a:p>
            <a:pPr algn="ctr"/>
            <a:r>
              <a:rPr lang="id-ID" sz="2800"/>
              <a:t>Hasta Sawanda </a:t>
            </a:r>
          </a:p>
          <a:p>
            <a:pPr algn="ctr"/>
            <a:r>
              <a:rPr lang="id-ID" sz="2800"/>
              <a:t>&amp; </a:t>
            </a:r>
          </a:p>
          <a:p>
            <a:pPr algn="ctr"/>
            <a:r>
              <a:rPr lang="id-ID" sz="2800"/>
              <a:t>Joged Mataram </a:t>
            </a:r>
            <a:endParaRPr lang="en-GB" sz="2800"/>
          </a:p>
        </p:txBody>
      </p:sp>
      <p:sp>
        <p:nvSpPr>
          <p:cNvPr id="41992" name="AutoShape 11"/>
          <p:cNvSpPr>
            <a:spLocks noChangeArrowheads="1"/>
          </p:cNvSpPr>
          <p:nvPr/>
        </p:nvSpPr>
        <p:spPr bwMode="auto">
          <a:xfrm>
            <a:off x="1905000" y="5715000"/>
            <a:ext cx="4824413" cy="865188"/>
          </a:xfrm>
          <a:prstGeom prst="wedgeRoundRectCallout">
            <a:avLst>
              <a:gd name="adj1" fmla="val -60421"/>
              <a:gd name="adj2" fmla="val -287995"/>
              <a:gd name="adj3" fmla="val 16667"/>
            </a:avLst>
          </a:prstGeom>
          <a:noFill/>
          <a:ln w="9525" algn="ctr">
            <a:solidFill>
              <a:schemeClr val="tx1"/>
            </a:solidFill>
            <a:miter lim="800000"/>
            <a:headEnd/>
            <a:tailEnd/>
          </a:ln>
        </p:spPr>
        <p:txBody>
          <a:bodyPr anchor="ctr"/>
          <a:lstStyle/>
          <a:p>
            <a:pPr algn="ctr"/>
            <a:r>
              <a:rPr lang="id-ID" sz="3200"/>
              <a:t>Gaya &amp; Genre</a:t>
            </a:r>
            <a:endParaRPr lang="en-GB" sz="32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sz="quarter"/>
          </p:nvPr>
        </p:nvSpPr>
        <p:spPr>
          <a:xfrm>
            <a:off x="533400" y="152400"/>
            <a:ext cx="7772400" cy="1143000"/>
          </a:xfrm>
        </p:spPr>
        <p:txBody>
          <a:bodyPr/>
          <a:lstStyle/>
          <a:p>
            <a:r>
              <a:rPr lang="id-ID" sz="4000" b="1" i="0" smtClean="0">
                <a:latin typeface="Verdana" pitchFamily="34" charset="0"/>
              </a:rPr>
              <a:t>Kritik</a:t>
            </a:r>
            <a:endParaRPr lang="en-US" sz="4000" b="1" i="0" smtClean="0">
              <a:latin typeface="Verdana" pitchFamily="34" charset="0"/>
            </a:endParaRPr>
          </a:p>
        </p:txBody>
      </p:sp>
      <p:sp>
        <p:nvSpPr>
          <p:cNvPr id="6147" name="Text Box 3"/>
          <p:cNvSpPr txBox="1">
            <a:spLocks noChangeArrowheads="1"/>
          </p:cNvSpPr>
          <p:nvPr/>
        </p:nvSpPr>
        <p:spPr bwMode="auto">
          <a:xfrm>
            <a:off x="609600" y="1905000"/>
            <a:ext cx="7848600" cy="366713"/>
          </a:xfrm>
          <a:prstGeom prst="rect">
            <a:avLst/>
          </a:prstGeom>
          <a:noFill/>
          <a:ln w="9525">
            <a:noFill/>
            <a:miter lim="800000"/>
            <a:headEnd/>
            <a:tailEnd/>
          </a:ln>
        </p:spPr>
        <p:txBody>
          <a:bodyPr>
            <a:spAutoFit/>
          </a:bodyPr>
          <a:lstStyle/>
          <a:p>
            <a:pPr>
              <a:spcBef>
                <a:spcPct val="50000"/>
              </a:spcBef>
            </a:pPr>
            <a:endParaRPr lang="en-GB"/>
          </a:p>
        </p:txBody>
      </p:sp>
      <p:sp>
        <p:nvSpPr>
          <p:cNvPr id="6148" name="Text Box 4"/>
          <p:cNvSpPr txBox="1">
            <a:spLocks noChangeArrowheads="1"/>
          </p:cNvSpPr>
          <p:nvPr/>
        </p:nvSpPr>
        <p:spPr bwMode="auto">
          <a:xfrm>
            <a:off x="381000" y="1371600"/>
            <a:ext cx="8204200" cy="519113"/>
          </a:xfrm>
          <a:prstGeom prst="rect">
            <a:avLst/>
          </a:prstGeom>
          <a:noFill/>
          <a:ln w="9525">
            <a:noFill/>
            <a:miter lim="800000"/>
            <a:headEnd/>
            <a:tailEnd/>
          </a:ln>
        </p:spPr>
        <p:txBody>
          <a:bodyPr>
            <a:spAutoFit/>
          </a:bodyPr>
          <a:lstStyle/>
          <a:p>
            <a:pPr marL="177800" indent="-177800">
              <a:spcBef>
                <a:spcPct val="50000"/>
              </a:spcBef>
              <a:buFont typeface="Wingdings" pitchFamily="2" charset="2"/>
              <a:buChar char="§"/>
            </a:pPr>
            <a:r>
              <a:rPr lang="id-ID" sz="2800"/>
              <a:t> Secara etimologis berasal dari bahasa:</a:t>
            </a:r>
            <a:endParaRPr lang="en-US" sz="2800"/>
          </a:p>
        </p:txBody>
      </p:sp>
      <p:sp>
        <p:nvSpPr>
          <p:cNvPr id="6149" name="Text Box 5"/>
          <p:cNvSpPr txBox="1">
            <a:spLocks noChangeArrowheads="1"/>
          </p:cNvSpPr>
          <p:nvPr/>
        </p:nvSpPr>
        <p:spPr bwMode="auto">
          <a:xfrm>
            <a:off x="1676400" y="2133600"/>
            <a:ext cx="4495800" cy="1160463"/>
          </a:xfrm>
          <a:prstGeom prst="rect">
            <a:avLst/>
          </a:prstGeom>
          <a:noFill/>
          <a:ln w="9525">
            <a:noFill/>
            <a:miter lim="800000"/>
            <a:headEnd/>
            <a:tailEnd/>
          </a:ln>
        </p:spPr>
        <p:txBody>
          <a:bodyPr>
            <a:spAutoFit/>
          </a:bodyPr>
          <a:lstStyle/>
          <a:p>
            <a:pPr marL="342900" indent="-342900" algn="ctr">
              <a:spcBef>
                <a:spcPct val="50000"/>
              </a:spcBef>
            </a:pPr>
            <a:r>
              <a:rPr lang="id-ID" sz="2800">
                <a:solidFill>
                  <a:srgbClr val="FF0000"/>
                </a:solidFill>
              </a:rPr>
              <a:t>Latin: </a:t>
            </a:r>
            <a:r>
              <a:rPr lang="id-ID" sz="2800" i="1">
                <a:solidFill>
                  <a:srgbClr val="FF0000"/>
                </a:solidFill>
              </a:rPr>
              <a:t>criticus</a:t>
            </a:r>
          </a:p>
          <a:p>
            <a:pPr marL="342900" indent="-342900" algn="ctr">
              <a:spcBef>
                <a:spcPct val="50000"/>
              </a:spcBef>
            </a:pPr>
            <a:r>
              <a:rPr lang="id-ID" sz="2800">
                <a:solidFill>
                  <a:srgbClr val="FF0000"/>
                </a:solidFill>
              </a:rPr>
              <a:t>Yunani: </a:t>
            </a:r>
            <a:r>
              <a:rPr lang="id-ID" sz="2800" i="1">
                <a:solidFill>
                  <a:srgbClr val="FF0000"/>
                </a:solidFill>
              </a:rPr>
              <a:t>kritikos ----- krinein </a:t>
            </a:r>
            <a:endParaRPr lang="en-GB" sz="2800">
              <a:solidFill>
                <a:srgbClr val="FF0000"/>
              </a:solidFill>
            </a:endParaRPr>
          </a:p>
        </p:txBody>
      </p:sp>
      <p:sp>
        <p:nvSpPr>
          <p:cNvPr id="6150" name="Text Box 6"/>
          <p:cNvSpPr txBox="1">
            <a:spLocks noChangeArrowheads="1"/>
          </p:cNvSpPr>
          <p:nvPr/>
        </p:nvSpPr>
        <p:spPr bwMode="auto">
          <a:xfrm>
            <a:off x="990600" y="3505200"/>
            <a:ext cx="6781800" cy="822325"/>
          </a:xfrm>
          <a:prstGeom prst="rect">
            <a:avLst/>
          </a:prstGeom>
          <a:noFill/>
          <a:ln w="9525">
            <a:noFill/>
            <a:miter lim="800000"/>
            <a:headEnd/>
            <a:tailEnd/>
          </a:ln>
        </p:spPr>
        <p:txBody>
          <a:bodyPr>
            <a:spAutoFit/>
          </a:bodyPr>
          <a:lstStyle/>
          <a:p>
            <a:pPr>
              <a:spcBef>
                <a:spcPct val="50000"/>
              </a:spcBef>
            </a:pPr>
            <a:r>
              <a:rPr lang="id-ID" sz="2400">
                <a:solidFill>
                  <a:srgbClr val="FF0000"/>
                </a:solidFill>
              </a:rPr>
              <a:t>Krinein : memisahkan, mengamati, menilai, menghakimi, memerinci.</a:t>
            </a:r>
            <a:endParaRPr lang="en-GB" sz="2400">
              <a:solidFill>
                <a:srgbClr val="FF0000"/>
              </a:solidFill>
            </a:endParaRPr>
          </a:p>
        </p:txBody>
      </p:sp>
      <p:sp>
        <p:nvSpPr>
          <p:cNvPr id="6151" name="Text Box 7"/>
          <p:cNvSpPr txBox="1">
            <a:spLocks noChangeArrowheads="1"/>
          </p:cNvSpPr>
          <p:nvPr/>
        </p:nvSpPr>
        <p:spPr bwMode="auto">
          <a:xfrm>
            <a:off x="914400" y="4953000"/>
            <a:ext cx="7010400" cy="1558925"/>
          </a:xfrm>
          <a:prstGeom prst="rect">
            <a:avLst/>
          </a:prstGeom>
          <a:noFill/>
          <a:ln w="6350">
            <a:solidFill>
              <a:schemeClr val="tx1"/>
            </a:solidFill>
            <a:miter lim="800000"/>
            <a:headEnd/>
            <a:tailEnd/>
          </a:ln>
        </p:spPr>
        <p:txBody>
          <a:bodyPr>
            <a:spAutoFit/>
          </a:bodyPr>
          <a:lstStyle/>
          <a:p>
            <a:pPr>
              <a:spcBef>
                <a:spcPct val="50000"/>
              </a:spcBef>
            </a:pPr>
            <a:r>
              <a:rPr lang="id-ID" sz="2400">
                <a:latin typeface="Comic Sans MS" pitchFamily="66" charset="0"/>
              </a:rPr>
              <a:t>Antara nilai dan bukan nilai, </a:t>
            </a:r>
          </a:p>
          <a:p>
            <a:pPr>
              <a:spcBef>
                <a:spcPct val="50000"/>
              </a:spcBef>
            </a:pPr>
            <a:r>
              <a:rPr lang="id-ID" sz="2400">
                <a:latin typeface="Comic Sans MS" pitchFamily="66" charset="0"/>
              </a:rPr>
              <a:t>Antara arti dan bukan arti.</a:t>
            </a:r>
          </a:p>
          <a:p>
            <a:pPr>
              <a:spcBef>
                <a:spcPct val="50000"/>
              </a:spcBef>
            </a:pPr>
            <a:r>
              <a:rPr lang="id-ID" sz="2400">
                <a:latin typeface="Comic Sans MS" pitchFamily="66" charset="0"/>
              </a:rPr>
              <a:t>Antara baik dan buruk</a:t>
            </a:r>
            <a:endParaRPr lang="en-GB" sz="2400">
              <a:latin typeface="Comic Sans MS" pitchFamily="66" charset="0"/>
            </a:endParaRPr>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5"/>
          <p:cNvSpPr>
            <a:spLocks noChangeShapeType="1"/>
          </p:cNvSpPr>
          <p:nvPr/>
        </p:nvSpPr>
        <p:spPr bwMode="auto">
          <a:xfrm>
            <a:off x="3206750" y="519113"/>
            <a:ext cx="0" cy="342900"/>
          </a:xfrm>
          <a:prstGeom prst="line">
            <a:avLst/>
          </a:prstGeom>
          <a:noFill/>
          <a:ln w="28575">
            <a:solidFill>
              <a:srgbClr val="000000"/>
            </a:solidFill>
            <a:round/>
            <a:headEnd/>
            <a:tailEnd type="triangle" w="med" len="med"/>
          </a:ln>
        </p:spPr>
        <p:txBody>
          <a:bodyPr/>
          <a:lstStyle/>
          <a:p>
            <a:endParaRPr lang="id-ID"/>
          </a:p>
        </p:txBody>
      </p:sp>
      <p:sp>
        <p:nvSpPr>
          <p:cNvPr id="43011" name="Line 3"/>
          <p:cNvSpPr>
            <a:spLocks noChangeShapeType="1"/>
          </p:cNvSpPr>
          <p:nvPr/>
        </p:nvSpPr>
        <p:spPr bwMode="auto">
          <a:xfrm flipH="1" flipV="1">
            <a:off x="36639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3012" name="Line 2"/>
          <p:cNvSpPr>
            <a:spLocks noChangeShapeType="1"/>
          </p:cNvSpPr>
          <p:nvPr/>
        </p:nvSpPr>
        <p:spPr bwMode="auto">
          <a:xfrm>
            <a:off x="3549650" y="1016000"/>
            <a:ext cx="342900" cy="457200"/>
          </a:xfrm>
          <a:prstGeom prst="line">
            <a:avLst/>
          </a:prstGeom>
          <a:noFill/>
          <a:ln w="28575">
            <a:solidFill>
              <a:srgbClr val="000000"/>
            </a:solidFill>
            <a:round/>
            <a:headEnd/>
            <a:tailEnd type="triangle" w="med" len="med"/>
          </a:ln>
        </p:spPr>
        <p:txBody>
          <a:bodyPr/>
          <a:lstStyle/>
          <a:p>
            <a:endParaRPr lang="id-ID"/>
          </a:p>
        </p:txBody>
      </p:sp>
      <p:sp>
        <p:nvSpPr>
          <p:cNvPr id="43013" name="Line 4"/>
          <p:cNvSpPr>
            <a:spLocks noChangeShapeType="1"/>
          </p:cNvSpPr>
          <p:nvPr/>
        </p:nvSpPr>
        <p:spPr bwMode="auto">
          <a:xfrm flipV="1">
            <a:off x="24066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3014" name="Line 1"/>
          <p:cNvSpPr>
            <a:spLocks noChangeShapeType="1"/>
          </p:cNvSpPr>
          <p:nvPr/>
        </p:nvSpPr>
        <p:spPr bwMode="auto">
          <a:xfrm flipH="1">
            <a:off x="2520950" y="1016000"/>
            <a:ext cx="342900" cy="457200"/>
          </a:xfrm>
          <a:prstGeom prst="line">
            <a:avLst/>
          </a:prstGeom>
          <a:noFill/>
          <a:ln w="28575">
            <a:solidFill>
              <a:srgbClr val="000000"/>
            </a:solidFill>
            <a:round/>
            <a:headEnd/>
            <a:tailEnd type="triangle" w="med" len="med"/>
          </a:ln>
        </p:spPr>
        <p:txBody>
          <a:bodyPr/>
          <a:lstStyle/>
          <a:p>
            <a:endParaRPr lang="id-ID"/>
          </a:p>
        </p:txBody>
      </p:sp>
      <p:sp>
        <p:nvSpPr>
          <p:cNvPr id="43015" name="Rectangle 8"/>
          <p:cNvSpPr>
            <a:spLocks noChangeArrowheads="1"/>
          </p:cNvSpPr>
          <p:nvPr/>
        </p:nvSpPr>
        <p:spPr bwMode="auto">
          <a:xfrm>
            <a:off x="2057400" y="2590800"/>
            <a:ext cx="54102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Etnologi Tari  </a:t>
            </a:r>
            <a:endParaRPr lang="en-US" sz="3200">
              <a:solidFill>
                <a:schemeClr val="accent2"/>
              </a:solidFill>
            </a:endParaRPr>
          </a:p>
        </p:txBody>
      </p:sp>
      <p:sp>
        <p:nvSpPr>
          <p:cNvPr id="43016" name="Rectangle 8"/>
          <p:cNvSpPr>
            <a:spLocks noChangeArrowheads="1"/>
          </p:cNvSpPr>
          <p:nvPr/>
        </p:nvSpPr>
        <p:spPr bwMode="auto">
          <a:xfrm>
            <a:off x="2438400" y="1828800"/>
            <a:ext cx="55626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Sejarah Perkembangan Tari  </a:t>
            </a:r>
            <a:endParaRPr lang="en-US" sz="3200">
              <a:solidFill>
                <a:schemeClr val="accent2"/>
              </a:solidFill>
            </a:endParaRPr>
          </a:p>
        </p:txBody>
      </p:sp>
      <p:sp>
        <p:nvSpPr>
          <p:cNvPr id="43017" name="Rectangle 8"/>
          <p:cNvSpPr>
            <a:spLocks noChangeArrowheads="1"/>
          </p:cNvSpPr>
          <p:nvPr/>
        </p:nvSpPr>
        <p:spPr bwMode="auto">
          <a:xfrm>
            <a:off x="1600200" y="3429000"/>
            <a:ext cx="54102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Jenis Tari </a:t>
            </a:r>
            <a:endParaRPr lang="en-US" sz="3200">
              <a:solidFill>
                <a:schemeClr val="accent2"/>
              </a:solidFill>
            </a:endParaRPr>
          </a:p>
        </p:txBody>
      </p:sp>
      <p:sp>
        <p:nvSpPr>
          <p:cNvPr id="43018" name="Rectangle 8"/>
          <p:cNvSpPr>
            <a:spLocks noChangeArrowheads="1"/>
          </p:cNvSpPr>
          <p:nvPr/>
        </p:nvSpPr>
        <p:spPr bwMode="auto">
          <a:xfrm>
            <a:off x="1219200" y="4191000"/>
            <a:ext cx="54102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Gaya Tari dan Genre </a:t>
            </a:r>
            <a:endParaRPr lang="en-US" sz="3200">
              <a:solidFill>
                <a:schemeClr val="accent2"/>
              </a:solidFill>
            </a:endParaRPr>
          </a:p>
        </p:txBody>
      </p:sp>
      <p:sp>
        <p:nvSpPr>
          <p:cNvPr id="43019" name="Rectangle 8"/>
          <p:cNvSpPr>
            <a:spLocks noChangeArrowheads="1"/>
          </p:cNvSpPr>
          <p:nvPr/>
        </p:nvSpPr>
        <p:spPr bwMode="auto">
          <a:xfrm>
            <a:off x="228600" y="5943600"/>
            <a:ext cx="57150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Principle of Aesthetic Form  </a:t>
            </a:r>
            <a:endParaRPr lang="en-US" sz="3200">
              <a:solidFill>
                <a:schemeClr val="accent2"/>
              </a:solidFill>
            </a:endParaRPr>
          </a:p>
        </p:txBody>
      </p:sp>
      <p:sp>
        <p:nvSpPr>
          <p:cNvPr id="43020" name="Rectangle 8"/>
          <p:cNvSpPr>
            <a:spLocks noChangeArrowheads="1"/>
          </p:cNvSpPr>
          <p:nvPr/>
        </p:nvSpPr>
        <p:spPr bwMode="auto">
          <a:xfrm>
            <a:off x="609600" y="5029200"/>
            <a:ext cx="5562600" cy="584200"/>
          </a:xfrm>
          <a:prstGeom prst="rect">
            <a:avLst/>
          </a:prstGeom>
          <a:noFill/>
          <a:ln w="28575">
            <a:solidFill>
              <a:srgbClr val="FF9900"/>
            </a:solidFill>
            <a:miter lim="800000"/>
            <a:headEnd/>
            <a:tailEnd/>
          </a:ln>
        </p:spPr>
        <p:txBody>
          <a:bodyPr anchor="ctr">
            <a:spAutoFit/>
          </a:bodyPr>
          <a:lstStyle/>
          <a:p>
            <a:pPr algn="ctr" eaLnBrk="1" hangingPunct="1"/>
            <a:r>
              <a:rPr lang="id-ID" sz="3200">
                <a:solidFill>
                  <a:schemeClr val="accent2"/>
                </a:solidFill>
              </a:rPr>
              <a:t>Mekap Ungkap</a:t>
            </a:r>
            <a:endParaRPr lang="en-US" sz="3200">
              <a:solidFill>
                <a:schemeClr val="accent2"/>
              </a:solidFill>
            </a:endParaRPr>
          </a:p>
        </p:txBody>
      </p:sp>
      <p:sp>
        <p:nvSpPr>
          <p:cNvPr id="43021" name="AutoShape 10"/>
          <p:cNvSpPr>
            <a:spLocks noChangeArrowheads="1"/>
          </p:cNvSpPr>
          <p:nvPr/>
        </p:nvSpPr>
        <p:spPr bwMode="auto">
          <a:xfrm>
            <a:off x="381000" y="228600"/>
            <a:ext cx="4191000" cy="914400"/>
          </a:xfrm>
          <a:prstGeom prst="wedgeRoundRectCallout">
            <a:avLst>
              <a:gd name="adj1" fmla="val -11898"/>
              <a:gd name="adj2" fmla="val 144796"/>
              <a:gd name="adj3" fmla="val 16667"/>
            </a:avLst>
          </a:prstGeom>
          <a:noFill/>
          <a:ln w="38100" algn="ctr">
            <a:solidFill>
              <a:schemeClr val="tx1"/>
            </a:solidFill>
            <a:miter lim="800000"/>
            <a:headEnd/>
            <a:tailEnd/>
          </a:ln>
        </p:spPr>
        <p:txBody>
          <a:bodyPr anchor="ctr"/>
          <a:lstStyle/>
          <a:p>
            <a:pPr algn="ctr"/>
            <a:r>
              <a:rPr lang="id-ID" sz="3200">
                <a:solidFill>
                  <a:srgbClr val="FFFF00"/>
                </a:solidFill>
              </a:rPr>
              <a:t>Aspek Kritik Seni  </a:t>
            </a:r>
            <a:endParaRPr lang="en-GB" sz="3200">
              <a:solidFill>
                <a:srgbClr val="FFFF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2819400" y="733425"/>
            <a:ext cx="3613150" cy="576263"/>
          </a:xfrm>
          <a:prstGeom prst="rect">
            <a:avLst/>
          </a:prstGeom>
          <a:noFill/>
          <a:ln w="57150" cmpd="thickThin">
            <a:solidFill>
              <a:srgbClr val="00CC00"/>
            </a:solidFill>
            <a:miter lim="800000"/>
            <a:headEnd/>
            <a:tailEnd/>
          </a:ln>
        </p:spPr>
        <p:txBody>
          <a:bodyPr wrap="none" anchor="ctr">
            <a:spAutoFit/>
          </a:bodyPr>
          <a:lstStyle/>
          <a:p>
            <a:pPr eaLnBrk="1" hangingPunct="1"/>
            <a:r>
              <a:rPr lang="fi-FI" sz="2800">
                <a:solidFill>
                  <a:srgbClr val="FF0000"/>
                </a:solidFill>
              </a:rPr>
              <a:t>Elemen-elemen Seni</a:t>
            </a:r>
            <a:r>
              <a:rPr lang="fi-FI"/>
              <a:t> </a:t>
            </a:r>
          </a:p>
        </p:txBody>
      </p:sp>
      <p:sp>
        <p:nvSpPr>
          <p:cNvPr id="44035" name="Rectangle 5"/>
          <p:cNvSpPr>
            <a:spLocks noChangeArrowheads="1"/>
          </p:cNvSpPr>
          <p:nvPr/>
        </p:nvSpPr>
        <p:spPr bwMode="auto">
          <a:xfrm>
            <a:off x="2743200" y="2209800"/>
            <a:ext cx="3581400" cy="2838450"/>
          </a:xfrm>
          <a:prstGeom prst="rect">
            <a:avLst/>
          </a:prstGeom>
          <a:noFill/>
          <a:ln w="9525">
            <a:noFill/>
            <a:miter lim="800000"/>
            <a:headEnd/>
            <a:tailEnd/>
          </a:ln>
        </p:spPr>
        <p:txBody>
          <a:bodyPr anchor="ctr">
            <a:spAutoFit/>
          </a:bodyPr>
          <a:lstStyle/>
          <a:p>
            <a:pPr marL="342900" indent="-342900" algn="ctr">
              <a:buFontTx/>
              <a:buAutoNum type="alphaLcPeriod"/>
            </a:pPr>
            <a:r>
              <a:rPr lang="en-US" sz="3600"/>
              <a:t>Isi  </a:t>
            </a:r>
            <a:endParaRPr lang="id-ID" sz="3600"/>
          </a:p>
          <a:p>
            <a:pPr marL="342900" indent="-342900" algn="ctr">
              <a:buFontTx/>
              <a:buAutoNum type="alphaLcPeriod"/>
            </a:pPr>
            <a:endParaRPr lang="en-GB" sz="3600"/>
          </a:p>
          <a:p>
            <a:pPr marL="342900" indent="-342900" algn="ctr"/>
            <a:r>
              <a:rPr lang="en-US" sz="3600"/>
              <a:t>b. Bentuk</a:t>
            </a:r>
            <a:endParaRPr lang="id-ID" sz="3600"/>
          </a:p>
          <a:p>
            <a:pPr marL="342900" indent="-342900" algn="ctr"/>
            <a:r>
              <a:rPr lang="en-US" sz="3600"/>
              <a:t> </a:t>
            </a:r>
          </a:p>
          <a:p>
            <a:pPr marL="342900" indent="-342900" algn="ctr"/>
            <a:r>
              <a:rPr lang="en-US" sz="3600"/>
              <a:t>c. Jiwa (Soul</a:t>
            </a:r>
            <a:r>
              <a:rPr lang="id-ID" sz="3600"/>
              <a:t>)</a:t>
            </a:r>
            <a:endParaRPr lang="en-GB" sz="36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533400" y="1676400"/>
            <a:ext cx="8382000" cy="3581400"/>
          </a:xfrm>
          <a:ln w="57150" cap="flat">
            <a:solidFill>
              <a:srgbClr val="00FF00"/>
            </a:solidFill>
          </a:ln>
        </p:spPr>
        <p:txBody>
          <a:bodyPr/>
          <a:lstStyle/>
          <a:p>
            <a:pPr marL="609600" indent="-609600">
              <a:buFont typeface="Wingdings" pitchFamily="2" charset="2"/>
              <a:buAutoNum type="arabicPeriod"/>
            </a:pPr>
            <a:r>
              <a:rPr lang="id-ID" sz="4400" smtClean="0"/>
              <a:t>Gaya Perseorangan</a:t>
            </a:r>
          </a:p>
          <a:p>
            <a:pPr marL="609600" indent="-609600">
              <a:buFont typeface="Wingdings" pitchFamily="2" charset="2"/>
              <a:buAutoNum type="arabicPeriod"/>
            </a:pPr>
            <a:r>
              <a:rPr lang="id-ID" sz="4400" smtClean="0"/>
              <a:t>Tema</a:t>
            </a:r>
          </a:p>
          <a:p>
            <a:pPr marL="609600" indent="-609600">
              <a:buFont typeface="Wingdings" pitchFamily="2" charset="2"/>
              <a:buAutoNum type="arabicPeriod"/>
            </a:pPr>
            <a:r>
              <a:rPr lang="id-ID" sz="4400" smtClean="0"/>
              <a:t>Kreativitas</a:t>
            </a:r>
          </a:p>
          <a:p>
            <a:pPr marL="609600" indent="-609600">
              <a:buFont typeface="Wingdings" pitchFamily="2" charset="2"/>
              <a:buAutoNum type="arabicPeriod"/>
            </a:pPr>
            <a:r>
              <a:rPr lang="id-ID" sz="4400" smtClean="0"/>
              <a:t>Teknik mewujudkan Karya</a:t>
            </a:r>
            <a:endParaRPr lang="en-GB" sz="44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Line 5"/>
          <p:cNvSpPr>
            <a:spLocks noChangeShapeType="1"/>
          </p:cNvSpPr>
          <p:nvPr/>
        </p:nvSpPr>
        <p:spPr bwMode="auto">
          <a:xfrm>
            <a:off x="3206750" y="519113"/>
            <a:ext cx="0" cy="342900"/>
          </a:xfrm>
          <a:prstGeom prst="line">
            <a:avLst/>
          </a:prstGeom>
          <a:noFill/>
          <a:ln w="28575">
            <a:solidFill>
              <a:srgbClr val="000000"/>
            </a:solidFill>
            <a:round/>
            <a:headEnd/>
            <a:tailEnd type="triangle" w="med" len="med"/>
          </a:ln>
        </p:spPr>
        <p:txBody>
          <a:bodyPr/>
          <a:lstStyle/>
          <a:p>
            <a:endParaRPr lang="id-ID"/>
          </a:p>
        </p:txBody>
      </p:sp>
      <p:sp>
        <p:nvSpPr>
          <p:cNvPr id="46083" name="Line 3"/>
          <p:cNvSpPr>
            <a:spLocks noChangeShapeType="1"/>
          </p:cNvSpPr>
          <p:nvPr/>
        </p:nvSpPr>
        <p:spPr bwMode="auto">
          <a:xfrm flipH="1" flipV="1">
            <a:off x="36639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6084" name="Line 2"/>
          <p:cNvSpPr>
            <a:spLocks noChangeShapeType="1"/>
          </p:cNvSpPr>
          <p:nvPr/>
        </p:nvSpPr>
        <p:spPr bwMode="auto">
          <a:xfrm>
            <a:off x="3549650" y="1016000"/>
            <a:ext cx="342900" cy="457200"/>
          </a:xfrm>
          <a:prstGeom prst="line">
            <a:avLst/>
          </a:prstGeom>
          <a:noFill/>
          <a:ln w="28575">
            <a:solidFill>
              <a:srgbClr val="000000"/>
            </a:solidFill>
            <a:round/>
            <a:headEnd/>
            <a:tailEnd type="triangle" w="med" len="med"/>
          </a:ln>
        </p:spPr>
        <p:txBody>
          <a:bodyPr/>
          <a:lstStyle/>
          <a:p>
            <a:endParaRPr lang="id-ID"/>
          </a:p>
        </p:txBody>
      </p:sp>
      <p:sp>
        <p:nvSpPr>
          <p:cNvPr id="46085" name="Line 4"/>
          <p:cNvSpPr>
            <a:spLocks noChangeShapeType="1"/>
          </p:cNvSpPr>
          <p:nvPr/>
        </p:nvSpPr>
        <p:spPr bwMode="auto">
          <a:xfrm flipV="1">
            <a:off x="2406650" y="1076325"/>
            <a:ext cx="342900" cy="457200"/>
          </a:xfrm>
          <a:prstGeom prst="line">
            <a:avLst/>
          </a:prstGeom>
          <a:noFill/>
          <a:ln w="28575">
            <a:solidFill>
              <a:srgbClr val="000000"/>
            </a:solidFill>
            <a:round/>
            <a:headEnd/>
            <a:tailEnd type="triangle" w="med" len="med"/>
          </a:ln>
        </p:spPr>
        <p:txBody>
          <a:bodyPr/>
          <a:lstStyle/>
          <a:p>
            <a:endParaRPr lang="id-ID"/>
          </a:p>
        </p:txBody>
      </p:sp>
      <p:sp>
        <p:nvSpPr>
          <p:cNvPr id="46086" name="Line 1"/>
          <p:cNvSpPr>
            <a:spLocks noChangeShapeType="1"/>
          </p:cNvSpPr>
          <p:nvPr/>
        </p:nvSpPr>
        <p:spPr bwMode="auto">
          <a:xfrm flipH="1">
            <a:off x="2520950" y="1016000"/>
            <a:ext cx="342900" cy="457200"/>
          </a:xfrm>
          <a:prstGeom prst="line">
            <a:avLst/>
          </a:prstGeom>
          <a:noFill/>
          <a:ln w="28575">
            <a:solidFill>
              <a:srgbClr val="000000"/>
            </a:solidFill>
            <a:round/>
            <a:headEnd/>
            <a:tailEnd type="triangle" w="med" len="med"/>
          </a:ln>
        </p:spPr>
        <p:txBody>
          <a:bodyPr/>
          <a:lstStyle/>
          <a:p>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sz="quarter"/>
          </p:nvPr>
        </p:nvSpPr>
        <p:spPr>
          <a:xfrm>
            <a:off x="431800" y="406400"/>
            <a:ext cx="7772400" cy="1143000"/>
          </a:xfrm>
        </p:spPr>
        <p:txBody>
          <a:bodyPr/>
          <a:lstStyle/>
          <a:p>
            <a:r>
              <a:rPr lang="id-ID" sz="4000" b="1" i="0" smtClean="0">
                <a:latin typeface="Verdana" pitchFamily="34" charset="0"/>
              </a:rPr>
              <a:t>Masalah dalam seni tari secara umum:</a:t>
            </a:r>
            <a:endParaRPr lang="en-US" sz="4000" b="1" i="0" smtClean="0">
              <a:latin typeface="Verdana" pitchFamily="34" charset="0"/>
            </a:endParaRPr>
          </a:p>
        </p:txBody>
      </p:sp>
      <p:sp>
        <p:nvSpPr>
          <p:cNvPr id="7171" name="Text Box 4"/>
          <p:cNvSpPr txBox="1">
            <a:spLocks noChangeArrowheads="1"/>
          </p:cNvSpPr>
          <p:nvPr/>
        </p:nvSpPr>
        <p:spPr bwMode="auto">
          <a:xfrm>
            <a:off x="609600" y="1905000"/>
            <a:ext cx="7848600" cy="366713"/>
          </a:xfrm>
          <a:prstGeom prst="rect">
            <a:avLst/>
          </a:prstGeom>
          <a:noFill/>
          <a:ln w="9525">
            <a:noFill/>
            <a:miter lim="800000"/>
            <a:headEnd/>
            <a:tailEnd/>
          </a:ln>
        </p:spPr>
        <p:txBody>
          <a:bodyPr>
            <a:spAutoFit/>
          </a:bodyPr>
          <a:lstStyle/>
          <a:p>
            <a:pPr>
              <a:spcBef>
                <a:spcPct val="50000"/>
              </a:spcBef>
            </a:pPr>
            <a:endParaRPr lang="en-GB"/>
          </a:p>
        </p:txBody>
      </p:sp>
      <p:sp>
        <p:nvSpPr>
          <p:cNvPr id="7172" name="Text Box 6"/>
          <p:cNvSpPr txBox="1">
            <a:spLocks noChangeArrowheads="1"/>
          </p:cNvSpPr>
          <p:nvPr/>
        </p:nvSpPr>
        <p:spPr bwMode="auto">
          <a:xfrm>
            <a:off x="304800" y="1676400"/>
            <a:ext cx="8204200" cy="4365625"/>
          </a:xfrm>
          <a:prstGeom prst="rect">
            <a:avLst/>
          </a:prstGeom>
          <a:noFill/>
          <a:ln w="9525">
            <a:noFill/>
            <a:miter lim="800000"/>
            <a:headEnd/>
            <a:tailEnd/>
          </a:ln>
        </p:spPr>
        <p:txBody>
          <a:bodyPr>
            <a:spAutoFit/>
          </a:bodyPr>
          <a:lstStyle/>
          <a:p>
            <a:pPr marL="177800" indent="-177800">
              <a:spcBef>
                <a:spcPct val="50000"/>
              </a:spcBef>
              <a:buFont typeface="Wingdings" pitchFamily="2" charset="2"/>
              <a:buChar char="§"/>
            </a:pPr>
            <a:r>
              <a:rPr lang="id-ID" sz="2800"/>
              <a:t>Karya-karya telah banyak diciptakan, tetapi gemanya kurang terdengar.</a:t>
            </a:r>
            <a:endParaRPr lang="en-US" sz="2800"/>
          </a:p>
          <a:p>
            <a:pPr marL="177800" indent="-177800">
              <a:spcBef>
                <a:spcPct val="50000"/>
              </a:spcBef>
              <a:buFont typeface="Wingdings" pitchFamily="2" charset="2"/>
              <a:buChar char="§"/>
            </a:pPr>
            <a:r>
              <a:rPr lang="id-ID" sz="2800"/>
              <a:t>Masyarakat kurang memberikan apresiasi terhadap seni tari. </a:t>
            </a:r>
          </a:p>
          <a:p>
            <a:pPr marL="177800" indent="-177800">
              <a:spcBef>
                <a:spcPct val="50000"/>
              </a:spcBef>
              <a:buFont typeface="Wingdings" pitchFamily="2" charset="2"/>
              <a:buChar char="§"/>
            </a:pPr>
            <a:r>
              <a:rPr lang="id-ID" sz="2800"/>
              <a:t>Masyarakat kurang membahas dan membicarakan seni tari. </a:t>
            </a:r>
          </a:p>
          <a:p>
            <a:pPr marL="177800" indent="-177800">
              <a:spcBef>
                <a:spcPct val="50000"/>
              </a:spcBef>
              <a:buFont typeface="Wingdings" pitchFamily="2" charset="2"/>
              <a:buChar char="§"/>
            </a:pPr>
            <a:r>
              <a:rPr lang="id-ID" sz="2800"/>
              <a:t>Karya tari kurang berkembang.</a:t>
            </a:r>
          </a:p>
          <a:p>
            <a:pPr marL="177800" indent="-177800">
              <a:spcBef>
                <a:spcPct val="50000"/>
              </a:spcBef>
              <a:buFont typeface="Wingdings" pitchFamily="2" charset="2"/>
              <a:buChar char="§"/>
            </a:pPr>
            <a:r>
              <a:rPr lang="id-ID" sz="2800"/>
              <a:t>Tokoh-tokoh tari kurang dikenal. </a:t>
            </a:r>
            <a:endParaRPr lang="en-US" sz="2800"/>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sz="quarter"/>
          </p:nvPr>
        </p:nvSpPr>
        <p:spPr>
          <a:xfrm>
            <a:off x="431800" y="406400"/>
            <a:ext cx="7772400" cy="1143000"/>
          </a:xfrm>
        </p:spPr>
        <p:txBody>
          <a:bodyPr/>
          <a:lstStyle/>
          <a:p>
            <a:r>
              <a:rPr lang="id-ID" sz="4000" b="1" i="0" smtClean="0">
                <a:latin typeface="Verdana" pitchFamily="34" charset="0"/>
              </a:rPr>
              <a:t>Masalah Khusus </a:t>
            </a:r>
            <a:endParaRPr lang="en-US" sz="4000" b="1" i="0" smtClean="0">
              <a:latin typeface="Verdana" pitchFamily="34" charset="0"/>
            </a:endParaRPr>
          </a:p>
        </p:txBody>
      </p:sp>
      <p:sp>
        <p:nvSpPr>
          <p:cNvPr id="8195" name="Text Box 4"/>
          <p:cNvSpPr txBox="1">
            <a:spLocks noChangeArrowheads="1"/>
          </p:cNvSpPr>
          <p:nvPr/>
        </p:nvSpPr>
        <p:spPr bwMode="auto">
          <a:xfrm>
            <a:off x="2209800" y="1981200"/>
            <a:ext cx="4318000" cy="1004888"/>
          </a:xfrm>
          <a:prstGeom prst="rect">
            <a:avLst/>
          </a:prstGeom>
          <a:noFill/>
          <a:ln w="9525">
            <a:noFill/>
            <a:miter lim="800000"/>
            <a:headEnd/>
            <a:tailEnd/>
          </a:ln>
        </p:spPr>
        <p:txBody>
          <a:bodyPr>
            <a:spAutoFit/>
          </a:bodyPr>
          <a:lstStyle/>
          <a:p>
            <a:pPr marL="177800" indent="-177800">
              <a:spcBef>
                <a:spcPct val="50000"/>
              </a:spcBef>
              <a:buFont typeface="Wingdings" pitchFamily="2" charset="2"/>
              <a:buChar char="§"/>
            </a:pPr>
            <a:endParaRPr lang="id-ID" sz="2400"/>
          </a:p>
          <a:p>
            <a:pPr marL="177800" indent="-177800">
              <a:spcBef>
                <a:spcPct val="50000"/>
              </a:spcBef>
            </a:pPr>
            <a:endParaRPr lang="en-US" sz="2400"/>
          </a:p>
        </p:txBody>
      </p:sp>
      <p:sp>
        <p:nvSpPr>
          <p:cNvPr id="8196" name="AutoShape 5"/>
          <p:cNvSpPr>
            <a:spLocks noChangeArrowheads="1"/>
          </p:cNvSpPr>
          <p:nvPr/>
        </p:nvSpPr>
        <p:spPr bwMode="auto">
          <a:xfrm>
            <a:off x="2209800" y="1905000"/>
            <a:ext cx="4114800" cy="1752600"/>
          </a:xfrm>
          <a:prstGeom prst="wedgeRectCallout">
            <a:avLst>
              <a:gd name="adj1" fmla="val -11537"/>
              <a:gd name="adj2" fmla="val 100181"/>
            </a:avLst>
          </a:prstGeom>
          <a:solidFill>
            <a:schemeClr val="tx2"/>
          </a:solidFill>
          <a:ln w="9525">
            <a:solidFill>
              <a:schemeClr val="tx1"/>
            </a:solidFill>
            <a:miter lim="800000"/>
            <a:headEnd/>
            <a:tailEnd/>
          </a:ln>
        </p:spPr>
        <p:txBody>
          <a:bodyPr/>
          <a:lstStyle/>
          <a:p>
            <a:r>
              <a:rPr lang="id-ID" sz="2800">
                <a:solidFill>
                  <a:srgbClr val="0000FF"/>
                </a:solidFill>
              </a:rPr>
              <a:t>Ketimpangan</a:t>
            </a:r>
          </a:p>
          <a:p>
            <a:r>
              <a:rPr lang="id-ID" sz="2800">
                <a:solidFill>
                  <a:srgbClr val="0000FF"/>
                </a:solidFill>
              </a:rPr>
              <a:t>Ketidak harmonisan</a:t>
            </a:r>
          </a:p>
          <a:p>
            <a:r>
              <a:rPr lang="id-ID" sz="2800">
                <a:solidFill>
                  <a:srgbClr val="0000FF"/>
                </a:solidFill>
              </a:rPr>
              <a:t>Kesenjangan</a:t>
            </a:r>
            <a:endParaRPr lang="en-GB" sz="2800">
              <a:solidFill>
                <a:srgbClr val="0000FF"/>
              </a:solidFill>
            </a:endParaRPr>
          </a:p>
        </p:txBody>
      </p:sp>
      <p:sp>
        <p:nvSpPr>
          <p:cNvPr id="8197" name="Text Box 6"/>
          <p:cNvSpPr txBox="1">
            <a:spLocks noChangeArrowheads="1"/>
          </p:cNvSpPr>
          <p:nvPr/>
        </p:nvSpPr>
        <p:spPr bwMode="auto">
          <a:xfrm>
            <a:off x="1600200" y="4876800"/>
            <a:ext cx="5638800" cy="1323975"/>
          </a:xfrm>
          <a:prstGeom prst="rect">
            <a:avLst/>
          </a:prstGeom>
          <a:noFill/>
          <a:ln w="12700">
            <a:solidFill>
              <a:schemeClr val="tx1"/>
            </a:solidFill>
            <a:miter lim="800000"/>
            <a:headEnd/>
            <a:tailEnd/>
          </a:ln>
        </p:spPr>
        <p:txBody>
          <a:bodyPr>
            <a:spAutoFit/>
          </a:bodyPr>
          <a:lstStyle/>
          <a:p>
            <a:pPr algn="ctr">
              <a:spcBef>
                <a:spcPct val="50000"/>
              </a:spcBef>
            </a:pPr>
            <a:r>
              <a:rPr lang="id-ID" sz="4000">
                <a:solidFill>
                  <a:schemeClr val="accent2"/>
                </a:solidFill>
              </a:rPr>
              <a:t>Dalam perkembangan Seni Tari</a:t>
            </a:r>
            <a:endParaRPr lang="en-GB" sz="4000">
              <a:solidFill>
                <a:schemeClr val="accent2"/>
              </a:solidFill>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sz="quarter"/>
          </p:nvPr>
        </p:nvSpPr>
        <p:spPr>
          <a:xfrm>
            <a:off x="431800" y="241300"/>
            <a:ext cx="7772400" cy="1143000"/>
          </a:xfrm>
        </p:spPr>
        <p:txBody>
          <a:bodyPr/>
          <a:lstStyle/>
          <a:p>
            <a:pPr algn="ctr"/>
            <a:r>
              <a:rPr lang="id-ID" sz="3600" b="1" i="0" smtClean="0">
                <a:latin typeface="Verdana" pitchFamily="34" charset="0"/>
              </a:rPr>
              <a:t>Kritik Pengertian Umum</a:t>
            </a:r>
            <a:endParaRPr lang="en-US" sz="3600" b="1" i="0" smtClean="0">
              <a:latin typeface="Verdana" pitchFamily="34" charset="0"/>
            </a:endParaRPr>
          </a:p>
        </p:txBody>
      </p:sp>
      <p:sp>
        <p:nvSpPr>
          <p:cNvPr id="9219" name="Text Box 4"/>
          <p:cNvSpPr txBox="1">
            <a:spLocks noChangeArrowheads="1"/>
          </p:cNvSpPr>
          <p:nvPr/>
        </p:nvSpPr>
        <p:spPr bwMode="auto">
          <a:xfrm>
            <a:off x="381000" y="2195513"/>
            <a:ext cx="8077200" cy="3384550"/>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AutoNum type="arabicPeriod"/>
            </a:pPr>
            <a:r>
              <a:rPr lang="id-ID" sz="2400"/>
              <a:t>Sasaran Kritik:</a:t>
            </a:r>
          </a:p>
          <a:p>
            <a:pPr marL="342900" indent="-342900">
              <a:spcBef>
                <a:spcPct val="50000"/>
              </a:spcBef>
              <a:buFont typeface="Wingdings" pitchFamily="2" charset="2"/>
              <a:buNone/>
            </a:pPr>
            <a:r>
              <a:rPr lang="id-ID" sz="2400"/>
              <a:t>    </a:t>
            </a:r>
            <a:r>
              <a:rPr lang="id-ID" sz="2400">
                <a:cs typeface="Arial" charset="0"/>
              </a:rPr>
              <a:t>►</a:t>
            </a:r>
            <a:r>
              <a:rPr lang="id-ID" sz="2400"/>
              <a:t>Kita sering melancarkan kritik terhadap kenyataan di sekitar kita, di hadapan kita. Kita melancarkan kritik terhadap musik yang dimainkan, lukisan yang ada di depan kita. Kita melancarkan kritik terhadap perbuatan yang benar-benar kita lakukan dan perbuatan yang benar-benar dilakukan orang lain.</a:t>
            </a:r>
          </a:p>
          <a:p>
            <a:pPr marL="342900" indent="-342900">
              <a:spcBef>
                <a:spcPct val="50000"/>
              </a:spcBef>
              <a:buFont typeface="Wingdings" pitchFamily="2" charset="2"/>
              <a:buNone/>
            </a:pPr>
            <a:r>
              <a:rPr lang="id-ID" sz="2400"/>
              <a:t>    </a:t>
            </a:r>
          </a:p>
        </p:txBody>
      </p:sp>
      <p:sp>
        <p:nvSpPr>
          <p:cNvPr id="9220" name="Text Box 6"/>
          <p:cNvSpPr txBox="1">
            <a:spLocks noChangeArrowheads="1"/>
          </p:cNvSpPr>
          <p:nvPr/>
        </p:nvSpPr>
        <p:spPr bwMode="auto">
          <a:xfrm>
            <a:off x="2362200" y="13716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533400" y="1371600"/>
            <a:ext cx="8077200" cy="3201988"/>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AutoNum type="arabicPeriod"/>
            </a:pPr>
            <a:r>
              <a:rPr lang="id-ID" sz="2400"/>
              <a:t>Sasaran Kritik:</a:t>
            </a:r>
          </a:p>
          <a:p>
            <a:pPr marL="342900" indent="-342900">
              <a:spcBef>
                <a:spcPct val="50000"/>
              </a:spcBef>
              <a:buFont typeface="Wingdings" pitchFamily="2" charset="2"/>
              <a:buNone/>
            </a:pPr>
            <a:r>
              <a:rPr lang="id-ID" sz="2400"/>
              <a:t>    </a:t>
            </a:r>
            <a:r>
              <a:rPr lang="id-ID"/>
              <a:t>►► </a:t>
            </a:r>
            <a:r>
              <a:rPr lang="id-ID" sz="2400"/>
              <a:t>Kita sering menanggkap atau menanggapi gejala-gejala dalam suatu masyarkat. Pandangan seseorang atau masyarakat atau filsuf mengenai suatu hakekat, pemikiran religius mengenai agama atau mengenai Tuhan, maka orang yang mengkritik  perlu terlebih dahulu mempelajari pandangan seseorang atau masyarakat atau filsuf terhadap agama atau Tuhan. </a:t>
            </a:r>
          </a:p>
        </p:txBody>
      </p:sp>
      <p:sp>
        <p:nvSpPr>
          <p:cNvPr id="10243" name="Text Box 4"/>
          <p:cNvSpPr txBox="1">
            <a:spLocks noChangeArrowheads="1"/>
          </p:cNvSpPr>
          <p:nvPr/>
        </p:nvSpPr>
        <p:spPr bwMode="auto">
          <a:xfrm>
            <a:off x="2133600" y="3810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
        <p:nvSpPr>
          <p:cNvPr id="10244" name="Text Box 6"/>
          <p:cNvSpPr txBox="1">
            <a:spLocks noChangeArrowheads="1"/>
          </p:cNvSpPr>
          <p:nvPr/>
        </p:nvSpPr>
        <p:spPr bwMode="auto">
          <a:xfrm>
            <a:off x="1219200" y="5181600"/>
            <a:ext cx="6553200" cy="1187450"/>
          </a:xfrm>
          <a:prstGeom prst="rect">
            <a:avLst/>
          </a:prstGeom>
          <a:noFill/>
          <a:ln w="9525">
            <a:noFill/>
            <a:miter lim="800000"/>
            <a:headEnd/>
            <a:tailEnd/>
          </a:ln>
        </p:spPr>
        <p:txBody>
          <a:bodyPr>
            <a:spAutoFit/>
          </a:bodyPr>
          <a:lstStyle/>
          <a:p>
            <a:pPr algn="ctr">
              <a:spcBef>
                <a:spcPct val="50000"/>
              </a:spcBef>
              <a:buFont typeface="Wingdings" pitchFamily="2" charset="2"/>
              <a:buNone/>
            </a:pPr>
            <a:r>
              <a:rPr lang="id-ID" sz="2400">
                <a:solidFill>
                  <a:schemeClr val="tx2"/>
                </a:solidFill>
              </a:rPr>
              <a:t>(Orang yang melancarkan kritik harus lebih dahulu mengetahui kenyataan yang dihadapi, kenyataan yang dikritik)</a:t>
            </a:r>
            <a:endParaRPr lang="en-GB" sz="2400">
              <a:solidFill>
                <a:schemeClr val="tx2"/>
              </a:solidFill>
            </a:endParaRP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1371600"/>
            <a:ext cx="8077200" cy="3384550"/>
          </a:xfrm>
          <a:prstGeom prst="rect">
            <a:avLst/>
          </a:prstGeom>
          <a:noFill/>
          <a:ln w="6350">
            <a:solidFill>
              <a:schemeClr val="tx1"/>
            </a:solidFill>
            <a:miter lim="800000"/>
            <a:headEnd/>
            <a:tailEnd/>
          </a:ln>
        </p:spPr>
        <p:txBody>
          <a:bodyPr>
            <a:spAutoFit/>
          </a:bodyPr>
          <a:lstStyle/>
          <a:p>
            <a:pPr marL="342900" indent="-342900">
              <a:spcBef>
                <a:spcPct val="50000"/>
              </a:spcBef>
              <a:buFont typeface="Wingdings" pitchFamily="2" charset="2"/>
              <a:buAutoNum type="arabicPeriod"/>
            </a:pPr>
            <a:r>
              <a:rPr lang="id-ID" sz="2400"/>
              <a:t>Sasaran Kritik:</a:t>
            </a:r>
          </a:p>
          <a:p>
            <a:pPr marL="342900" indent="-342900" algn="just">
              <a:spcBef>
                <a:spcPct val="50000"/>
              </a:spcBef>
              <a:buFont typeface="Wingdings" pitchFamily="2" charset="2"/>
              <a:buNone/>
            </a:pPr>
            <a:r>
              <a:rPr lang="id-ID" sz="2400"/>
              <a:t>    </a:t>
            </a:r>
            <a:r>
              <a:rPr lang="id-ID"/>
              <a:t>►►► </a:t>
            </a:r>
            <a:r>
              <a:rPr lang="id-ID" sz="2400"/>
              <a:t>Sasaran kritik berada dalam wilayah tanggung jawab. Segala sesuatu yang tidak berada di wilayah tanggung tanggang tidak termasuk dalam daerah kritik (yang bisa dikritik). , binatang, timbuhan</a:t>
            </a:r>
          </a:p>
          <a:p>
            <a:pPr marL="342900" indent="-342900" algn="just">
              <a:spcBef>
                <a:spcPct val="50000"/>
              </a:spcBef>
              <a:buFont typeface="Wingdings" pitchFamily="2" charset="2"/>
              <a:buNone/>
            </a:pPr>
            <a:r>
              <a:rPr lang="id-ID" sz="2400"/>
              <a:t>    Maka alam: tanaman, satwa, bencana akibat alam, bayi yang baru lahir, tidak bisa dimintai pertanggungan jawab. </a:t>
            </a:r>
          </a:p>
        </p:txBody>
      </p:sp>
      <p:sp>
        <p:nvSpPr>
          <p:cNvPr id="11267" name="Text Box 3"/>
          <p:cNvSpPr txBox="1">
            <a:spLocks noChangeArrowheads="1"/>
          </p:cNvSpPr>
          <p:nvPr/>
        </p:nvSpPr>
        <p:spPr bwMode="auto">
          <a:xfrm>
            <a:off x="2133600" y="381000"/>
            <a:ext cx="3657600" cy="641350"/>
          </a:xfrm>
          <a:prstGeom prst="rect">
            <a:avLst/>
          </a:prstGeom>
          <a:noFill/>
          <a:ln w="9525">
            <a:noFill/>
            <a:miter lim="800000"/>
            <a:headEnd/>
            <a:tailEnd/>
          </a:ln>
        </p:spPr>
        <p:txBody>
          <a:bodyPr>
            <a:spAutoFit/>
          </a:bodyPr>
          <a:lstStyle/>
          <a:p>
            <a:pPr>
              <a:spcBef>
                <a:spcPct val="50000"/>
              </a:spcBef>
            </a:pPr>
            <a:r>
              <a:rPr lang="id-ID" sz="3600" b="1">
                <a:solidFill>
                  <a:schemeClr val="accent2"/>
                </a:solidFill>
              </a:rPr>
              <a:t>Hakekat Kritik</a:t>
            </a:r>
            <a:endParaRPr lang="en-GB" sz="3600" b="1">
              <a:solidFill>
                <a:schemeClr val="accent2"/>
              </a:solidFill>
            </a:endParaRPr>
          </a:p>
        </p:txBody>
      </p:sp>
    </p:spTree>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INMOTION">
  <a:themeElements>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fontScheme name="INMO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NMOTION 1">
        <a:dk1>
          <a:srgbClr val="000000"/>
        </a:dk1>
        <a:lt1>
          <a:srgbClr val="FFFFFF"/>
        </a:lt1>
        <a:dk2>
          <a:srgbClr val="000000"/>
        </a:dk2>
        <a:lt2>
          <a:srgbClr val="FFCC00"/>
        </a:lt2>
        <a:accent1>
          <a:srgbClr val="33CCCC"/>
        </a:accent1>
        <a:accent2>
          <a:srgbClr val="FF00FF"/>
        </a:accent2>
        <a:accent3>
          <a:srgbClr val="AAAAAA"/>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2">
        <a:dk1>
          <a:srgbClr val="000000"/>
        </a:dk1>
        <a:lt1>
          <a:srgbClr val="FFFFFF"/>
        </a:lt1>
        <a:dk2>
          <a:srgbClr val="000000"/>
        </a:dk2>
        <a:lt2>
          <a:srgbClr val="FFFFFF"/>
        </a:lt2>
        <a:accent1>
          <a:srgbClr val="FFFFCC"/>
        </a:accent1>
        <a:accent2>
          <a:srgbClr val="990000"/>
        </a:accent2>
        <a:accent3>
          <a:srgbClr val="FFFFFF"/>
        </a:accent3>
        <a:accent4>
          <a:srgbClr val="000000"/>
        </a:accent4>
        <a:accent5>
          <a:srgbClr val="FFFFE2"/>
        </a:accent5>
        <a:accent6>
          <a:srgbClr val="8A0000"/>
        </a:accent6>
        <a:hlink>
          <a:srgbClr val="FF0066"/>
        </a:hlink>
        <a:folHlink>
          <a:srgbClr val="FFCC00"/>
        </a:folHlink>
      </a:clrScheme>
      <a:clrMap bg1="lt1" tx1="dk1" bg2="lt2" tx2="dk2" accent1="accent1" accent2="accent2" accent3="accent3" accent4="accent4" accent5="accent5" accent6="accent6" hlink="hlink" folHlink="folHlink"/>
    </a:extraClrScheme>
    <a:extraClrScheme>
      <a:clrScheme name="INMOTION 3">
        <a:dk1>
          <a:srgbClr val="000000"/>
        </a:dk1>
        <a:lt1>
          <a:srgbClr val="FFFFFF"/>
        </a:lt1>
        <a:dk2>
          <a:srgbClr val="000000"/>
        </a:dk2>
        <a:lt2>
          <a:srgbClr val="FFFFFF"/>
        </a:lt2>
        <a:accent1>
          <a:srgbClr val="F8F8F8"/>
        </a:accent1>
        <a:accent2>
          <a:srgbClr val="808080"/>
        </a:accent2>
        <a:accent3>
          <a:srgbClr val="FFFFFF"/>
        </a:accent3>
        <a:accent4>
          <a:srgbClr val="000000"/>
        </a:accent4>
        <a:accent5>
          <a:srgbClr val="FBFBFB"/>
        </a:accent5>
        <a:accent6>
          <a:srgbClr val="737373"/>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INMOTION 4">
        <a:dk1>
          <a:srgbClr val="240157"/>
        </a:dk1>
        <a:lt1>
          <a:srgbClr val="FFFFFF"/>
        </a:lt1>
        <a:dk2>
          <a:srgbClr val="4601AB"/>
        </a:dk2>
        <a:lt2>
          <a:srgbClr val="FFCC00"/>
        </a:lt2>
        <a:accent1>
          <a:srgbClr val="33CCCC"/>
        </a:accent1>
        <a:accent2>
          <a:srgbClr val="FF00FF"/>
        </a:accent2>
        <a:accent3>
          <a:srgbClr val="B0AAD2"/>
        </a:accent3>
        <a:accent4>
          <a:srgbClr val="DADADA"/>
        </a:accent4>
        <a:accent5>
          <a:srgbClr val="ADE2E2"/>
        </a:accent5>
        <a:accent6>
          <a:srgbClr val="E700E7"/>
        </a:accent6>
        <a:hlink>
          <a:srgbClr val="6702FC"/>
        </a:hlink>
        <a:folHlink>
          <a:srgbClr val="1D92FD"/>
        </a:folHlink>
      </a:clrScheme>
      <a:clrMap bg1="dk2" tx1="lt1" bg2="dk1" tx2="lt2" accent1="accent1" accent2="accent2" accent3="accent3" accent4="accent4" accent5="accent5" accent6="accent6" hlink="hlink" folHlink="folHlink"/>
    </a:extraClrScheme>
    <a:extraClrScheme>
      <a:clrScheme name="INMOTION 5">
        <a:dk1>
          <a:srgbClr val="000000"/>
        </a:dk1>
        <a:lt1>
          <a:srgbClr val="FFFFFF"/>
        </a:lt1>
        <a:dk2>
          <a:srgbClr val="660033"/>
        </a:dk2>
        <a:lt2>
          <a:srgbClr val="FFCC00"/>
        </a:lt2>
        <a:accent1>
          <a:srgbClr val="CC9900"/>
        </a:accent1>
        <a:accent2>
          <a:srgbClr val="FF9900"/>
        </a:accent2>
        <a:accent3>
          <a:srgbClr val="B8AAAD"/>
        </a:accent3>
        <a:accent4>
          <a:srgbClr val="DADADA"/>
        </a:accent4>
        <a:accent5>
          <a:srgbClr val="E2CAAA"/>
        </a:accent5>
        <a:accent6>
          <a:srgbClr val="E78A00"/>
        </a:accent6>
        <a:hlink>
          <a:srgbClr val="D60093"/>
        </a:hlink>
        <a:folHlink>
          <a:srgbClr val="FF5050"/>
        </a:folHlink>
      </a:clrScheme>
      <a:clrMap bg1="dk2" tx1="lt1" bg2="dk1" tx2="lt2" accent1="accent1" accent2="accent2" accent3="accent3" accent4="accent4" accent5="accent5" accent6="accent6" hlink="hlink" folHlink="folHlink"/>
    </a:extraClrScheme>
    <a:extraClrScheme>
      <a:clrScheme name="INMOTION 6">
        <a:dk1>
          <a:srgbClr val="000000"/>
        </a:dk1>
        <a:lt1>
          <a:srgbClr val="717BAD"/>
        </a:lt1>
        <a:dk2>
          <a:srgbClr val="FFFFFF"/>
        </a:dk2>
        <a:lt2>
          <a:srgbClr val="A9AABB"/>
        </a:lt2>
        <a:accent1>
          <a:srgbClr val="8BB6CB"/>
        </a:accent1>
        <a:accent2>
          <a:srgbClr val="DDDDDD"/>
        </a:accent2>
        <a:accent3>
          <a:srgbClr val="BBBFD3"/>
        </a:accent3>
        <a:accent4>
          <a:srgbClr val="000000"/>
        </a:accent4>
        <a:accent5>
          <a:srgbClr val="C4D7E2"/>
        </a:accent5>
        <a:accent6>
          <a:srgbClr val="C8C8C8"/>
        </a:accent6>
        <a:hlink>
          <a:srgbClr val="53628D"/>
        </a:hlink>
        <a:folHlink>
          <a:srgbClr val="989BBA"/>
        </a:folHlink>
      </a:clrScheme>
      <a:clrMap bg1="lt1" tx1="dk1" bg2="lt2" tx2="dk2" accent1="accent1" accent2="accent2" accent3="accent3" accent4="accent4" accent5="accent5" accent6="accent6" hlink="hlink" folHlink="folHlink"/>
    </a:extraClrScheme>
    <a:extraClrScheme>
      <a:clrScheme name="INMOTION 7">
        <a:dk1>
          <a:srgbClr val="003D50"/>
        </a:dk1>
        <a:lt1>
          <a:srgbClr val="FFFFFF"/>
        </a:lt1>
        <a:dk2>
          <a:srgbClr val="007D7A"/>
        </a:dk2>
        <a:lt2>
          <a:srgbClr val="FFCC66"/>
        </a:lt2>
        <a:accent1>
          <a:srgbClr val="33CCCC"/>
        </a:accent1>
        <a:accent2>
          <a:srgbClr val="00FFFF"/>
        </a:accent2>
        <a:accent3>
          <a:srgbClr val="AABFBE"/>
        </a:accent3>
        <a:accent4>
          <a:srgbClr val="DADADA"/>
        </a:accent4>
        <a:accent5>
          <a:srgbClr val="ADE2E2"/>
        </a:accent5>
        <a:accent6>
          <a:srgbClr val="00E7E7"/>
        </a:accent6>
        <a:hlink>
          <a:srgbClr val="02A3B4"/>
        </a:hlink>
        <a:folHlink>
          <a:srgbClr val="3CB1B4"/>
        </a:folHlink>
      </a:clrScheme>
      <a:clrMap bg1="dk2" tx1="lt1" bg2="dk1" tx2="lt2" accent1="accent1" accent2="accent2" accent3="accent3" accent4="accent4" accent5="accent5" accent6="accent6" hlink="hlink" folHlink="folHlink"/>
    </a:extraClrScheme>
    <a:extraClrScheme>
      <a:clrScheme name="INMOTION 8">
        <a:dk1>
          <a:srgbClr val="000000"/>
        </a:dk1>
        <a:lt1>
          <a:srgbClr val="FFFFFF"/>
        </a:lt1>
        <a:dk2>
          <a:srgbClr val="666699"/>
        </a:dk2>
        <a:lt2>
          <a:srgbClr val="F9EED3"/>
        </a:lt2>
        <a:accent1>
          <a:srgbClr val="FFFFCC"/>
        </a:accent1>
        <a:accent2>
          <a:srgbClr val="D195A0"/>
        </a:accent2>
        <a:accent3>
          <a:srgbClr val="FFFFFF"/>
        </a:accent3>
        <a:accent4>
          <a:srgbClr val="000000"/>
        </a:accent4>
        <a:accent5>
          <a:srgbClr val="FFFFE2"/>
        </a:accent5>
        <a:accent6>
          <a:srgbClr val="BD8791"/>
        </a:accent6>
        <a:hlink>
          <a:srgbClr val="993366"/>
        </a:hlink>
        <a:folHlink>
          <a:srgbClr val="FFD7CD"/>
        </a:folHlink>
      </a:clrScheme>
      <a:clrMap bg1="lt1" tx1="dk1" bg2="lt2" tx2="dk2" accent1="accent1" accent2="accent2" accent3="accent3" accent4="accent4" accent5="accent5" accent6="accent6" hlink="hlink" folHlink="folHlink"/>
    </a:extraClrScheme>
    <a:extraClrScheme>
      <a:clrScheme name="INMOTION 9">
        <a:dk1>
          <a:srgbClr val="000000"/>
        </a:dk1>
        <a:lt1>
          <a:srgbClr val="FFFFFF"/>
        </a:lt1>
        <a:dk2>
          <a:srgbClr val="CC0099"/>
        </a:dk2>
        <a:lt2>
          <a:srgbClr val="FFFFFF"/>
        </a:lt2>
        <a:accent1>
          <a:srgbClr val="FFFFCC"/>
        </a:accent1>
        <a:accent2>
          <a:srgbClr val="CCCC00"/>
        </a:accent2>
        <a:accent3>
          <a:srgbClr val="FFFFFF"/>
        </a:accent3>
        <a:accent4>
          <a:srgbClr val="000000"/>
        </a:accent4>
        <a:accent5>
          <a:srgbClr val="FFFFE2"/>
        </a:accent5>
        <a:accent6>
          <a:srgbClr val="B9B900"/>
        </a:accent6>
        <a:hlink>
          <a:srgbClr val="CCFF33"/>
        </a:hlink>
        <a:folHlink>
          <a:srgbClr val="00FF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INMOTION</Template>
  <TotalTime>1641</TotalTime>
  <Words>1904</Words>
  <Application>Microsoft Office PowerPoint</Application>
  <PresentationFormat>On-screen Show (4:3)</PresentationFormat>
  <Paragraphs>223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INMOTION</vt:lpstr>
      <vt:lpstr>KRITIK TARI </vt:lpstr>
      <vt:lpstr>Sumber Bacaan</vt:lpstr>
      <vt:lpstr>Kritik</vt:lpstr>
      <vt:lpstr>Kritik</vt:lpstr>
      <vt:lpstr>Masalah dalam seni tari secara umum:</vt:lpstr>
      <vt:lpstr>Masalah Khusus </vt:lpstr>
      <vt:lpstr>Kritik Pengertian Umum</vt:lpstr>
      <vt:lpstr>Slide 8</vt:lpstr>
      <vt:lpstr>Slide 9</vt:lpstr>
      <vt:lpstr>Slide 10</vt:lpstr>
      <vt:lpstr>Slide 11</vt:lpstr>
      <vt:lpstr>Slide 12</vt:lpstr>
      <vt:lpstr>Slide 13</vt:lpstr>
      <vt:lpstr>Slide 14</vt:lpstr>
      <vt:lpstr>Slide 15</vt:lpstr>
      <vt:lpstr>Slide 16</vt:lpstr>
      <vt:lpstr>Slide 17</vt:lpstr>
      <vt:lpstr>Tingkatan Kritik </vt:lpstr>
      <vt:lpstr>C. Unsur Kritik  Seni</vt:lpstr>
      <vt:lpstr>1. Deskripsi</vt:lpstr>
      <vt:lpstr>2. Analisis Formal</vt:lpstr>
      <vt:lpstr>3. Interpretasi</vt:lpstr>
      <vt:lpstr>4. Penilaian </vt:lpstr>
      <vt:lpstr>Penilaian</vt:lpstr>
      <vt:lpstr>D. Aspek yang dikritik</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fismots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Imaging by a Superlens of Negative Refractive Index with  Imaginary Part</dc:title>
  <dc:creator>Fismots1</dc:creator>
  <cp:lastModifiedBy>Asus</cp:lastModifiedBy>
  <cp:revision>137</cp:revision>
  <dcterms:created xsi:type="dcterms:W3CDTF">2007-08-07T11:30:04Z</dcterms:created>
  <dcterms:modified xsi:type="dcterms:W3CDTF">2013-11-26T05:49:30Z</dcterms:modified>
</cp:coreProperties>
</file>