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83" r:id="rId5"/>
    <p:sldId id="263" r:id="rId6"/>
    <p:sldId id="258" r:id="rId7"/>
    <p:sldId id="259" r:id="rId8"/>
    <p:sldId id="260" r:id="rId9"/>
    <p:sldId id="276" r:id="rId10"/>
    <p:sldId id="261" r:id="rId11"/>
    <p:sldId id="27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4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D9B7-B2AE-4BC4-A964-260E24D46F1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utupanji@un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95400"/>
            <a:ext cx="6248400" cy="2743200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PERMASALAHAN</a:t>
            </a:r>
            <a:r>
              <a:rPr lang="id-I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id-I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DESAIN TESIS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id-ID" dirty="0" smtClean="0"/>
          </a:p>
          <a:p>
            <a:r>
              <a:rPr lang="id-ID" sz="1600" dirty="0" smtClean="0">
                <a:hlinkClick r:id="rId2"/>
              </a:rPr>
              <a:t>putupanji@uny.ac.id</a:t>
            </a:r>
            <a:r>
              <a:rPr lang="id-ID" sz="1600" dirty="0" smtClean="0"/>
              <a:t>, 08164222678; Sekprodi PTK PPs UNY</a:t>
            </a:r>
            <a:endParaRPr lang="en-US" sz="1600" dirty="0"/>
          </a:p>
        </p:txBody>
      </p:sp>
      <p:pic>
        <p:nvPicPr>
          <p:cNvPr id="4" name="Picture 3" descr="6002390095297_1_833e1f5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190999"/>
            <a:ext cx="2133600" cy="1435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05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egunaan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M</a:t>
            </a:r>
            <a:r>
              <a:rPr lang="id-ID" sz="3200" b="1" dirty="0" smtClean="0"/>
              <a:t>emahami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Mengantisipasi         MASALAH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b="1" dirty="0" smtClean="0"/>
              <a:t>Memecahkan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724400" y="3124200"/>
            <a:ext cx="609600" cy="12954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685800"/>
            <a:ext cx="73914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10400" cy="42672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 ilmiah dalam memperoleh data yang Valid dengan tujuan dapat ditemukan, dikembangkan, dan dibuktikan suatu pengetahuan tertentu sehingga pada gilirrannya dapat digunakan untuk memahami, memecahkan dan mengantisipasi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masalah-masalah pendidikan  (Sugiyono;</a:t>
            </a:r>
            <a:r>
              <a:rPr kumimoji="0" lang="id-ID" sz="3200" b="1" i="0" u="none" strike="noStrike" kern="1200" cap="none" spc="0" normalizeH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2008:6).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1752600"/>
          <a:ext cx="6400800" cy="4038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0400"/>
                <a:gridCol w="3200400"/>
              </a:tblGrid>
              <a:tr h="69323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KUANTITATIF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KUALITATIF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Tradisional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Baru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Positivistik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Postpositivistik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Saentifik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Artistik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Konfirmasi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Temuan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Kuantitatif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Discovery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KUANTITATIF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filsafat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Positivisme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meneliti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generalisasi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dikontruksi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rerata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keragaman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sensual,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terukur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menguji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ditetapkan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bangunan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Nomotetik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Generalisasinya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KUALITATIF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filsafat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Postpositivisme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meneliti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obyek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alamiah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id-ID" sz="3200" b="1" u="sng" dirty="0" err="1" smtClean="0">
                <a:solidFill>
                  <a:srgbClr val="C00000"/>
                </a:solidFill>
              </a:rPr>
              <a:t>P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eneliti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kunci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purposive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snowball,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induktif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pemaknaan</a:t>
            </a:r>
            <a:r>
              <a:rPr lang="en-US" sz="3200" b="1" baseline="0" dirty="0" smtClean="0">
                <a:solidFill>
                  <a:srgbClr val="C00000"/>
                </a:solidFill>
              </a:rPr>
              <a:t>,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intepretasi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bangunan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400" dirty="0" err="1" smtClean="0"/>
                        <a:t>Desain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Spesifik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rinci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Ditentukan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secara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mantap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sejak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awal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Pegangan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langkah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demi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langkah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400" baseline="0" dirty="0" err="1" smtClean="0"/>
                        <a:t>Desain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Umum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Fleksibel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terbuka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Berkembang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dalam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proses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penelitian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AutoNum type="alphaUcPeriod" startAt="2"/>
                      </a:pPr>
                      <a:r>
                        <a:rPr lang="en-US" sz="2400" dirty="0" err="1" smtClean="0"/>
                        <a:t>Tujuan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Menunjukkan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hubungan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antar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variabel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Menguji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Mencari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Generalisasi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sebagai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nilai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prediktif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 startAt="2"/>
                      </a:pPr>
                      <a:r>
                        <a:rPr lang="en-US" sz="2400" dirty="0" err="1" smtClean="0"/>
                        <a:t>Tujuan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Menemukan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hubungan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interaktif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Menemukan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Menggambarkan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realitas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alamiah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holistik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Pemaknaan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432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3"/>
                      </a:pPr>
                      <a:r>
                        <a:rPr lang="en-US" sz="2400" dirty="0" err="1" smtClean="0"/>
                        <a:t>Teknik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Pengumpulan</a:t>
                      </a:r>
                      <a:r>
                        <a:rPr lang="en-US" sz="240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Kuesioner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Observasi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terstruktur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3"/>
                      </a:pPr>
                      <a:r>
                        <a:rPr lang="en-US" sz="2400" baseline="0" dirty="0" err="1" smtClean="0"/>
                        <a:t>Teknik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Pembangkitan</a:t>
                      </a:r>
                      <a:r>
                        <a:rPr lang="en-US" sz="2400" baseline="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Observasi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partisipan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mendalam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Dokumentasi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Situs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4"/>
                      </a:pPr>
                      <a:r>
                        <a:rPr lang="en-US" sz="2400" dirty="0" err="1" smtClean="0"/>
                        <a:t>Instrumen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Tes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Angket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lembar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wawancara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terstruktur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Instrumen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standar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4"/>
                      </a:pPr>
                      <a:r>
                        <a:rPr lang="en-US" sz="2400" dirty="0" err="1" smtClean="0"/>
                        <a:t>Instrumen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Peneliti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sendiri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Voice</a:t>
                      </a:r>
                      <a:r>
                        <a:rPr lang="en-US" sz="2000" baseline="0" dirty="0" smtClean="0"/>
                        <a:t> recorder, </a:t>
                      </a:r>
                      <a:r>
                        <a:rPr lang="en-US" sz="2000" baseline="0" dirty="0" err="1" smtClean="0"/>
                        <a:t>kamera</a:t>
                      </a:r>
                      <a:r>
                        <a:rPr lang="en-US" sz="2000" baseline="0" dirty="0" smtClean="0"/>
                        <a:t> video/</a:t>
                      </a:r>
                      <a:r>
                        <a:rPr lang="en-US" sz="2000" baseline="0" dirty="0" err="1" smtClean="0"/>
                        <a:t>foto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Catatan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5"/>
                      </a:pPr>
                      <a:r>
                        <a:rPr lang="en-US" sz="2400" dirty="0" smtClean="0"/>
                        <a:t>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Kuantitatif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Hasil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pengukuran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dioperasionalkan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menggunakan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instrumen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5"/>
                      </a:pPr>
                      <a:r>
                        <a:rPr lang="en-US" sz="2400" baseline="0" dirty="0" smtClean="0"/>
                        <a:t>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Deskripsi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kualitatif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Dokumen</a:t>
                      </a:r>
                      <a:r>
                        <a:rPr lang="en-US" sz="2000" baseline="0" dirty="0" smtClean="0"/>
                        <a:t> ,</a:t>
                      </a:r>
                      <a:r>
                        <a:rPr lang="en-US" sz="2000" baseline="0" dirty="0" err="1" smtClean="0"/>
                        <a:t>foto</a:t>
                      </a:r>
                      <a:r>
                        <a:rPr lang="en-US" sz="2000" baseline="0" dirty="0" smtClean="0"/>
                        <a:t>/Video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Catatan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Rekaman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suara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6"/>
                      </a:pPr>
                      <a:r>
                        <a:rPr lang="en-US" sz="2400" dirty="0" err="1" smtClean="0"/>
                        <a:t>Sampel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Besar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Representatif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Random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Ditentukan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sejak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awal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6"/>
                      </a:pPr>
                      <a:r>
                        <a:rPr lang="en-US" sz="2400" dirty="0" err="1" smtClean="0"/>
                        <a:t>Sampel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Kecil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Purposif</a:t>
                      </a:r>
                      <a:r>
                        <a:rPr lang="en-US" sz="2000" dirty="0" smtClean="0"/>
                        <a:t>, Snowball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Berkembang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7543800" cy="5166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0226"/>
                <a:gridCol w="389357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7"/>
                      </a:pPr>
                      <a:r>
                        <a:rPr lang="en-US" sz="2400" dirty="0" err="1" smtClean="0"/>
                        <a:t>Analisis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selesai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pengumpulan</a:t>
                      </a:r>
                      <a:r>
                        <a:rPr lang="en-US" sz="200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Deduktif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Menggunakan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Statistik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menguji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Hipotesis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7"/>
                      </a:pPr>
                      <a:r>
                        <a:rPr lang="en-US" sz="2400" baseline="0" dirty="0" err="1" smtClean="0"/>
                        <a:t>Analisis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Dilapangan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selesai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Induktif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Mencari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Pola</a:t>
                      </a:r>
                      <a:r>
                        <a:rPr lang="en-US" sz="2000" baseline="0" dirty="0" smtClean="0"/>
                        <a:t>, Model, </a:t>
                      </a:r>
                      <a:r>
                        <a:rPr lang="en-US" sz="2000" baseline="0" dirty="0" err="1" smtClean="0"/>
                        <a:t>Thema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8"/>
                      </a:pPr>
                      <a:r>
                        <a:rPr lang="en-US" sz="2400" dirty="0" err="1" smtClean="0"/>
                        <a:t>Hubungan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Responden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Berjarak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tanpa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kontak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supaya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objektif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Peneliti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tinggi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responden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Jangka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pendek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sampai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terjawab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8"/>
                      </a:pPr>
                      <a:r>
                        <a:rPr lang="en-US" sz="2400" dirty="0" err="1" smtClean="0"/>
                        <a:t>Hubungan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Responden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Empati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akrab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supaya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mendapat</a:t>
                      </a:r>
                      <a:r>
                        <a:rPr lang="en-US" sz="2000" dirty="0" smtClean="0"/>
                        <a:t>  data yang </a:t>
                      </a:r>
                      <a:r>
                        <a:rPr lang="en-US" sz="2000" dirty="0" err="1" smtClean="0"/>
                        <a:t>mendalam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Kedudukan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sama,bahkan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sebagai</a:t>
                      </a:r>
                      <a:r>
                        <a:rPr lang="en-US" sz="2000" dirty="0" smtClean="0"/>
                        <a:t> guru, </a:t>
                      </a:r>
                      <a:r>
                        <a:rPr lang="en-US" sz="2000" dirty="0" err="1" smtClean="0"/>
                        <a:t>konsultan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Jangka</a:t>
                      </a:r>
                      <a:r>
                        <a:rPr lang="en-US" sz="2000" dirty="0" smtClean="0"/>
                        <a:t> lama </a:t>
                      </a:r>
                      <a:r>
                        <a:rPr lang="en-US" sz="2000" dirty="0" err="1" smtClean="0"/>
                        <a:t>sampaidata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jenuh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7543800" cy="4648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0226"/>
                <a:gridCol w="389357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9"/>
                      </a:pPr>
                      <a:r>
                        <a:rPr lang="en-US" sz="2400" dirty="0" err="1" smtClean="0"/>
                        <a:t>Desain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Rinci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Literatur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berhubungan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Variabel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diteliti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Prosedur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spesifik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rinci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langkah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demi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langkah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spesifik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Ditulis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rinci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sebelum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terjun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9"/>
                      </a:pPr>
                      <a:r>
                        <a:rPr lang="en-US" sz="2400" baseline="0" dirty="0" err="1" smtClean="0"/>
                        <a:t>Desain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Singkat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umum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Literatur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Prosedur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umum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panduan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umum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bisa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berkembang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tetapi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Teori</a:t>
                      </a:r>
                      <a:r>
                        <a:rPr lang="en-US" sz="2000" baseline="0" dirty="0" smtClean="0"/>
                        <a:t> 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Fokus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penelitian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ditetapkan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data </a:t>
                      </a:r>
                      <a:r>
                        <a:rPr lang="en-US" sz="2000" baseline="0" dirty="0" err="1" smtClean="0"/>
                        <a:t>awal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781800" cy="990599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DESAIN PENELITIAN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3657600" cy="4572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Dr. </a:t>
            </a:r>
            <a:r>
              <a:rPr lang="en-US" sz="1600" dirty="0" err="1" smtClean="0"/>
              <a:t>Putu</a:t>
            </a:r>
            <a:r>
              <a:rPr lang="en-US" sz="1600" dirty="0" smtClean="0"/>
              <a:t> </a:t>
            </a:r>
            <a:r>
              <a:rPr lang="en-US" sz="1600" dirty="0" err="1" smtClean="0"/>
              <a:t>Sudira</a:t>
            </a:r>
            <a:r>
              <a:rPr lang="en-US" sz="1600" dirty="0" smtClean="0"/>
              <a:t>, M.P.</a:t>
            </a:r>
            <a:endParaRPr lang="en-US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2362200"/>
            <a:ext cx="68580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Membahas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teoritik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kelebihan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kelemahannya</a:t>
            </a:r>
            <a:r>
              <a:rPr lang="en-US" sz="4000" dirty="0" smtClean="0"/>
              <a:t>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76400" y="441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hresswell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295400"/>
          <a:ext cx="7086600" cy="400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657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0"/>
                      </a:pPr>
                      <a:r>
                        <a:rPr lang="en-US" sz="2400" dirty="0" err="1" smtClean="0"/>
                        <a:t>Kapan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selesai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Kegiatan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direncanakan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selesai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dilakukan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0"/>
                      </a:pPr>
                      <a:r>
                        <a:rPr lang="en-US" sz="2400" baseline="0" dirty="0" err="1" smtClean="0"/>
                        <a:t>Kapan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Penelitian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selesai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Data </a:t>
                      </a:r>
                      <a:r>
                        <a:rPr lang="en-US" sz="2000" baseline="0" dirty="0" err="1" smtClean="0"/>
                        <a:t>mencapai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Jenuh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1"/>
                      </a:pPr>
                      <a:r>
                        <a:rPr lang="en-US" sz="2400" dirty="0" err="1" smtClean="0"/>
                        <a:t>Kepercayaan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hasil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Pengujian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Validitas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Realibilitas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Instrumen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1"/>
                      </a:pPr>
                      <a:r>
                        <a:rPr lang="en-US" sz="2400" dirty="0" err="1" smtClean="0"/>
                        <a:t>Kepercayaan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Hasil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Pengujian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Kredibilitas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depenabilitas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proses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hasil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penelitian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1066800"/>
            <a:ext cx="685800" cy="5029200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Lingkup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2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Isosceles Triangle 3"/>
          <p:cNvSpPr/>
          <p:nvPr/>
        </p:nvSpPr>
        <p:spPr>
          <a:xfrm rot="16200000">
            <a:off x="-342900" y="3467100"/>
            <a:ext cx="4953000" cy="304800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7620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KEBIJAKAN PENDIDIKAN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28956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MANAJEMENPENDIDIKAN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50292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OPERASIONAL PENDIDIKAN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152400"/>
            <a:ext cx="4495800" cy="2209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UU </a:t>
            </a:r>
            <a:r>
              <a:rPr lang="en-US" dirty="0" err="1" smtClean="0"/>
              <a:t>Sisdiknas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PP 19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UU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SMK : SMA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Perda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0" y="2514600"/>
            <a:ext cx="4495800" cy="2209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dati</a:t>
            </a:r>
            <a:r>
              <a:rPr lang="en-US" dirty="0" smtClean="0"/>
              <a:t> I, </a:t>
            </a:r>
            <a:r>
              <a:rPr lang="en-US" dirty="0" err="1" smtClean="0"/>
              <a:t>dati</a:t>
            </a:r>
            <a:r>
              <a:rPr lang="en-US" dirty="0" smtClean="0"/>
              <a:t> II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Diknas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4876800"/>
            <a:ext cx="44958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)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Kurikulum</a:t>
            </a:r>
            <a:r>
              <a:rPr lang="en-US" dirty="0" smtClean="0"/>
              <a:t>, </a:t>
            </a:r>
            <a:r>
              <a:rPr lang="en-US" dirty="0" err="1" smtClean="0"/>
              <a:t>Silabi</a:t>
            </a:r>
            <a:r>
              <a:rPr lang="en-US" dirty="0" smtClean="0"/>
              <a:t>, </a:t>
            </a:r>
            <a:r>
              <a:rPr lang="en-US" dirty="0" err="1" smtClean="0"/>
              <a:t>RPP,bahan</a:t>
            </a:r>
            <a:r>
              <a:rPr lang="en-US" dirty="0" smtClean="0"/>
              <a:t> ajar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Media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relevansi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Penelitian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Kuantitatif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8288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RUMUSAN MASALAH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667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KAJIAN</a:t>
            </a:r>
            <a:r>
              <a:rPr lang="en-US" dirty="0" smtClean="0"/>
              <a:t> TEORI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3429000"/>
            <a:ext cx="16002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KP</a:t>
            </a:r>
          </a:p>
          <a:p>
            <a:pPr algn="ctr"/>
            <a:r>
              <a:rPr lang="en-US" dirty="0" smtClean="0"/>
              <a:t>PERUMUSAN HIPOTESIS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4419600"/>
            <a:ext cx="18288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PENGUMPULAN 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10200" y="5334000"/>
            <a:ext cx="17526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ANALISIS DATA</a:t>
            </a:r>
          </a:p>
          <a:p>
            <a:pPr algn="ctr"/>
            <a:r>
              <a:rPr lang="en-US" dirty="0" smtClean="0"/>
              <a:t>PEMBAHASAN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91400" y="5334000"/>
            <a:ext cx="14478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SIMPULAN &amp; SARAN</a:t>
            </a:r>
            <a:endParaRPr lang="en-US" dirty="0"/>
          </a:p>
        </p:txBody>
      </p:sp>
      <p:sp>
        <p:nvSpPr>
          <p:cNvPr id="10" name="Curved Left Arrow 9"/>
          <p:cNvSpPr/>
          <p:nvPr/>
        </p:nvSpPr>
        <p:spPr>
          <a:xfrm>
            <a:off x="3124200" y="1981200"/>
            <a:ext cx="304800" cy="762000"/>
          </a:xfrm>
          <a:prstGeom prst="curved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3886200" y="28194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029200" y="37338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172200" y="45720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7149921" y="5334000"/>
            <a:ext cx="304800" cy="533400"/>
          </a:xfrm>
          <a:prstGeom prst="notch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914400" y="1066800"/>
            <a:ext cx="7848600" cy="6248400"/>
          </a:xfrm>
          <a:prstGeom prst="arc">
            <a:avLst>
              <a:gd name="adj1" fmla="val 13376199"/>
              <a:gd name="adj2" fmla="val 1127454"/>
            </a:avLst>
          </a:prstGeom>
          <a:ln w="3492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3048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POPULASI &amp; SAMPEL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81800" y="3048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INSTRUMEN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638800" y="1905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Valiadasi</a:t>
            </a:r>
            <a:endParaRPr lang="en-US" dirty="0" smtClean="0"/>
          </a:p>
          <a:p>
            <a:pPr algn="ctr"/>
            <a:r>
              <a:rPr lang="en-US" dirty="0" err="1" smtClean="0"/>
              <a:t>Instrumen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410200" y="4025721"/>
            <a:ext cx="533400" cy="762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2"/>
          </p:cNvCxnSpPr>
          <p:nvPr/>
        </p:nvCxnSpPr>
        <p:spPr>
          <a:xfrm flipV="1">
            <a:off x="5791200" y="3733800"/>
            <a:ext cx="1676400" cy="6096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0"/>
          </p:cNvCxnSpPr>
          <p:nvPr/>
        </p:nvCxnSpPr>
        <p:spPr>
          <a:xfrm>
            <a:off x="6629400" y="2590800"/>
            <a:ext cx="838200" cy="4572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372394" y="4953000"/>
            <a:ext cx="3047206" cy="7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2895600" y="6477000"/>
            <a:ext cx="3505200" cy="7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705497" y="5371703"/>
            <a:ext cx="2209006" cy="1588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6172597" y="6248003"/>
            <a:ext cx="457994" cy="1588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1000" y="28956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Preliminary Study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rot="5400000" flipH="1" flipV="1">
            <a:off x="1371997" y="2209403"/>
            <a:ext cx="381000" cy="9913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1000" y="37338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Study</a:t>
            </a:r>
          </a:p>
          <a:p>
            <a:pPr algn="ctr"/>
            <a:r>
              <a:rPr lang="id-ID" dirty="0" smtClean="0"/>
              <a:t>Pustaka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3"/>
          </p:cNvCxnSpPr>
          <p:nvPr/>
        </p:nvCxnSpPr>
        <p:spPr>
          <a:xfrm flipV="1">
            <a:off x="1752600" y="3429000"/>
            <a:ext cx="762000" cy="647700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Penelitian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Kuantitatif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828800"/>
            <a:ext cx="6172200" cy="2819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SURVEY,  EX POST FACTO, EKSPERIMEN, EVALUASI, ACTION RESEARCH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81200"/>
            <a:ext cx="6324600" cy="26670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TINGKAT KEBIJAKAN</a:t>
            </a:r>
          </a:p>
          <a:p>
            <a:r>
              <a:rPr lang="id-ID" sz="4000" b="1" dirty="0" smtClean="0">
                <a:solidFill>
                  <a:schemeClr val="bg1"/>
                </a:solidFill>
              </a:rPr>
              <a:t>TINGKAT MANAJEMEN</a:t>
            </a:r>
          </a:p>
          <a:p>
            <a:r>
              <a:rPr lang="id-ID" sz="4000" b="1" dirty="0" smtClean="0">
                <a:solidFill>
                  <a:schemeClr val="bg1"/>
                </a:solidFill>
              </a:rPr>
              <a:t>TINGKAT OPERASIONAL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LINGKUP PENELITIAN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910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₰₰₰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Presiden dan DPR tentang Pendidikan;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Mendiknas tentang Pendidikan.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Dirjen, Gubernur, Bupati, Walikota, Diknas tentang Pendidikan. 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KEBIJAKAN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3434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Perencanaan Pendidikan Kejuruan tingkat nasional.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Organisasi Diknas, Dinas Provinsi/Kabupaten /Kota dan SMK/MAK.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Kepemimpinan SMK/MAK.</a:t>
            </a:r>
          </a:p>
          <a:p>
            <a:r>
              <a:rPr lang="id-ID" b="1" dirty="0" smtClean="0"/>
              <a:t>Ekonomi Pendidikan.</a:t>
            </a:r>
          </a:p>
          <a:p>
            <a:r>
              <a:rPr lang="id-ID" b="1" dirty="0" smtClean="0"/>
              <a:t>Bangunan Sekolah, Lab. Bengkel, Ruang kelas, peralatan, bahan, energi, instalasi, Internet di SMK.</a:t>
            </a:r>
          </a:p>
          <a:p>
            <a:r>
              <a:rPr lang="id-ID" b="1" dirty="0" smtClean="0"/>
              <a:t>Hubungan Kerjasama SMK dengan Dunia Usaha dan industri.</a:t>
            </a:r>
          </a:p>
          <a:p>
            <a:r>
              <a:rPr lang="id-ID" b="1" dirty="0" smtClean="0"/>
              <a:t>Kapasitas tenaga Pendidik dan Kependidikan di SMK.</a:t>
            </a:r>
          </a:p>
          <a:p>
            <a:r>
              <a:rPr lang="id-ID" b="1" dirty="0" smtClean="0"/>
              <a:t>Penugasan Guru SMK pasca Sertifikasi</a:t>
            </a:r>
            <a:endParaRPr lang="id-ID" b="1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MANAJEMEN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3434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62500" lnSpcReduction="2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Aspirasi dan Apresiasi Masyarakat terhadap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Pemasaran Lulusan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Sistem Seleksi Murid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KTSP, Silabi, RPP, bahan Ajar/Modul praktik.</a:t>
            </a:r>
          </a:p>
          <a:p>
            <a:r>
              <a:rPr lang="id-ID" b="1" dirty="0" smtClean="0"/>
              <a:t>Teknologi Pembelajaran/ Media.</a:t>
            </a:r>
          </a:p>
          <a:p>
            <a:r>
              <a:rPr lang="id-ID" b="1" dirty="0" smtClean="0"/>
              <a:t>Performance Guru dalam Mengajar.</a:t>
            </a:r>
          </a:p>
          <a:p>
            <a:r>
              <a:rPr lang="id-ID" b="1" dirty="0" smtClean="0"/>
              <a:t>Pengelolaan Pembelajaran Praktik</a:t>
            </a:r>
          </a:p>
          <a:p>
            <a:r>
              <a:rPr lang="id-ID" b="1" dirty="0" smtClean="0"/>
              <a:t>Sistem Evaluasi dan Sertifikasi Kompetensi.</a:t>
            </a:r>
          </a:p>
          <a:p>
            <a:r>
              <a:rPr lang="id-ID" b="1" dirty="0" smtClean="0"/>
              <a:t>Sistem Ujian akhir Nasional SMK.</a:t>
            </a:r>
          </a:p>
          <a:p>
            <a:r>
              <a:rPr lang="id-ID" b="1" dirty="0" smtClean="0"/>
              <a:t>Praktik Kerja Industri/ Prakerin</a:t>
            </a:r>
          </a:p>
          <a:p>
            <a:r>
              <a:rPr lang="id-ID" b="1" dirty="0" smtClean="0"/>
              <a:t>Unit Produksi, Production Based Learning.</a:t>
            </a:r>
          </a:p>
          <a:p>
            <a:r>
              <a:rPr lang="id-ID" b="1" dirty="0" smtClean="0"/>
              <a:t>Pembinaan Karir LULUSAN.</a:t>
            </a:r>
          </a:p>
          <a:p>
            <a:r>
              <a:rPr lang="id-ID" b="1" dirty="0" smtClean="0"/>
              <a:t>Pembiayaan Pendidikan; </a:t>
            </a:r>
          </a:p>
          <a:p>
            <a:endParaRPr lang="id-ID" b="1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OERASIONAL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248400" cy="990599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METODOLOGI 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Penelitian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1200" y="1600200"/>
            <a:ext cx="5638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Bagaimana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prosedur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KEBENARAN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9718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Kualitas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8400" y="4800600"/>
            <a:ext cx="5334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Kualitas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Prosedur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triped Right Arrow 6"/>
          <p:cNvSpPr/>
          <p:nvPr/>
        </p:nvSpPr>
        <p:spPr>
          <a:xfrm rot="5400000">
            <a:off x="4457700" y="3848100"/>
            <a:ext cx="8382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Left Arrow 7"/>
          <p:cNvSpPr/>
          <p:nvPr/>
        </p:nvSpPr>
        <p:spPr>
          <a:xfrm>
            <a:off x="7772400" y="1524000"/>
            <a:ext cx="609600" cy="1676400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52400"/>
            <a:ext cx="6781800" cy="990599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ASUMSI KUNCI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3657600" cy="4572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Dr. </a:t>
            </a:r>
            <a:r>
              <a:rPr lang="en-US" sz="1600" dirty="0" err="1" smtClean="0"/>
              <a:t>Putu</a:t>
            </a:r>
            <a:r>
              <a:rPr lang="en-US" sz="1600" dirty="0" smtClean="0"/>
              <a:t> </a:t>
            </a:r>
            <a:r>
              <a:rPr lang="en-US" sz="1600" dirty="0" err="1" smtClean="0"/>
              <a:t>Sudira</a:t>
            </a:r>
            <a:r>
              <a:rPr lang="en-US" sz="1600" dirty="0" smtClean="0"/>
              <a:t>, M.P.</a:t>
            </a:r>
            <a:endParaRPr lang="en-US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11430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Pengetahuan bersifat terkaan (conjectural). Kebenaran absolut tidak pernah ada.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d-ID" sz="3200" dirty="0" smtClean="0"/>
              <a:t>Penelitian adalah proses pembuatan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klaim dan penemuan kembali atau penolakan terhadap sejumlah klaim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sudah ada.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d-ID" sz="3200" baseline="0" dirty="0" smtClean="0"/>
              <a:t>Penajaman pengetahuan didapat dari data, temuan, dan hubungan antar variabel.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248400"/>
            <a:ext cx="3657600" cy="5334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Dr. </a:t>
            </a:r>
            <a:r>
              <a:rPr lang="en-US" sz="1800" dirty="0" err="1" smtClean="0"/>
              <a:t>Putu</a:t>
            </a:r>
            <a:r>
              <a:rPr lang="en-US" sz="1800" dirty="0" smtClean="0"/>
              <a:t> </a:t>
            </a:r>
            <a:r>
              <a:rPr lang="en-US" sz="1800" dirty="0" err="1" smtClean="0"/>
              <a:t>Sudira</a:t>
            </a:r>
            <a:r>
              <a:rPr lang="en-US" sz="1800" dirty="0" smtClean="0"/>
              <a:t>, M.P.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6096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triped Right Arrow 6"/>
          <p:cNvSpPr/>
          <p:nvPr/>
        </p:nvSpPr>
        <p:spPr>
          <a:xfrm rot="5400000">
            <a:off x="4305300" y="1409700"/>
            <a:ext cx="8382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1336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Kenyataan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Fakta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524000" y="3429000"/>
            <a:ext cx="1676400" cy="1219200"/>
          </a:xfrm>
          <a:prstGeom prst="up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SENSUAL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3352800" y="3429000"/>
            <a:ext cx="15240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LOGIK</a:t>
            </a:r>
            <a:endParaRPr lang="en-US" dirty="0"/>
          </a:p>
        </p:txBody>
      </p:sp>
      <p:sp>
        <p:nvSpPr>
          <p:cNvPr id="13" name="Up Arrow Callout 12"/>
          <p:cNvSpPr/>
          <p:nvPr/>
        </p:nvSpPr>
        <p:spPr>
          <a:xfrm>
            <a:off x="5029200" y="3429000"/>
            <a:ext cx="14478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ETIK</a:t>
            </a:r>
            <a:endParaRPr lang="en-US" dirty="0"/>
          </a:p>
        </p:txBody>
      </p:sp>
      <p:sp>
        <p:nvSpPr>
          <p:cNvPr id="14" name="Up Arrow Callout 13"/>
          <p:cNvSpPr/>
          <p:nvPr/>
        </p:nvSpPr>
        <p:spPr>
          <a:xfrm>
            <a:off x="6553200" y="3429000"/>
            <a:ext cx="15240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TRANSENDEN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447800" y="5257800"/>
            <a:ext cx="2133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Positivisme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Kuantitatif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2133600" y="4724400"/>
            <a:ext cx="457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09800" y="3048000"/>
            <a:ext cx="5334000" cy="228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572000" y="4953000"/>
            <a:ext cx="3810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Postpositivisme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Phenomenologi</a:t>
            </a:r>
            <a:r>
              <a:rPr lang="en-US" sz="3200" dirty="0" smtClean="0"/>
              <a:t> </a:t>
            </a:r>
            <a:r>
              <a:rPr lang="en-US" sz="3200" dirty="0" err="1" smtClean="0"/>
              <a:t>Interpretif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mendapatkan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kegunaan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menjawab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pertanyaan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/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permasalahan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457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905000"/>
            <a:ext cx="7315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ciri-ciri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keilmuan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rasional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sistematis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Etis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</a:rPr>
              <a:t>Rasional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dilakukan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akal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penalaran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manusia</a:t>
            </a:r>
            <a:r>
              <a:rPr lang="en-US" sz="3200" b="1" dirty="0" smtClean="0"/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indera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</a:rPr>
              <a:t>Sistematis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Langkah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sistematis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logis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terstruktur</a:t>
            </a:r>
            <a:r>
              <a:rPr lang="en-US" sz="3200" b="1" dirty="0" smtClean="0"/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ym typeface="Wingdings" pitchFamily="2" charset="2"/>
              </a:rPr>
              <a:t>Valid</a:t>
            </a: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Reliabel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ym typeface="Wingdings" pitchFamily="2" charset="2"/>
              </a:rPr>
              <a:t>Obyektif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6705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Penemuan</a:t>
            </a:r>
            <a:r>
              <a:rPr lang="id-ID" sz="3200" b="1" dirty="0" smtClean="0"/>
              <a:t>: data betul-betul baru</a:t>
            </a:r>
            <a:endParaRPr lang="en-US" sz="3200" b="1" dirty="0" smtClean="0"/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Pembuktian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id-ID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verifikasi informasi </a:t>
            </a:r>
            <a:r>
              <a:rPr lang="id-ID" sz="3200" b="1" dirty="0" smtClean="0"/>
              <a:t>atau pengetahuan tertentu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Pegembangan</a:t>
            </a:r>
            <a:r>
              <a:rPr lang="id-ID" sz="3200" b="1" dirty="0" smtClean="0"/>
              <a:t>: memperdalam pengetahuan yang telah ada.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1091</Words>
  <Application>Microsoft Office PowerPoint</Application>
  <PresentationFormat>On-screen Show (4:3)</PresentationFormat>
  <Paragraphs>259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PERMASALAHAN2 DESAIN TESIS </vt:lpstr>
      <vt:lpstr>DESAIN PENELITIAN</vt:lpstr>
      <vt:lpstr>METODOLOGI  Penelitian:</vt:lpstr>
      <vt:lpstr>ASUMSI KUNCI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Proses Penelitian Kuantitatif</vt:lpstr>
      <vt:lpstr>Metode Penelitian Kuantitatif</vt:lpstr>
      <vt:lpstr>Slide 24</vt:lpstr>
      <vt:lpstr>Slide 25</vt:lpstr>
      <vt:lpstr>Slide 26</vt:lpstr>
      <vt:lpstr>Slide 27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 PENELITIAN PENDIDIKAN</dc:title>
  <dc:creator>user</dc:creator>
  <cp:lastModifiedBy>Putu Sudira</cp:lastModifiedBy>
  <cp:revision>22</cp:revision>
  <dcterms:created xsi:type="dcterms:W3CDTF">2011-07-25T00:23:04Z</dcterms:created>
  <dcterms:modified xsi:type="dcterms:W3CDTF">2012-09-14T23:04:39Z</dcterms:modified>
</cp:coreProperties>
</file>