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1" r:id="rId4"/>
    <p:sldId id="271" r:id="rId5"/>
    <p:sldId id="269" r:id="rId6"/>
    <p:sldId id="272" r:id="rId7"/>
    <p:sldId id="260" r:id="rId8"/>
    <p:sldId id="257" r:id="rId9"/>
    <p:sldId id="265" r:id="rId10"/>
    <p:sldId id="266" r:id="rId11"/>
    <p:sldId id="262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3D64-0518-49ED-B34E-D845EBE24B4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417B-C8D6-4F94-A1DA-D0D64D5642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3D64-0518-49ED-B34E-D845EBE24B4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417B-C8D6-4F94-A1DA-D0D64D5642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3D64-0518-49ED-B34E-D845EBE24B4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417B-C8D6-4F94-A1DA-D0D64D5642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3D64-0518-49ED-B34E-D845EBE24B4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417B-C8D6-4F94-A1DA-D0D64D5642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3D64-0518-49ED-B34E-D845EBE24B4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417B-C8D6-4F94-A1DA-D0D64D5642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3D64-0518-49ED-B34E-D845EBE24B4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417B-C8D6-4F94-A1DA-D0D64D5642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3D64-0518-49ED-B34E-D845EBE24B4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417B-C8D6-4F94-A1DA-D0D64D5642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3D64-0518-49ED-B34E-D845EBE24B4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417B-C8D6-4F94-A1DA-D0D64D5642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3D64-0518-49ED-B34E-D845EBE24B4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417B-C8D6-4F94-A1DA-D0D64D5642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3D64-0518-49ED-B34E-D845EBE24B4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417B-C8D6-4F94-A1DA-D0D64D5642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3D64-0518-49ED-B34E-D845EBE24B4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417B-C8D6-4F94-A1DA-D0D64D5642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13D64-0518-49ED-B34E-D845EBE24B41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2417B-C8D6-4F94-A1DA-D0D64D5642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000108"/>
            <a:ext cx="7772400" cy="3000396"/>
          </a:xfrm>
        </p:spPr>
        <p:txBody>
          <a:bodyPr/>
          <a:lstStyle/>
          <a:p>
            <a:r>
              <a:rPr lang="id-ID" dirty="0" smtClean="0">
                <a:latin typeface="Berlin Sans FB Demi" pitchFamily="34" charset="0"/>
              </a:rPr>
              <a:t>TINJAUAN AKADEMIS</a:t>
            </a:r>
            <a:br>
              <a:rPr lang="id-ID" dirty="0" smtClean="0">
                <a:latin typeface="Berlin Sans FB Demi" pitchFamily="34" charset="0"/>
              </a:rPr>
            </a:br>
            <a:r>
              <a:rPr lang="id-ID" dirty="0" smtClean="0">
                <a:latin typeface="Berlin Sans FB Demi" pitchFamily="34" charset="0"/>
              </a:rPr>
              <a:t>SPEKTRUM KEAHLIAN</a:t>
            </a:r>
            <a:br>
              <a:rPr lang="id-ID" dirty="0" smtClean="0">
                <a:latin typeface="Berlin Sans FB Demi" pitchFamily="34" charset="0"/>
              </a:rPr>
            </a:br>
            <a:r>
              <a:rPr lang="id-ID" dirty="0" smtClean="0">
                <a:latin typeface="Berlin Sans FB Demi" pitchFamily="34" charset="0"/>
              </a:rPr>
              <a:t>PENDIDIKAN MENENGAH KEJURUAN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4714884"/>
            <a:ext cx="6400800" cy="1928826"/>
          </a:xfrm>
        </p:spPr>
        <p:txBody>
          <a:bodyPr/>
          <a:lstStyle/>
          <a:p>
            <a:r>
              <a:rPr lang="id-ID" sz="2400" dirty="0" smtClean="0"/>
              <a:t>Putu Sudira</a:t>
            </a:r>
          </a:p>
          <a:p>
            <a:endParaRPr lang="id-ID" sz="2400" dirty="0"/>
          </a:p>
          <a:p>
            <a:r>
              <a:rPr lang="id-ID" sz="2400" dirty="0" smtClean="0"/>
              <a:t>Hotel Puncak Raya Cisarua</a:t>
            </a:r>
          </a:p>
          <a:p>
            <a:r>
              <a:rPr lang="id-ID" sz="2400" dirty="0" smtClean="0"/>
              <a:t>3 s/d 6 Maret 2010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7772400" cy="1500198"/>
          </a:xfrm>
        </p:spPr>
        <p:txBody>
          <a:bodyPr>
            <a:normAutofit/>
          </a:bodyPr>
          <a:lstStyle/>
          <a:p>
            <a:r>
              <a:rPr lang="id-ID" sz="3600" dirty="0" smtClean="0">
                <a:latin typeface="Berlin Sans FB Demi" pitchFamily="34" charset="0"/>
              </a:rPr>
              <a:t>SPEKTRUM KEAHLIAN PENDIDIKAN MENENGAH KEJURUAN</a:t>
            </a:r>
            <a:endParaRPr lang="en-US" sz="3600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6858048" cy="4357718"/>
          </a:xfrm>
        </p:spPr>
        <p:txBody>
          <a:bodyPr>
            <a:normAutofit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pendidikan kejuruan cenderung juga dirancang menyiapkan (</a:t>
            </a:r>
            <a:r>
              <a:rPr lang="id-ID" i="1" dirty="0" smtClean="0">
                <a:solidFill>
                  <a:schemeClr val="tx1"/>
                </a:solidFill>
              </a:rPr>
              <a:t>to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id-ID" i="1" dirty="0" smtClean="0">
                <a:solidFill>
                  <a:schemeClr val="tx1"/>
                </a:solidFill>
              </a:rPr>
              <a:t>prepare</a:t>
            </a:r>
            <a:r>
              <a:rPr lang="id-ID" dirty="0" smtClean="0">
                <a:solidFill>
                  <a:schemeClr val="tx1"/>
                </a:solidFill>
              </a:rPr>
              <a:t>) individu untuk mendapatkan pekerjaan (</a:t>
            </a:r>
            <a:r>
              <a:rPr lang="en-US" dirty="0" err="1" smtClean="0">
                <a:solidFill>
                  <a:schemeClr val="tx1"/>
                </a:solidFill>
              </a:rPr>
              <a:t>Pavlova</a:t>
            </a:r>
            <a:r>
              <a:rPr lang="id-ID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Munjanganja</a:t>
            </a:r>
            <a:r>
              <a:rPr lang="id-ID" dirty="0" smtClean="0">
                <a:solidFill>
                  <a:schemeClr val="tx1"/>
                </a:solidFill>
              </a:rPr>
              <a:t>, 2009; Hall, 2009; Tessaring, 2009; Billett, 2009; Hiniker &amp; Putnam, 2009).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8662" y="214290"/>
            <a:ext cx="628607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d-ID" sz="3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Pendidikan MENENGAH kejuruan</a:t>
            </a:r>
            <a:endParaRPr lang="en-US" sz="36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7" name="Picture 46" descr="Mechanic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3357562"/>
            <a:ext cx="179002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6072198" y="2857496"/>
            <a:ext cx="2357454" cy="2500330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Dunia </a:t>
            </a:r>
          </a:p>
          <a:p>
            <a:pPr algn="ctr"/>
            <a:r>
              <a:rPr lang="id-ID" sz="3200" dirty="0" smtClean="0"/>
              <a:t>Kerja</a:t>
            </a:r>
            <a:endParaRPr lang="en-US" sz="3200" dirty="0"/>
          </a:p>
        </p:txBody>
      </p:sp>
      <p:sp>
        <p:nvSpPr>
          <p:cNvPr id="10" name="Plaque 9"/>
          <p:cNvSpPr/>
          <p:nvPr/>
        </p:nvSpPr>
        <p:spPr>
          <a:xfrm>
            <a:off x="5286380" y="3071810"/>
            <a:ext cx="571504" cy="2143140"/>
          </a:xfrm>
          <a:prstGeom prst="plaque">
            <a:avLst>
              <a:gd name="adj" fmla="val 433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GAP</a:t>
            </a:r>
            <a:endParaRPr lang="en-US" dirty="0"/>
          </a:p>
        </p:txBody>
      </p:sp>
      <p:sp>
        <p:nvSpPr>
          <p:cNvPr id="11" name="Arc 10"/>
          <p:cNvSpPr/>
          <p:nvPr/>
        </p:nvSpPr>
        <p:spPr>
          <a:xfrm rot="17768030">
            <a:off x="4310785" y="2225659"/>
            <a:ext cx="2297704" cy="2123280"/>
          </a:xfrm>
          <a:prstGeom prst="arc">
            <a:avLst>
              <a:gd name="adj1" fmla="val 15406725"/>
              <a:gd name="adj2" fmla="val 2733047"/>
            </a:avLst>
          </a:prstGeom>
          <a:ln w="31750">
            <a:headEnd type="stealt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86116" y="3143248"/>
            <a:ext cx="1714512" cy="1857388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Dunia Pendidikan Kejuruan</a:t>
            </a:r>
            <a:endParaRPr lang="en-US" sz="2400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7772400" cy="1500198"/>
          </a:xfrm>
        </p:spPr>
        <p:txBody>
          <a:bodyPr>
            <a:normAutofit/>
          </a:bodyPr>
          <a:lstStyle/>
          <a:p>
            <a:r>
              <a:rPr lang="id-ID" sz="3600" dirty="0" smtClean="0">
                <a:latin typeface="Berlin Sans FB Demi" pitchFamily="34" charset="0"/>
              </a:rPr>
              <a:t>PENDIDIKAN MENENGAH KEJURUAN</a:t>
            </a:r>
            <a:endParaRPr lang="en-US" sz="3600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285992"/>
            <a:ext cx="6858048" cy="2571768"/>
          </a:xfrm>
        </p:spPr>
        <p:txBody>
          <a:bodyPr>
            <a:normAutofit/>
          </a:bodyPr>
          <a:lstStyle/>
          <a:p>
            <a:pPr marL="360000" indent="-360000" algn="l">
              <a:buFont typeface="Wingdings" pitchFamily="2" charset="2"/>
              <a:buChar char="v"/>
            </a:pPr>
            <a:r>
              <a:rPr lang="en-US" sz="4000" b="1" dirty="0" err="1">
                <a:solidFill>
                  <a:schemeClr val="tx1"/>
                </a:solidFill>
              </a:rPr>
              <a:t>pendidikan</a:t>
            </a:r>
            <a:r>
              <a:rPr lang="en-US" sz="4000" b="1" dirty="0" smtClean="0">
                <a:solidFill>
                  <a:schemeClr val="tx1"/>
                </a:solidFill>
              </a:rPr>
              <a:t>,</a:t>
            </a:r>
            <a:r>
              <a:rPr lang="id-ID" sz="4000" b="1" dirty="0" smtClean="0">
                <a:solidFill>
                  <a:schemeClr val="tx1"/>
                </a:solidFill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sym typeface="Wingdings" pitchFamily="2" charset="2"/>
              </a:rPr>
              <a:t> to prepare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endParaRPr lang="id-ID" sz="4000" b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itchFamily="2" charset="2"/>
              <a:buChar char="v"/>
            </a:pPr>
            <a:r>
              <a:rPr lang="en-US" sz="4000" b="1" dirty="0" smtClean="0">
                <a:solidFill>
                  <a:schemeClr val="tx1"/>
                </a:solidFill>
              </a:rPr>
              <a:t>training</a:t>
            </a:r>
            <a:r>
              <a:rPr lang="en-US" sz="4000" b="1" dirty="0">
                <a:solidFill>
                  <a:schemeClr val="tx1"/>
                </a:solidFill>
              </a:rPr>
              <a:t>, </a:t>
            </a:r>
            <a:r>
              <a:rPr lang="en-US" sz="4000" b="1" dirty="0" err="1">
                <a:solidFill>
                  <a:schemeClr val="tx1"/>
                </a:solidFill>
              </a:rPr>
              <a:t>dan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sym typeface="Wingdings" pitchFamily="2" charset="2"/>
              </a:rPr>
              <a:t> to fit</a:t>
            </a:r>
            <a:endParaRPr lang="id-ID" sz="4000" b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itchFamily="2" charset="2"/>
              <a:buChar char="v"/>
            </a:pPr>
            <a:r>
              <a:rPr lang="en-US" sz="4000" b="1" dirty="0" smtClean="0">
                <a:solidFill>
                  <a:schemeClr val="tx1"/>
                </a:solidFill>
              </a:rPr>
              <a:t>Retraining</a:t>
            </a:r>
            <a:r>
              <a:rPr lang="id-ID" sz="4000" b="1" dirty="0" smtClean="0">
                <a:solidFill>
                  <a:schemeClr val="tx1"/>
                </a:solidFill>
                <a:sym typeface="Wingdings" pitchFamily="2" charset="2"/>
              </a:rPr>
              <a:t> to fit</a:t>
            </a:r>
            <a:endParaRPr lang="id-ID" sz="4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2844" y="214290"/>
            <a:ext cx="68580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d-ID" sz="3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Pragmatis FORMULASI Pendidikan kejuruan</a:t>
            </a:r>
            <a:endParaRPr lang="en-US" sz="36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7" name="Picture 46" descr="Mechanic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47215"/>
            <a:ext cx="2648545" cy="4967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ardrop 47"/>
          <p:cNvSpPr/>
          <p:nvPr/>
        </p:nvSpPr>
        <p:spPr>
          <a:xfrm>
            <a:off x="2571736" y="1142984"/>
            <a:ext cx="6357982" cy="4786346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i="1" dirty="0" smtClean="0"/>
              <a:t>“work-based education”</a:t>
            </a:r>
          </a:p>
          <a:p>
            <a:pPr algn="ctr"/>
            <a:r>
              <a:rPr lang="id-ID" sz="4000" i="1" dirty="0" smtClean="0"/>
              <a:t>“Education for work”</a:t>
            </a:r>
          </a:p>
          <a:p>
            <a:pPr algn="ctr"/>
            <a:endParaRPr lang="id-ID" sz="4000" i="1" dirty="0" smtClean="0"/>
          </a:p>
          <a:p>
            <a:pPr algn="ctr"/>
            <a:r>
              <a:rPr lang="id-ID" sz="3600" dirty="0" smtClean="0"/>
              <a:t>“Indonesia --&gt;</a:t>
            </a:r>
            <a:r>
              <a:rPr lang="id-ID" sz="3600" dirty="0" smtClean="0">
                <a:sym typeface="Wingdings" pitchFamily="2" charset="2"/>
              </a:rPr>
              <a:t> BMW”</a:t>
            </a:r>
            <a:endParaRPr lang="id-ID" sz="3600" dirty="0"/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3143240" y="6000768"/>
            <a:ext cx="5929354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>
              <a:spcBef>
                <a:spcPct val="20000"/>
              </a:spcBef>
              <a:defRPr/>
            </a:pPr>
            <a:r>
              <a:rPr lang="id-ID" sz="2800" dirty="0" smtClean="0"/>
              <a:t>Smith-Hughes ( 1917) 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2844" y="214290"/>
            <a:ext cx="628607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d-ID" sz="3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Filosofi Pendidikan MENENGAH kejuruan</a:t>
            </a:r>
            <a:endParaRPr lang="en-US" sz="36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7" name="Picture 46" descr="Mechanic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47215"/>
            <a:ext cx="2648545" cy="4967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ardrop 47"/>
          <p:cNvSpPr/>
          <p:nvPr/>
        </p:nvSpPr>
        <p:spPr>
          <a:xfrm>
            <a:off x="3428992" y="1142984"/>
            <a:ext cx="5500726" cy="4071966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b="1" i="1" dirty="0" smtClean="0"/>
              <a:t>What job was needed &amp; What was need to do the job</a:t>
            </a:r>
          </a:p>
          <a:p>
            <a:pPr algn="ctr"/>
            <a:r>
              <a:rPr lang="id-ID" sz="2800" dirty="0" smtClean="0"/>
              <a:t>“Thompson”</a:t>
            </a:r>
            <a:endParaRPr lang="id-ID" sz="2800" dirty="0"/>
          </a:p>
        </p:txBody>
      </p:sp>
      <p:cxnSp>
        <p:nvCxnSpPr>
          <p:cNvPr id="49" name="Straight Arrow Connector 48"/>
          <p:cNvCxnSpPr/>
          <p:nvPr/>
        </p:nvCxnSpPr>
        <p:spPr>
          <a:xfrm rot="5400000" flipH="1" flipV="1">
            <a:off x="5786446" y="5499908"/>
            <a:ext cx="571504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le 1"/>
          <p:cNvSpPr txBox="1">
            <a:spLocks/>
          </p:cNvSpPr>
          <p:nvPr/>
        </p:nvSpPr>
        <p:spPr>
          <a:xfrm>
            <a:off x="5214942" y="5786454"/>
            <a:ext cx="1928826" cy="520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2844" y="214290"/>
            <a:ext cx="84296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d-ID" sz="3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Arah Pendidikan MENENGAH kejuruan</a:t>
            </a:r>
            <a:endParaRPr lang="en-US" sz="36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8" name="Teardrop 47"/>
          <p:cNvSpPr/>
          <p:nvPr/>
        </p:nvSpPr>
        <p:spPr>
          <a:xfrm>
            <a:off x="2000232" y="1214422"/>
            <a:ext cx="2857520" cy="1500198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i="1" dirty="0" smtClean="0"/>
              <a:t>Pend. Kejuruan</a:t>
            </a:r>
            <a:endParaRPr lang="id-ID" sz="3200" dirty="0"/>
          </a:p>
        </p:txBody>
      </p:sp>
      <p:sp>
        <p:nvSpPr>
          <p:cNvPr id="8" name="Teardrop 7"/>
          <p:cNvSpPr/>
          <p:nvPr/>
        </p:nvSpPr>
        <p:spPr>
          <a:xfrm>
            <a:off x="5929322" y="1071546"/>
            <a:ext cx="2867044" cy="1500198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b="1" i="1" dirty="0" smtClean="0"/>
              <a:t>Dunia kerja</a:t>
            </a:r>
            <a:endParaRPr lang="id-ID" sz="2800" dirty="0"/>
          </a:p>
        </p:txBody>
      </p:sp>
      <p:sp>
        <p:nvSpPr>
          <p:cNvPr id="9" name="Striped Right Arrow 8"/>
          <p:cNvSpPr/>
          <p:nvPr/>
        </p:nvSpPr>
        <p:spPr>
          <a:xfrm>
            <a:off x="5000628" y="1214422"/>
            <a:ext cx="785818" cy="121444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42910" y="1214422"/>
            <a:ext cx="785818" cy="642942"/>
            <a:chOff x="714348" y="2143116"/>
            <a:chExt cx="785818" cy="642942"/>
          </a:xfrm>
        </p:grpSpPr>
        <p:sp>
          <p:nvSpPr>
            <p:cNvPr id="10" name="Hexagon 9"/>
            <p:cNvSpPr/>
            <p:nvPr/>
          </p:nvSpPr>
          <p:spPr>
            <a:xfrm>
              <a:off x="714348" y="2143116"/>
              <a:ext cx="785818" cy="642942"/>
            </a:xfrm>
            <a:prstGeom prst="hexag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85786" y="2143116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4000" dirty="0" smtClean="0"/>
                <a:t>1</a:t>
              </a:r>
              <a:endParaRPr lang="en-US" sz="4000" dirty="0"/>
            </a:p>
          </p:txBody>
        </p:sp>
      </p:grpSp>
      <p:sp>
        <p:nvSpPr>
          <p:cNvPr id="13" name="Teardrop 12"/>
          <p:cNvSpPr/>
          <p:nvPr/>
        </p:nvSpPr>
        <p:spPr>
          <a:xfrm>
            <a:off x="2000232" y="3143248"/>
            <a:ext cx="2928958" cy="1500198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i="1" dirty="0" smtClean="0"/>
              <a:t>Pend. Kejuruan</a:t>
            </a:r>
            <a:endParaRPr lang="id-ID" sz="3200" dirty="0"/>
          </a:p>
        </p:txBody>
      </p:sp>
      <p:sp>
        <p:nvSpPr>
          <p:cNvPr id="14" name="Teardrop 13"/>
          <p:cNvSpPr/>
          <p:nvPr/>
        </p:nvSpPr>
        <p:spPr>
          <a:xfrm>
            <a:off x="6000760" y="3071810"/>
            <a:ext cx="2795606" cy="1428760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b="1" i="1" dirty="0" smtClean="0"/>
              <a:t>Dunia kerja</a:t>
            </a:r>
            <a:endParaRPr lang="id-ID" sz="2800" dirty="0"/>
          </a:p>
        </p:txBody>
      </p:sp>
      <p:sp>
        <p:nvSpPr>
          <p:cNvPr id="15" name="Striped Right Arrow 14"/>
          <p:cNvSpPr/>
          <p:nvPr/>
        </p:nvSpPr>
        <p:spPr>
          <a:xfrm>
            <a:off x="5500694" y="3214686"/>
            <a:ext cx="500066" cy="121444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42910" y="3286124"/>
            <a:ext cx="785818" cy="642942"/>
            <a:chOff x="714348" y="2143116"/>
            <a:chExt cx="785818" cy="642942"/>
          </a:xfrm>
        </p:grpSpPr>
        <p:sp>
          <p:nvSpPr>
            <p:cNvPr id="17" name="Hexagon 16"/>
            <p:cNvSpPr/>
            <p:nvPr/>
          </p:nvSpPr>
          <p:spPr>
            <a:xfrm>
              <a:off x="714348" y="2143116"/>
              <a:ext cx="785818" cy="642942"/>
            </a:xfrm>
            <a:prstGeom prst="hexag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85786" y="2143116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4000" dirty="0" smtClean="0"/>
                <a:t>2</a:t>
              </a:r>
              <a:endParaRPr lang="en-US" sz="4000" dirty="0"/>
            </a:p>
          </p:txBody>
        </p:sp>
      </p:grpSp>
      <p:sp>
        <p:nvSpPr>
          <p:cNvPr id="19" name="Striped Right Arrow 18"/>
          <p:cNvSpPr/>
          <p:nvPr/>
        </p:nvSpPr>
        <p:spPr>
          <a:xfrm rot="10800000">
            <a:off x="4929191" y="3214686"/>
            <a:ext cx="500066" cy="121444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ardrop 19"/>
          <p:cNvSpPr/>
          <p:nvPr/>
        </p:nvSpPr>
        <p:spPr>
          <a:xfrm>
            <a:off x="2000232" y="5214950"/>
            <a:ext cx="2928958" cy="1428760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i="1" dirty="0" smtClean="0"/>
              <a:t>Pend. Kejuruan</a:t>
            </a:r>
            <a:endParaRPr lang="id-ID" sz="3200" dirty="0"/>
          </a:p>
        </p:txBody>
      </p:sp>
      <p:sp>
        <p:nvSpPr>
          <p:cNvPr id="21" name="Teardrop 20"/>
          <p:cNvSpPr/>
          <p:nvPr/>
        </p:nvSpPr>
        <p:spPr>
          <a:xfrm>
            <a:off x="5857884" y="5000636"/>
            <a:ext cx="2867044" cy="1571636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i="1" dirty="0" smtClean="0"/>
              <a:t>Dunia kerja baru</a:t>
            </a:r>
            <a:endParaRPr lang="id-ID" sz="2800" dirty="0"/>
          </a:p>
        </p:txBody>
      </p:sp>
      <p:sp>
        <p:nvSpPr>
          <p:cNvPr id="22" name="Striped Right Arrow 21"/>
          <p:cNvSpPr/>
          <p:nvPr/>
        </p:nvSpPr>
        <p:spPr>
          <a:xfrm>
            <a:off x="5000628" y="5143512"/>
            <a:ext cx="857256" cy="121444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42910" y="5357826"/>
            <a:ext cx="785818" cy="642942"/>
            <a:chOff x="714348" y="2143116"/>
            <a:chExt cx="785818" cy="642942"/>
          </a:xfrm>
        </p:grpSpPr>
        <p:sp>
          <p:nvSpPr>
            <p:cNvPr id="24" name="Hexagon 23"/>
            <p:cNvSpPr/>
            <p:nvPr/>
          </p:nvSpPr>
          <p:spPr>
            <a:xfrm>
              <a:off x="714348" y="2143116"/>
              <a:ext cx="785818" cy="642942"/>
            </a:xfrm>
            <a:prstGeom prst="hexag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85786" y="2143116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4000" dirty="0" smtClean="0"/>
                <a:t>3</a:t>
              </a:r>
              <a:endParaRPr lang="en-US" sz="4000" dirty="0"/>
            </a:p>
          </p:txBody>
        </p:sp>
      </p:grpSp>
      <p:sp>
        <p:nvSpPr>
          <p:cNvPr id="27" name="Subtitle 2"/>
          <p:cNvSpPr txBox="1">
            <a:spLocks/>
          </p:cNvSpPr>
          <p:nvPr/>
        </p:nvSpPr>
        <p:spPr>
          <a:xfrm>
            <a:off x="357158" y="1956512"/>
            <a:ext cx="1357322" cy="7143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36000" lvl="0">
              <a:spcBef>
                <a:spcPct val="20000"/>
              </a:spcBef>
              <a:defRPr/>
            </a:pPr>
            <a:r>
              <a:rPr lang="id-ID" sz="2800" dirty="0" smtClean="0"/>
              <a:t>Supplay Driven 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357158" y="4000504"/>
            <a:ext cx="1357322" cy="7143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36000" lvl="0">
              <a:spcBef>
                <a:spcPct val="20000"/>
              </a:spcBef>
              <a:defRPr/>
            </a:pPr>
            <a:r>
              <a:rPr lang="id-ID" sz="2800" dirty="0" smtClean="0"/>
              <a:t>Demand Driven 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357158" y="6072206"/>
            <a:ext cx="1357322" cy="7143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36000" lvl="0">
              <a:spcBef>
                <a:spcPct val="20000"/>
              </a:spcBef>
              <a:defRPr/>
            </a:pPr>
            <a:r>
              <a:rPr lang="id-ID" sz="2800" dirty="0" smtClean="0"/>
              <a:t>Enterpreneurship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85786" y="285728"/>
            <a:ext cx="7772400" cy="714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id-ID" sz="4400" b="1" dirty="0" smtClean="0"/>
              <a:t>SPEKTRUM KEAHLIAN PENDIDIKAN MENENGAH KEJURUAN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85720" y="2928934"/>
            <a:ext cx="1143008" cy="61437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PSK</a:t>
            </a:r>
          </a:p>
        </p:txBody>
      </p:sp>
      <p:sp>
        <p:nvSpPr>
          <p:cNvPr id="8" name="Rectangle 7"/>
          <p:cNvSpPr/>
          <p:nvPr/>
        </p:nvSpPr>
        <p:spPr>
          <a:xfrm>
            <a:off x="2357422" y="1428736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T&amp;R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57554" y="1428736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TIK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57818" y="1428736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SKP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357686" y="1428736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Kes.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57950" y="1428736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371937" y="1428736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BM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5" idx="2"/>
          </p:cNvCxnSpPr>
          <p:nvPr/>
        </p:nvCxnSpPr>
        <p:spPr>
          <a:xfrm rot="5400000">
            <a:off x="3657580" y="342891"/>
            <a:ext cx="357191" cy="1671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0"/>
          </p:cNvCxnSpPr>
          <p:nvPr/>
        </p:nvCxnSpPr>
        <p:spPr>
          <a:xfrm rot="10800000" flipV="1">
            <a:off x="3821902" y="1000108"/>
            <a:ext cx="850085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0"/>
          </p:cNvCxnSpPr>
          <p:nvPr/>
        </p:nvCxnSpPr>
        <p:spPr>
          <a:xfrm rot="16200000" flipH="1">
            <a:off x="4532695" y="1139398"/>
            <a:ext cx="428628" cy="150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0"/>
          </p:cNvCxnSpPr>
          <p:nvPr/>
        </p:nvCxnSpPr>
        <p:spPr>
          <a:xfrm>
            <a:off x="4671986" y="1000108"/>
            <a:ext cx="2150311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0" idx="0"/>
          </p:cNvCxnSpPr>
          <p:nvPr/>
        </p:nvCxnSpPr>
        <p:spPr>
          <a:xfrm>
            <a:off x="4671986" y="1000108"/>
            <a:ext cx="1150179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71987" y="1000108"/>
            <a:ext cx="3114725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285984" y="3000372"/>
            <a:ext cx="714380" cy="3571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071802" y="3000372"/>
            <a:ext cx="714380" cy="3571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15074" y="3000372"/>
            <a:ext cx="714380" cy="3571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57620" y="3000372"/>
            <a:ext cx="714380" cy="3571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643438" y="3000372"/>
            <a:ext cx="714380" cy="3571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29256" y="3000372"/>
            <a:ext cx="714380" cy="3571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8" idx="2"/>
          </p:cNvCxnSpPr>
          <p:nvPr/>
        </p:nvCxnSpPr>
        <p:spPr>
          <a:xfrm rot="5400000">
            <a:off x="2303843" y="2411010"/>
            <a:ext cx="100013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2"/>
            <a:endCxn id="25" idx="0"/>
          </p:cNvCxnSpPr>
          <p:nvPr/>
        </p:nvCxnSpPr>
        <p:spPr>
          <a:xfrm rot="16200000" flipH="1">
            <a:off x="3768322" y="982248"/>
            <a:ext cx="1071570" cy="2964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3" idx="0"/>
          </p:cNvCxnSpPr>
          <p:nvPr/>
        </p:nvCxnSpPr>
        <p:spPr>
          <a:xfrm>
            <a:off x="2821769" y="1928803"/>
            <a:ext cx="1393041" cy="1071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1" idx="0"/>
          </p:cNvCxnSpPr>
          <p:nvPr/>
        </p:nvCxnSpPr>
        <p:spPr>
          <a:xfrm rot="16200000" flipH="1">
            <a:off x="2589596" y="2160975"/>
            <a:ext cx="1071569" cy="607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4" idx="0"/>
          </p:cNvCxnSpPr>
          <p:nvPr/>
        </p:nvCxnSpPr>
        <p:spPr>
          <a:xfrm>
            <a:off x="2821769" y="1928803"/>
            <a:ext cx="2178859" cy="1071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2"/>
            <a:endCxn id="22" idx="0"/>
          </p:cNvCxnSpPr>
          <p:nvPr/>
        </p:nvCxnSpPr>
        <p:spPr>
          <a:xfrm rot="16200000" flipH="1">
            <a:off x="4161231" y="589339"/>
            <a:ext cx="1071570" cy="3750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85720" y="4286256"/>
            <a:ext cx="7858180" cy="1588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143108" y="4500571"/>
            <a:ext cx="714380" cy="35719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928926" y="4500571"/>
            <a:ext cx="714380" cy="35719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072198" y="4500571"/>
            <a:ext cx="714380" cy="35719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714744" y="4500571"/>
            <a:ext cx="714380" cy="35719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500562" y="4500571"/>
            <a:ext cx="714380" cy="35719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286380" y="4500571"/>
            <a:ext cx="714380" cy="35719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5400000">
            <a:off x="2160967" y="3911209"/>
            <a:ext cx="100013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38" idx="0"/>
          </p:cNvCxnSpPr>
          <p:nvPr/>
        </p:nvCxnSpPr>
        <p:spPr>
          <a:xfrm rot="16200000" flipH="1">
            <a:off x="3625446" y="2482447"/>
            <a:ext cx="1071570" cy="2964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6" idx="0"/>
          </p:cNvCxnSpPr>
          <p:nvPr/>
        </p:nvCxnSpPr>
        <p:spPr>
          <a:xfrm>
            <a:off x="2678893" y="3429002"/>
            <a:ext cx="1393041" cy="1071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4" idx="0"/>
          </p:cNvCxnSpPr>
          <p:nvPr/>
        </p:nvCxnSpPr>
        <p:spPr>
          <a:xfrm rot="16200000" flipH="1">
            <a:off x="2446720" y="3661174"/>
            <a:ext cx="1071569" cy="607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7" idx="0"/>
          </p:cNvCxnSpPr>
          <p:nvPr/>
        </p:nvCxnSpPr>
        <p:spPr>
          <a:xfrm>
            <a:off x="2678893" y="3429002"/>
            <a:ext cx="2178859" cy="1071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5" idx="0"/>
          </p:cNvCxnSpPr>
          <p:nvPr/>
        </p:nvCxnSpPr>
        <p:spPr>
          <a:xfrm rot="16200000" flipH="1">
            <a:off x="4018355" y="2089538"/>
            <a:ext cx="1071570" cy="3750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ubtitle 2"/>
          <p:cNvSpPr txBox="1">
            <a:spLocks/>
          </p:cNvSpPr>
          <p:nvPr/>
        </p:nvSpPr>
        <p:spPr>
          <a:xfrm>
            <a:off x="366682" y="4581532"/>
            <a:ext cx="990608" cy="54293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Subtitle 2"/>
          <p:cNvSpPr txBox="1">
            <a:spLocks/>
          </p:cNvSpPr>
          <p:nvPr/>
        </p:nvSpPr>
        <p:spPr>
          <a:xfrm>
            <a:off x="285720" y="1400164"/>
            <a:ext cx="1071570" cy="5429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BSK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28596" y="5572140"/>
            <a:ext cx="71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400" dirty="0" smtClean="0"/>
              <a:t>T&amp;R= Teknologi Dan Rekayasa; TIK= Teknologi Informasi Dan Komunikasi; Kes.=Kesehatan; </a:t>
            </a:r>
          </a:p>
          <a:p>
            <a:r>
              <a:rPr lang="id-ID" sz="1400" dirty="0" smtClean="0"/>
              <a:t>SKP= Seni, Kerajinan Dan Pariwisata; AA= Agribisnis Dan Agroteknologi;  BM= Bisnis Manajemen</a:t>
            </a:r>
            <a:endParaRPr lang="en-US" sz="1400" dirty="0"/>
          </a:p>
        </p:txBody>
      </p:sp>
      <p:sp>
        <p:nvSpPr>
          <p:cNvPr id="47" name="Subtitle 2"/>
          <p:cNvSpPr txBox="1">
            <a:spLocks/>
          </p:cNvSpPr>
          <p:nvPr/>
        </p:nvSpPr>
        <p:spPr>
          <a:xfrm>
            <a:off x="519082" y="5143512"/>
            <a:ext cx="695332" cy="357190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121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500034" y="3571876"/>
            <a:ext cx="695332" cy="357190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428596" y="1928802"/>
            <a:ext cx="695332" cy="357190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okupasi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endParaRPr lang="en-US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95375" y="1735138"/>
            <a:ext cx="6977087" cy="4694258"/>
            <a:chOff x="1724" y="2042"/>
            <a:chExt cx="7749" cy="4928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3138" y="2042"/>
              <a:ext cx="4774" cy="62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KELOMPOK OKUPASI/PEKERJAAN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7977" y="2042"/>
              <a:ext cx="536" cy="538"/>
            </a:xfrm>
            <a:custGeom>
              <a:avLst/>
              <a:gdLst>
                <a:gd name="G0" fmla="+- 13621 0 0"/>
                <a:gd name="G1" fmla="+- 5862 0 0"/>
                <a:gd name="G2" fmla="+- 21600 0 5862"/>
                <a:gd name="G3" fmla="+- 10800 0 5862"/>
                <a:gd name="G4" fmla="+- 21600 0 13621"/>
                <a:gd name="G5" fmla="*/ G4 G3 10800"/>
                <a:gd name="G6" fmla="+- 21600 0 G5"/>
                <a:gd name="T0" fmla="*/ 13621 w 21600"/>
                <a:gd name="T1" fmla="*/ 0 h 21600"/>
                <a:gd name="T2" fmla="*/ 0 w 21600"/>
                <a:gd name="T3" fmla="*/ 10800 h 21600"/>
                <a:gd name="T4" fmla="*/ 13621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3621" y="0"/>
                  </a:moveTo>
                  <a:lnTo>
                    <a:pt x="13621" y="5862"/>
                  </a:lnTo>
                  <a:lnTo>
                    <a:pt x="3375" y="5862"/>
                  </a:lnTo>
                  <a:lnTo>
                    <a:pt x="3375" y="15738"/>
                  </a:lnTo>
                  <a:lnTo>
                    <a:pt x="13621" y="15738"/>
                  </a:lnTo>
                  <a:lnTo>
                    <a:pt x="13621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862"/>
                  </a:moveTo>
                  <a:lnTo>
                    <a:pt x="1350" y="15738"/>
                  </a:lnTo>
                  <a:lnTo>
                    <a:pt x="2700" y="15738"/>
                  </a:lnTo>
                  <a:lnTo>
                    <a:pt x="2700" y="5862"/>
                  </a:lnTo>
                  <a:close/>
                </a:path>
                <a:path w="21600" h="21600">
                  <a:moveTo>
                    <a:pt x="0" y="5862"/>
                  </a:moveTo>
                  <a:lnTo>
                    <a:pt x="0" y="15738"/>
                  </a:lnTo>
                  <a:lnTo>
                    <a:pt x="675" y="15738"/>
                  </a:lnTo>
                  <a:lnTo>
                    <a:pt x="675" y="5862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8758" y="2042"/>
              <a:ext cx="688" cy="569"/>
            </a:xfrm>
            <a:prstGeom prst="rect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smtClean="0">
                  <a:latin typeface="Calibri" pitchFamily="34" charset="0"/>
                </a:rPr>
                <a:t>B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3200" y="2932"/>
              <a:ext cx="4363" cy="62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7977" y="3030"/>
              <a:ext cx="523" cy="538"/>
            </a:xfrm>
            <a:custGeom>
              <a:avLst/>
              <a:gdLst>
                <a:gd name="G0" fmla="+- 13092 0 0"/>
                <a:gd name="G1" fmla="+- 5822 0 0"/>
                <a:gd name="G2" fmla="+- 21600 0 5822"/>
                <a:gd name="G3" fmla="+- 10800 0 5822"/>
                <a:gd name="G4" fmla="+- 21600 0 13092"/>
                <a:gd name="G5" fmla="*/ G4 G3 10800"/>
                <a:gd name="G6" fmla="+- 21600 0 G5"/>
                <a:gd name="T0" fmla="*/ 13092 w 21600"/>
                <a:gd name="T1" fmla="*/ 0 h 21600"/>
                <a:gd name="T2" fmla="*/ 0 w 21600"/>
                <a:gd name="T3" fmla="*/ 10800 h 21600"/>
                <a:gd name="T4" fmla="*/ 13092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3092" y="0"/>
                  </a:moveTo>
                  <a:lnTo>
                    <a:pt x="13092" y="5822"/>
                  </a:lnTo>
                  <a:lnTo>
                    <a:pt x="3375" y="5822"/>
                  </a:lnTo>
                  <a:lnTo>
                    <a:pt x="3375" y="15778"/>
                  </a:lnTo>
                  <a:lnTo>
                    <a:pt x="13092" y="15778"/>
                  </a:lnTo>
                  <a:lnTo>
                    <a:pt x="13092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822"/>
                  </a:moveTo>
                  <a:lnTo>
                    <a:pt x="1350" y="15778"/>
                  </a:lnTo>
                  <a:lnTo>
                    <a:pt x="2700" y="15778"/>
                  </a:lnTo>
                  <a:lnTo>
                    <a:pt x="2700" y="5822"/>
                  </a:lnTo>
                  <a:close/>
                </a:path>
                <a:path w="21600" h="21600">
                  <a:moveTo>
                    <a:pt x="0" y="5822"/>
                  </a:moveTo>
                  <a:lnTo>
                    <a:pt x="0" y="15778"/>
                  </a:lnTo>
                  <a:lnTo>
                    <a:pt x="675" y="15778"/>
                  </a:lnTo>
                  <a:lnTo>
                    <a:pt x="675" y="5822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8756" y="3041"/>
              <a:ext cx="688" cy="569"/>
            </a:xfrm>
            <a:prstGeom prst="rect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smtClean="0">
                  <a:latin typeface="Calibri" pitchFamily="34" charset="0"/>
                </a:rPr>
                <a:t>PS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>
              <a:off x="3468" y="3041"/>
              <a:ext cx="4363" cy="62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JOB/OKUPASI/PEKERJAAN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2788" y="2300"/>
              <a:ext cx="247" cy="999"/>
            </a:xfrm>
            <a:prstGeom prst="curvedRightArrow">
              <a:avLst>
                <a:gd name="adj1" fmla="val 80891"/>
                <a:gd name="adj2" fmla="val 161781"/>
                <a:gd name="adj3" fmla="val 33333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3611" y="4159"/>
              <a:ext cx="580" cy="4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4356" y="4159"/>
              <a:ext cx="580" cy="4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>
              <a:off x="5136" y="4159"/>
              <a:ext cx="580" cy="4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AutoShape 14"/>
            <p:cNvSpPr>
              <a:spLocks noChangeArrowheads="1"/>
            </p:cNvSpPr>
            <p:nvPr/>
          </p:nvSpPr>
          <p:spPr bwMode="auto">
            <a:xfrm>
              <a:off x="5903" y="4159"/>
              <a:ext cx="580" cy="4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4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>
              <a:off x="6645" y="4159"/>
              <a:ext cx="580" cy="4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5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>
              <a:off x="7397" y="4159"/>
              <a:ext cx="580" cy="4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dst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1" name="AutoShape 17"/>
            <p:cNvSpPr>
              <a:spLocks noChangeArrowheads="1"/>
            </p:cNvSpPr>
            <p:nvPr/>
          </p:nvSpPr>
          <p:spPr bwMode="auto">
            <a:xfrm>
              <a:off x="3468" y="4041"/>
              <a:ext cx="4648" cy="645"/>
            </a:xfrm>
            <a:prstGeom prst="roundRect">
              <a:avLst>
                <a:gd name="adj" fmla="val 16667"/>
              </a:avLst>
            </a:prstGeom>
            <a:noFill/>
            <a:ln w="1587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cxnSp>
          <p:nvCxnSpPr>
            <p:cNvPr id="1042" name="AutoShape 18"/>
            <p:cNvCxnSpPr>
              <a:cxnSpLocks noChangeShapeType="1"/>
            </p:cNvCxnSpPr>
            <p:nvPr/>
          </p:nvCxnSpPr>
          <p:spPr bwMode="auto">
            <a:xfrm flipH="1">
              <a:off x="3912" y="3664"/>
              <a:ext cx="1991" cy="4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3" name="AutoShape 19"/>
            <p:cNvCxnSpPr>
              <a:cxnSpLocks noChangeShapeType="1"/>
            </p:cNvCxnSpPr>
            <p:nvPr/>
          </p:nvCxnSpPr>
          <p:spPr bwMode="auto">
            <a:xfrm flipH="1">
              <a:off x="4653" y="3664"/>
              <a:ext cx="1250" cy="4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4" name="AutoShape 20"/>
            <p:cNvCxnSpPr>
              <a:cxnSpLocks noChangeShapeType="1"/>
            </p:cNvCxnSpPr>
            <p:nvPr/>
          </p:nvCxnSpPr>
          <p:spPr bwMode="auto">
            <a:xfrm flipH="1">
              <a:off x="5470" y="3664"/>
              <a:ext cx="433" cy="4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5" name="AutoShape 21"/>
            <p:cNvCxnSpPr>
              <a:cxnSpLocks noChangeShapeType="1"/>
            </p:cNvCxnSpPr>
            <p:nvPr/>
          </p:nvCxnSpPr>
          <p:spPr bwMode="auto">
            <a:xfrm>
              <a:off x="5903" y="3664"/>
              <a:ext cx="319" cy="4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6" name="AutoShape 22"/>
            <p:cNvCxnSpPr>
              <a:cxnSpLocks noChangeShapeType="1"/>
            </p:cNvCxnSpPr>
            <p:nvPr/>
          </p:nvCxnSpPr>
          <p:spPr bwMode="auto">
            <a:xfrm>
              <a:off x="5903" y="3664"/>
              <a:ext cx="1114" cy="4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7" name="AutoShape 23"/>
            <p:cNvCxnSpPr>
              <a:cxnSpLocks noChangeShapeType="1"/>
            </p:cNvCxnSpPr>
            <p:nvPr/>
          </p:nvCxnSpPr>
          <p:spPr bwMode="auto">
            <a:xfrm>
              <a:off x="5903" y="3664"/>
              <a:ext cx="1770" cy="4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8756" y="4041"/>
              <a:ext cx="688" cy="569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PK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9" name="AutoShape 25"/>
            <p:cNvSpPr>
              <a:spLocks noChangeArrowheads="1"/>
            </p:cNvSpPr>
            <p:nvPr/>
          </p:nvSpPr>
          <p:spPr bwMode="auto">
            <a:xfrm>
              <a:off x="8162" y="4072"/>
              <a:ext cx="523" cy="538"/>
            </a:xfrm>
            <a:custGeom>
              <a:avLst/>
              <a:gdLst>
                <a:gd name="G0" fmla="+- 13092 0 0"/>
                <a:gd name="G1" fmla="+- 5822 0 0"/>
                <a:gd name="G2" fmla="+- 21600 0 5822"/>
                <a:gd name="G3" fmla="+- 10800 0 5822"/>
                <a:gd name="G4" fmla="+- 21600 0 13092"/>
                <a:gd name="G5" fmla="*/ G4 G3 10800"/>
                <a:gd name="G6" fmla="+- 21600 0 G5"/>
                <a:gd name="T0" fmla="*/ 13092 w 21600"/>
                <a:gd name="T1" fmla="*/ 0 h 21600"/>
                <a:gd name="T2" fmla="*/ 0 w 21600"/>
                <a:gd name="T3" fmla="*/ 10800 h 21600"/>
                <a:gd name="T4" fmla="*/ 13092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3092" y="0"/>
                  </a:moveTo>
                  <a:lnTo>
                    <a:pt x="13092" y="5822"/>
                  </a:lnTo>
                  <a:lnTo>
                    <a:pt x="3375" y="5822"/>
                  </a:lnTo>
                  <a:lnTo>
                    <a:pt x="3375" y="15778"/>
                  </a:lnTo>
                  <a:lnTo>
                    <a:pt x="13092" y="15778"/>
                  </a:lnTo>
                  <a:lnTo>
                    <a:pt x="13092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822"/>
                  </a:moveTo>
                  <a:lnTo>
                    <a:pt x="1350" y="15778"/>
                  </a:lnTo>
                  <a:lnTo>
                    <a:pt x="2700" y="15778"/>
                  </a:lnTo>
                  <a:lnTo>
                    <a:pt x="2700" y="5822"/>
                  </a:lnTo>
                  <a:close/>
                </a:path>
                <a:path w="21600" h="21600">
                  <a:moveTo>
                    <a:pt x="0" y="5822"/>
                  </a:moveTo>
                  <a:lnTo>
                    <a:pt x="0" y="15778"/>
                  </a:lnTo>
                  <a:lnTo>
                    <a:pt x="675" y="15778"/>
                  </a:lnTo>
                  <a:lnTo>
                    <a:pt x="675" y="5822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050" name="AutoShape 26"/>
            <p:cNvSpPr>
              <a:spLocks noChangeArrowheads="1"/>
            </p:cNvSpPr>
            <p:nvPr/>
          </p:nvSpPr>
          <p:spPr bwMode="auto">
            <a:xfrm>
              <a:off x="1724" y="3997"/>
              <a:ext cx="1744" cy="700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DUTIES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(Tugas Pokok)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1" name="AutoShape 27"/>
            <p:cNvSpPr>
              <a:spLocks noChangeArrowheads="1"/>
            </p:cNvSpPr>
            <p:nvPr/>
          </p:nvSpPr>
          <p:spPr bwMode="auto">
            <a:xfrm>
              <a:off x="3631" y="5290"/>
              <a:ext cx="580" cy="4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2" name="AutoShape 28"/>
            <p:cNvSpPr>
              <a:spLocks noChangeArrowheads="1"/>
            </p:cNvSpPr>
            <p:nvPr/>
          </p:nvSpPr>
          <p:spPr bwMode="auto">
            <a:xfrm>
              <a:off x="4376" y="5290"/>
              <a:ext cx="580" cy="4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3" name="AutoShape 29"/>
            <p:cNvSpPr>
              <a:spLocks noChangeArrowheads="1"/>
            </p:cNvSpPr>
            <p:nvPr/>
          </p:nvSpPr>
          <p:spPr bwMode="auto">
            <a:xfrm>
              <a:off x="5156" y="5290"/>
              <a:ext cx="580" cy="4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4" name="AutoShape 30"/>
            <p:cNvSpPr>
              <a:spLocks noChangeArrowheads="1"/>
            </p:cNvSpPr>
            <p:nvPr/>
          </p:nvSpPr>
          <p:spPr bwMode="auto">
            <a:xfrm>
              <a:off x="5923" y="5290"/>
              <a:ext cx="580" cy="4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4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5" name="AutoShape 31"/>
            <p:cNvSpPr>
              <a:spLocks noChangeArrowheads="1"/>
            </p:cNvSpPr>
            <p:nvPr/>
          </p:nvSpPr>
          <p:spPr bwMode="auto">
            <a:xfrm>
              <a:off x="6665" y="5290"/>
              <a:ext cx="580" cy="4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5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" name="AutoShape 32"/>
            <p:cNvSpPr>
              <a:spLocks noChangeArrowheads="1"/>
            </p:cNvSpPr>
            <p:nvPr/>
          </p:nvSpPr>
          <p:spPr bwMode="auto">
            <a:xfrm>
              <a:off x="7417" y="5290"/>
              <a:ext cx="580" cy="4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dst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7" name="AutoShape 33"/>
            <p:cNvSpPr>
              <a:spLocks noChangeArrowheads="1"/>
            </p:cNvSpPr>
            <p:nvPr/>
          </p:nvSpPr>
          <p:spPr bwMode="auto">
            <a:xfrm>
              <a:off x="3488" y="5172"/>
              <a:ext cx="4648" cy="645"/>
            </a:xfrm>
            <a:prstGeom prst="roundRect">
              <a:avLst>
                <a:gd name="adj" fmla="val 16667"/>
              </a:avLst>
            </a:prstGeom>
            <a:noFill/>
            <a:ln w="1587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8776" y="5172"/>
              <a:ext cx="688" cy="569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SK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9" name="AutoShape 35"/>
            <p:cNvSpPr>
              <a:spLocks noChangeArrowheads="1"/>
            </p:cNvSpPr>
            <p:nvPr/>
          </p:nvSpPr>
          <p:spPr bwMode="auto">
            <a:xfrm>
              <a:off x="8182" y="5203"/>
              <a:ext cx="523" cy="538"/>
            </a:xfrm>
            <a:custGeom>
              <a:avLst/>
              <a:gdLst>
                <a:gd name="G0" fmla="+- 13092 0 0"/>
                <a:gd name="G1" fmla="+- 5822 0 0"/>
                <a:gd name="G2" fmla="+- 21600 0 5822"/>
                <a:gd name="G3" fmla="+- 10800 0 5822"/>
                <a:gd name="G4" fmla="+- 21600 0 13092"/>
                <a:gd name="G5" fmla="*/ G4 G3 10800"/>
                <a:gd name="G6" fmla="+- 21600 0 G5"/>
                <a:gd name="T0" fmla="*/ 13092 w 21600"/>
                <a:gd name="T1" fmla="*/ 0 h 21600"/>
                <a:gd name="T2" fmla="*/ 0 w 21600"/>
                <a:gd name="T3" fmla="*/ 10800 h 21600"/>
                <a:gd name="T4" fmla="*/ 13092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3092" y="0"/>
                  </a:moveTo>
                  <a:lnTo>
                    <a:pt x="13092" y="5822"/>
                  </a:lnTo>
                  <a:lnTo>
                    <a:pt x="3375" y="5822"/>
                  </a:lnTo>
                  <a:lnTo>
                    <a:pt x="3375" y="15778"/>
                  </a:lnTo>
                  <a:lnTo>
                    <a:pt x="13092" y="15778"/>
                  </a:lnTo>
                  <a:lnTo>
                    <a:pt x="13092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822"/>
                  </a:moveTo>
                  <a:lnTo>
                    <a:pt x="1350" y="15778"/>
                  </a:lnTo>
                  <a:lnTo>
                    <a:pt x="2700" y="15778"/>
                  </a:lnTo>
                  <a:lnTo>
                    <a:pt x="2700" y="5822"/>
                  </a:lnTo>
                  <a:close/>
                </a:path>
                <a:path w="21600" h="21600">
                  <a:moveTo>
                    <a:pt x="0" y="5822"/>
                  </a:moveTo>
                  <a:lnTo>
                    <a:pt x="0" y="15778"/>
                  </a:lnTo>
                  <a:lnTo>
                    <a:pt x="675" y="15778"/>
                  </a:lnTo>
                  <a:lnTo>
                    <a:pt x="675" y="5822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060" name="AutoShape 36"/>
            <p:cNvSpPr>
              <a:spLocks noChangeArrowheads="1"/>
            </p:cNvSpPr>
            <p:nvPr/>
          </p:nvSpPr>
          <p:spPr bwMode="auto">
            <a:xfrm>
              <a:off x="1744" y="5128"/>
              <a:ext cx="1744" cy="700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TAKS</a:t>
              </a: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(Tugas)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61" name="AutoShape 37"/>
            <p:cNvCxnSpPr>
              <a:cxnSpLocks noChangeShapeType="1"/>
            </p:cNvCxnSpPr>
            <p:nvPr/>
          </p:nvCxnSpPr>
          <p:spPr bwMode="auto">
            <a:xfrm>
              <a:off x="3793" y="4578"/>
              <a:ext cx="119" cy="7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1062" name="AutoShape 38"/>
            <p:cNvCxnSpPr>
              <a:cxnSpLocks noChangeShapeType="1"/>
            </p:cNvCxnSpPr>
            <p:nvPr/>
          </p:nvCxnSpPr>
          <p:spPr bwMode="auto">
            <a:xfrm>
              <a:off x="3793" y="4578"/>
              <a:ext cx="925" cy="7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1063" name="AutoShape 39"/>
            <p:cNvCxnSpPr>
              <a:cxnSpLocks noChangeShapeType="1"/>
            </p:cNvCxnSpPr>
            <p:nvPr/>
          </p:nvCxnSpPr>
          <p:spPr bwMode="auto">
            <a:xfrm>
              <a:off x="3793" y="4578"/>
              <a:ext cx="1677" cy="7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1064" name="AutoShape 40"/>
            <p:cNvCxnSpPr>
              <a:cxnSpLocks noChangeShapeType="1"/>
            </p:cNvCxnSpPr>
            <p:nvPr/>
          </p:nvCxnSpPr>
          <p:spPr bwMode="auto">
            <a:xfrm>
              <a:off x="3793" y="4578"/>
              <a:ext cx="2429" cy="7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1065" name="AutoShape 41"/>
            <p:cNvCxnSpPr>
              <a:cxnSpLocks noChangeShapeType="1"/>
            </p:cNvCxnSpPr>
            <p:nvPr/>
          </p:nvCxnSpPr>
          <p:spPr bwMode="auto">
            <a:xfrm>
              <a:off x="3793" y="4610"/>
              <a:ext cx="3224" cy="6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1066" name="AutoShape 42"/>
            <p:cNvCxnSpPr>
              <a:cxnSpLocks noChangeShapeType="1"/>
            </p:cNvCxnSpPr>
            <p:nvPr/>
          </p:nvCxnSpPr>
          <p:spPr bwMode="auto">
            <a:xfrm>
              <a:off x="3803" y="4578"/>
              <a:ext cx="3934" cy="7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sp>
          <p:nvSpPr>
            <p:cNvPr id="1067" name="AutoShape 43"/>
            <p:cNvSpPr>
              <a:spLocks noChangeArrowheads="1"/>
            </p:cNvSpPr>
            <p:nvPr/>
          </p:nvSpPr>
          <p:spPr bwMode="auto">
            <a:xfrm>
              <a:off x="3640" y="6432"/>
              <a:ext cx="580" cy="4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8" name="AutoShape 44"/>
            <p:cNvSpPr>
              <a:spLocks noChangeArrowheads="1"/>
            </p:cNvSpPr>
            <p:nvPr/>
          </p:nvSpPr>
          <p:spPr bwMode="auto">
            <a:xfrm>
              <a:off x="4385" y="6432"/>
              <a:ext cx="580" cy="4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9" name="AutoShape 45"/>
            <p:cNvSpPr>
              <a:spLocks noChangeArrowheads="1"/>
            </p:cNvSpPr>
            <p:nvPr/>
          </p:nvSpPr>
          <p:spPr bwMode="auto">
            <a:xfrm>
              <a:off x="5165" y="6432"/>
              <a:ext cx="580" cy="4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0" name="AutoShape 46"/>
            <p:cNvSpPr>
              <a:spLocks noChangeArrowheads="1"/>
            </p:cNvSpPr>
            <p:nvPr/>
          </p:nvSpPr>
          <p:spPr bwMode="auto">
            <a:xfrm>
              <a:off x="5932" y="6432"/>
              <a:ext cx="580" cy="4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4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1" name="AutoShape 47"/>
            <p:cNvSpPr>
              <a:spLocks noChangeArrowheads="1"/>
            </p:cNvSpPr>
            <p:nvPr/>
          </p:nvSpPr>
          <p:spPr bwMode="auto">
            <a:xfrm>
              <a:off x="6674" y="6432"/>
              <a:ext cx="580" cy="4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5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2" name="AutoShape 48"/>
            <p:cNvSpPr>
              <a:spLocks noChangeArrowheads="1"/>
            </p:cNvSpPr>
            <p:nvPr/>
          </p:nvSpPr>
          <p:spPr bwMode="auto">
            <a:xfrm>
              <a:off x="7426" y="6432"/>
              <a:ext cx="580" cy="4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dst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3" name="AutoShape 49"/>
            <p:cNvSpPr>
              <a:spLocks noChangeArrowheads="1"/>
            </p:cNvSpPr>
            <p:nvPr/>
          </p:nvSpPr>
          <p:spPr bwMode="auto">
            <a:xfrm>
              <a:off x="3497" y="6314"/>
              <a:ext cx="4648" cy="645"/>
            </a:xfrm>
            <a:prstGeom prst="roundRect">
              <a:avLst>
                <a:gd name="adj" fmla="val 16667"/>
              </a:avLst>
            </a:prstGeom>
            <a:noFill/>
            <a:ln w="1587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8785" y="6314"/>
              <a:ext cx="688" cy="569"/>
            </a:xfrm>
            <a:prstGeom prst="rect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KD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5" name="AutoShape 51"/>
            <p:cNvSpPr>
              <a:spLocks noChangeArrowheads="1"/>
            </p:cNvSpPr>
            <p:nvPr/>
          </p:nvSpPr>
          <p:spPr bwMode="auto">
            <a:xfrm>
              <a:off x="8191" y="6345"/>
              <a:ext cx="523" cy="538"/>
            </a:xfrm>
            <a:custGeom>
              <a:avLst/>
              <a:gdLst>
                <a:gd name="G0" fmla="+- 13092 0 0"/>
                <a:gd name="G1" fmla="+- 5822 0 0"/>
                <a:gd name="G2" fmla="+- 21600 0 5822"/>
                <a:gd name="G3" fmla="+- 10800 0 5822"/>
                <a:gd name="G4" fmla="+- 21600 0 13092"/>
                <a:gd name="G5" fmla="*/ G4 G3 10800"/>
                <a:gd name="G6" fmla="+- 21600 0 G5"/>
                <a:gd name="T0" fmla="*/ 13092 w 21600"/>
                <a:gd name="T1" fmla="*/ 0 h 21600"/>
                <a:gd name="T2" fmla="*/ 0 w 21600"/>
                <a:gd name="T3" fmla="*/ 10800 h 21600"/>
                <a:gd name="T4" fmla="*/ 13092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3092" y="0"/>
                  </a:moveTo>
                  <a:lnTo>
                    <a:pt x="13092" y="5822"/>
                  </a:lnTo>
                  <a:lnTo>
                    <a:pt x="3375" y="5822"/>
                  </a:lnTo>
                  <a:lnTo>
                    <a:pt x="3375" y="15778"/>
                  </a:lnTo>
                  <a:lnTo>
                    <a:pt x="13092" y="15778"/>
                  </a:lnTo>
                  <a:lnTo>
                    <a:pt x="13092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822"/>
                  </a:moveTo>
                  <a:lnTo>
                    <a:pt x="1350" y="15778"/>
                  </a:lnTo>
                  <a:lnTo>
                    <a:pt x="2700" y="15778"/>
                  </a:lnTo>
                  <a:lnTo>
                    <a:pt x="2700" y="5822"/>
                  </a:lnTo>
                  <a:close/>
                </a:path>
                <a:path w="21600" h="21600">
                  <a:moveTo>
                    <a:pt x="0" y="5822"/>
                  </a:moveTo>
                  <a:lnTo>
                    <a:pt x="0" y="15778"/>
                  </a:lnTo>
                  <a:lnTo>
                    <a:pt x="675" y="15778"/>
                  </a:lnTo>
                  <a:lnTo>
                    <a:pt x="675" y="5822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076" name="AutoShape 52"/>
            <p:cNvSpPr>
              <a:spLocks noChangeArrowheads="1"/>
            </p:cNvSpPr>
            <p:nvPr/>
          </p:nvSpPr>
          <p:spPr bwMode="auto">
            <a:xfrm>
              <a:off x="1753" y="6270"/>
              <a:ext cx="1744" cy="700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STEPS</a:t>
              </a: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(Langkah)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77" name="AutoShape 53"/>
            <p:cNvCxnSpPr>
              <a:cxnSpLocks noChangeShapeType="1"/>
            </p:cNvCxnSpPr>
            <p:nvPr/>
          </p:nvCxnSpPr>
          <p:spPr bwMode="auto">
            <a:xfrm>
              <a:off x="3802" y="5720"/>
              <a:ext cx="119" cy="7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1078" name="AutoShape 54"/>
            <p:cNvCxnSpPr>
              <a:cxnSpLocks noChangeShapeType="1"/>
            </p:cNvCxnSpPr>
            <p:nvPr/>
          </p:nvCxnSpPr>
          <p:spPr bwMode="auto">
            <a:xfrm>
              <a:off x="3802" y="5720"/>
              <a:ext cx="925" cy="7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1079" name="AutoShape 55"/>
            <p:cNvCxnSpPr>
              <a:cxnSpLocks noChangeShapeType="1"/>
            </p:cNvCxnSpPr>
            <p:nvPr/>
          </p:nvCxnSpPr>
          <p:spPr bwMode="auto">
            <a:xfrm>
              <a:off x="3802" y="5720"/>
              <a:ext cx="1677" cy="7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1080" name="AutoShape 56"/>
            <p:cNvCxnSpPr>
              <a:cxnSpLocks noChangeShapeType="1"/>
            </p:cNvCxnSpPr>
            <p:nvPr/>
          </p:nvCxnSpPr>
          <p:spPr bwMode="auto">
            <a:xfrm>
              <a:off x="3802" y="5720"/>
              <a:ext cx="2429" cy="7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1081" name="AutoShape 57"/>
            <p:cNvCxnSpPr>
              <a:cxnSpLocks noChangeShapeType="1"/>
            </p:cNvCxnSpPr>
            <p:nvPr/>
          </p:nvCxnSpPr>
          <p:spPr bwMode="auto">
            <a:xfrm>
              <a:off x="3802" y="5752"/>
              <a:ext cx="3224" cy="6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1082" name="AutoShape 58"/>
            <p:cNvCxnSpPr>
              <a:cxnSpLocks noChangeShapeType="1"/>
            </p:cNvCxnSpPr>
            <p:nvPr/>
          </p:nvCxnSpPr>
          <p:spPr bwMode="auto">
            <a:xfrm>
              <a:off x="3812" y="5720"/>
              <a:ext cx="3934" cy="7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7772400" cy="1500198"/>
          </a:xfrm>
        </p:spPr>
        <p:txBody>
          <a:bodyPr>
            <a:normAutofit/>
          </a:bodyPr>
          <a:lstStyle/>
          <a:p>
            <a:r>
              <a:rPr lang="id-ID" sz="3600" dirty="0" smtClean="0">
                <a:latin typeface="Berlin Sans FB Demi" pitchFamily="34" charset="0"/>
              </a:rPr>
              <a:t>SPEKTRUM KEAHLIAN PENDIDIKAN MENENGAH KEJURUAN</a:t>
            </a:r>
            <a:endParaRPr lang="en-US" sz="3600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6858048" cy="4357718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Font typeface="+mj-lt"/>
              <a:buAutoNum type="alphaLcPeriod"/>
            </a:pPr>
            <a:r>
              <a:rPr lang="id-ID" dirty="0" smtClean="0">
                <a:solidFill>
                  <a:schemeClr val="tx1"/>
                </a:solidFill>
              </a:rPr>
              <a:t>Apakah menggambarkan kebulatan Tujuan Umum Pendidikan Menengah Kejuruan (B,M,W)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endParaRPr lang="id-ID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lphaLcPeriod"/>
            </a:pPr>
            <a:r>
              <a:rPr lang="id-ID" dirty="0" smtClean="0">
                <a:solidFill>
                  <a:schemeClr val="tx1"/>
                </a:solidFill>
              </a:rPr>
              <a:t>Apakah merefleksikan </a:t>
            </a:r>
            <a:r>
              <a:rPr lang="en-US" i="1" dirty="0" smtClean="0">
                <a:solidFill>
                  <a:schemeClr val="tx1"/>
                </a:solidFill>
              </a:rPr>
              <a:t>beliefs</a:t>
            </a:r>
            <a:r>
              <a:rPr lang="id-ID" dirty="0" smtClean="0">
                <a:solidFill>
                  <a:schemeClr val="tx1"/>
                </a:solidFill>
              </a:rPr>
              <a:t> 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perspe</a:t>
            </a:r>
            <a:r>
              <a:rPr lang="id-ID" dirty="0" smtClean="0">
                <a:solidFill>
                  <a:schemeClr val="tx1"/>
                </a:solidFill>
              </a:rPr>
              <a:t>k</a:t>
            </a:r>
            <a:r>
              <a:rPr lang="en-US" dirty="0" err="1" smtClean="0">
                <a:solidFill>
                  <a:schemeClr val="tx1"/>
                </a:solidFill>
              </a:rPr>
              <a:t>ti</a:t>
            </a:r>
            <a:r>
              <a:rPr lang="id-ID" dirty="0" smtClean="0">
                <a:solidFill>
                  <a:schemeClr val="tx1"/>
                </a:solidFill>
              </a:rPr>
              <a:t>f dari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pemangku kepentingan (Du-Di, Pemerintah, masyarakat), </a:t>
            </a:r>
            <a:r>
              <a:rPr lang="id-ID" i="1" dirty="0" smtClean="0">
                <a:solidFill>
                  <a:schemeClr val="tx1"/>
                </a:solidFill>
              </a:rPr>
              <a:t>constituent </a:t>
            </a:r>
            <a:r>
              <a:rPr lang="id-ID" dirty="0" smtClean="0">
                <a:solidFill>
                  <a:schemeClr val="tx1"/>
                </a:solidFill>
              </a:rPr>
              <a:t>(karir individu: lokal, nasional, global)</a:t>
            </a:r>
            <a:r>
              <a:rPr lang="en-US" dirty="0" smtClean="0">
                <a:solidFill>
                  <a:schemeClr val="tx1"/>
                </a:solidFill>
              </a:rPr>
              <a:t>; d</a:t>
            </a:r>
            <a:r>
              <a:rPr lang="id-ID" dirty="0" smtClean="0">
                <a:solidFill>
                  <a:schemeClr val="tx1"/>
                </a:solidFill>
              </a:rPr>
              <a:t>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id-ID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lphaLcPeriod"/>
            </a:pPr>
            <a:r>
              <a:rPr lang="id-ID" dirty="0" smtClean="0">
                <a:solidFill>
                  <a:schemeClr val="tx1"/>
                </a:solidFill>
              </a:rPr>
              <a:t>Apakah membentuk arus aktivitas dan wawasan masa depan,  adaptif terhadap perubahan.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7772400" cy="1500198"/>
          </a:xfrm>
        </p:spPr>
        <p:txBody>
          <a:bodyPr>
            <a:normAutofit/>
          </a:bodyPr>
          <a:lstStyle/>
          <a:p>
            <a:r>
              <a:rPr lang="id-ID" sz="3600" dirty="0" smtClean="0">
                <a:latin typeface="Berlin Sans FB Demi" pitchFamily="34" charset="0"/>
              </a:rPr>
              <a:t>SPEKTRUM KEAHLIAN PENDIDIKAN MENENGAH KEJURUAN</a:t>
            </a:r>
            <a:endParaRPr lang="en-US" sz="3600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6858048" cy="4357718"/>
          </a:xfrm>
        </p:spPr>
        <p:txBody>
          <a:bodyPr>
            <a:normAutofit fontScale="85000" lnSpcReduction="10000"/>
          </a:bodyPr>
          <a:lstStyle/>
          <a:p>
            <a:pPr marL="288000" lvl="0" indent="-288000" algn="l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dirty="0" smtClean="0">
                <a:solidFill>
                  <a:schemeClr val="tx1"/>
                </a:solidFill>
              </a:rPr>
              <a:t>Acuan </a:t>
            </a:r>
            <a:r>
              <a:rPr lang="id-ID" dirty="0">
                <a:solidFill>
                  <a:schemeClr val="tx1"/>
                </a:solidFill>
              </a:rPr>
              <a:t>dasar pengembangan program pendidikan di </a:t>
            </a:r>
            <a:r>
              <a:rPr lang="id-ID" dirty="0" smtClean="0">
                <a:solidFill>
                  <a:schemeClr val="tx1"/>
                </a:solidFill>
              </a:rPr>
              <a:t>SMK (8 standar pendidikan)</a:t>
            </a:r>
          </a:p>
          <a:p>
            <a:pPr marL="288000" lvl="0" indent="-288000" algn="l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dirty="0" smtClean="0">
                <a:solidFill>
                  <a:schemeClr val="tx1"/>
                </a:solidFill>
              </a:rPr>
              <a:t>Acuan pengembangan Kurikulum dan Pembelajaran</a:t>
            </a:r>
            <a:endParaRPr lang="en-US" dirty="0">
              <a:solidFill>
                <a:schemeClr val="tx1"/>
              </a:solidFill>
            </a:endParaRPr>
          </a:p>
          <a:p>
            <a:pPr marL="288000" lvl="0" indent="-288000" algn="l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dirty="0" smtClean="0">
                <a:solidFill>
                  <a:schemeClr val="tx1"/>
                </a:solidFill>
              </a:rPr>
              <a:t>Menentukan tingkat </a:t>
            </a:r>
            <a:r>
              <a:rPr lang="id-ID" dirty="0">
                <a:solidFill>
                  <a:schemeClr val="tx1"/>
                </a:solidFill>
              </a:rPr>
              <a:t>relevansi pendidikan di SMK (terhadap kebutuhan Du-Di, pengembangan karier lulusan, Studi </a:t>
            </a:r>
            <a:r>
              <a:rPr lang="id-ID" dirty="0" smtClean="0">
                <a:solidFill>
                  <a:schemeClr val="tx1"/>
                </a:solidFill>
              </a:rPr>
              <a:t>lanjut, wirausaha)</a:t>
            </a:r>
            <a:endParaRPr lang="en-US" dirty="0">
              <a:solidFill>
                <a:schemeClr val="tx1"/>
              </a:solidFill>
            </a:endParaRPr>
          </a:p>
          <a:p>
            <a:pPr marL="288000" lvl="0" indent="-288000" algn="l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dirty="0">
                <a:solidFill>
                  <a:schemeClr val="tx1"/>
                </a:solidFill>
              </a:rPr>
              <a:t>Acuan ukuran efektivitas pendidikan di </a:t>
            </a:r>
            <a:r>
              <a:rPr lang="id-ID" dirty="0" smtClean="0">
                <a:solidFill>
                  <a:schemeClr val="tx1"/>
                </a:solidFill>
              </a:rPr>
              <a:t>SMK.</a:t>
            </a:r>
            <a:endParaRPr lang="en-US" dirty="0">
              <a:solidFill>
                <a:schemeClr val="tx1"/>
              </a:solidFill>
            </a:endParaRPr>
          </a:p>
          <a:p>
            <a:pPr marL="288000" lvl="0" indent="-288000" algn="l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dirty="0">
                <a:solidFill>
                  <a:schemeClr val="tx1"/>
                </a:solidFill>
              </a:rPr>
              <a:t>Acuan </a:t>
            </a:r>
            <a:r>
              <a:rPr lang="id-ID" dirty="0" smtClean="0">
                <a:solidFill>
                  <a:schemeClr val="tx1"/>
                </a:solidFill>
              </a:rPr>
              <a:t>Penilaian, Akreditasi</a:t>
            </a:r>
            <a:endParaRPr lang="en-US" dirty="0">
              <a:solidFill>
                <a:schemeClr val="tx1"/>
              </a:solidFill>
            </a:endParaRPr>
          </a:p>
          <a:p>
            <a:pPr marL="216000" indent="-216000" algn="l"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7772400" cy="1500198"/>
          </a:xfrm>
        </p:spPr>
        <p:txBody>
          <a:bodyPr>
            <a:normAutofit/>
          </a:bodyPr>
          <a:lstStyle/>
          <a:p>
            <a:r>
              <a:rPr lang="id-ID" sz="3600" dirty="0" smtClean="0">
                <a:latin typeface="Berlin Sans FB Demi" pitchFamily="34" charset="0"/>
              </a:rPr>
              <a:t>SPEKTRUM KEAHLIAN PENDIDIKAN MENENGAH KEJURUAN</a:t>
            </a:r>
            <a:endParaRPr lang="en-US" sz="3600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6858048" cy="4357718"/>
          </a:xfrm>
        </p:spPr>
        <p:txBody>
          <a:bodyPr>
            <a:normAutofit fontScale="92500"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id-ID" dirty="0" smtClean="0">
                <a:solidFill>
                  <a:schemeClr val="tx1"/>
                </a:solidFill>
              </a:rPr>
              <a:t>perubahan dan pergeseran bidang-bidang dan jenis-jenis pekerjaan yang bergerak dengan amplitudo dan frekuensi yang semakin cepat 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id-ID" dirty="0" smtClean="0">
                <a:solidFill>
                  <a:schemeClr val="tx1"/>
                </a:solidFill>
              </a:rPr>
              <a:t>lembaga pendidikan kejuruan menghadapi kesulitan dalam melakukan pengepasan substansi pendidikan dan pelatihan kejuruan dengan pekerjaan-pekerjaan yang ada.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406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TINJAUAN AKADEMIS SPEKTRUM KEAHLIAN PENDIDIKAN MENENGAH KEJURUAN</vt:lpstr>
      <vt:lpstr>Slide 2</vt:lpstr>
      <vt:lpstr>Slide 3</vt:lpstr>
      <vt:lpstr>Slide 4</vt:lpstr>
      <vt:lpstr>Slide 5</vt:lpstr>
      <vt:lpstr>analisis okupasi atau pekerjaan menjadi kompetensi</vt:lpstr>
      <vt:lpstr>SPEKTRUM KEAHLIAN PENDIDIKAN MENENGAH KEJURUAN</vt:lpstr>
      <vt:lpstr>SPEKTRUM KEAHLIAN PENDIDIKAN MENENGAH KEJURUAN</vt:lpstr>
      <vt:lpstr>SPEKTRUM KEAHLIAN PENDIDIKAN MENENGAH KEJURUAN</vt:lpstr>
      <vt:lpstr>SPEKTRUM KEAHLIAN PENDIDIKAN MENENGAH KEJURUAN</vt:lpstr>
      <vt:lpstr>Slide 11</vt:lpstr>
      <vt:lpstr>PENDIDIKAN MENENGAH KEJURUAN</vt:lpstr>
    </vt:vector>
  </TitlesOfParts>
  <Company>FT 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TINJAUAN AKADEMIS SPEKTRUM KEAHLIAN PENDIDIKAN MENENGAH KEJURUAN</dc:title>
  <dc:creator>Putu Panji Sudira</dc:creator>
  <cp:lastModifiedBy>user</cp:lastModifiedBy>
  <cp:revision>16</cp:revision>
  <dcterms:created xsi:type="dcterms:W3CDTF">2010-03-03T03:55:03Z</dcterms:created>
  <dcterms:modified xsi:type="dcterms:W3CDTF">2011-10-12T00:57:01Z</dcterms:modified>
</cp:coreProperties>
</file>